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8.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9.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0.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1.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2.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3.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4.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5.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6.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7.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8.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19.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0.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2" r:id="rId2"/>
    <p:sldMasterId id="2147487978" r:id="rId3"/>
    <p:sldMasterId id="2147492748" r:id="rId4"/>
    <p:sldMasterId id="2147499422" r:id="rId5"/>
    <p:sldMasterId id="2147500381" r:id="rId6"/>
    <p:sldMasterId id="2147500394" r:id="rId7"/>
    <p:sldMasterId id="2147500408" r:id="rId8"/>
    <p:sldMasterId id="2147500434" r:id="rId9"/>
    <p:sldMasterId id="2147500446" r:id="rId10"/>
    <p:sldMasterId id="2147500520" r:id="rId11"/>
    <p:sldMasterId id="2147500532" r:id="rId12"/>
    <p:sldMasterId id="2147500544" r:id="rId13"/>
    <p:sldMasterId id="2147500568" r:id="rId14"/>
    <p:sldMasterId id="2147500604" r:id="rId15"/>
    <p:sldMasterId id="2147500616" r:id="rId16"/>
    <p:sldMasterId id="2147500628" r:id="rId17"/>
    <p:sldMasterId id="2147500640" r:id="rId18"/>
    <p:sldMasterId id="2147500652" r:id="rId19"/>
    <p:sldMasterId id="2147500676" r:id="rId20"/>
    <p:sldMasterId id="2147500688" r:id="rId21"/>
  </p:sldMasterIdLst>
  <p:notesMasterIdLst>
    <p:notesMasterId r:id="rId401"/>
  </p:notesMasterIdLst>
  <p:handoutMasterIdLst>
    <p:handoutMasterId r:id="rId402"/>
  </p:handoutMasterIdLst>
  <p:sldIdLst>
    <p:sldId id="2496" r:id="rId22"/>
    <p:sldId id="2415" r:id="rId23"/>
    <p:sldId id="2442" r:id="rId24"/>
    <p:sldId id="2443" r:id="rId25"/>
    <p:sldId id="2444" r:id="rId26"/>
    <p:sldId id="2445" r:id="rId27"/>
    <p:sldId id="2456" r:id="rId28"/>
    <p:sldId id="2446" r:id="rId29"/>
    <p:sldId id="2447" r:id="rId30"/>
    <p:sldId id="2473" r:id="rId31"/>
    <p:sldId id="2448" r:id="rId32"/>
    <p:sldId id="2449" r:id="rId33"/>
    <p:sldId id="2450" r:id="rId34"/>
    <p:sldId id="2435" r:id="rId35"/>
    <p:sldId id="2436" r:id="rId36"/>
    <p:sldId id="2437" r:id="rId37"/>
    <p:sldId id="2438" r:id="rId38"/>
    <p:sldId id="2439" r:id="rId39"/>
    <p:sldId id="2440" r:id="rId40"/>
    <p:sldId id="2441" r:id="rId41"/>
    <p:sldId id="2209" r:id="rId42"/>
    <p:sldId id="2188" r:id="rId43"/>
    <p:sldId id="2189" r:id="rId44"/>
    <p:sldId id="2190" r:id="rId45"/>
    <p:sldId id="2191" r:id="rId46"/>
    <p:sldId id="2399" r:id="rId47"/>
    <p:sldId id="2531" r:id="rId48"/>
    <p:sldId id="2479" r:id="rId49"/>
    <p:sldId id="2480" r:id="rId50"/>
    <p:sldId id="2362" r:id="rId51"/>
    <p:sldId id="2395" r:id="rId52"/>
    <p:sldId id="2468" r:id="rId53"/>
    <p:sldId id="2288" r:id="rId54"/>
    <p:sldId id="2376" r:id="rId55"/>
    <p:sldId id="2512" r:id="rId56"/>
    <p:sldId id="2249" r:id="rId57"/>
    <p:sldId id="2469" r:id="rId58"/>
    <p:sldId id="1615" r:id="rId59"/>
    <p:sldId id="2534" r:id="rId60"/>
    <p:sldId id="2271" r:id="rId61"/>
    <p:sldId id="2275" r:id="rId62"/>
    <p:sldId id="2258" r:id="rId63"/>
    <p:sldId id="2407" r:id="rId64"/>
    <p:sldId id="2307" r:id="rId65"/>
    <p:sldId id="2363" r:id="rId66"/>
    <p:sldId id="2422" r:id="rId67"/>
    <p:sldId id="2101" r:id="rId68"/>
    <p:sldId id="2421" r:id="rId69"/>
    <p:sldId id="2153" r:id="rId70"/>
    <p:sldId id="2278" r:id="rId71"/>
    <p:sldId id="2318" r:id="rId72"/>
    <p:sldId id="2319" r:id="rId73"/>
    <p:sldId id="2320" r:id="rId74"/>
    <p:sldId id="2519" r:id="rId75"/>
    <p:sldId id="2291" r:id="rId76"/>
    <p:sldId id="2309" r:id="rId77"/>
    <p:sldId id="2293" r:id="rId78"/>
    <p:sldId id="2294" r:id="rId79"/>
    <p:sldId id="2613" r:id="rId80"/>
    <p:sldId id="2612" r:id="rId81"/>
    <p:sldId id="1595" r:id="rId82"/>
    <p:sldId id="1596" r:id="rId83"/>
    <p:sldId id="2104" r:id="rId84"/>
    <p:sldId id="1597" r:id="rId85"/>
    <p:sldId id="1598" r:id="rId86"/>
    <p:sldId id="1740" r:id="rId87"/>
    <p:sldId id="2247" r:id="rId88"/>
    <p:sldId id="2112" r:id="rId89"/>
    <p:sldId id="2113" r:id="rId90"/>
    <p:sldId id="2111" r:id="rId91"/>
    <p:sldId id="2150" r:id="rId92"/>
    <p:sldId id="1994" r:id="rId93"/>
    <p:sldId id="2110" r:id="rId94"/>
    <p:sldId id="2109" r:id="rId95"/>
    <p:sldId id="2105" r:id="rId96"/>
    <p:sldId id="2106" r:id="rId97"/>
    <p:sldId id="2058" r:id="rId98"/>
    <p:sldId id="2107" r:id="rId99"/>
    <p:sldId id="2228" r:id="rId100"/>
    <p:sldId id="2094" r:id="rId101"/>
    <p:sldId id="2212" r:id="rId102"/>
    <p:sldId id="2265" r:id="rId103"/>
    <p:sldId id="2272" r:id="rId104"/>
    <p:sldId id="2403" r:id="rId105"/>
    <p:sldId id="2100" r:id="rId106"/>
    <p:sldId id="1881" r:id="rId107"/>
    <p:sldId id="1880" r:id="rId108"/>
    <p:sldId id="1882" r:id="rId109"/>
    <p:sldId id="2323" r:id="rId110"/>
    <p:sldId id="2310" r:id="rId111"/>
    <p:sldId id="2315" r:id="rId112"/>
    <p:sldId id="2280" r:id="rId113"/>
    <p:sldId id="2301" r:id="rId114"/>
    <p:sldId id="2283" r:id="rId115"/>
    <p:sldId id="2424" r:id="rId116"/>
    <p:sldId id="2338" r:id="rId117"/>
    <p:sldId id="2402" r:id="rId118"/>
    <p:sldId id="2351" r:id="rId119"/>
    <p:sldId id="2316" r:id="rId120"/>
    <p:sldId id="2360" r:id="rId121"/>
    <p:sldId id="2404" r:id="rId122"/>
    <p:sldId id="2425" r:id="rId123"/>
    <p:sldId id="2405" r:id="rId124"/>
    <p:sldId id="2428" r:id="rId125"/>
    <p:sldId id="2305" r:id="rId126"/>
    <p:sldId id="2196" r:id="rId127"/>
    <p:sldId id="2197" r:id="rId128"/>
    <p:sldId id="2202" r:id="rId129"/>
    <p:sldId id="2213" r:id="rId130"/>
    <p:sldId id="2200" r:id="rId131"/>
    <p:sldId id="2368" r:id="rId132"/>
    <p:sldId id="2211" r:id="rId133"/>
    <p:sldId id="2203" r:id="rId134"/>
    <p:sldId id="2195" r:id="rId135"/>
    <p:sldId id="2337" r:id="rId136"/>
    <p:sldId id="2339" r:id="rId137"/>
    <p:sldId id="2123" r:id="rId138"/>
    <p:sldId id="2124" r:id="rId139"/>
    <p:sldId id="2125" r:id="rId140"/>
    <p:sldId id="2126" r:id="rId141"/>
    <p:sldId id="2127" r:id="rId142"/>
    <p:sldId id="2128" r:id="rId143"/>
    <p:sldId id="2129" r:id="rId144"/>
    <p:sldId id="2130" r:id="rId145"/>
    <p:sldId id="2131" r:id="rId146"/>
    <p:sldId id="2132" r:id="rId147"/>
    <p:sldId id="2134" r:id="rId148"/>
    <p:sldId id="2135" r:id="rId149"/>
    <p:sldId id="2136" r:id="rId150"/>
    <p:sldId id="2137" r:id="rId151"/>
    <p:sldId id="2138" r:id="rId152"/>
    <p:sldId id="2140" r:id="rId153"/>
    <p:sldId id="2236" r:id="rId154"/>
    <p:sldId id="2577" r:id="rId155"/>
    <p:sldId id="2341" r:id="rId156"/>
    <p:sldId id="2244" r:id="rId157"/>
    <p:sldId id="2345" r:id="rId158"/>
    <p:sldId id="2257" r:id="rId159"/>
    <p:sldId id="2154" r:id="rId160"/>
    <p:sldId id="2204" r:id="rId161"/>
    <p:sldId id="2205" r:id="rId162"/>
    <p:sldId id="2409" r:id="rId163"/>
    <p:sldId id="2378" r:id="rId164"/>
    <p:sldId id="2379" r:id="rId165"/>
    <p:sldId id="2419" r:id="rId166"/>
    <p:sldId id="2373" r:id="rId167"/>
    <p:sldId id="2410" r:id="rId168"/>
    <p:sldId id="2411" r:id="rId169"/>
    <p:sldId id="2155" r:id="rId170"/>
    <p:sldId id="2152" r:id="rId171"/>
    <p:sldId id="1927" r:id="rId172"/>
    <p:sldId id="2238" r:id="rId173"/>
    <p:sldId id="2239" r:id="rId174"/>
    <p:sldId id="2276" r:id="rId175"/>
    <p:sldId id="2246" r:id="rId176"/>
    <p:sldId id="2348" r:id="rId177"/>
    <p:sldId id="2240" r:id="rId178"/>
    <p:sldId id="2261" r:id="rId179"/>
    <p:sldId id="2262" r:id="rId180"/>
    <p:sldId id="2241" r:id="rId181"/>
    <p:sldId id="2242" r:id="rId182"/>
    <p:sldId id="2267" r:id="rId183"/>
    <p:sldId id="2476" r:id="rId184"/>
    <p:sldId id="2412" r:id="rId185"/>
    <p:sldId id="2162" r:id="rId186"/>
    <p:sldId id="2343" r:id="rId187"/>
    <p:sldId id="2541" r:id="rId188"/>
    <p:sldId id="2344" r:id="rId189"/>
    <p:sldId id="2264" r:id="rId190"/>
    <p:sldId id="2248" r:id="rId191"/>
    <p:sldId id="2352" r:id="rId192"/>
    <p:sldId id="2253" r:id="rId193"/>
    <p:sldId id="2311" r:id="rId194"/>
    <p:sldId id="2328" r:id="rId195"/>
    <p:sldId id="2623" r:id="rId196"/>
    <p:sldId id="2384" r:id="rId197"/>
    <p:sldId id="2502" r:id="rId198"/>
    <p:sldId id="2622" r:id="rId199"/>
    <p:sldId id="2504" r:id="rId200"/>
    <p:sldId id="2505" r:id="rId201"/>
    <p:sldId id="2506" r:id="rId202"/>
    <p:sldId id="2251" r:id="rId203"/>
    <p:sldId id="2327" r:id="rId204"/>
    <p:sldId id="2243" r:id="rId205"/>
    <p:sldId id="2427" r:id="rId206"/>
    <p:sldId id="2245" r:id="rId207"/>
    <p:sldId id="1786" r:id="rId208"/>
    <p:sldId id="1797" r:id="rId209"/>
    <p:sldId id="1798" r:id="rId210"/>
    <p:sldId id="2151" r:id="rId211"/>
    <p:sldId id="2270" r:id="rId212"/>
    <p:sldId id="2282" r:id="rId213"/>
    <p:sldId id="2286" r:id="rId214"/>
    <p:sldId id="2284" r:id="rId215"/>
    <p:sldId id="2388" r:id="rId216"/>
    <p:sldId id="2389" r:id="rId217"/>
    <p:sldId id="2285" r:id="rId218"/>
    <p:sldId id="1790" r:id="rId219"/>
    <p:sldId id="1904" r:id="rId220"/>
    <p:sldId id="2232" r:id="rId221"/>
    <p:sldId id="2330" r:id="rId222"/>
    <p:sldId id="2036" r:id="rId223"/>
    <p:sldId id="2231" r:id="rId224"/>
    <p:sldId id="2233" r:id="rId225"/>
    <p:sldId id="2342" r:id="rId226"/>
    <p:sldId id="2583" r:id="rId227"/>
    <p:sldId id="2433" r:id="rId228"/>
    <p:sldId id="2207" r:id="rId229"/>
    <p:sldId id="2495" r:id="rId230"/>
    <p:sldId id="2598" r:id="rId231"/>
    <p:sldId id="2372" r:id="rId232"/>
    <p:sldId id="2215" r:id="rId233"/>
    <p:sldId id="2180" r:id="rId234"/>
    <p:sldId id="2295" r:id="rId235"/>
    <p:sldId id="2314" r:id="rId236"/>
    <p:sldId id="2259" r:id="rId237"/>
    <p:sldId id="2181" r:id="rId238"/>
    <p:sldId id="2302" r:id="rId239"/>
    <p:sldId id="2324" r:id="rId240"/>
    <p:sldId id="2552" r:id="rId241"/>
    <p:sldId id="2608" r:id="rId242"/>
    <p:sldId id="2184" r:id="rId243"/>
    <p:sldId id="2185" r:id="rId244"/>
    <p:sldId id="2296" r:id="rId245"/>
    <p:sldId id="2297" r:id="rId246"/>
    <p:sldId id="2298" r:id="rId247"/>
    <p:sldId id="2300" r:id="rId248"/>
    <p:sldId id="2304" r:id="rId249"/>
    <p:sldId id="2582" r:id="rId250"/>
    <p:sldId id="2192" r:id="rId251"/>
    <p:sldId id="2474" r:id="rId252"/>
    <p:sldId id="2367" r:id="rId253"/>
    <p:sldId id="2365" r:id="rId254"/>
    <p:sldId id="2227" r:id="rId255"/>
    <p:sldId id="2260" r:id="rId256"/>
    <p:sldId id="2254" r:id="rId257"/>
    <p:sldId id="2256" r:id="rId258"/>
    <p:sldId id="2255" r:id="rId259"/>
    <p:sldId id="2290" r:id="rId260"/>
    <p:sldId id="2279" r:id="rId261"/>
    <p:sldId id="2281" r:id="rId262"/>
    <p:sldId id="2306" r:id="rId263"/>
    <p:sldId id="2226" r:id="rId264"/>
    <p:sldId id="2230" r:id="rId265"/>
    <p:sldId id="2308" r:id="rId266"/>
    <p:sldId id="2477" r:id="rId267"/>
    <p:sldId id="2356" r:id="rId268"/>
    <p:sldId id="2357" r:id="rId269"/>
    <p:sldId id="2358" r:id="rId270"/>
    <p:sldId id="2359" r:id="rId271"/>
    <p:sldId id="2355" r:id="rId272"/>
    <p:sldId id="2430" r:id="rId273"/>
    <p:sldId id="2394" r:id="rId274"/>
    <p:sldId id="2615" r:id="rId275"/>
    <p:sldId id="2217" r:id="rId276"/>
    <p:sldId id="2266" r:id="rId277"/>
    <p:sldId id="2218" r:id="rId278"/>
    <p:sldId id="2219" r:id="rId279"/>
    <p:sldId id="2347" r:id="rId280"/>
    <p:sldId id="2223" r:id="rId281"/>
    <p:sldId id="2370" r:id="rId282"/>
    <p:sldId id="2371" r:id="rId283"/>
    <p:sldId id="2229" r:id="rId284"/>
    <p:sldId id="2206" r:id="rId285"/>
    <p:sldId id="2220" r:id="rId286"/>
    <p:sldId id="2208" r:id="rId287"/>
    <p:sldId id="2455" r:id="rId288"/>
    <p:sldId id="2289" r:id="rId289"/>
    <p:sldId id="2158" r:id="rId290"/>
    <p:sldId id="2287" r:id="rId291"/>
    <p:sldId id="2263" r:id="rId292"/>
    <p:sldId id="2329" r:id="rId293"/>
    <p:sldId id="2599" r:id="rId294"/>
    <p:sldId id="2600" r:id="rId295"/>
    <p:sldId id="2390" r:id="rId296"/>
    <p:sldId id="2250" r:id="rId297"/>
    <p:sldId id="2340" r:id="rId298"/>
    <p:sldId id="2303" r:id="rId299"/>
    <p:sldId id="2530" r:id="rId300"/>
    <p:sldId id="2518" r:id="rId301"/>
    <p:sldId id="2618" r:id="rId302"/>
    <p:sldId id="2354" r:id="rId303"/>
    <p:sldId id="2269" r:id="rId304"/>
    <p:sldId id="2252" r:id="rId305"/>
    <p:sldId id="2391" r:id="rId306"/>
    <p:sldId id="2393" r:id="rId307"/>
    <p:sldId id="2432" r:id="rId308"/>
    <p:sldId id="2322" r:id="rId309"/>
    <p:sldId id="2163" r:id="rId310"/>
    <p:sldId id="2165" r:id="rId311"/>
    <p:sldId id="2178" r:id="rId312"/>
    <p:sldId id="2346" r:id="rId313"/>
    <p:sldId id="2325" r:id="rId314"/>
    <p:sldId id="2166" r:id="rId315"/>
    <p:sldId id="2167" r:id="rId316"/>
    <p:sldId id="2168" r:id="rId317"/>
    <p:sldId id="2169" r:id="rId318"/>
    <p:sldId id="2171" r:id="rId319"/>
    <p:sldId id="2172" r:id="rId320"/>
    <p:sldId id="2173" r:id="rId321"/>
    <p:sldId id="2174" r:id="rId322"/>
    <p:sldId id="2175" r:id="rId323"/>
    <p:sldId id="2176" r:id="rId324"/>
    <p:sldId id="2216" r:id="rId325"/>
    <p:sldId id="2194" r:id="rId326"/>
    <p:sldId id="1865" r:id="rId327"/>
    <p:sldId id="2235" r:id="rId328"/>
    <p:sldId id="2186" r:id="rId329"/>
    <p:sldId id="2336" r:id="rId330"/>
    <p:sldId id="2507" r:id="rId331"/>
    <p:sldId id="2350" r:id="rId332"/>
    <p:sldId id="2353" r:id="rId333"/>
    <p:sldId id="2374" r:id="rId334"/>
    <p:sldId id="2382" r:id="rId335"/>
    <p:sldId id="2380" r:id="rId336"/>
    <p:sldId id="2381" r:id="rId337"/>
    <p:sldId id="2400" r:id="rId338"/>
    <p:sldId id="2406" r:id="rId339"/>
    <p:sldId id="2408" r:id="rId340"/>
    <p:sldId id="2426" r:id="rId341"/>
    <p:sldId id="2431" r:id="rId342"/>
    <p:sldId id="2434" r:id="rId343"/>
    <p:sldId id="2464" r:id="rId344"/>
    <p:sldId id="2465" r:id="rId345"/>
    <p:sldId id="2466" r:id="rId346"/>
    <p:sldId id="2420" r:id="rId347"/>
    <p:sldId id="2418" r:id="rId348"/>
    <p:sldId id="2463" r:id="rId349"/>
    <p:sldId id="2461" r:id="rId350"/>
    <p:sldId id="2458" r:id="rId351"/>
    <p:sldId id="2459" r:id="rId352"/>
    <p:sldId id="2462" r:id="rId353"/>
    <p:sldId id="2460" r:id="rId354"/>
    <p:sldId id="2467" r:id="rId355"/>
    <p:sldId id="2470" r:id="rId356"/>
    <p:sldId id="2472" r:id="rId357"/>
    <p:sldId id="2483" r:id="rId358"/>
    <p:sldId id="2485" r:id="rId359"/>
    <p:sldId id="2493" r:id="rId360"/>
    <p:sldId id="2484" r:id="rId361"/>
    <p:sldId id="2487" r:id="rId362"/>
    <p:sldId id="2475" r:id="rId363"/>
    <p:sldId id="2488" r:id="rId364"/>
    <p:sldId id="2486" r:id="rId365"/>
    <p:sldId id="2494" r:id="rId366"/>
    <p:sldId id="2335" r:id="rId367"/>
    <p:sldId id="2500" r:id="rId368"/>
    <p:sldId id="2508" r:id="rId369"/>
    <p:sldId id="2511" r:id="rId370"/>
    <p:sldId id="2510" r:id="rId371"/>
    <p:sldId id="2515" r:id="rId372"/>
    <p:sldId id="2516" r:id="rId373"/>
    <p:sldId id="2514" r:id="rId374"/>
    <p:sldId id="2527" r:id="rId375"/>
    <p:sldId id="2521" r:id="rId376"/>
    <p:sldId id="2526" r:id="rId377"/>
    <p:sldId id="2524" r:id="rId378"/>
    <p:sldId id="2528" r:id="rId379"/>
    <p:sldId id="2536" r:id="rId380"/>
    <p:sldId id="2535" r:id="rId381"/>
    <p:sldId id="2542" r:id="rId382"/>
    <p:sldId id="2562" r:id="rId383"/>
    <p:sldId id="2546" r:id="rId384"/>
    <p:sldId id="2558" r:id="rId385"/>
    <p:sldId id="2578" r:id="rId386"/>
    <p:sldId id="2592" r:id="rId387"/>
    <p:sldId id="2574" r:id="rId388"/>
    <p:sldId id="2576" r:id="rId389"/>
    <p:sldId id="2565" r:id="rId390"/>
    <p:sldId id="2589" r:id="rId391"/>
    <p:sldId id="2616" r:id="rId392"/>
    <p:sldId id="2567" r:id="rId393"/>
    <p:sldId id="2579" r:id="rId394"/>
    <p:sldId id="2621" r:id="rId395"/>
    <p:sldId id="2606" r:id="rId396"/>
    <p:sldId id="2602" r:id="rId397"/>
    <p:sldId id="2610" r:id="rId398"/>
    <p:sldId id="2617" r:id="rId399"/>
    <p:sldId id="2620" r:id="rId400"/>
  </p:sldIdLst>
  <p:sldSz cx="9144000" cy="6858000" type="screen4x3"/>
  <p:notesSz cx="6858000" cy="9144000"/>
  <p:defaultTextStyle>
    <a:defPPr>
      <a:defRPr lang="en-US"/>
    </a:defPPr>
    <a:lvl1pPr algn="l" rtl="0" fontAlgn="base">
      <a:spcBef>
        <a:spcPct val="0"/>
      </a:spcBef>
      <a:spcAft>
        <a:spcPct val="0"/>
      </a:spcAft>
      <a:defRPr sz="7200" kern="1200">
        <a:solidFill>
          <a:schemeClr val="tx1"/>
        </a:solidFill>
        <a:latin typeface="Times New Roman" pitchFamily="18" charset="0"/>
        <a:ea typeface="+mn-ea"/>
        <a:cs typeface="Arial" charset="0"/>
      </a:defRPr>
    </a:lvl1pPr>
    <a:lvl2pPr marL="457200" algn="l" rtl="0" fontAlgn="base">
      <a:spcBef>
        <a:spcPct val="0"/>
      </a:spcBef>
      <a:spcAft>
        <a:spcPct val="0"/>
      </a:spcAft>
      <a:defRPr sz="7200" kern="1200">
        <a:solidFill>
          <a:schemeClr val="tx1"/>
        </a:solidFill>
        <a:latin typeface="Times New Roman" pitchFamily="18" charset="0"/>
        <a:ea typeface="+mn-ea"/>
        <a:cs typeface="Arial" charset="0"/>
      </a:defRPr>
    </a:lvl2pPr>
    <a:lvl3pPr marL="914400" algn="l" rtl="0" fontAlgn="base">
      <a:spcBef>
        <a:spcPct val="0"/>
      </a:spcBef>
      <a:spcAft>
        <a:spcPct val="0"/>
      </a:spcAft>
      <a:defRPr sz="72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72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7200" kern="1200">
        <a:solidFill>
          <a:schemeClr val="tx1"/>
        </a:solidFill>
        <a:latin typeface="Times New Roman" pitchFamily="18" charset="0"/>
        <a:ea typeface="+mn-ea"/>
        <a:cs typeface="Arial" charset="0"/>
      </a:defRPr>
    </a:lvl5pPr>
    <a:lvl6pPr marL="2286000" algn="l" defTabSz="914400" rtl="0" eaLnBrk="1" latinLnBrk="0" hangingPunct="1">
      <a:defRPr sz="7200" kern="1200">
        <a:solidFill>
          <a:schemeClr val="tx1"/>
        </a:solidFill>
        <a:latin typeface="Times New Roman" pitchFamily="18" charset="0"/>
        <a:ea typeface="+mn-ea"/>
        <a:cs typeface="Arial" charset="0"/>
      </a:defRPr>
    </a:lvl6pPr>
    <a:lvl7pPr marL="2743200" algn="l" defTabSz="914400" rtl="0" eaLnBrk="1" latinLnBrk="0" hangingPunct="1">
      <a:defRPr sz="7200" kern="1200">
        <a:solidFill>
          <a:schemeClr val="tx1"/>
        </a:solidFill>
        <a:latin typeface="Times New Roman" pitchFamily="18" charset="0"/>
        <a:ea typeface="+mn-ea"/>
        <a:cs typeface="Arial" charset="0"/>
      </a:defRPr>
    </a:lvl7pPr>
    <a:lvl8pPr marL="3200400" algn="l" defTabSz="914400" rtl="0" eaLnBrk="1" latinLnBrk="0" hangingPunct="1">
      <a:defRPr sz="7200" kern="1200">
        <a:solidFill>
          <a:schemeClr val="tx1"/>
        </a:solidFill>
        <a:latin typeface="Times New Roman" pitchFamily="18" charset="0"/>
        <a:ea typeface="+mn-ea"/>
        <a:cs typeface="Arial" charset="0"/>
      </a:defRPr>
    </a:lvl8pPr>
    <a:lvl9pPr marL="3657600" algn="l" defTabSz="914400" rtl="0" eaLnBrk="1" latinLnBrk="0" hangingPunct="1">
      <a:defRPr sz="7200" kern="1200">
        <a:solidFill>
          <a:schemeClr val="tx1"/>
        </a:solidFill>
        <a:latin typeface="Times New Roman" pitchFamily="18" charset="0"/>
        <a:ea typeface="+mn-ea"/>
        <a:cs typeface="Arial" charset="0"/>
      </a:defRPr>
    </a:lvl9pPr>
  </p:defaultTextStyle>
  <p:extLst>
    <p:ext uri="{521415D9-36F7-43E2-AB2F-B90AF26B5E84}">
      <p14:sectionLst xmlns:p14="http://schemas.microsoft.com/office/powerpoint/2010/main">
        <p14:section name="Default Section" id="{81409DD1-3838-4939-BBB1-CA2DE43379C7}">
          <p14:sldIdLst>
            <p14:sldId id="2496"/>
            <p14:sldId id="2415"/>
            <p14:sldId id="2442"/>
            <p14:sldId id="2443"/>
            <p14:sldId id="2444"/>
            <p14:sldId id="2445"/>
            <p14:sldId id="2456"/>
            <p14:sldId id="2446"/>
            <p14:sldId id="2447"/>
            <p14:sldId id="2473"/>
            <p14:sldId id="2448"/>
            <p14:sldId id="2449"/>
            <p14:sldId id="2450"/>
            <p14:sldId id="2435"/>
            <p14:sldId id="2436"/>
            <p14:sldId id="2437"/>
            <p14:sldId id="2438"/>
            <p14:sldId id="2439"/>
            <p14:sldId id="2440"/>
            <p14:sldId id="2441"/>
            <p14:sldId id="2209"/>
            <p14:sldId id="2188"/>
            <p14:sldId id="2189"/>
            <p14:sldId id="2190"/>
            <p14:sldId id="2191"/>
            <p14:sldId id="2399"/>
            <p14:sldId id="2531"/>
            <p14:sldId id="2479"/>
            <p14:sldId id="2480"/>
            <p14:sldId id="2362"/>
            <p14:sldId id="2395"/>
            <p14:sldId id="2468"/>
            <p14:sldId id="2288"/>
            <p14:sldId id="2376"/>
            <p14:sldId id="2512"/>
            <p14:sldId id="2249"/>
            <p14:sldId id="2469"/>
            <p14:sldId id="1615"/>
            <p14:sldId id="2534"/>
            <p14:sldId id="2271"/>
            <p14:sldId id="2275"/>
            <p14:sldId id="2258"/>
            <p14:sldId id="2407"/>
            <p14:sldId id="2307"/>
            <p14:sldId id="2363"/>
            <p14:sldId id="2422"/>
            <p14:sldId id="2101"/>
            <p14:sldId id="2421"/>
            <p14:sldId id="2153"/>
            <p14:sldId id="2278"/>
            <p14:sldId id="2318"/>
            <p14:sldId id="2319"/>
            <p14:sldId id="2320"/>
            <p14:sldId id="2519"/>
            <p14:sldId id="2291"/>
            <p14:sldId id="2309"/>
            <p14:sldId id="2293"/>
            <p14:sldId id="2294"/>
            <p14:sldId id="2613"/>
            <p14:sldId id="2612"/>
            <p14:sldId id="1595"/>
            <p14:sldId id="1596"/>
            <p14:sldId id="2104"/>
            <p14:sldId id="1597"/>
            <p14:sldId id="1598"/>
            <p14:sldId id="1740"/>
            <p14:sldId id="2247"/>
            <p14:sldId id="2112"/>
            <p14:sldId id="2113"/>
            <p14:sldId id="2111"/>
            <p14:sldId id="2150"/>
            <p14:sldId id="1994"/>
            <p14:sldId id="2110"/>
            <p14:sldId id="2109"/>
            <p14:sldId id="2105"/>
            <p14:sldId id="2106"/>
            <p14:sldId id="2058"/>
            <p14:sldId id="2107"/>
            <p14:sldId id="2228"/>
            <p14:sldId id="2094"/>
            <p14:sldId id="2212"/>
            <p14:sldId id="2265"/>
            <p14:sldId id="2272"/>
            <p14:sldId id="2403"/>
            <p14:sldId id="2100"/>
            <p14:sldId id="1881"/>
            <p14:sldId id="1880"/>
            <p14:sldId id="1882"/>
            <p14:sldId id="2323"/>
            <p14:sldId id="2310"/>
            <p14:sldId id="2315"/>
            <p14:sldId id="2280"/>
            <p14:sldId id="2301"/>
            <p14:sldId id="2283"/>
            <p14:sldId id="2424"/>
            <p14:sldId id="2338"/>
            <p14:sldId id="2402"/>
            <p14:sldId id="2351"/>
            <p14:sldId id="2316"/>
            <p14:sldId id="2360"/>
            <p14:sldId id="2404"/>
            <p14:sldId id="2425"/>
            <p14:sldId id="2405"/>
            <p14:sldId id="2428"/>
            <p14:sldId id="2305"/>
            <p14:sldId id="2196"/>
            <p14:sldId id="2197"/>
            <p14:sldId id="2202"/>
            <p14:sldId id="2213"/>
            <p14:sldId id="2200"/>
            <p14:sldId id="2368"/>
            <p14:sldId id="2211"/>
            <p14:sldId id="2203"/>
            <p14:sldId id="2195"/>
            <p14:sldId id="2337"/>
            <p14:sldId id="2339"/>
            <p14:sldId id="2123"/>
            <p14:sldId id="2124"/>
            <p14:sldId id="2125"/>
            <p14:sldId id="2126"/>
            <p14:sldId id="2127"/>
            <p14:sldId id="2128"/>
            <p14:sldId id="2129"/>
            <p14:sldId id="2130"/>
            <p14:sldId id="2131"/>
            <p14:sldId id="2132"/>
            <p14:sldId id="2134"/>
            <p14:sldId id="2135"/>
            <p14:sldId id="2136"/>
            <p14:sldId id="2137"/>
            <p14:sldId id="2138"/>
            <p14:sldId id="2140"/>
            <p14:sldId id="2236"/>
            <p14:sldId id="2577"/>
            <p14:sldId id="2341"/>
            <p14:sldId id="2244"/>
            <p14:sldId id="2345"/>
            <p14:sldId id="2257"/>
            <p14:sldId id="2154"/>
            <p14:sldId id="2204"/>
            <p14:sldId id="2205"/>
            <p14:sldId id="2409"/>
            <p14:sldId id="2378"/>
            <p14:sldId id="2379"/>
            <p14:sldId id="2419"/>
            <p14:sldId id="2373"/>
            <p14:sldId id="2410"/>
            <p14:sldId id="2411"/>
            <p14:sldId id="2155"/>
            <p14:sldId id="2152"/>
            <p14:sldId id="1927"/>
            <p14:sldId id="2238"/>
            <p14:sldId id="2239"/>
            <p14:sldId id="2276"/>
            <p14:sldId id="2246"/>
            <p14:sldId id="2348"/>
            <p14:sldId id="2240"/>
            <p14:sldId id="2261"/>
            <p14:sldId id="2262"/>
            <p14:sldId id="2241"/>
            <p14:sldId id="2242"/>
            <p14:sldId id="2267"/>
            <p14:sldId id="2476"/>
            <p14:sldId id="2412"/>
            <p14:sldId id="2162"/>
            <p14:sldId id="2343"/>
            <p14:sldId id="2541"/>
            <p14:sldId id="2344"/>
            <p14:sldId id="2264"/>
            <p14:sldId id="2248"/>
            <p14:sldId id="2352"/>
            <p14:sldId id="2253"/>
            <p14:sldId id="2311"/>
            <p14:sldId id="2328"/>
            <p14:sldId id="2623"/>
            <p14:sldId id="2384"/>
            <p14:sldId id="2502"/>
            <p14:sldId id="2622"/>
            <p14:sldId id="2504"/>
            <p14:sldId id="2505"/>
            <p14:sldId id="2506"/>
            <p14:sldId id="2251"/>
            <p14:sldId id="2327"/>
            <p14:sldId id="2243"/>
            <p14:sldId id="2427"/>
            <p14:sldId id="2245"/>
            <p14:sldId id="1786"/>
            <p14:sldId id="1797"/>
            <p14:sldId id="1798"/>
            <p14:sldId id="2151"/>
            <p14:sldId id="2270"/>
            <p14:sldId id="2282"/>
            <p14:sldId id="2286"/>
            <p14:sldId id="2284"/>
            <p14:sldId id="2388"/>
            <p14:sldId id="2389"/>
            <p14:sldId id="2285"/>
            <p14:sldId id="1790"/>
            <p14:sldId id="1904"/>
            <p14:sldId id="2232"/>
            <p14:sldId id="2330"/>
            <p14:sldId id="2036"/>
            <p14:sldId id="2231"/>
            <p14:sldId id="2233"/>
            <p14:sldId id="2342"/>
            <p14:sldId id="2583"/>
            <p14:sldId id="2433"/>
            <p14:sldId id="2207"/>
            <p14:sldId id="2495"/>
            <p14:sldId id="2598"/>
            <p14:sldId id="2372"/>
            <p14:sldId id="2215"/>
            <p14:sldId id="2180"/>
            <p14:sldId id="2295"/>
            <p14:sldId id="2314"/>
            <p14:sldId id="2259"/>
            <p14:sldId id="2181"/>
            <p14:sldId id="2302"/>
            <p14:sldId id="2324"/>
            <p14:sldId id="2552"/>
            <p14:sldId id="2608"/>
            <p14:sldId id="2184"/>
            <p14:sldId id="2185"/>
            <p14:sldId id="2296"/>
            <p14:sldId id="2297"/>
            <p14:sldId id="2298"/>
            <p14:sldId id="2300"/>
            <p14:sldId id="2304"/>
            <p14:sldId id="2582"/>
            <p14:sldId id="2192"/>
            <p14:sldId id="2474"/>
            <p14:sldId id="2367"/>
            <p14:sldId id="2365"/>
            <p14:sldId id="2227"/>
            <p14:sldId id="2260"/>
            <p14:sldId id="2254"/>
            <p14:sldId id="2256"/>
            <p14:sldId id="2255"/>
            <p14:sldId id="2290"/>
            <p14:sldId id="2279"/>
            <p14:sldId id="2281"/>
            <p14:sldId id="2306"/>
            <p14:sldId id="2226"/>
            <p14:sldId id="2230"/>
            <p14:sldId id="2308"/>
            <p14:sldId id="2477"/>
            <p14:sldId id="2356"/>
            <p14:sldId id="2357"/>
            <p14:sldId id="2358"/>
            <p14:sldId id="2359"/>
            <p14:sldId id="2355"/>
            <p14:sldId id="2430"/>
            <p14:sldId id="2394"/>
            <p14:sldId id="2615"/>
            <p14:sldId id="2217"/>
            <p14:sldId id="2266"/>
            <p14:sldId id="2218"/>
            <p14:sldId id="2219"/>
            <p14:sldId id="2347"/>
            <p14:sldId id="2223"/>
            <p14:sldId id="2370"/>
            <p14:sldId id="2371"/>
            <p14:sldId id="2229"/>
            <p14:sldId id="2206"/>
            <p14:sldId id="2220"/>
            <p14:sldId id="2208"/>
            <p14:sldId id="2455"/>
            <p14:sldId id="2289"/>
            <p14:sldId id="2158"/>
            <p14:sldId id="2287"/>
            <p14:sldId id="2263"/>
            <p14:sldId id="2329"/>
            <p14:sldId id="2599"/>
            <p14:sldId id="2600"/>
            <p14:sldId id="2390"/>
            <p14:sldId id="2250"/>
            <p14:sldId id="2340"/>
            <p14:sldId id="2303"/>
            <p14:sldId id="2530"/>
            <p14:sldId id="2518"/>
            <p14:sldId id="2618"/>
            <p14:sldId id="2354"/>
            <p14:sldId id="2269"/>
            <p14:sldId id="2252"/>
            <p14:sldId id="2391"/>
            <p14:sldId id="2393"/>
            <p14:sldId id="2432"/>
            <p14:sldId id="2322"/>
            <p14:sldId id="2163"/>
            <p14:sldId id="2165"/>
            <p14:sldId id="2178"/>
            <p14:sldId id="2346"/>
            <p14:sldId id="2325"/>
            <p14:sldId id="2166"/>
            <p14:sldId id="2167"/>
            <p14:sldId id="2168"/>
            <p14:sldId id="2169"/>
            <p14:sldId id="2171"/>
            <p14:sldId id="2172"/>
            <p14:sldId id="2173"/>
            <p14:sldId id="2174"/>
            <p14:sldId id="2175"/>
            <p14:sldId id="2176"/>
            <p14:sldId id="2216"/>
            <p14:sldId id="2194"/>
            <p14:sldId id="1865"/>
            <p14:sldId id="2235"/>
            <p14:sldId id="2186"/>
            <p14:sldId id="2336"/>
            <p14:sldId id="2507"/>
            <p14:sldId id="2350"/>
            <p14:sldId id="2353"/>
            <p14:sldId id="2374"/>
            <p14:sldId id="2382"/>
            <p14:sldId id="2380"/>
            <p14:sldId id="2381"/>
            <p14:sldId id="2400"/>
            <p14:sldId id="2406"/>
            <p14:sldId id="2408"/>
            <p14:sldId id="2426"/>
            <p14:sldId id="2431"/>
            <p14:sldId id="2434"/>
            <p14:sldId id="2464"/>
            <p14:sldId id="2465"/>
            <p14:sldId id="2466"/>
            <p14:sldId id="2420"/>
            <p14:sldId id="2418"/>
            <p14:sldId id="2463"/>
            <p14:sldId id="2461"/>
            <p14:sldId id="2458"/>
            <p14:sldId id="2459"/>
            <p14:sldId id="2462"/>
            <p14:sldId id="2460"/>
            <p14:sldId id="2467"/>
            <p14:sldId id="2470"/>
            <p14:sldId id="2472"/>
            <p14:sldId id="2483"/>
            <p14:sldId id="2485"/>
            <p14:sldId id="2493"/>
            <p14:sldId id="2484"/>
            <p14:sldId id="2487"/>
            <p14:sldId id="2475"/>
            <p14:sldId id="2488"/>
            <p14:sldId id="2486"/>
            <p14:sldId id="2494"/>
            <p14:sldId id="2335"/>
            <p14:sldId id="2500"/>
            <p14:sldId id="2508"/>
            <p14:sldId id="2511"/>
            <p14:sldId id="2510"/>
            <p14:sldId id="2515"/>
            <p14:sldId id="2516"/>
            <p14:sldId id="2514"/>
            <p14:sldId id="2527"/>
            <p14:sldId id="2521"/>
            <p14:sldId id="2526"/>
            <p14:sldId id="2524"/>
            <p14:sldId id="2528"/>
            <p14:sldId id="2536"/>
            <p14:sldId id="2535"/>
            <p14:sldId id="2542"/>
            <p14:sldId id="2562"/>
            <p14:sldId id="2546"/>
            <p14:sldId id="2558"/>
            <p14:sldId id="2578"/>
            <p14:sldId id="2592"/>
            <p14:sldId id="2574"/>
            <p14:sldId id="2576"/>
            <p14:sldId id="2565"/>
            <p14:sldId id="2589"/>
            <p14:sldId id="2616"/>
            <p14:sldId id="2567"/>
            <p14:sldId id="2579"/>
            <p14:sldId id="2621"/>
            <p14:sldId id="2606"/>
            <p14:sldId id="2602"/>
            <p14:sldId id="2610"/>
            <p14:sldId id="2617"/>
            <p14:sldId id="2620"/>
          </p14:sldIdLst>
        </p14:section>
        <p14:section name="Untitled Section" id="{1C53A92E-489E-4399-AF30-AE03FBD4D18A}">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00"/>
    <a:srgbClr val="0000FF"/>
    <a:srgbClr val="000000"/>
    <a:srgbClr val="4545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8255" autoAdjust="0"/>
  </p:normalViewPr>
  <p:slideViewPr>
    <p:cSldViewPr>
      <p:cViewPr varScale="1">
        <p:scale>
          <a:sx n="69" d="100"/>
          <a:sy n="69" d="100"/>
        </p:scale>
        <p:origin x="1184" y="28"/>
      </p:cViewPr>
      <p:guideLst>
        <p:guide orient="horz" pos="2160"/>
        <p:guide pos="2880"/>
      </p:guideLst>
    </p:cSldViewPr>
  </p:slideViewPr>
  <p:outlineViewPr>
    <p:cViewPr>
      <p:scale>
        <a:sx n="33" d="100"/>
        <a:sy n="33" d="100"/>
      </p:scale>
      <p:origin x="0" y="0"/>
    </p:cViewPr>
  </p:outlineViewPr>
  <p:notesTextViewPr>
    <p:cViewPr>
      <p:scale>
        <a:sx n="75" d="100"/>
        <a:sy n="75" d="100"/>
      </p:scale>
      <p:origin x="0" y="0"/>
    </p:cViewPr>
  </p:notesTextViewPr>
  <p:sorterViewPr>
    <p:cViewPr varScale="1">
      <p:scale>
        <a:sx n="1" d="1"/>
        <a:sy n="1" d="1"/>
      </p:scale>
      <p:origin x="0" y="-86556"/>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96.xml"/><Relationship Id="rId299" Type="http://schemas.openxmlformats.org/officeDocument/2006/relationships/slide" Target="slides/slide278.xml"/><Relationship Id="rId21" Type="http://schemas.openxmlformats.org/officeDocument/2006/relationships/slideMaster" Target="slideMasters/slideMaster21.xml"/><Relationship Id="rId63" Type="http://schemas.openxmlformats.org/officeDocument/2006/relationships/slide" Target="slides/slide42.xml"/><Relationship Id="rId159" Type="http://schemas.openxmlformats.org/officeDocument/2006/relationships/slide" Target="slides/slide138.xml"/><Relationship Id="rId324" Type="http://schemas.openxmlformats.org/officeDocument/2006/relationships/slide" Target="slides/slide303.xml"/><Relationship Id="rId366" Type="http://schemas.openxmlformats.org/officeDocument/2006/relationships/slide" Target="slides/slide345.xml"/><Relationship Id="rId170" Type="http://schemas.openxmlformats.org/officeDocument/2006/relationships/slide" Target="slides/slide149.xml"/><Relationship Id="rId226" Type="http://schemas.openxmlformats.org/officeDocument/2006/relationships/slide" Target="slides/slide205.xml"/><Relationship Id="rId268" Type="http://schemas.openxmlformats.org/officeDocument/2006/relationships/slide" Target="slides/slide247.xml"/><Relationship Id="rId11" Type="http://schemas.openxmlformats.org/officeDocument/2006/relationships/slideMaster" Target="slideMasters/slideMaster11.xml"/><Relationship Id="rId32" Type="http://schemas.openxmlformats.org/officeDocument/2006/relationships/slide" Target="slides/slide11.xml"/><Relationship Id="rId53" Type="http://schemas.openxmlformats.org/officeDocument/2006/relationships/slide" Target="slides/slide32.xml"/><Relationship Id="rId74" Type="http://schemas.openxmlformats.org/officeDocument/2006/relationships/slide" Target="slides/slide53.xml"/><Relationship Id="rId128" Type="http://schemas.openxmlformats.org/officeDocument/2006/relationships/slide" Target="slides/slide107.xml"/><Relationship Id="rId149" Type="http://schemas.openxmlformats.org/officeDocument/2006/relationships/slide" Target="slides/slide128.xml"/><Relationship Id="rId314" Type="http://schemas.openxmlformats.org/officeDocument/2006/relationships/slide" Target="slides/slide293.xml"/><Relationship Id="rId335" Type="http://schemas.openxmlformats.org/officeDocument/2006/relationships/slide" Target="slides/slide314.xml"/><Relationship Id="rId356" Type="http://schemas.openxmlformats.org/officeDocument/2006/relationships/slide" Target="slides/slide335.xml"/><Relationship Id="rId377" Type="http://schemas.openxmlformats.org/officeDocument/2006/relationships/slide" Target="slides/slide356.xml"/><Relationship Id="rId398" Type="http://schemas.openxmlformats.org/officeDocument/2006/relationships/slide" Target="slides/slide377.xml"/><Relationship Id="rId5" Type="http://schemas.openxmlformats.org/officeDocument/2006/relationships/slideMaster" Target="slideMasters/slideMaster5.xml"/><Relationship Id="rId95" Type="http://schemas.openxmlformats.org/officeDocument/2006/relationships/slide" Target="slides/slide74.xml"/><Relationship Id="rId160" Type="http://schemas.openxmlformats.org/officeDocument/2006/relationships/slide" Target="slides/slide139.xml"/><Relationship Id="rId181" Type="http://schemas.openxmlformats.org/officeDocument/2006/relationships/slide" Target="slides/slide160.xml"/><Relationship Id="rId216" Type="http://schemas.openxmlformats.org/officeDocument/2006/relationships/slide" Target="slides/slide195.xml"/><Relationship Id="rId237" Type="http://schemas.openxmlformats.org/officeDocument/2006/relationships/slide" Target="slides/slide216.xml"/><Relationship Id="rId402" Type="http://schemas.openxmlformats.org/officeDocument/2006/relationships/handoutMaster" Target="handoutMasters/handoutMaster1.xml"/><Relationship Id="rId258" Type="http://schemas.openxmlformats.org/officeDocument/2006/relationships/slide" Target="slides/slide237.xml"/><Relationship Id="rId279" Type="http://schemas.openxmlformats.org/officeDocument/2006/relationships/slide" Target="slides/slide258.xml"/><Relationship Id="rId22" Type="http://schemas.openxmlformats.org/officeDocument/2006/relationships/slide" Target="slides/slide1.xml"/><Relationship Id="rId43" Type="http://schemas.openxmlformats.org/officeDocument/2006/relationships/slide" Target="slides/slide22.xml"/><Relationship Id="rId64" Type="http://schemas.openxmlformats.org/officeDocument/2006/relationships/slide" Target="slides/slide43.xml"/><Relationship Id="rId118" Type="http://schemas.openxmlformats.org/officeDocument/2006/relationships/slide" Target="slides/slide97.xml"/><Relationship Id="rId139" Type="http://schemas.openxmlformats.org/officeDocument/2006/relationships/slide" Target="slides/slide118.xml"/><Relationship Id="rId290" Type="http://schemas.openxmlformats.org/officeDocument/2006/relationships/slide" Target="slides/slide269.xml"/><Relationship Id="rId304" Type="http://schemas.openxmlformats.org/officeDocument/2006/relationships/slide" Target="slides/slide283.xml"/><Relationship Id="rId325" Type="http://schemas.openxmlformats.org/officeDocument/2006/relationships/slide" Target="slides/slide304.xml"/><Relationship Id="rId346" Type="http://schemas.openxmlformats.org/officeDocument/2006/relationships/slide" Target="slides/slide325.xml"/><Relationship Id="rId367" Type="http://schemas.openxmlformats.org/officeDocument/2006/relationships/slide" Target="slides/slide346.xml"/><Relationship Id="rId388" Type="http://schemas.openxmlformats.org/officeDocument/2006/relationships/slide" Target="slides/slide367.xml"/><Relationship Id="rId85" Type="http://schemas.openxmlformats.org/officeDocument/2006/relationships/slide" Target="slides/slide64.xml"/><Relationship Id="rId150" Type="http://schemas.openxmlformats.org/officeDocument/2006/relationships/slide" Target="slides/slide129.xml"/><Relationship Id="rId171" Type="http://schemas.openxmlformats.org/officeDocument/2006/relationships/slide" Target="slides/slide150.xml"/><Relationship Id="rId192" Type="http://schemas.openxmlformats.org/officeDocument/2006/relationships/slide" Target="slides/slide171.xml"/><Relationship Id="rId206" Type="http://schemas.openxmlformats.org/officeDocument/2006/relationships/slide" Target="slides/slide185.xml"/><Relationship Id="rId227" Type="http://schemas.openxmlformats.org/officeDocument/2006/relationships/slide" Target="slides/slide206.xml"/><Relationship Id="rId248" Type="http://schemas.openxmlformats.org/officeDocument/2006/relationships/slide" Target="slides/slide227.xml"/><Relationship Id="rId269" Type="http://schemas.openxmlformats.org/officeDocument/2006/relationships/slide" Target="slides/slide248.xml"/><Relationship Id="rId12" Type="http://schemas.openxmlformats.org/officeDocument/2006/relationships/slideMaster" Target="slideMasters/slideMaster12.xml"/><Relationship Id="rId33" Type="http://schemas.openxmlformats.org/officeDocument/2006/relationships/slide" Target="slides/slide12.xml"/><Relationship Id="rId108" Type="http://schemas.openxmlformats.org/officeDocument/2006/relationships/slide" Target="slides/slide87.xml"/><Relationship Id="rId129" Type="http://schemas.openxmlformats.org/officeDocument/2006/relationships/slide" Target="slides/slide108.xml"/><Relationship Id="rId280" Type="http://schemas.openxmlformats.org/officeDocument/2006/relationships/slide" Target="slides/slide259.xml"/><Relationship Id="rId315" Type="http://schemas.openxmlformats.org/officeDocument/2006/relationships/slide" Target="slides/slide294.xml"/><Relationship Id="rId336" Type="http://schemas.openxmlformats.org/officeDocument/2006/relationships/slide" Target="slides/slide315.xml"/><Relationship Id="rId357" Type="http://schemas.openxmlformats.org/officeDocument/2006/relationships/slide" Target="slides/slide336.xml"/><Relationship Id="rId54" Type="http://schemas.openxmlformats.org/officeDocument/2006/relationships/slide" Target="slides/slide33.xml"/><Relationship Id="rId75" Type="http://schemas.openxmlformats.org/officeDocument/2006/relationships/slide" Target="slides/slide54.xml"/><Relationship Id="rId96" Type="http://schemas.openxmlformats.org/officeDocument/2006/relationships/slide" Target="slides/slide75.xml"/><Relationship Id="rId140" Type="http://schemas.openxmlformats.org/officeDocument/2006/relationships/slide" Target="slides/slide119.xml"/><Relationship Id="rId161" Type="http://schemas.openxmlformats.org/officeDocument/2006/relationships/slide" Target="slides/slide140.xml"/><Relationship Id="rId182" Type="http://schemas.openxmlformats.org/officeDocument/2006/relationships/slide" Target="slides/slide161.xml"/><Relationship Id="rId217" Type="http://schemas.openxmlformats.org/officeDocument/2006/relationships/slide" Target="slides/slide196.xml"/><Relationship Id="rId378" Type="http://schemas.openxmlformats.org/officeDocument/2006/relationships/slide" Target="slides/slide357.xml"/><Relationship Id="rId399" Type="http://schemas.openxmlformats.org/officeDocument/2006/relationships/slide" Target="slides/slide378.xml"/><Relationship Id="rId403" Type="http://schemas.openxmlformats.org/officeDocument/2006/relationships/presProps" Target="presProps.xml"/><Relationship Id="rId6" Type="http://schemas.openxmlformats.org/officeDocument/2006/relationships/slideMaster" Target="slideMasters/slideMaster6.xml"/><Relationship Id="rId238" Type="http://schemas.openxmlformats.org/officeDocument/2006/relationships/slide" Target="slides/slide217.xml"/><Relationship Id="rId259" Type="http://schemas.openxmlformats.org/officeDocument/2006/relationships/slide" Target="slides/slide238.xml"/><Relationship Id="rId23" Type="http://schemas.openxmlformats.org/officeDocument/2006/relationships/slide" Target="slides/slide2.xml"/><Relationship Id="rId119" Type="http://schemas.openxmlformats.org/officeDocument/2006/relationships/slide" Target="slides/slide98.xml"/><Relationship Id="rId270" Type="http://schemas.openxmlformats.org/officeDocument/2006/relationships/slide" Target="slides/slide249.xml"/><Relationship Id="rId291" Type="http://schemas.openxmlformats.org/officeDocument/2006/relationships/slide" Target="slides/slide270.xml"/><Relationship Id="rId305" Type="http://schemas.openxmlformats.org/officeDocument/2006/relationships/slide" Target="slides/slide284.xml"/><Relationship Id="rId326" Type="http://schemas.openxmlformats.org/officeDocument/2006/relationships/slide" Target="slides/slide305.xml"/><Relationship Id="rId347" Type="http://schemas.openxmlformats.org/officeDocument/2006/relationships/slide" Target="slides/slide326.xml"/><Relationship Id="rId44" Type="http://schemas.openxmlformats.org/officeDocument/2006/relationships/slide" Target="slides/slide23.xml"/><Relationship Id="rId65" Type="http://schemas.openxmlformats.org/officeDocument/2006/relationships/slide" Target="slides/slide44.xml"/><Relationship Id="rId86" Type="http://schemas.openxmlformats.org/officeDocument/2006/relationships/slide" Target="slides/slide65.xml"/><Relationship Id="rId130" Type="http://schemas.openxmlformats.org/officeDocument/2006/relationships/slide" Target="slides/slide109.xml"/><Relationship Id="rId151" Type="http://schemas.openxmlformats.org/officeDocument/2006/relationships/slide" Target="slides/slide130.xml"/><Relationship Id="rId368" Type="http://schemas.openxmlformats.org/officeDocument/2006/relationships/slide" Target="slides/slide347.xml"/><Relationship Id="rId389" Type="http://schemas.openxmlformats.org/officeDocument/2006/relationships/slide" Target="slides/slide368.xml"/><Relationship Id="rId172" Type="http://schemas.openxmlformats.org/officeDocument/2006/relationships/slide" Target="slides/slide151.xml"/><Relationship Id="rId193" Type="http://schemas.openxmlformats.org/officeDocument/2006/relationships/slide" Target="slides/slide172.xml"/><Relationship Id="rId207" Type="http://schemas.openxmlformats.org/officeDocument/2006/relationships/slide" Target="slides/slide186.xml"/><Relationship Id="rId228" Type="http://schemas.openxmlformats.org/officeDocument/2006/relationships/slide" Target="slides/slide207.xml"/><Relationship Id="rId249" Type="http://schemas.openxmlformats.org/officeDocument/2006/relationships/slide" Target="slides/slide228.xml"/><Relationship Id="rId13" Type="http://schemas.openxmlformats.org/officeDocument/2006/relationships/slideMaster" Target="slideMasters/slideMaster13.xml"/><Relationship Id="rId109" Type="http://schemas.openxmlformats.org/officeDocument/2006/relationships/slide" Target="slides/slide88.xml"/><Relationship Id="rId260" Type="http://schemas.openxmlformats.org/officeDocument/2006/relationships/slide" Target="slides/slide239.xml"/><Relationship Id="rId281" Type="http://schemas.openxmlformats.org/officeDocument/2006/relationships/slide" Target="slides/slide260.xml"/><Relationship Id="rId316" Type="http://schemas.openxmlformats.org/officeDocument/2006/relationships/slide" Target="slides/slide295.xml"/><Relationship Id="rId337" Type="http://schemas.openxmlformats.org/officeDocument/2006/relationships/slide" Target="slides/slide316.xml"/><Relationship Id="rId34" Type="http://schemas.openxmlformats.org/officeDocument/2006/relationships/slide" Target="slides/slide13.xml"/><Relationship Id="rId55" Type="http://schemas.openxmlformats.org/officeDocument/2006/relationships/slide" Target="slides/slide34.xml"/><Relationship Id="rId76" Type="http://schemas.openxmlformats.org/officeDocument/2006/relationships/slide" Target="slides/slide55.xml"/><Relationship Id="rId97" Type="http://schemas.openxmlformats.org/officeDocument/2006/relationships/slide" Target="slides/slide76.xml"/><Relationship Id="rId120" Type="http://schemas.openxmlformats.org/officeDocument/2006/relationships/slide" Target="slides/slide99.xml"/><Relationship Id="rId141" Type="http://schemas.openxmlformats.org/officeDocument/2006/relationships/slide" Target="slides/slide120.xml"/><Relationship Id="rId358" Type="http://schemas.openxmlformats.org/officeDocument/2006/relationships/slide" Target="slides/slide337.xml"/><Relationship Id="rId379" Type="http://schemas.openxmlformats.org/officeDocument/2006/relationships/slide" Target="slides/slide358.xml"/><Relationship Id="rId7" Type="http://schemas.openxmlformats.org/officeDocument/2006/relationships/slideMaster" Target="slideMasters/slideMaster7.xml"/><Relationship Id="rId162" Type="http://schemas.openxmlformats.org/officeDocument/2006/relationships/slide" Target="slides/slide141.xml"/><Relationship Id="rId183" Type="http://schemas.openxmlformats.org/officeDocument/2006/relationships/slide" Target="slides/slide162.xml"/><Relationship Id="rId218" Type="http://schemas.openxmlformats.org/officeDocument/2006/relationships/slide" Target="slides/slide197.xml"/><Relationship Id="rId239" Type="http://schemas.openxmlformats.org/officeDocument/2006/relationships/slide" Target="slides/slide218.xml"/><Relationship Id="rId390" Type="http://schemas.openxmlformats.org/officeDocument/2006/relationships/slide" Target="slides/slide369.xml"/><Relationship Id="rId404" Type="http://schemas.openxmlformats.org/officeDocument/2006/relationships/viewProps" Target="viewProps.xml"/><Relationship Id="rId250" Type="http://schemas.openxmlformats.org/officeDocument/2006/relationships/slide" Target="slides/slide229.xml"/><Relationship Id="rId271" Type="http://schemas.openxmlformats.org/officeDocument/2006/relationships/slide" Target="slides/slide250.xml"/><Relationship Id="rId292" Type="http://schemas.openxmlformats.org/officeDocument/2006/relationships/slide" Target="slides/slide271.xml"/><Relationship Id="rId306" Type="http://schemas.openxmlformats.org/officeDocument/2006/relationships/slide" Target="slides/slide285.xml"/><Relationship Id="rId24" Type="http://schemas.openxmlformats.org/officeDocument/2006/relationships/slide" Target="slides/slide3.xml"/><Relationship Id="rId45" Type="http://schemas.openxmlformats.org/officeDocument/2006/relationships/slide" Target="slides/slide24.xml"/><Relationship Id="rId66" Type="http://schemas.openxmlformats.org/officeDocument/2006/relationships/slide" Target="slides/slide45.xml"/><Relationship Id="rId87" Type="http://schemas.openxmlformats.org/officeDocument/2006/relationships/slide" Target="slides/slide66.xml"/><Relationship Id="rId110" Type="http://schemas.openxmlformats.org/officeDocument/2006/relationships/slide" Target="slides/slide89.xml"/><Relationship Id="rId131" Type="http://schemas.openxmlformats.org/officeDocument/2006/relationships/slide" Target="slides/slide110.xml"/><Relationship Id="rId327" Type="http://schemas.openxmlformats.org/officeDocument/2006/relationships/slide" Target="slides/slide306.xml"/><Relationship Id="rId348" Type="http://schemas.openxmlformats.org/officeDocument/2006/relationships/slide" Target="slides/slide327.xml"/><Relationship Id="rId369" Type="http://schemas.openxmlformats.org/officeDocument/2006/relationships/slide" Target="slides/slide348.xml"/><Relationship Id="rId152" Type="http://schemas.openxmlformats.org/officeDocument/2006/relationships/slide" Target="slides/slide131.xml"/><Relationship Id="rId173" Type="http://schemas.openxmlformats.org/officeDocument/2006/relationships/slide" Target="slides/slide152.xml"/><Relationship Id="rId194" Type="http://schemas.openxmlformats.org/officeDocument/2006/relationships/slide" Target="slides/slide173.xml"/><Relationship Id="rId208" Type="http://schemas.openxmlformats.org/officeDocument/2006/relationships/slide" Target="slides/slide187.xml"/><Relationship Id="rId229" Type="http://schemas.openxmlformats.org/officeDocument/2006/relationships/slide" Target="slides/slide208.xml"/><Relationship Id="rId380" Type="http://schemas.openxmlformats.org/officeDocument/2006/relationships/slide" Target="slides/slide359.xml"/><Relationship Id="rId240" Type="http://schemas.openxmlformats.org/officeDocument/2006/relationships/slide" Target="slides/slide219.xml"/><Relationship Id="rId261" Type="http://schemas.openxmlformats.org/officeDocument/2006/relationships/slide" Target="slides/slide240.xml"/><Relationship Id="rId14" Type="http://schemas.openxmlformats.org/officeDocument/2006/relationships/slideMaster" Target="slideMasters/slideMaster14.xml"/><Relationship Id="rId35" Type="http://schemas.openxmlformats.org/officeDocument/2006/relationships/slide" Target="slides/slide14.xml"/><Relationship Id="rId56" Type="http://schemas.openxmlformats.org/officeDocument/2006/relationships/slide" Target="slides/slide35.xml"/><Relationship Id="rId77" Type="http://schemas.openxmlformats.org/officeDocument/2006/relationships/slide" Target="slides/slide56.xml"/><Relationship Id="rId100" Type="http://schemas.openxmlformats.org/officeDocument/2006/relationships/slide" Target="slides/slide79.xml"/><Relationship Id="rId282" Type="http://schemas.openxmlformats.org/officeDocument/2006/relationships/slide" Target="slides/slide261.xml"/><Relationship Id="rId317" Type="http://schemas.openxmlformats.org/officeDocument/2006/relationships/slide" Target="slides/slide296.xml"/><Relationship Id="rId338" Type="http://schemas.openxmlformats.org/officeDocument/2006/relationships/slide" Target="slides/slide317.xml"/><Relationship Id="rId359" Type="http://schemas.openxmlformats.org/officeDocument/2006/relationships/slide" Target="slides/slide338.xml"/><Relationship Id="rId8" Type="http://schemas.openxmlformats.org/officeDocument/2006/relationships/slideMaster" Target="slideMasters/slideMaster8.xml"/><Relationship Id="rId98" Type="http://schemas.openxmlformats.org/officeDocument/2006/relationships/slide" Target="slides/slide77.xml"/><Relationship Id="rId121" Type="http://schemas.openxmlformats.org/officeDocument/2006/relationships/slide" Target="slides/slide100.xml"/><Relationship Id="rId142" Type="http://schemas.openxmlformats.org/officeDocument/2006/relationships/slide" Target="slides/slide121.xml"/><Relationship Id="rId163" Type="http://schemas.openxmlformats.org/officeDocument/2006/relationships/slide" Target="slides/slide142.xml"/><Relationship Id="rId184" Type="http://schemas.openxmlformats.org/officeDocument/2006/relationships/slide" Target="slides/slide163.xml"/><Relationship Id="rId219" Type="http://schemas.openxmlformats.org/officeDocument/2006/relationships/slide" Target="slides/slide198.xml"/><Relationship Id="rId370" Type="http://schemas.openxmlformats.org/officeDocument/2006/relationships/slide" Target="slides/slide349.xml"/><Relationship Id="rId391" Type="http://schemas.openxmlformats.org/officeDocument/2006/relationships/slide" Target="slides/slide370.xml"/><Relationship Id="rId405" Type="http://schemas.openxmlformats.org/officeDocument/2006/relationships/theme" Target="theme/theme1.xml"/><Relationship Id="rId230" Type="http://schemas.openxmlformats.org/officeDocument/2006/relationships/slide" Target="slides/slide209.xml"/><Relationship Id="rId251" Type="http://schemas.openxmlformats.org/officeDocument/2006/relationships/slide" Target="slides/slide230.xml"/><Relationship Id="rId25" Type="http://schemas.openxmlformats.org/officeDocument/2006/relationships/slide" Target="slides/slide4.xml"/><Relationship Id="rId46" Type="http://schemas.openxmlformats.org/officeDocument/2006/relationships/slide" Target="slides/slide25.xml"/><Relationship Id="rId67" Type="http://schemas.openxmlformats.org/officeDocument/2006/relationships/slide" Target="slides/slide46.xml"/><Relationship Id="rId272" Type="http://schemas.openxmlformats.org/officeDocument/2006/relationships/slide" Target="slides/slide251.xml"/><Relationship Id="rId293" Type="http://schemas.openxmlformats.org/officeDocument/2006/relationships/slide" Target="slides/slide272.xml"/><Relationship Id="rId307" Type="http://schemas.openxmlformats.org/officeDocument/2006/relationships/slide" Target="slides/slide286.xml"/><Relationship Id="rId328" Type="http://schemas.openxmlformats.org/officeDocument/2006/relationships/slide" Target="slides/slide307.xml"/><Relationship Id="rId349" Type="http://schemas.openxmlformats.org/officeDocument/2006/relationships/slide" Target="slides/slide328.xml"/><Relationship Id="rId88" Type="http://schemas.openxmlformats.org/officeDocument/2006/relationships/slide" Target="slides/slide67.xml"/><Relationship Id="rId111" Type="http://schemas.openxmlformats.org/officeDocument/2006/relationships/slide" Target="slides/slide90.xml"/><Relationship Id="rId132" Type="http://schemas.openxmlformats.org/officeDocument/2006/relationships/slide" Target="slides/slide111.xml"/><Relationship Id="rId153" Type="http://schemas.openxmlformats.org/officeDocument/2006/relationships/slide" Target="slides/slide132.xml"/><Relationship Id="rId174" Type="http://schemas.openxmlformats.org/officeDocument/2006/relationships/slide" Target="slides/slide153.xml"/><Relationship Id="rId195" Type="http://schemas.openxmlformats.org/officeDocument/2006/relationships/slide" Target="slides/slide174.xml"/><Relationship Id="rId209" Type="http://schemas.openxmlformats.org/officeDocument/2006/relationships/slide" Target="slides/slide188.xml"/><Relationship Id="rId360" Type="http://schemas.openxmlformats.org/officeDocument/2006/relationships/slide" Target="slides/slide339.xml"/><Relationship Id="rId381" Type="http://schemas.openxmlformats.org/officeDocument/2006/relationships/slide" Target="slides/slide360.xml"/><Relationship Id="rId220" Type="http://schemas.openxmlformats.org/officeDocument/2006/relationships/slide" Target="slides/slide199.xml"/><Relationship Id="rId241" Type="http://schemas.openxmlformats.org/officeDocument/2006/relationships/slide" Target="slides/slide220.xml"/><Relationship Id="rId15" Type="http://schemas.openxmlformats.org/officeDocument/2006/relationships/slideMaster" Target="slideMasters/slideMaster15.xml"/><Relationship Id="rId36" Type="http://schemas.openxmlformats.org/officeDocument/2006/relationships/slide" Target="slides/slide15.xml"/><Relationship Id="rId57" Type="http://schemas.openxmlformats.org/officeDocument/2006/relationships/slide" Target="slides/slide36.xml"/><Relationship Id="rId262" Type="http://schemas.openxmlformats.org/officeDocument/2006/relationships/slide" Target="slides/slide241.xml"/><Relationship Id="rId283" Type="http://schemas.openxmlformats.org/officeDocument/2006/relationships/slide" Target="slides/slide262.xml"/><Relationship Id="rId318" Type="http://schemas.openxmlformats.org/officeDocument/2006/relationships/slide" Target="slides/slide297.xml"/><Relationship Id="rId339" Type="http://schemas.openxmlformats.org/officeDocument/2006/relationships/slide" Target="slides/slide318.xml"/><Relationship Id="rId78" Type="http://schemas.openxmlformats.org/officeDocument/2006/relationships/slide" Target="slides/slide57.xml"/><Relationship Id="rId99" Type="http://schemas.openxmlformats.org/officeDocument/2006/relationships/slide" Target="slides/slide78.xml"/><Relationship Id="rId101" Type="http://schemas.openxmlformats.org/officeDocument/2006/relationships/slide" Target="slides/slide80.xml"/><Relationship Id="rId122" Type="http://schemas.openxmlformats.org/officeDocument/2006/relationships/slide" Target="slides/slide101.xml"/><Relationship Id="rId143" Type="http://schemas.openxmlformats.org/officeDocument/2006/relationships/slide" Target="slides/slide122.xml"/><Relationship Id="rId164" Type="http://schemas.openxmlformats.org/officeDocument/2006/relationships/slide" Target="slides/slide143.xml"/><Relationship Id="rId185" Type="http://schemas.openxmlformats.org/officeDocument/2006/relationships/slide" Target="slides/slide164.xml"/><Relationship Id="rId350" Type="http://schemas.openxmlformats.org/officeDocument/2006/relationships/slide" Target="slides/slide329.xml"/><Relationship Id="rId371" Type="http://schemas.openxmlformats.org/officeDocument/2006/relationships/slide" Target="slides/slide350.xml"/><Relationship Id="rId406" Type="http://schemas.openxmlformats.org/officeDocument/2006/relationships/tableStyles" Target="tableStyles.xml"/><Relationship Id="rId9" Type="http://schemas.openxmlformats.org/officeDocument/2006/relationships/slideMaster" Target="slideMasters/slideMaster9.xml"/><Relationship Id="rId210" Type="http://schemas.openxmlformats.org/officeDocument/2006/relationships/slide" Target="slides/slide189.xml"/><Relationship Id="rId392" Type="http://schemas.openxmlformats.org/officeDocument/2006/relationships/slide" Target="slides/slide371.xml"/><Relationship Id="rId26" Type="http://schemas.openxmlformats.org/officeDocument/2006/relationships/slide" Target="slides/slide5.xml"/><Relationship Id="rId231" Type="http://schemas.openxmlformats.org/officeDocument/2006/relationships/slide" Target="slides/slide210.xml"/><Relationship Id="rId252" Type="http://schemas.openxmlformats.org/officeDocument/2006/relationships/slide" Target="slides/slide231.xml"/><Relationship Id="rId273" Type="http://schemas.openxmlformats.org/officeDocument/2006/relationships/slide" Target="slides/slide252.xml"/><Relationship Id="rId294" Type="http://schemas.openxmlformats.org/officeDocument/2006/relationships/slide" Target="slides/slide273.xml"/><Relationship Id="rId308" Type="http://schemas.openxmlformats.org/officeDocument/2006/relationships/slide" Target="slides/slide287.xml"/><Relationship Id="rId329" Type="http://schemas.openxmlformats.org/officeDocument/2006/relationships/slide" Target="slides/slide308.xml"/><Relationship Id="rId47" Type="http://schemas.openxmlformats.org/officeDocument/2006/relationships/slide" Target="slides/slide26.xml"/><Relationship Id="rId68" Type="http://schemas.openxmlformats.org/officeDocument/2006/relationships/slide" Target="slides/slide47.xml"/><Relationship Id="rId89" Type="http://schemas.openxmlformats.org/officeDocument/2006/relationships/slide" Target="slides/slide68.xml"/><Relationship Id="rId112" Type="http://schemas.openxmlformats.org/officeDocument/2006/relationships/slide" Target="slides/slide91.xml"/><Relationship Id="rId133" Type="http://schemas.openxmlformats.org/officeDocument/2006/relationships/slide" Target="slides/slide112.xml"/><Relationship Id="rId154" Type="http://schemas.openxmlformats.org/officeDocument/2006/relationships/slide" Target="slides/slide133.xml"/><Relationship Id="rId175" Type="http://schemas.openxmlformats.org/officeDocument/2006/relationships/slide" Target="slides/slide154.xml"/><Relationship Id="rId340" Type="http://schemas.openxmlformats.org/officeDocument/2006/relationships/slide" Target="slides/slide319.xml"/><Relationship Id="rId361" Type="http://schemas.openxmlformats.org/officeDocument/2006/relationships/slide" Target="slides/slide340.xml"/><Relationship Id="rId196" Type="http://schemas.openxmlformats.org/officeDocument/2006/relationships/slide" Target="slides/slide175.xml"/><Relationship Id="rId200" Type="http://schemas.openxmlformats.org/officeDocument/2006/relationships/slide" Target="slides/slide179.xml"/><Relationship Id="rId382" Type="http://schemas.openxmlformats.org/officeDocument/2006/relationships/slide" Target="slides/slide361.xml"/><Relationship Id="rId16" Type="http://schemas.openxmlformats.org/officeDocument/2006/relationships/slideMaster" Target="slideMasters/slideMaster16.xml"/><Relationship Id="rId221" Type="http://schemas.openxmlformats.org/officeDocument/2006/relationships/slide" Target="slides/slide200.xml"/><Relationship Id="rId242" Type="http://schemas.openxmlformats.org/officeDocument/2006/relationships/slide" Target="slides/slide221.xml"/><Relationship Id="rId263" Type="http://schemas.openxmlformats.org/officeDocument/2006/relationships/slide" Target="slides/slide242.xml"/><Relationship Id="rId284" Type="http://schemas.openxmlformats.org/officeDocument/2006/relationships/slide" Target="slides/slide263.xml"/><Relationship Id="rId319" Type="http://schemas.openxmlformats.org/officeDocument/2006/relationships/slide" Target="slides/slide298.xml"/><Relationship Id="rId37" Type="http://schemas.openxmlformats.org/officeDocument/2006/relationships/slide" Target="slides/slide16.xml"/><Relationship Id="rId58" Type="http://schemas.openxmlformats.org/officeDocument/2006/relationships/slide" Target="slides/slide37.xml"/><Relationship Id="rId79" Type="http://schemas.openxmlformats.org/officeDocument/2006/relationships/slide" Target="slides/slide58.xml"/><Relationship Id="rId102" Type="http://schemas.openxmlformats.org/officeDocument/2006/relationships/slide" Target="slides/slide81.xml"/><Relationship Id="rId123" Type="http://schemas.openxmlformats.org/officeDocument/2006/relationships/slide" Target="slides/slide102.xml"/><Relationship Id="rId144" Type="http://schemas.openxmlformats.org/officeDocument/2006/relationships/slide" Target="slides/slide123.xml"/><Relationship Id="rId330" Type="http://schemas.openxmlformats.org/officeDocument/2006/relationships/slide" Target="slides/slide309.xml"/><Relationship Id="rId90" Type="http://schemas.openxmlformats.org/officeDocument/2006/relationships/slide" Target="slides/slide69.xml"/><Relationship Id="rId165" Type="http://schemas.openxmlformats.org/officeDocument/2006/relationships/slide" Target="slides/slide144.xml"/><Relationship Id="rId186" Type="http://schemas.openxmlformats.org/officeDocument/2006/relationships/slide" Target="slides/slide165.xml"/><Relationship Id="rId351" Type="http://schemas.openxmlformats.org/officeDocument/2006/relationships/slide" Target="slides/slide330.xml"/><Relationship Id="rId372" Type="http://schemas.openxmlformats.org/officeDocument/2006/relationships/slide" Target="slides/slide351.xml"/><Relationship Id="rId393" Type="http://schemas.openxmlformats.org/officeDocument/2006/relationships/slide" Target="slides/slide372.xml"/><Relationship Id="rId211" Type="http://schemas.openxmlformats.org/officeDocument/2006/relationships/slide" Target="slides/slide190.xml"/><Relationship Id="rId232" Type="http://schemas.openxmlformats.org/officeDocument/2006/relationships/slide" Target="slides/slide211.xml"/><Relationship Id="rId253" Type="http://schemas.openxmlformats.org/officeDocument/2006/relationships/slide" Target="slides/slide232.xml"/><Relationship Id="rId274" Type="http://schemas.openxmlformats.org/officeDocument/2006/relationships/slide" Target="slides/slide253.xml"/><Relationship Id="rId295" Type="http://schemas.openxmlformats.org/officeDocument/2006/relationships/slide" Target="slides/slide274.xml"/><Relationship Id="rId309" Type="http://schemas.openxmlformats.org/officeDocument/2006/relationships/slide" Target="slides/slide288.xml"/><Relationship Id="rId27" Type="http://schemas.openxmlformats.org/officeDocument/2006/relationships/slide" Target="slides/slide6.xml"/><Relationship Id="rId48" Type="http://schemas.openxmlformats.org/officeDocument/2006/relationships/slide" Target="slides/slide27.xml"/><Relationship Id="rId69" Type="http://schemas.openxmlformats.org/officeDocument/2006/relationships/slide" Target="slides/slide48.xml"/><Relationship Id="rId113" Type="http://schemas.openxmlformats.org/officeDocument/2006/relationships/slide" Target="slides/slide92.xml"/><Relationship Id="rId134" Type="http://schemas.openxmlformats.org/officeDocument/2006/relationships/slide" Target="slides/slide113.xml"/><Relationship Id="rId320" Type="http://schemas.openxmlformats.org/officeDocument/2006/relationships/slide" Target="slides/slide299.xml"/><Relationship Id="rId80" Type="http://schemas.openxmlformats.org/officeDocument/2006/relationships/slide" Target="slides/slide59.xml"/><Relationship Id="rId155" Type="http://schemas.openxmlformats.org/officeDocument/2006/relationships/slide" Target="slides/slide134.xml"/><Relationship Id="rId176" Type="http://schemas.openxmlformats.org/officeDocument/2006/relationships/slide" Target="slides/slide155.xml"/><Relationship Id="rId197" Type="http://schemas.openxmlformats.org/officeDocument/2006/relationships/slide" Target="slides/slide176.xml"/><Relationship Id="rId341" Type="http://schemas.openxmlformats.org/officeDocument/2006/relationships/slide" Target="slides/slide320.xml"/><Relationship Id="rId362" Type="http://schemas.openxmlformats.org/officeDocument/2006/relationships/slide" Target="slides/slide341.xml"/><Relationship Id="rId383" Type="http://schemas.openxmlformats.org/officeDocument/2006/relationships/slide" Target="slides/slide362.xml"/><Relationship Id="rId201" Type="http://schemas.openxmlformats.org/officeDocument/2006/relationships/slide" Target="slides/slide180.xml"/><Relationship Id="rId222" Type="http://schemas.openxmlformats.org/officeDocument/2006/relationships/slide" Target="slides/slide201.xml"/><Relationship Id="rId243" Type="http://schemas.openxmlformats.org/officeDocument/2006/relationships/slide" Target="slides/slide222.xml"/><Relationship Id="rId264" Type="http://schemas.openxmlformats.org/officeDocument/2006/relationships/slide" Target="slides/slide243.xml"/><Relationship Id="rId285" Type="http://schemas.openxmlformats.org/officeDocument/2006/relationships/slide" Target="slides/slide264.xml"/><Relationship Id="rId17" Type="http://schemas.openxmlformats.org/officeDocument/2006/relationships/slideMaster" Target="slideMasters/slideMaster17.xml"/><Relationship Id="rId38" Type="http://schemas.openxmlformats.org/officeDocument/2006/relationships/slide" Target="slides/slide17.xml"/><Relationship Id="rId59" Type="http://schemas.openxmlformats.org/officeDocument/2006/relationships/slide" Target="slides/slide38.xml"/><Relationship Id="rId103" Type="http://schemas.openxmlformats.org/officeDocument/2006/relationships/slide" Target="slides/slide82.xml"/><Relationship Id="rId124" Type="http://schemas.openxmlformats.org/officeDocument/2006/relationships/slide" Target="slides/slide103.xml"/><Relationship Id="rId310" Type="http://schemas.openxmlformats.org/officeDocument/2006/relationships/slide" Target="slides/slide289.xml"/><Relationship Id="rId70" Type="http://schemas.openxmlformats.org/officeDocument/2006/relationships/slide" Target="slides/slide49.xml"/><Relationship Id="rId91" Type="http://schemas.openxmlformats.org/officeDocument/2006/relationships/slide" Target="slides/slide70.xml"/><Relationship Id="rId145" Type="http://schemas.openxmlformats.org/officeDocument/2006/relationships/slide" Target="slides/slide124.xml"/><Relationship Id="rId166" Type="http://schemas.openxmlformats.org/officeDocument/2006/relationships/slide" Target="slides/slide145.xml"/><Relationship Id="rId187" Type="http://schemas.openxmlformats.org/officeDocument/2006/relationships/slide" Target="slides/slide166.xml"/><Relationship Id="rId331" Type="http://schemas.openxmlformats.org/officeDocument/2006/relationships/slide" Target="slides/slide310.xml"/><Relationship Id="rId352" Type="http://schemas.openxmlformats.org/officeDocument/2006/relationships/slide" Target="slides/slide331.xml"/><Relationship Id="rId373" Type="http://schemas.openxmlformats.org/officeDocument/2006/relationships/slide" Target="slides/slide352.xml"/><Relationship Id="rId394" Type="http://schemas.openxmlformats.org/officeDocument/2006/relationships/slide" Target="slides/slide373.xml"/><Relationship Id="rId1" Type="http://schemas.openxmlformats.org/officeDocument/2006/relationships/slideMaster" Target="slideMasters/slideMaster1.xml"/><Relationship Id="rId212" Type="http://schemas.openxmlformats.org/officeDocument/2006/relationships/slide" Target="slides/slide191.xml"/><Relationship Id="rId233" Type="http://schemas.openxmlformats.org/officeDocument/2006/relationships/slide" Target="slides/slide212.xml"/><Relationship Id="rId254" Type="http://schemas.openxmlformats.org/officeDocument/2006/relationships/slide" Target="slides/slide233.xml"/><Relationship Id="rId28" Type="http://schemas.openxmlformats.org/officeDocument/2006/relationships/slide" Target="slides/slide7.xml"/><Relationship Id="rId49" Type="http://schemas.openxmlformats.org/officeDocument/2006/relationships/slide" Target="slides/slide28.xml"/><Relationship Id="rId114" Type="http://schemas.openxmlformats.org/officeDocument/2006/relationships/slide" Target="slides/slide93.xml"/><Relationship Id="rId275" Type="http://schemas.openxmlformats.org/officeDocument/2006/relationships/slide" Target="slides/slide254.xml"/><Relationship Id="rId296" Type="http://schemas.openxmlformats.org/officeDocument/2006/relationships/slide" Target="slides/slide275.xml"/><Relationship Id="rId300" Type="http://schemas.openxmlformats.org/officeDocument/2006/relationships/slide" Target="slides/slide279.xml"/><Relationship Id="rId60" Type="http://schemas.openxmlformats.org/officeDocument/2006/relationships/slide" Target="slides/slide39.xml"/><Relationship Id="rId81" Type="http://schemas.openxmlformats.org/officeDocument/2006/relationships/slide" Target="slides/slide60.xml"/><Relationship Id="rId135" Type="http://schemas.openxmlformats.org/officeDocument/2006/relationships/slide" Target="slides/slide114.xml"/><Relationship Id="rId156" Type="http://schemas.openxmlformats.org/officeDocument/2006/relationships/slide" Target="slides/slide135.xml"/><Relationship Id="rId177" Type="http://schemas.openxmlformats.org/officeDocument/2006/relationships/slide" Target="slides/slide156.xml"/><Relationship Id="rId198" Type="http://schemas.openxmlformats.org/officeDocument/2006/relationships/slide" Target="slides/slide177.xml"/><Relationship Id="rId321" Type="http://schemas.openxmlformats.org/officeDocument/2006/relationships/slide" Target="slides/slide300.xml"/><Relationship Id="rId342" Type="http://schemas.openxmlformats.org/officeDocument/2006/relationships/slide" Target="slides/slide321.xml"/><Relationship Id="rId363" Type="http://schemas.openxmlformats.org/officeDocument/2006/relationships/slide" Target="slides/slide342.xml"/><Relationship Id="rId384" Type="http://schemas.openxmlformats.org/officeDocument/2006/relationships/slide" Target="slides/slide363.xml"/><Relationship Id="rId202" Type="http://schemas.openxmlformats.org/officeDocument/2006/relationships/slide" Target="slides/slide181.xml"/><Relationship Id="rId223" Type="http://schemas.openxmlformats.org/officeDocument/2006/relationships/slide" Target="slides/slide202.xml"/><Relationship Id="rId244" Type="http://schemas.openxmlformats.org/officeDocument/2006/relationships/slide" Target="slides/slide223.xml"/><Relationship Id="rId18" Type="http://schemas.openxmlformats.org/officeDocument/2006/relationships/slideMaster" Target="slideMasters/slideMaster18.xml"/><Relationship Id="rId39" Type="http://schemas.openxmlformats.org/officeDocument/2006/relationships/slide" Target="slides/slide18.xml"/><Relationship Id="rId265" Type="http://schemas.openxmlformats.org/officeDocument/2006/relationships/slide" Target="slides/slide244.xml"/><Relationship Id="rId286" Type="http://schemas.openxmlformats.org/officeDocument/2006/relationships/slide" Target="slides/slide265.xml"/><Relationship Id="rId50" Type="http://schemas.openxmlformats.org/officeDocument/2006/relationships/slide" Target="slides/slide29.xml"/><Relationship Id="rId104" Type="http://schemas.openxmlformats.org/officeDocument/2006/relationships/slide" Target="slides/slide83.xml"/><Relationship Id="rId125" Type="http://schemas.openxmlformats.org/officeDocument/2006/relationships/slide" Target="slides/slide104.xml"/><Relationship Id="rId146" Type="http://schemas.openxmlformats.org/officeDocument/2006/relationships/slide" Target="slides/slide125.xml"/><Relationship Id="rId167" Type="http://schemas.openxmlformats.org/officeDocument/2006/relationships/slide" Target="slides/slide146.xml"/><Relationship Id="rId188" Type="http://schemas.openxmlformats.org/officeDocument/2006/relationships/slide" Target="slides/slide167.xml"/><Relationship Id="rId311" Type="http://schemas.openxmlformats.org/officeDocument/2006/relationships/slide" Target="slides/slide290.xml"/><Relationship Id="rId332" Type="http://schemas.openxmlformats.org/officeDocument/2006/relationships/slide" Target="slides/slide311.xml"/><Relationship Id="rId353" Type="http://schemas.openxmlformats.org/officeDocument/2006/relationships/slide" Target="slides/slide332.xml"/><Relationship Id="rId374" Type="http://schemas.openxmlformats.org/officeDocument/2006/relationships/slide" Target="slides/slide353.xml"/><Relationship Id="rId395" Type="http://schemas.openxmlformats.org/officeDocument/2006/relationships/slide" Target="slides/slide374.xml"/><Relationship Id="rId71" Type="http://schemas.openxmlformats.org/officeDocument/2006/relationships/slide" Target="slides/slide50.xml"/><Relationship Id="rId92" Type="http://schemas.openxmlformats.org/officeDocument/2006/relationships/slide" Target="slides/slide71.xml"/><Relationship Id="rId213" Type="http://schemas.openxmlformats.org/officeDocument/2006/relationships/slide" Target="slides/slide192.xml"/><Relationship Id="rId234" Type="http://schemas.openxmlformats.org/officeDocument/2006/relationships/slide" Target="slides/slide213.xml"/><Relationship Id="rId2" Type="http://schemas.openxmlformats.org/officeDocument/2006/relationships/slideMaster" Target="slideMasters/slideMaster2.xml"/><Relationship Id="rId29" Type="http://schemas.openxmlformats.org/officeDocument/2006/relationships/slide" Target="slides/slide8.xml"/><Relationship Id="rId255" Type="http://schemas.openxmlformats.org/officeDocument/2006/relationships/slide" Target="slides/slide234.xml"/><Relationship Id="rId276" Type="http://schemas.openxmlformats.org/officeDocument/2006/relationships/slide" Target="slides/slide255.xml"/><Relationship Id="rId297" Type="http://schemas.openxmlformats.org/officeDocument/2006/relationships/slide" Target="slides/slide276.xml"/><Relationship Id="rId40" Type="http://schemas.openxmlformats.org/officeDocument/2006/relationships/slide" Target="slides/slide19.xml"/><Relationship Id="rId115" Type="http://schemas.openxmlformats.org/officeDocument/2006/relationships/slide" Target="slides/slide94.xml"/><Relationship Id="rId136" Type="http://schemas.openxmlformats.org/officeDocument/2006/relationships/slide" Target="slides/slide115.xml"/><Relationship Id="rId157" Type="http://schemas.openxmlformats.org/officeDocument/2006/relationships/slide" Target="slides/slide136.xml"/><Relationship Id="rId178" Type="http://schemas.openxmlformats.org/officeDocument/2006/relationships/slide" Target="slides/slide157.xml"/><Relationship Id="rId301" Type="http://schemas.openxmlformats.org/officeDocument/2006/relationships/slide" Target="slides/slide280.xml"/><Relationship Id="rId322" Type="http://schemas.openxmlformats.org/officeDocument/2006/relationships/slide" Target="slides/slide301.xml"/><Relationship Id="rId343" Type="http://schemas.openxmlformats.org/officeDocument/2006/relationships/slide" Target="slides/slide322.xml"/><Relationship Id="rId364" Type="http://schemas.openxmlformats.org/officeDocument/2006/relationships/slide" Target="slides/slide343.xml"/><Relationship Id="rId61" Type="http://schemas.openxmlformats.org/officeDocument/2006/relationships/slide" Target="slides/slide40.xml"/><Relationship Id="rId82" Type="http://schemas.openxmlformats.org/officeDocument/2006/relationships/slide" Target="slides/slide61.xml"/><Relationship Id="rId199" Type="http://schemas.openxmlformats.org/officeDocument/2006/relationships/slide" Target="slides/slide178.xml"/><Relationship Id="rId203" Type="http://schemas.openxmlformats.org/officeDocument/2006/relationships/slide" Target="slides/slide182.xml"/><Relationship Id="rId385" Type="http://schemas.openxmlformats.org/officeDocument/2006/relationships/slide" Target="slides/slide364.xml"/><Relationship Id="rId19" Type="http://schemas.openxmlformats.org/officeDocument/2006/relationships/slideMaster" Target="slideMasters/slideMaster19.xml"/><Relationship Id="rId224" Type="http://schemas.openxmlformats.org/officeDocument/2006/relationships/slide" Target="slides/slide203.xml"/><Relationship Id="rId245" Type="http://schemas.openxmlformats.org/officeDocument/2006/relationships/slide" Target="slides/slide224.xml"/><Relationship Id="rId266" Type="http://schemas.openxmlformats.org/officeDocument/2006/relationships/slide" Target="slides/slide245.xml"/><Relationship Id="rId287" Type="http://schemas.openxmlformats.org/officeDocument/2006/relationships/slide" Target="slides/slide266.xml"/><Relationship Id="rId30" Type="http://schemas.openxmlformats.org/officeDocument/2006/relationships/slide" Target="slides/slide9.xml"/><Relationship Id="rId105" Type="http://schemas.openxmlformats.org/officeDocument/2006/relationships/slide" Target="slides/slide84.xml"/><Relationship Id="rId126" Type="http://schemas.openxmlformats.org/officeDocument/2006/relationships/slide" Target="slides/slide105.xml"/><Relationship Id="rId147" Type="http://schemas.openxmlformats.org/officeDocument/2006/relationships/slide" Target="slides/slide126.xml"/><Relationship Id="rId168" Type="http://schemas.openxmlformats.org/officeDocument/2006/relationships/slide" Target="slides/slide147.xml"/><Relationship Id="rId312" Type="http://schemas.openxmlformats.org/officeDocument/2006/relationships/slide" Target="slides/slide291.xml"/><Relationship Id="rId333" Type="http://schemas.openxmlformats.org/officeDocument/2006/relationships/slide" Target="slides/slide312.xml"/><Relationship Id="rId354" Type="http://schemas.openxmlformats.org/officeDocument/2006/relationships/slide" Target="slides/slide333.xml"/><Relationship Id="rId51" Type="http://schemas.openxmlformats.org/officeDocument/2006/relationships/slide" Target="slides/slide30.xml"/><Relationship Id="rId72" Type="http://schemas.openxmlformats.org/officeDocument/2006/relationships/slide" Target="slides/slide51.xml"/><Relationship Id="rId93" Type="http://schemas.openxmlformats.org/officeDocument/2006/relationships/slide" Target="slides/slide72.xml"/><Relationship Id="rId189" Type="http://schemas.openxmlformats.org/officeDocument/2006/relationships/slide" Target="slides/slide168.xml"/><Relationship Id="rId375" Type="http://schemas.openxmlformats.org/officeDocument/2006/relationships/slide" Target="slides/slide354.xml"/><Relationship Id="rId396" Type="http://schemas.openxmlformats.org/officeDocument/2006/relationships/slide" Target="slides/slide375.xml"/><Relationship Id="rId3" Type="http://schemas.openxmlformats.org/officeDocument/2006/relationships/slideMaster" Target="slideMasters/slideMaster3.xml"/><Relationship Id="rId214" Type="http://schemas.openxmlformats.org/officeDocument/2006/relationships/slide" Target="slides/slide193.xml"/><Relationship Id="rId235" Type="http://schemas.openxmlformats.org/officeDocument/2006/relationships/slide" Target="slides/slide214.xml"/><Relationship Id="rId256" Type="http://schemas.openxmlformats.org/officeDocument/2006/relationships/slide" Target="slides/slide235.xml"/><Relationship Id="rId277" Type="http://schemas.openxmlformats.org/officeDocument/2006/relationships/slide" Target="slides/slide256.xml"/><Relationship Id="rId298" Type="http://schemas.openxmlformats.org/officeDocument/2006/relationships/slide" Target="slides/slide277.xml"/><Relationship Id="rId400" Type="http://schemas.openxmlformats.org/officeDocument/2006/relationships/slide" Target="slides/slide379.xml"/><Relationship Id="rId116" Type="http://schemas.openxmlformats.org/officeDocument/2006/relationships/slide" Target="slides/slide95.xml"/><Relationship Id="rId137" Type="http://schemas.openxmlformats.org/officeDocument/2006/relationships/slide" Target="slides/slide116.xml"/><Relationship Id="rId158" Type="http://schemas.openxmlformats.org/officeDocument/2006/relationships/slide" Target="slides/slide137.xml"/><Relationship Id="rId302" Type="http://schemas.openxmlformats.org/officeDocument/2006/relationships/slide" Target="slides/slide281.xml"/><Relationship Id="rId323" Type="http://schemas.openxmlformats.org/officeDocument/2006/relationships/slide" Target="slides/slide302.xml"/><Relationship Id="rId344" Type="http://schemas.openxmlformats.org/officeDocument/2006/relationships/slide" Target="slides/slide323.xml"/><Relationship Id="rId20" Type="http://schemas.openxmlformats.org/officeDocument/2006/relationships/slideMaster" Target="slideMasters/slideMaster20.xml"/><Relationship Id="rId41" Type="http://schemas.openxmlformats.org/officeDocument/2006/relationships/slide" Target="slides/slide20.xml"/><Relationship Id="rId62" Type="http://schemas.openxmlformats.org/officeDocument/2006/relationships/slide" Target="slides/slide41.xml"/><Relationship Id="rId83" Type="http://schemas.openxmlformats.org/officeDocument/2006/relationships/slide" Target="slides/slide62.xml"/><Relationship Id="rId179" Type="http://schemas.openxmlformats.org/officeDocument/2006/relationships/slide" Target="slides/slide158.xml"/><Relationship Id="rId365" Type="http://schemas.openxmlformats.org/officeDocument/2006/relationships/slide" Target="slides/slide344.xml"/><Relationship Id="rId386" Type="http://schemas.openxmlformats.org/officeDocument/2006/relationships/slide" Target="slides/slide365.xml"/><Relationship Id="rId190" Type="http://schemas.openxmlformats.org/officeDocument/2006/relationships/slide" Target="slides/slide169.xml"/><Relationship Id="rId204" Type="http://schemas.openxmlformats.org/officeDocument/2006/relationships/slide" Target="slides/slide183.xml"/><Relationship Id="rId225" Type="http://schemas.openxmlformats.org/officeDocument/2006/relationships/slide" Target="slides/slide204.xml"/><Relationship Id="rId246" Type="http://schemas.openxmlformats.org/officeDocument/2006/relationships/slide" Target="slides/slide225.xml"/><Relationship Id="rId267" Type="http://schemas.openxmlformats.org/officeDocument/2006/relationships/slide" Target="slides/slide246.xml"/><Relationship Id="rId288" Type="http://schemas.openxmlformats.org/officeDocument/2006/relationships/slide" Target="slides/slide267.xml"/><Relationship Id="rId106" Type="http://schemas.openxmlformats.org/officeDocument/2006/relationships/slide" Target="slides/slide85.xml"/><Relationship Id="rId127" Type="http://schemas.openxmlformats.org/officeDocument/2006/relationships/slide" Target="slides/slide106.xml"/><Relationship Id="rId313" Type="http://schemas.openxmlformats.org/officeDocument/2006/relationships/slide" Target="slides/slide292.xml"/><Relationship Id="rId10" Type="http://schemas.openxmlformats.org/officeDocument/2006/relationships/slideMaster" Target="slideMasters/slideMaster10.xml"/><Relationship Id="rId31" Type="http://schemas.openxmlformats.org/officeDocument/2006/relationships/slide" Target="slides/slide10.xml"/><Relationship Id="rId52" Type="http://schemas.openxmlformats.org/officeDocument/2006/relationships/slide" Target="slides/slide31.xml"/><Relationship Id="rId73" Type="http://schemas.openxmlformats.org/officeDocument/2006/relationships/slide" Target="slides/slide52.xml"/><Relationship Id="rId94" Type="http://schemas.openxmlformats.org/officeDocument/2006/relationships/slide" Target="slides/slide73.xml"/><Relationship Id="rId148" Type="http://schemas.openxmlformats.org/officeDocument/2006/relationships/slide" Target="slides/slide127.xml"/><Relationship Id="rId169" Type="http://schemas.openxmlformats.org/officeDocument/2006/relationships/slide" Target="slides/slide148.xml"/><Relationship Id="rId334" Type="http://schemas.openxmlformats.org/officeDocument/2006/relationships/slide" Target="slides/slide313.xml"/><Relationship Id="rId355" Type="http://schemas.openxmlformats.org/officeDocument/2006/relationships/slide" Target="slides/slide334.xml"/><Relationship Id="rId376" Type="http://schemas.openxmlformats.org/officeDocument/2006/relationships/slide" Target="slides/slide355.xml"/><Relationship Id="rId397" Type="http://schemas.openxmlformats.org/officeDocument/2006/relationships/slide" Target="slides/slide376.xml"/><Relationship Id="rId4" Type="http://schemas.openxmlformats.org/officeDocument/2006/relationships/slideMaster" Target="slideMasters/slideMaster4.xml"/><Relationship Id="rId180" Type="http://schemas.openxmlformats.org/officeDocument/2006/relationships/slide" Target="slides/slide159.xml"/><Relationship Id="rId215" Type="http://schemas.openxmlformats.org/officeDocument/2006/relationships/slide" Target="slides/slide194.xml"/><Relationship Id="rId236" Type="http://schemas.openxmlformats.org/officeDocument/2006/relationships/slide" Target="slides/slide215.xml"/><Relationship Id="rId257" Type="http://schemas.openxmlformats.org/officeDocument/2006/relationships/slide" Target="slides/slide236.xml"/><Relationship Id="rId278" Type="http://schemas.openxmlformats.org/officeDocument/2006/relationships/slide" Target="slides/slide257.xml"/><Relationship Id="rId401" Type="http://schemas.openxmlformats.org/officeDocument/2006/relationships/notesMaster" Target="notesMasters/notesMaster1.xml"/><Relationship Id="rId303" Type="http://schemas.openxmlformats.org/officeDocument/2006/relationships/slide" Target="slides/slide282.xml"/><Relationship Id="rId42" Type="http://schemas.openxmlformats.org/officeDocument/2006/relationships/slide" Target="slides/slide21.xml"/><Relationship Id="rId84" Type="http://schemas.openxmlformats.org/officeDocument/2006/relationships/slide" Target="slides/slide63.xml"/><Relationship Id="rId138" Type="http://schemas.openxmlformats.org/officeDocument/2006/relationships/slide" Target="slides/slide117.xml"/><Relationship Id="rId345" Type="http://schemas.openxmlformats.org/officeDocument/2006/relationships/slide" Target="slides/slide324.xml"/><Relationship Id="rId387" Type="http://schemas.openxmlformats.org/officeDocument/2006/relationships/slide" Target="slides/slide366.xml"/><Relationship Id="rId191" Type="http://schemas.openxmlformats.org/officeDocument/2006/relationships/slide" Target="slides/slide170.xml"/><Relationship Id="rId205" Type="http://schemas.openxmlformats.org/officeDocument/2006/relationships/slide" Target="slides/slide184.xml"/><Relationship Id="rId247" Type="http://schemas.openxmlformats.org/officeDocument/2006/relationships/slide" Target="slides/slide226.xml"/><Relationship Id="rId107" Type="http://schemas.openxmlformats.org/officeDocument/2006/relationships/slide" Target="slides/slide86.xml"/><Relationship Id="rId289" Type="http://schemas.openxmlformats.org/officeDocument/2006/relationships/slide" Target="slides/slide26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8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91853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91853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91853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cs typeface="Times New Roman" pitchFamily="18" charset="0"/>
              </a:defRPr>
            </a:lvl1pPr>
          </a:lstStyle>
          <a:p>
            <a:pPr>
              <a:defRPr/>
            </a:pPr>
            <a:fld id="{7643DDF3-4F95-47C0-A327-648960955C44}" type="slidenum">
              <a:rPr lang="ar-SA"/>
              <a:pPr>
                <a:defRPr/>
              </a:pPr>
              <a:t>‹#›</a:t>
            </a:fld>
            <a:endParaRPr lang="en-US"/>
          </a:p>
        </p:txBody>
      </p:sp>
    </p:spTree>
    <p:extLst>
      <p:ext uri="{BB962C8B-B14F-4D97-AF65-F5344CB8AC3E}">
        <p14:creationId xmlns:p14="http://schemas.microsoft.com/office/powerpoint/2010/main" val="29816016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cs typeface="+mn-cs"/>
              </a:defRPr>
            </a:lvl1pPr>
          </a:lstStyle>
          <a:p>
            <a:pPr>
              <a:defRPr/>
            </a:pPr>
            <a:endParaRPr lang="en-US"/>
          </a:p>
        </p:txBody>
      </p:sp>
      <p:sp>
        <p:nvSpPr>
          <p:cNvPr id="4096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endParaRPr lang="en-US"/>
          </a:p>
        </p:txBody>
      </p:sp>
      <p:sp>
        <p:nvSpPr>
          <p:cNvPr id="3840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096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cs typeface="+mn-cs"/>
              </a:defRPr>
            </a:lvl1pPr>
          </a:lstStyle>
          <a:p>
            <a:pPr>
              <a:defRPr/>
            </a:pPr>
            <a:endParaRPr lang="en-US"/>
          </a:p>
        </p:txBody>
      </p:sp>
      <p:sp>
        <p:nvSpPr>
          <p:cNvPr id="4096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cs typeface="Times New Roman" pitchFamily="18" charset="0"/>
              </a:defRPr>
            </a:lvl1pPr>
          </a:lstStyle>
          <a:p>
            <a:pPr>
              <a:defRPr/>
            </a:pPr>
            <a:fld id="{B09E08AB-7749-466A-AC3B-A444144FFE01}" type="slidenum">
              <a:rPr lang="ar-SA"/>
              <a:pPr>
                <a:defRPr/>
              </a:pPr>
              <a:t>‹#›</a:t>
            </a:fld>
            <a:endParaRPr lang="en-US"/>
          </a:p>
        </p:txBody>
      </p:sp>
    </p:spTree>
    <p:extLst>
      <p:ext uri="{BB962C8B-B14F-4D97-AF65-F5344CB8AC3E}">
        <p14:creationId xmlns:p14="http://schemas.microsoft.com/office/powerpoint/2010/main" val="21747927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0F337378-798A-4A1F-BF6B-BF847B6B9F81}" type="slidenum">
              <a:rPr lang="ar-SA" altLang="en-US" smtClean="0">
                <a:solidFill>
                  <a:srgbClr val="000000"/>
                </a:solidFill>
              </a:rPr>
              <a:pPr>
                <a:spcBef>
                  <a:spcPct val="0"/>
                </a:spcBef>
              </a:pPr>
              <a:t>1</a:t>
            </a:fld>
            <a:endParaRPr lang="en-US" altLang="en-US" smtClean="0">
              <a:solidFill>
                <a:srgbClr val="000000"/>
              </a:solidFill>
            </a:endParaRPr>
          </a:p>
        </p:txBody>
      </p:sp>
      <p:sp>
        <p:nvSpPr>
          <p:cNvPr id="120835" name="Rectangle 2"/>
          <p:cNvSpPr>
            <a:spLocks noGrp="1" noRot="1" noChangeAspect="1" noChangeArrowheads="1" noTextEdit="1"/>
          </p:cNvSpPr>
          <p:nvPr>
            <p:ph type="sldImg"/>
          </p:nvPr>
        </p:nvSpPr>
        <p:spPr>
          <a:ln/>
        </p:spPr>
      </p:sp>
      <p:sp>
        <p:nvSpPr>
          <p:cNvPr id="1208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3DF198F-83E1-43AB-99A2-000C062BF663}" type="slidenum">
              <a:rPr lang="ar-SA" altLang="en-US" smtClean="0">
                <a:solidFill>
                  <a:srgbClr val="000000"/>
                </a:solidFill>
              </a:rPr>
              <a:pPr>
                <a:spcBef>
                  <a:spcPct val="0"/>
                </a:spcBef>
              </a:pPr>
              <a:t>3</a:t>
            </a:fld>
            <a:endParaRPr lang="en-US" altLang="en-US" smtClean="0">
              <a:solidFill>
                <a:srgbClr val="000000"/>
              </a:solidFill>
            </a:endParaRPr>
          </a:p>
        </p:txBody>
      </p:sp>
      <p:sp>
        <p:nvSpPr>
          <p:cNvPr id="386051" name="Rectangle 2"/>
          <p:cNvSpPr>
            <a:spLocks noGrp="1" noRot="1" noChangeAspect="1" noChangeArrowheads="1" noTextEdit="1"/>
          </p:cNvSpPr>
          <p:nvPr>
            <p:ph type="sldImg"/>
          </p:nvPr>
        </p:nvSpPr>
        <p:spPr>
          <a:ln/>
        </p:spPr>
      </p:sp>
      <p:sp>
        <p:nvSpPr>
          <p:cNvPr id="3860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46456D51-FC71-44F8-B196-45559FDF98B4}" type="slidenum">
              <a:rPr lang="ar-SA" altLang="en-US" smtClean="0">
                <a:solidFill>
                  <a:srgbClr val="000000"/>
                </a:solidFill>
              </a:rPr>
              <a:pPr>
                <a:spcBef>
                  <a:spcPct val="0"/>
                </a:spcBef>
              </a:pPr>
              <a:t>8</a:t>
            </a:fld>
            <a:endParaRPr lang="en-US" altLang="en-US" smtClean="0">
              <a:solidFill>
                <a:srgbClr val="000000"/>
              </a:solidFill>
            </a:endParaRPr>
          </a:p>
        </p:txBody>
      </p:sp>
      <p:sp>
        <p:nvSpPr>
          <p:cNvPr id="387075" name="Rectangle 2"/>
          <p:cNvSpPr>
            <a:spLocks noGrp="1" noRot="1" noChangeAspect="1" noChangeArrowheads="1" noTextEdit="1"/>
          </p:cNvSpPr>
          <p:nvPr>
            <p:ph type="sldImg"/>
          </p:nvPr>
        </p:nvSpPr>
        <p:spPr>
          <a:ln/>
        </p:spPr>
      </p:sp>
      <p:sp>
        <p:nvSpPr>
          <p:cNvPr id="3870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9CC23AF3-763F-4868-9141-B8EFCDFF52B7}" type="slidenum">
              <a:rPr lang="en-US" altLang="en-US" smtClean="0"/>
              <a:pPr>
                <a:spcBef>
                  <a:spcPct val="0"/>
                </a:spcBef>
              </a:pPr>
              <a:t>14</a:t>
            </a:fld>
            <a:endParaRPr lang="en-US" altLang="en-US" smtClean="0"/>
          </a:p>
        </p:txBody>
      </p:sp>
      <p:sp>
        <p:nvSpPr>
          <p:cNvPr id="388099" name="Rectangle 2"/>
          <p:cNvSpPr>
            <a:spLocks noGrp="1" noRot="1" noChangeAspect="1" noChangeArrowheads="1" noTextEdit="1"/>
          </p:cNvSpPr>
          <p:nvPr>
            <p:ph type="sldImg"/>
          </p:nvPr>
        </p:nvSpPr>
        <p:spPr>
          <a:ln/>
        </p:spPr>
      </p:sp>
      <p:sp>
        <p:nvSpPr>
          <p:cNvPr id="388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5DD622D-3864-4A29-96A9-A061A841B204}" type="slidenum">
              <a:rPr lang="ar-SA" altLang="en-US" smtClean="0"/>
              <a:pPr>
                <a:spcBef>
                  <a:spcPct val="0"/>
                </a:spcBef>
              </a:pPr>
              <a:t>23</a:t>
            </a:fld>
            <a:endParaRPr lang="en-US" altLang="en-US" smtClean="0"/>
          </a:p>
        </p:txBody>
      </p:sp>
      <p:sp>
        <p:nvSpPr>
          <p:cNvPr id="389123" name="Rectangle 2"/>
          <p:cNvSpPr>
            <a:spLocks noGrp="1" noRot="1" noChangeAspect="1" noChangeArrowheads="1" noTextEdit="1"/>
          </p:cNvSpPr>
          <p:nvPr>
            <p:ph type="sldImg"/>
          </p:nvPr>
        </p:nvSpPr>
        <p:spPr>
          <a:ln/>
        </p:spPr>
      </p:sp>
      <p:sp>
        <p:nvSpPr>
          <p:cNvPr id="3891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06136C2F-F204-4471-B1CD-CB11C802C3C5}" type="slidenum">
              <a:rPr lang="ar-SA" altLang="en-US" smtClean="0"/>
              <a:pPr>
                <a:spcBef>
                  <a:spcPct val="0"/>
                </a:spcBef>
              </a:pPr>
              <a:t>24</a:t>
            </a:fld>
            <a:endParaRPr lang="en-US" altLang="en-US" smtClean="0"/>
          </a:p>
        </p:txBody>
      </p:sp>
      <p:sp>
        <p:nvSpPr>
          <p:cNvPr id="390147" name="Rectangle 2"/>
          <p:cNvSpPr>
            <a:spLocks noGrp="1" noRot="1" noChangeAspect="1" noChangeArrowheads="1" noTextEdit="1"/>
          </p:cNvSpPr>
          <p:nvPr>
            <p:ph type="sldImg"/>
          </p:nvPr>
        </p:nvSpPr>
        <p:spPr>
          <a:ln/>
        </p:spPr>
      </p:sp>
      <p:sp>
        <p:nvSpPr>
          <p:cNvPr id="390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AA5219B-DD20-4ACB-B7AF-7D1462E920F0}" type="slidenum">
              <a:rPr lang="ar-SA" altLang="en-US" smtClean="0"/>
              <a:pPr>
                <a:spcBef>
                  <a:spcPct val="0"/>
                </a:spcBef>
              </a:pPr>
              <a:t>25</a:t>
            </a:fld>
            <a:endParaRPr lang="en-US" altLang="en-US" smtClean="0"/>
          </a:p>
        </p:txBody>
      </p:sp>
      <p:sp>
        <p:nvSpPr>
          <p:cNvPr id="391171" name="Rectangle 2"/>
          <p:cNvSpPr>
            <a:spLocks noGrp="1" noRot="1" noChangeAspect="1" noChangeArrowheads="1" noTextEdit="1"/>
          </p:cNvSpPr>
          <p:nvPr>
            <p:ph type="sldImg"/>
          </p:nvPr>
        </p:nvSpPr>
        <p:spPr>
          <a:ln/>
        </p:spPr>
      </p:sp>
      <p:sp>
        <p:nvSpPr>
          <p:cNvPr id="391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a:ln/>
        </p:spPr>
      </p:sp>
      <p:sp>
        <p:nvSpPr>
          <p:cNvPr id="392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392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A9C7280B-A20A-4126-B7B4-42ECA2A80C30}" type="slidenum">
              <a:rPr lang="ar-SA" altLang="en-US" smtClean="0">
                <a:solidFill>
                  <a:srgbClr val="000000"/>
                </a:solidFill>
              </a:rPr>
              <a:pPr>
                <a:spcBef>
                  <a:spcPct val="0"/>
                </a:spcBef>
              </a:pPr>
              <a:t>30</a:t>
            </a:fld>
            <a:endParaRPr lang="en-US" altLang="en-US" smtClean="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7F09E78-6C3C-4E90-9191-138CE1763E91}" type="slidenum">
              <a:rPr lang="en-US" smtClean="0">
                <a:solidFill>
                  <a:prstClr val="black"/>
                </a:solidFill>
              </a:rPr>
              <a:pPr>
                <a:defRPr/>
              </a:pPr>
              <a:t>39</a:t>
            </a:fld>
            <a:endParaRPr lang="en-US">
              <a:solidFill>
                <a:prstClr val="black"/>
              </a:solidFill>
            </a:endParaRPr>
          </a:p>
        </p:txBody>
      </p:sp>
    </p:spTree>
    <p:extLst>
      <p:ext uri="{BB962C8B-B14F-4D97-AF65-F5344CB8AC3E}">
        <p14:creationId xmlns:p14="http://schemas.microsoft.com/office/powerpoint/2010/main" val="3306645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Slide Image Placeholder 1"/>
          <p:cNvSpPr>
            <a:spLocks noGrp="1" noRot="1" noChangeAspect="1" noTextEdit="1"/>
          </p:cNvSpPr>
          <p:nvPr>
            <p:ph type="sldImg"/>
          </p:nvPr>
        </p:nvSpPr>
        <p:spPr>
          <a:ln/>
        </p:spPr>
      </p:sp>
      <p:sp>
        <p:nvSpPr>
          <p:cNvPr id="393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393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9485EDA7-9D9C-47E5-B76E-688360F9D3E3}" type="slidenum">
              <a:rPr lang="ar-SA" altLang="en-US" smtClean="0"/>
              <a:pPr>
                <a:spcBef>
                  <a:spcPct val="0"/>
                </a:spcBef>
              </a:pPr>
              <a:t>43</a:t>
            </a:fld>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Slide Image Placeholder 1"/>
          <p:cNvSpPr>
            <a:spLocks noGrp="1" noRot="1" noChangeAspect="1" noTextEdit="1"/>
          </p:cNvSpPr>
          <p:nvPr>
            <p:ph type="sldImg"/>
          </p:nvPr>
        </p:nvSpPr>
        <p:spPr>
          <a:ln/>
        </p:spPr>
      </p:sp>
      <p:sp>
        <p:nvSpPr>
          <p:cNvPr id="394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394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E173D7FC-2085-4AF0-925F-0C59893766B6}" type="slidenum">
              <a:rPr lang="en-US" altLang="en-US" smtClean="0">
                <a:solidFill>
                  <a:srgbClr val="000000"/>
                </a:solidFill>
              </a:rPr>
              <a:pPr>
                <a:spcBef>
                  <a:spcPct val="0"/>
                </a:spcBef>
              </a:pPr>
              <a:t>51</a:t>
            </a:fld>
            <a:endParaRPr lang="en-US" altLang="en-US" smtClean="0">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49112A76-D1A9-47B3-9DE8-8237F1236147}" type="slidenum">
              <a:rPr lang="ar-SA" altLang="en-US" smtClean="0">
                <a:solidFill>
                  <a:srgbClr val="000000"/>
                </a:solidFill>
              </a:rPr>
              <a:pPr>
                <a:spcBef>
                  <a:spcPct val="0"/>
                </a:spcBef>
              </a:pPr>
              <a:t>53</a:t>
            </a:fld>
            <a:endParaRPr lang="en-US" altLang="en-US" smtClean="0">
              <a:solidFill>
                <a:srgbClr val="000000"/>
              </a:solidFill>
            </a:endParaRPr>
          </a:p>
        </p:txBody>
      </p:sp>
      <p:sp>
        <p:nvSpPr>
          <p:cNvPr id="395267" name="Rectangle 2"/>
          <p:cNvSpPr>
            <a:spLocks noGrp="1" noRot="1" noChangeAspect="1" noChangeArrowheads="1" noTextEdit="1"/>
          </p:cNvSpPr>
          <p:nvPr>
            <p:ph type="sldImg"/>
          </p:nvPr>
        </p:nvSpPr>
        <p:spPr>
          <a:ln/>
        </p:spPr>
      </p:sp>
      <p:sp>
        <p:nvSpPr>
          <p:cNvPr id="395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924689B0-19D8-44DD-A762-04A8FAA3A93D}" type="slidenum">
              <a:rPr lang="ar-SA" altLang="en-US" smtClean="0">
                <a:solidFill>
                  <a:prstClr val="black"/>
                </a:solidFill>
              </a:rPr>
              <a:pPr>
                <a:spcBef>
                  <a:spcPct val="0"/>
                </a:spcBef>
              </a:pPr>
              <a:t>54</a:t>
            </a:fld>
            <a:endParaRPr lang="en-US" altLang="en-US" smtClean="0">
              <a:solidFill>
                <a:prstClr val="black"/>
              </a:solidFill>
            </a:endParaRPr>
          </a:p>
        </p:txBody>
      </p:sp>
      <p:sp>
        <p:nvSpPr>
          <p:cNvPr id="366595" name="Rectangle 2"/>
          <p:cNvSpPr>
            <a:spLocks noGrp="1" noRot="1" noChangeAspect="1" noChangeArrowheads="1" noTextEdit="1"/>
          </p:cNvSpPr>
          <p:nvPr>
            <p:ph type="sldImg"/>
          </p:nvPr>
        </p:nvSpPr>
        <p:spPr>
          <a:ln/>
        </p:spPr>
      </p:sp>
      <p:sp>
        <p:nvSpPr>
          <p:cNvPr id="366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AE2A317-C4B7-4A5E-8CE8-4DD96325C36C}" type="slidenum">
              <a:rPr lang="ar-SA" altLang="en-US" smtClean="0"/>
              <a:pPr>
                <a:spcBef>
                  <a:spcPct val="0"/>
                </a:spcBef>
              </a:pPr>
              <a:t>55</a:t>
            </a:fld>
            <a:endParaRPr lang="en-US" altLang="en-US" smtClean="0"/>
          </a:p>
        </p:txBody>
      </p:sp>
      <p:sp>
        <p:nvSpPr>
          <p:cNvPr id="396291" name="Rectangle 2"/>
          <p:cNvSpPr>
            <a:spLocks noGrp="1" noRot="1" noChangeAspect="1" noChangeArrowheads="1" noTextEdit="1"/>
          </p:cNvSpPr>
          <p:nvPr>
            <p:ph type="sldImg"/>
          </p:nvPr>
        </p:nvSpPr>
        <p:spPr>
          <a:ln/>
        </p:spPr>
      </p:sp>
      <p:sp>
        <p:nvSpPr>
          <p:cNvPr id="396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AD6D395E-3E9D-4F2E-98AC-6AAF89A3698B}" type="slidenum">
              <a:rPr lang="ar-SA" altLang="en-US" smtClean="0">
                <a:solidFill>
                  <a:srgbClr val="000000"/>
                </a:solidFill>
              </a:rPr>
              <a:pPr>
                <a:spcBef>
                  <a:spcPct val="0"/>
                </a:spcBef>
              </a:pPr>
              <a:t>56</a:t>
            </a:fld>
            <a:endParaRPr lang="en-US" altLang="en-US" smtClean="0">
              <a:solidFill>
                <a:srgbClr val="000000"/>
              </a:solidFill>
            </a:endParaRPr>
          </a:p>
        </p:txBody>
      </p:sp>
      <p:sp>
        <p:nvSpPr>
          <p:cNvPr id="397315" name="Rectangle 2"/>
          <p:cNvSpPr>
            <a:spLocks noGrp="1" noRot="1" noChangeAspect="1" noChangeArrowheads="1" noTextEdit="1"/>
          </p:cNvSpPr>
          <p:nvPr>
            <p:ph type="sldImg"/>
          </p:nvPr>
        </p:nvSpPr>
        <p:spPr>
          <a:ln/>
        </p:spPr>
      </p:sp>
      <p:sp>
        <p:nvSpPr>
          <p:cNvPr id="397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Slide Image Placeholder 1"/>
          <p:cNvSpPr>
            <a:spLocks noGrp="1" noRot="1" noChangeAspect="1" noTextEdit="1"/>
          </p:cNvSpPr>
          <p:nvPr>
            <p:ph type="sldImg"/>
          </p:nvPr>
        </p:nvSpPr>
        <p:spPr>
          <a:ln/>
        </p:spPr>
      </p:sp>
      <p:sp>
        <p:nvSpPr>
          <p:cNvPr id="407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
        <p:nvSpPr>
          <p:cNvPr id="407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115557D9-3A93-4BC8-A3D1-C73BF85162B4}" type="slidenum">
              <a:rPr kumimoji="0" lang="ar-SA"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8041826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09E08AB-7749-466A-AC3B-A444144FFE01}" type="slidenum">
              <a:rPr lang="ar-SA" smtClean="0"/>
              <a:pPr>
                <a:defRPr/>
              </a:pPr>
              <a:t>61</a:t>
            </a:fld>
            <a:endParaRPr lang="en-US"/>
          </a:p>
        </p:txBody>
      </p:sp>
    </p:spTree>
    <p:extLst>
      <p:ext uri="{BB962C8B-B14F-4D97-AF65-F5344CB8AC3E}">
        <p14:creationId xmlns:p14="http://schemas.microsoft.com/office/powerpoint/2010/main" val="2382008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Slide Image Placeholder 1"/>
          <p:cNvSpPr>
            <a:spLocks noGrp="1" noRot="1" noChangeAspect="1" noTextEdit="1"/>
          </p:cNvSpPr>
          <p:nvPr>
            <p:ph type="sldImg"/>
          </p:nvPr>
        </p:nvSpPr>
        <p:spPr>
          <a:ln/>
        </p:spPr>
      </p:sp>
      <p:sp>
        <p:nvSpPr>
          <p:cNvPr id="398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398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23E39928-EEA3-499F-8344-0644C42364C4}" type="slidenum">
              <a:rPr lang="ar-SA" altLang="en-US" smtClean="0"/>
              <a:pPr>
                <a:spcBef>
                  <a:spcPct val="0"/>
                </a:spcBef>
              </a:pPr>
              <a:t>149</a:t>
            </a:fld>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B73FD24F-F1A9-4EBF-B080-36A64ED723C5}" type="slidenum">
              <a:rPr lang="ar-SA" altLang="en-US" smtClean="0"/>
              <a:pPr>
                <a:spcBef>
                  <a:spcPct val="0"/>
                </a:spcBef>
              </a:pPr>
              <a:t>151</a:t>
            </a:fld>
            <a:endParaRPr lang="en-US" altLang="en-US" smtClean="0"/>
          </a:p>
        </p:txBody>
      </p:sp>
      <p:sp>
        <p:nvSpPr>
          <p:cNvPr id="399363" name="Rectangle 2"/>
          <p:cNvSpPr>
            <a:spLocks noGrp="1" noRot="1" noChangeAspect="1" noChangeArrowheads="1" noTextEdit="1"/>
          </p:cNvSpPr>
          <p:nvPr>
            <p:ph type="sldImg"/>
          </p:nvPr>
        </p:nvSpPr>
        <p:spPr>
          <a:ln/>
        </p:spPr>
      </p:sp>
      <p:sp>
        <p:nvSpPr>
          <p:cNvPr id="399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F3DC280-6833-4E54-8D82-3010C07A9D16}" type="slidenum">
              <a:rPr lang="ar-SA" altLang="en-US" smtClean="0"/>
              <a:pPr>
                <a:spcBef>
                  <a:spcPct val="0"/>
                </a:spcBef>
              </a:pPr>
              <a:t>161</a:t>
            </a:fld>
            <a:endParaRPr lang="en-US" altLang="en-US" smtClean="0"/>
          </a:p>
        </p:txBody>
      </p:sp>
      <p:sp>
        <p:nvSpPr>
          <p:cNvPr id="400387" name="Rectangle 2"/>
          <p:cNvSpPr>
            <a:spLocks noGrp="1" noRot="1" noChangeAspect="1" noChangeArrowheads="1" noTextEdit="1"/>
          </p:cNvSpPr>
          <p:nvPr>
            <p:ph type="sldImg"/>
          </p:nvPr>
        </p:nvSpPr>
        <p:spPr>
          <a:ln/>
        </p:spPr>
      </p:sp>
      <p:sp>
        <p:nvSpPr>
          <p:cNvPr id="400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Slide Image Placeholder 1"/>
          <p:cNvSpPr>
            <a:spLocks noGrp="1" noRot="1" noChangeAspect="1" noTextEdit="1"/>
          </p:cNvSpPr>
          <p:nvPr>
            <p:ph type="sldImg"/>
          </p:nvPr>
        </p:nvSpPr>
        <p:spPr>
          <a:ln/>
        </p:spPr>
      </p:sp>
      <p:sp>
        <p:nvSpPr>
          <p:cNvPr id="4014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01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1D34CDC-2BC0-4801-B180-03A9E0E0911E}" type="slidenum">
              <a:rPr lang="ar-SA" altLang="en-US" smtClean="0"/>
              <a:pPr>
                <a:spcBef>
                  <a:spcPct val="0"/>
                </a:spcBef>
              </a:pPr>
              <a:t>170</a:t>
            </a:fld>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Slide Image Placeholder 1"/>
          <p:cNvSpPr>
            <a:spLocks noGrp="1" noRot="1" noChangeAspect="1" noTextEdit="1"/>
          </p:cNvSpPr>
          <p:nvPr>
            <p:ph type="sldImg"/>
          </p:nvPr>
        </p:nvSpPr>
        <p:spPr>
          <a:ln/>
        </p:spPr>
      </p:sp>
      <p:sp>
        <p:nvSpPr>
          <p:cNvPr id="402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02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D2C0CA9B-8BA4-4438-90F1-CC3050BA0501}" type="slidenum">
              <a:rPr lang="ar-SA" altLang="en-US" smtClean="0"/>
              <a:pPr>
                <a:spcBef>
                  <a:spcPct val="0"/>
                </a:spcBef>
              </a:pPr>
              <a:t>171</a:t>
            </a:fld>
            <a:endParaRPr lang="en-U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7F09E78-6C3C-4E90-9191-138CE1763E91}" type="slidenum">
              <a:rPr lang="en-US" smtClean="0">
                <a:solidFill>
                  <a:prstClr val="black"/>
                </a:solidFill>
              </a:rPr>
              <a:pPr>
                <a:defRPr/>
              </a:pPr>
              <a:t>206</a:t>
            </a:fld>
            <a:endParaRPr lang="en-US">
              <a:solidFill>
                <a:prstClr val="black"/>
              </a:solidFill>
            </a:endParaRPr>
          </a:p>
        </p:txBody>
      </p:sp>
    </p:spTree>
    <p:extLst>
      <p:ext uri="{BB962C8B-B14F-4D97-AF65-F5344CB8AC3E}">
        <p14:creationId xmlns:p14="http://schemas.microsoft.com/office/powerpoint/2010/main" val="34378363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58D3A38-2896-4BBF-BFFB-6AFD4425B430}" type="slidenum">
              <a:rPr lang="ar-SA" altLang="en-US" smtClean="0"/>
              <a:pPr>
                <a:spcBef>
                  <a:spcPct val="0"/>
                </a:spcBef>
              </a:pPr>
              <a:t>208</a:t>
            </a:fld>
            <a:endParaRPr lang="en-US" altLang="en-US" smtClean="0"/>
          </a:p>
        </p:txBody>
      </p:sp>
      <p:sp>
        <p:nvSpPr>
          <p:cNvPr id="403459" name="Rectangle 2"/>
          <p:cNvSpPr>
            <a:spLocks noGrp="1" noRot="1" noChangeAspect="1" noChangeArrowheads="1" noTextEdit="1"/>
          </p:cNvSpPr>
          <p:nvPr>
            <p:ph type="sldImg"/>
          </p:nvPr>
        </p:nvSpPr>
        <p:spPr>
          <a:ln/>
        </p:spPr>
      </p:sp>
      <p:sp>
        <p:nvSpPr>
          <p:cNvPr id="403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F3BCB415-BCCF-47BC-A0EC-96B6853D8EDB}" type="slidenum">
              <a:rPr lang="ar-SA" altLang="en-US" smtClean="0">
                <a:solidFill>
                  <a:srgbClr val="000000"/>
                </a:solidFill>
              </a:rPr>
              <a:pPr>
                <a:spcBef>
                  <a:spcPct val="0"/>
                </a:spcBef>
              </a:pPr>
              <a:t>209</a:t>
            </a:fld>
            <a:endParaRPr lang="en-US" altLang="en-US" smtClean="0">
              <a:solidFill>
                <a:srgbClr val="000000"/>
              </a:solidFill>
            </a:endParaRPr>
          </a:p>
        </p:txBody>
      </p:sp>
      <p:sp>
        <p:nvSpPr>
          <p:cNvPr id="404483" name="Rectangle 2"/>
          <p:cNvSpPr>
            <a:spLocks noGrp="1" noRot="1" noChangeAspect="1" noChangeArrowheads="1" noTextEdit="1"/>
          </p:cNvSpPr>
          <p:nvPr>
            <p:ph type="sldImg"/>
          </p:nvPr>
        </p:nvSpPr>
        <p:spPr>
          <a:ln/>
        </p:spPr>
      </p:sp>
      <p:sp>
        <p:nvSpPr>
          <p:cNvPr id="404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4189E5C-87D8-462B-A033-1D025972B41A}" type="slidenum">
              <a:rPr lang="ar-SA" altLang="en-US" smtClean="0">
                <a:solidFill>
                  <a:srgbClr val="000000"/>
                </a:solidFill>
              </a:rPr>
              <a:pPr>
                <a:spcBef>
                  <a:spcPct val="0"/>
                </a:spcBef>
              </a:pPr>
              <a:t>211</a:t>
            </a:fld>
            <a:endParaRPr lang="en-US" altLang="en-US" smtClean="0">
              <a:solidFill>
                <a:srgbClr val="000000"/>
              </a:solidFill>
            </a:endParaRPr>
          </a:p>
        </p:txBody>
      </p:sp>
      <p:sp>
        <p:nvSpPr>
          <p:cNvPr id="404483" name="Rectangle 2"/>
          <p:cNvSpPr>
            <a:spLocks noGrp="1" noRot="1" noChangeAspect="1" noChangeArrowheads="1" noTextEdit="1"/>
          </p:cNvSpPr>
          <p:nvPr>
            <p:ph type="sldImg"/>
          </p:nvPr>
        </p:nvSpPr>
        <p:spPr>
          <a:ln/>
        </p:spPr>
      </p:sp>
      <p:sp>
        <p:nvSpPr>
          <p:cNvPr id="404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458BFE8-EB53-4412-816B-347456A57684}" type="slidenum">
              <a:rPr lang="ar-SA" altLang="en-US" smtClean="0">
                <a:solidFill>
                  <a:prstClr val="black"/>
                </a:solidFill>
              </a:rPr>
              <a:pPr>
                <a:spcBef>
                  <a:spcPct val="0"/>
                </a:spcBef>
              </a:pPr>
              <a:t>220</a:t>
            </a:fld>
            <a:endParaRPr lang="en-US" altLang="en-US" smtClean="0">
              <a:solidFill>
                <a:prstClr val="black"/>
              </a:solidFill>
            </a:endParaRPr>
          </a:p>
        </p:txBody>
      </p:sp>
      <p:sp>
        <p:nvSpPr>
          <p:cNvPr id="385027" name="Rectangle 2"/>
          <p:cNvSpPr>
            <a:spLocks noGrp="1" noRot="1" noChangeAspect="1" noChangeArrowheads="1" noTextEdit="1"/>
          </p:cNvSpPr>
          <p:nvPr>
            <p:ph type="sldImg"/>
          </p:nvPr>
        </p:nvSpPr>
        <p:spPr>
          <a:ln/>
        </p:spPr>
      </p:sp>
      <p:sp>
        <p:nvSpPr>
          <p:cNvPr id="385028" name="Rectangle 3"/>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Slide Image Placeholder 1"/>
          <p:cNvSpPr>
            <a:spLocks noGrp="1" noRot="1" noChangeAspect="1" noTextEdit="1"/>
          </p:cNvSpPr>
          <p:nvPr>
            <p:ph type="sldImg"/>
          </p:nvPr>
        </p:nvSpPr>
        <p:spPr>
          <a:ln/>
        </p:spPr>
      </p:sp>
      <p:sp>
        <p:nvSpPr>
          <p:cNvPr id="407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
        <p:nvSpPr>
          <p:cNvPr id="407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115557D9-3A93-4BC8-A3D1-C73BF85162B4}" type="slidenum">
              <a:rPr kumimoji="0" lang="ar-SA"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221</a:t>
            </a:fld>
            <a:endParaRPr kumimoji="0" lang="en-US"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32372274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Slide Image Placeholder 1"/>
          <p:cNvSpPr>
            <a:spLocks noGrp="1" noRot="1" noChangeAspect="1" noTextEdit="1"/>
          </p:cNvSpPr>
          <p:nvPr>
            <p:ph type="sldImg"/>
          </p:nvPr>
        </p:nvSpPr>
        <p:spPr>
          <a:ln/>
        </p:spPr>
      </p:sp>
      <p:sp>
        <p:nvSpPr>
          <p:cNvPr id="408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08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12C70D6E-8232-474E-82A9-BCF649216D60}" type="slidenum">
              <a:rPr lang="ar-SA" altLang="en-US" smtClean="0"/>
              <a:pPr>
                <a:spcBef>
                  <a:spcPct val="0"/>
                </a:spcBef>
              </a:pPr>
              <a:t>234</a:t>
            </a:fld>
            <a:endParaRPr lang="en-US"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94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Times New Roman" pitchFamily="18" charset="0"/>
              </a:defRPr>
            </a:lvl1pPr>
            <a:lvl2pPr marL="742508" indent="-284709">
              <a:defRPr sz="2400" b="1">
                <a:solidFill>
                  <a:schemeClr val="tx1"/>
                </a:solidFill>
                <a:latin typeface="Times New Roman" pitchFamily="18" charset="0"/>
              </a:defRPr>
            </a:lvl2pPr>
            <a:lvl3pPr marL="1142070" indent="-228091">
              <a:defRPr sz="2400" b="1">
                <a:solidFill>
                  <a:schemeClr val="tx1"/>
                </a:solidFill>
                <a:latin typeface="Times New Roman" pitchFamily="18" charset="0"/>
              </a:defRPr>
            </a:lvl3pPr>
            <a:lvl4pPr marL="1599869" indent="-228091">
              <a:defRPr sz="2400" b="1">
                <a:solidFill>
                  <a:schemeClr val="tx1"/>
                </a:solidFill>
                <a:latin typeface="Times New Roman" pitchFamily="18" charset="0"/>
              </a:defRPr>
            </a:lvl4pPr>
            <a:lvl5pPr marL="2056050" indent="-228091">
              <a:defRPr sz="2400" b="1">
                <a:solidFill>
                  <a:schemeClr val="tx1"/>
                </a:solidFill>
                <a:latin typeface="Times New Roman" pitchFamily="18" charset="0"/>
              </a:defRPr>
            </a:lvl5pPr>
            <a:lvl6pPr marL="2521936" indent="-228091" eaLnBrk="0" fontAlgn="base" hangingPunct="0">
              <a:spcBef>
                <a:spcPct val="0"/>
              </a:spcBef>
              <a:spcAft>
                <a:spcPct val="0"/>
              </a:spcAft>
              <a:defRPr sz="2400" b="1">
                <a:solidFill>
                  <a:schemeClr val="tx1"/>
                </a:solidFill>
                <a:latin typeface="Times New Roman" pitchFamily="18" charset="0"/>
              </a:defRPr>
            </a:lvl6pPr>
            <a:lvl7pPr marL="2987823" indent="-228091" eaLnBrk="0" fontAlgn="base" hangingPunct="0">
              <a:spcBef>
                <a:spcPct val="0"/>
              </a:spcBef>
              <a:spcAft>
                <a:spcPct val="0"/>
              </a:spcAft>
              <a:defRPr sz="2400" b="1">
                <a:solidFill>
                  <a:schemeClr val="tx1"/>
                </a:solidFill>
                <a:latin typeface="Times New Roman" pitchFamily="18" charset="0"/>
              </a:defRPr>
            </a:lvl7pPr>
            <a:lvl8pPr marL="3453710" indent="-228091" eaLnBrk="0" fontAlgn="base" hangingPunct="0">
              <a:spcBef>
                <a:spcPct val="0"/>
              </a:spcBef>
              <a:spcAft>
                <a:spcPct val="0"/>
              </a:spcAft>
              <a:defRPr sz="2400" b="1">
                <a:solidFill>
                  <a:schemeClr val="tx1"/>
                </a:solidFill>
                <a:latin typeface="Times New Roman" pitchFamily="18" charset="0"/>
              </a:defRPr>
            </a:lvl8pPr>
            <a:lvl9pPr marL="3919597" indent="-228091" eaLnBrk="0" fontAlgn="base" hangingPunct="0">
              <a:spcBef>
                <a:spcPct val="0"/>
              </a:spcBef>
              <a:spcAft>
                <a:spcPct val="0"/>
              </a:spcAft>
              <a:defRPr sz="2400" b="1">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38A28A15-AB83-415B-B236-CB8A2A8A4D7B}" type="slidenum">
              <a:rPr kumimoji="0" lang="ar-SA" altLang="en-US" sz="12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274</a:t>
            </a:fld>
            <a:endParaRPr kumimoji="0" lang="en-US" altLang="en-US"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0896198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Slide Image Placeholder 1"/>
          <p:cNvSpPr>
            <a:spLocks noGrp="1" noRot="1" noChangeAspect="1" noTextEdit="1"/>
          </p:cNvSpPr>
          <p:nvPr>
            <p:ph type="sldImg"/>
          </p:nvPr>
        </p:nvSpPr>
        <p:spPr>
          <a:ln/>
        </p:spPr>
      </p:sp>
      <p:sp>
        <p:nvSpPr>
          <p:cNvPr id="410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10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77CE27E-EFFE-4BDA-A2BE-D2CBC5425016}" type="slidenum">
              <a:rPr lang="ar-SA" altLang="en-US" smtClean="0"/>
              <a:pPr>
                <a:spcBef>
                  <a:spcPct val="0"/>
                </a:spcBef>
              </a:pPr>
              <a:t>327</a:t>
            </a:fld>
            <a:endParaRPr lang="en-US"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Slide Image Placeholder 1"/>
          <p:cNvSpPr>
            <a:spLocks noGrp="1" noRot="1" noChangeAspect="1" noTextEdit="1"/>
          </p:cNvSpPr>
          <p:nvPr>
            <p:ph type="sldImg"/>
          </p:nvPr>
        </p:nvSpPr>
        <p:spPr>
          <a:ln/>
        </p:spPr>
      </p:sp>
      <p:sp>
        <p:nvSpPr>
          <p:cNvPr id="411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11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1B3112FA-70D5-4CF4-A5A3-3107FF6CB0DB}" type="slidenum">
              <a:rPr lang="ar-SA" altLang="en-US" smtClean="0"/>
              <a:pPr>
                <a:spcBef>
                  <a:spcPct val="0"/>
                </a:spcBef>
              </a:pPr>
              <a:t>345</a:t>
            </a:fld>
            <a:endParaRPr lang="en-US"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1D4D6CE5-10C3-4B00-BA11-91BC8B20F750}" type="slidenum">
              <a:rPr lang="ar-SA" altLang="en-US" smtClean="0">
                <a:solidFill>
                  <a:srgbClr val="000000"/>
                </a:solidFill>
              </a:rPr>
              <a:pPr>
                <a:spcBef>
                  <a:spcPct val="0"/>
                </a:spcBef>
              </a:pPr>
              <a:t>346</a:t>
            </a:fld>
            <a:endParaRPr lang="en-US" altLang="en-US" smtClean="0">
              <a:solidFill>
                <a:srgbClr val="000000"/>
              </a:solidFill>
            </a:endParaRPr>
          </a:p>
        </p:txBody>
      </p:sp>
      <p:sp>
        <p:nvSpPr>
          <p:cNvPr id="412675" name="Rectangle 2"/>
          <p:cNvSpPr>
            <a:spLocks noGrp="1" noRot="1" noChangeAspect="1" noChangeArrowheads="1" noTextEdit="1"/>
          </p:cNvSpPr>
          <p:nvPr>
            <p:ph type="sldImg"/>
          </p:nvPr>
        </p:nvSpPr>
        <p:spPr>
          <a:ln/>
        </p:spPr>
      </p:sp>
      <p:sp>
        <p:nvSpPr>
          <p:cNvPr id="412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F13DC89C-28BB-4D28-BA28-DEEB00D98C3A}" type="slidenum">
              <a:rPr lang="ar-SA" altLang="en-US" smtClean="0">
                <a:solidFill>
                  <a:prstClr val="black"/>
                </a:solidFill>
              </a:rPr>
              <a:pPr>
                <a:spcBef>
                  <a:spcPct val="0"/>
                </a:spcBef>
              </a:pPr>
              <a:t>367</a:t>
            </a:fld>
            <a:endParaRPr lang="en-US" altLang="en-US" smtClean="0">
              <a:solidFill>
                <a:prstClr val="black"/>
              </a:solidFill>
            </a:endParaRPr>
          </a:p>
        </p:txBody>
      </p:sp>
      <p:sp>
        <p:nvSpPr>
          <p:cNvPr id="372739" name="Rectangle 2"/>
          <p:cNvSpPr>
            <a:spLocks noGrp="1" noRot="1" noChangeAspect="1" noChangeArrowheads="1" noTextEdit="1"/>
          </p:cNvSpPr>
          <p:nvPr>
            <p:ph type="sldImg"/>
          </p:nvPr>
        </p:nvSpPr>
        <p:spPr>
          <a:ln/>
        </p:spPr>
      </p:sp>
      <p:sp>
        <p:nvSpPr>
          <p:cNvPr id="3727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D4E24F22-078E-46AE-BA0B-E408523BDA37}" type="slidenum">
              <a:rPr lang="ar-SA" altLang="en-US" smtClean="0">
                <a:solidFill>
                  <a:prstClr val="black"/>
                </a:solidFill>
              </a:rPr>
              <a:pPr>
                <a:spcBef>
                  <a:spcPct val="0"/>
                </a:spcBef>
              </a:pPr>
              <a:t>368</a:t>
            </a:fld>
            <a:endParaRPr lang="en-US" altLang="en-US" smtClean="0">
              <a:solidFill>
                <a:prstClr val="black"/>
              </a:solidFill>
            </a:endParaRPr>
          </a:p>
        </p:txBody>
      </p:sp>
      <p:sp>
        <p:nvSpPr>
          <p:cNvPr id="373763" name="Rectangle 2"/>
          <p:cNvSpPr>
            <a:spLocks noGrp="1" noRot="1" noChangeAspect="1" noChangeArrowheads="1" noTextEdit="1"/>
          </p:cNvSpPr>
          <p:nvPr>
            <p:ph type="sldImg"/>
          </p:nvPr>
        </p:nvSpPr>
        <p:spPr>
          <a:ln/>
        </p:spPr>
      </p:sp>
      <p:sp>
        <p:nvSpPr>
          <p:cNvPr id="3737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BC172FB7-3BC8-4E5C-86C7-CF5496D06E3B}" type="slidenum">
              <a:rPr lang="ar-SA" altLang="en-US" smtClean="0">
                <a:solidFill>
                  <a:prstClr val="black"/>
                </a:solidFill>
              </a:rPr>
              <a:pPr>
                <a:spcBef>
                  <a:spcPct val="0"/>
                </a:spcBef>
              </a:pPr>
              <a:t>370</a:t>
            </a:fld>
            <a:endParaRPr lang="en-US" altLang="en-US" smtClean="0">
              <a:solidFill>
                <a:prstClr val="black"/>
              </a:solidFill>
            </a:endParaRPr>
          </a:p>
        </p:txBody>
      </p:sp>
      <p:sp>
        <p:nvSpPr>
          <p:cNvPr id="405507" name="Rectangle 2"/>
          <p:cNvSpPr>
            <a:spLocks noGrp="1" noRot="1" noChangeAspect="1" noChangeArrowheads="1" noTextEdit="1"/>
          </p:cNvSpPr>
          <p:nvPr>
            <p:ph type="sldImg"/>
          </p:nvPr>
        </p:nvSpPr>
        <p:spPr>
          <a:ln/>
        </p:spPr>
      </p:sp>
      <p:sp>
        <p:nvSpPr>
          <p:cNvPr id="405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9597317-CEAC-4756-917F-ED1CF63B3A86}" type="slidenum">
              <a:rPr lang="ar-SA"/>
              <a:pPr>
                <a:defRPr/>
              </a:pPr>
              <a:t>‹#›</a:t>
            </a:fld>
            <a:endParaRPr lang="en-US"/>
          </a:p>
        </p:txBody>
      </p:sp>
    </p:spTree>
    <p:extLst>
      <p:ext uri="{BB962C8B-B14F-4D97-AF65-F5344CB8AC3E}">
        <p14:creationId xmlns:p14="http://schemas.microsoft.com/office/powerpoint/2010/main" val="4232697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6B89965-C5C1-4183-A7B2-A3908614D184}" type="slidenum">
              <a:rPr lang="ar-SA"/>
              <a:pPr>
                <a:defRPr/>
              </a:pPr>
              <a:t>‹#›</a:t>
            </a:fld>
            <a:endParaRPr lang="en-US"/>
          </a:p>
        </p:txBody>
      </p:sp>
    </p:spTree>
    <p:extLst>
      <p:ext uri="{BB962C8B-B14F-4D97-AF65-F5344CB8AC3E}">
        <p14:creationId xmlns:p14="http://schemas.microsoft.com/office/powerpoint/2010/main" val="3920599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32935CB-A36E-4E95-8310-BFF37101857A}" type="slidenum">
              <a:rPr lang="ar-SA"/>
              <a:pPr>
                <a:defRPr/>
              </a:pPr>
              <a:t>‹#›</a:t>
            </a:fld>
            <a:endParaRPr lang="en-US"/>
          </a:p>
        </p:txBody>
      </p:sp>
    </p:spTree>
    <p:extLst>
      <p:ext uri="{BB962C8B-B14F-4D97-AF65-F5344CB8AC3E}">
        <p14:creationId xmlns:p14="http://schemas.microsoft.com/office/powerpoint/2010/main" val="1149365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B9E51A4-1809-4D6A-999A-F3A8581EF03A}" type="slidenum">
              <a:rPr lang="ar-SA"/>
              <a:pPr>
                <a:defRPr/>
              </a:pPr>
              <a:t>‹#›</a:t>
            </a:fld>
            <a:endParaRPr lang="en-US"/>
          </a:p>
        </p:txBody>
      </p:sp>
    </p:spTree>
    <p:extLst>
      <p:ext uri="{BB962C8B-B14F-4D97-AF65-F5344CB8AC3E}">
        <p14:creationId xmlns:p14="http://schemas.microsoft.com/office/powerpoint/2010/main" val="2375889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6DBD13A-4EBF-4855-BF73-4E8B14ACFDEF}" type="slidenum">
              <a:rPr lang="ar-SA"/>
              <a:pPr>
                <a:defRPr/>
              </a:pPr>
              <a:t>‹#›</a:t>
            </a:fld>
            <a:endParaRPr lang="en-US"/>
          </a:p>
        </p:txBody>
      </p:sp>
    </p:spTree>
    <p:extLst>
      <p:ext uri="{BB962C8B-B14F-4D97-AF65-F5344CB8AC3E}">
        <p14:creationId xmlns:p14="http://schemas.microsoft.com/office/powerpoint/2010/main" val="3793039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5C1CBAD-2C01-4AB8-B740-C8E04BED2029}" type="slidenum">
              <a:rPr lang="ar-SA"/>
              <a:pPr>
                <a:defRPr/>
              </a:pPr>
              <a:t>‹#›</a:t>
            </a:fld>
            <a:endParaRPr lang="en-US"/>
          </a:p>
        </p:txBody>
      </p:sp>
    </p:spTree>
    <p:extLst>
      <p:ext uri="{BB962C8B-B14F-4D97-AF65-F5344CB8AC3E}">
        <p14:creationId xmlns:p14="http://schemas.microsoft.com/office/powerpoint/2010/main" val="896940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6B94C88-B0EC-45AF-ADCC-F195CA509832}" type="slidenum">
              <a:rPr lang="ar-SA"/>
              <a:pPr>
                <a:defRPr/>
              </a:pPr>
              <a:t>‹#›</a:t>
            </a:fld>
            <a:endParaRPr lang="en-US"/>
          </a:p>
        </p:txBody>
      </p:sp>
    </p:spTree>
    <p:extLst>
      <p:ext uri="{BB962C8B-B14F-4D97-AF65-F5344CB8AC3E}">
        <p14:creationId xmlns:p14="http://schemas.microsoft.com/office/powerpoint/2010/main" val="897230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6B2488C-8B4B-4616-B286-880990AC61ED}" type="slidenum">
              <a:rPr lang="ar-SA"/>
              <a:pPr>
                <a:defRPr/>
              </a:pPr>
              <a:t>‹#›</a:t>
            </a:fld>
            <a:endParaRPr lang="en-US"/>
          </a:p>
        </p:txBody>
      </p:sp>
    </p:spTree>
    <p:extLst>
      <p:ext uri="{BB962C8B-B14F-4D97-AF65-F5344CB8AC3E}">
        <p14:creationId xmlns:p14="http://schemas.microsoft.com/office/powerpoint/2010/main" val="2923519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9044F89-517F-458A-986C-733631AC8359}" type="slidenum">
              <a:rPr lang="ar-SA"/>
              <a:pPr>
                <a:defRPr/>
              </a:pPr>
              <a:t>‹#›</a:t>
            </a:fld>
            <a:endParaRPr lang="en-US"/>
          </a:p>
        </p:txBody>
      </p:sp>
    </p:spTree>
    <p:extLst>
      <p:ext uri="{BB962C8B-B14F-4D97-AF65-F5344CB8AC3E}">
        <p14:creationId xmlns:p14="http://schemas.microsoft.com/office/powerpoint/2010/main" val="4086150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8C8F22A-74B1-47E2-87F3-71920A3EECAB}" type="slidenum">
              <a:rPr lang="ar-SA"/>
              <a:pPr>
                <a:defRPr/>
              </a:pPr>
              <a:t>‹#›</a:t>
            </a:fld>
            <a:endParaRPr lang="en-US"/>
          </a:p>
        </p:txBody>
      </p:sp>
    </p:spTree>
    <p:extLst>
      <p:ext uri="{BB962C8B-B14F-4D97-AF65-F5344CB8AC3E}">
        <p14:creationId xmlns:p14="http://schemas.microsoft.com/office/powerpoint/2010/main" val="2923915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1BD0E15-4B8A-43AF-8244-F549600D1895}" type="slidenum">
              <a:rPr lang="ar-SA"/>
              <a:pPr>
                <a:defRPr/>
              </a:pPr>
              <a:t>‹#›</a:t>
            </a:fld>
            <a:endParaRPr lang="en-US"/>
          </a:p>
        </p:txBody>
      </p:sp>
    </p:spTree>
    <p:extLst>
      <p:ext uri="{BB962C8B-B14F-4D97-AF65-F5344CB8AC3E}">
        <p14:creationId xmlns:p14="http://schemas.microsoft.com/office/powerpoint/2010/main" val="4180189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431D00A-5354-4129-B380-62B77CECC19E}" type="slidenum">
              <a:rPr lang="ar-SA"/>
              <a:pPr>
                <a:defRPr/>
              </a:pPr>
              <a:t>‹#›</a:t>
            </a:fld>
            <a:endParaRPr lang="en-US"/>
          </a:p>
        </p:txBody>
      </p:sp>
    </p:spTree>
    <p:extLst>
      <p:ext uri="{BB962C8B-B14F-4D97-AF65-F5344CB8AC3E}">
        <p14:creationId xmlns:p14="http://schemas.microsoft.com/office/powerpoint/2010/main" val="19791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226BA76-0B0E-418B-8D07-2184C863EFE3}" type="slidenum">
              <a:rPr lang="ar-SA"/>
              <a:pPr>
                <a:defRPr/>
              </a:pPr>
              <a:t>‹#›</a:t>
            </a:fld>
            <a:endParaRPr lang="en-US"/>
          </a:p>
        </p:txBody>
      </p:sp>
    </p:spTree>
    <p:extLst>
      <p:ext uri="{BB962C8B-B14F-4D97-AF65-F5344CB8AC3E}">
        <p14:creationId xmlns:p14="http://schemas.microsoft.com/office/powerpoint/2010/main" val="2046396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08CA1728-229C-49D2-9CC2-A215B67021FB}" type="slidenum">
              <a:rPr lang="en-US"/>
              <a:pPr>
                <a:defRPr/>
              </a:pPr>
              <a:t>‹#›</a:t>
            </a:fld>
            <a:endParaRPr lang="en-US"/>
          </a:p>
        </p:txBody>
      </p:sp>
    </p:spTree>
    <p:extLst>
      <p:ext uri="{BB962C8B-B14F-4D97-AF65-F5344CB8AC3E}">
        <p14:creationId xmlns:p14="http://schemas.microsoft.com/office/powerpoint/2010/main" val="11072964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9CB33B72-3184-49F8-8E08-6F8DEA5594DB}" type="slidenum">
              <a:rPr lang="en-US"/>
              <a:pPr>
                <a:defRPr/>
              </a:pPr>
              <a:t>‹#›</a:t>
            </a:fld>
            <a:endParaRPr lang="en-US"/>
          </a:p>
        </p:txBody>
      </p:sp>
    </p:spTree>
    <p:extLst>
      <p:ext uri="{BB962C8B-B14F-4D97-AF65-F5344CB8AC3E}">
        <p14:creationId xmlns:p14="http://schemas.microsoft.com/office/powerpoint/2010/main" val="1966957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1974797A-5B10-499F-A2F7-6E15F83CD838}" type="slidenum">
              <a:rPr lang="en-US"/>
              <a:pPr>
                <a:defRPr/>
              </a:pPr>
              <a:t>‹#›</a:t>
            </a:fld>
            <a:endParaRPr lang="en-US"/>
          </a:p>
        </p:txBody>
      </p:sp>
    </p:spTree>
    <p:extLst>
      <p:ext uri="{BB962C8B-B14F-4D97-AF65-F5344CB8AC3E}">
        <p14:creationId xmlns:p14="http://schemas.microsoft.com/office/powerpoint/2010/main" val="281685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1CE3F8A3-CF78-41DE-A0DE-3F40138577D9}" type="slidenum">
              <a:rPr lang="en-US"/>
              <a:pPr>
                <a:defRPr/>
              </a:pPr>
              <a:t>‹#›</a:t>
            </a:fld>
            <a:endParaRPr lang="en-US"/>
          </a:p>
        </p:txBody>
      </p:sp>
    </p:spTree>
    <p:extLst>
      <p:ext uri="{BB962C8B-B14F-4D97-AF65-F5344CB8AC3E}">
        <p14:creationId xmlns:p14="http://schemas.microsoft.com/office/powerpoint/2010/main" val="30415867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eaLnBrk="1" hangingPunct="1">
              <a:defRPr>
                <a:cs typeface="Arial" charset="0"/>
              </a:defRPr>
            </a:lvl1pPr>
          </a:lstStyle>
          <a:p>
            <a:pPr>
              <a:defRPr/>
            </a:pPr>
            <a:fld id="{31B0B5EB-4CE6-4571-BCF0-A25875E394A4}" type="slidenum">
              <a:rPr lang="en-US"/>
              <a:pPr>
                <a:defRPr/>
              </a:pPr>
              <a:t>‹#›</a:t>
            </a:fld>
            <a:endParaRPr lang="en-US"/>
          </a:p>
        </p:txBody>
      </p:sp>
    </p:spTree>
    <p:extLst>
      <p:ext uri="{BB962C8B-B14F-4D97-AF65-F5344CB8AC3E}">
        <p14:creationId xmlns:p14="http://schemas.microsoft.com/office/powerpoint/2010/main" val="27813448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eaLnBrk="1" hangingPunct="1">
              <a:defRPr>
                <a:cs typeface="Arial" charset="0"/>
              </a:defRPr>
            </a:lvl1pPr>
          </a:lstStyle>
          <a:p>
            <a:pPr>
              <a:defRPr/>
            </a:pPr>
            <a:fld id="{4C3A1F5B-6916-40C6-A566-4348A0392F89}" type="slidenum">
              <a:rPr lang="en-US"/>
              <a:pPr>
                <a:defRPr/>
              </a:pPr>
              <a:t>‹#›</a:t>
            </a:fld>
            <a:endParaRPr lang="en-US"/>
          </a:p>
        </p:txBody>
      </p:sp>
    </p:spTree>
    <p:extLst>
      <p:ext uri="{BB962C8B-B14F-4D97-AF65-F5344CB8AC3E}">
        <p14:creationId xmlns:p14="http://schemas.microsoft.com/office/powerpoint/2010/main" val="2217350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eaLnBrk="1" hangingPunct="1">
              <a:defRPr>
                <a:cs typeface="Arial" charset="0"/>
              </a:defRPr>
            </a:lvl1pPr>
          </a:lstStyle>
          <a:p>
            <a:pPr>
              <a:defRPr/>
            </a:pPr>
            <a:fld id="{79B73623-1C7D-4E3D-9A8D-70D04513367E}" type="slidenum">
              <a:rPr lang="en-US"/>
              <a:pPr>
                <a:defRPr/>
              </a:pPr>
              <a:t>‹#›</a:t>
            </a:fld>
            <a:endParaRPr lang="en-US"/>
          </a:p>
        </p:txBody>
      </p:sp>
    </p:spTree>
    <p:extLst>
      <p:ext uri="{BB962C8B-B14F-4D97-AF65-F5344CB8AC3E}">
        <p14:creationId xmlns:p14="http://schemas.microsoft.com/office/powerpoint/2010/main" val="12402123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FAE6A7A1-ABFB-483F-BE8B-47ADD5524F97}" type="slidenum">
              <a:rPr lang="en-US"/>
              <a:pPr>
                <a:defRPr/>
              </a:pPr>
              <a:t>‹#›</a:t>
            </a:fld>
            <a:endParaRPr lang="en-US"/>
          </a:p>
        </p:txBody>
      </p:sp>
    </p:spTree>
    <p:extLst>
      <p:ext uri="{BB962C8B-B14F-4D97-AF65-F5344CB8AC3E}">
        <p14:creationId xmlns:p14="http://schemas.microsoft.com/office/powerpoint/2010/main" val="34669835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37672EDD-6DB8-4067-BC78-966496FC8299}" type="slidenum">
              <a:rPr lang="en-US"/>
              <a:pPr>
                <a:defRPr/>
              </a:pPr>
              <a:t>‹#›</a:t>
            </a:fld>
            <a:endParaRPr lang="en-US"/>
          </a:p>
        </p:txBody>
      </p:sp>
    </p:spTree>
    <p:extLst>
      <p:ext uri="{BB962C8B-B14F-4D97-AF65-F5344CB8AC3E}">
        <p14:creationId xmlns:p14="http://schemas.microsoft.com/office/powerpoint/2010/main" val="35759791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D97BF57F-BD67-43A7-86BC-374A2D7A1EFA}" type="slidenum">
              <a:rPr lang="en-US"/>
              <a:pPr>
                <a:defRPr/>
              </a:pPr>
              <a:t>‹#›</a:t>
            </a:fld>
            <a:endParaRPr lang="en-US"/>
          </a:p>
        </p:txBody>
      </p:sp>
    </p:spTree>
    <p:extLst>
      <p:ext uri="{BB962C8B-B14F-4D97-AF65-F5344CB8AC3E}">
        <p14:creationId xmlns:p14="http://schemas.microsoft.com/office/powerpoint/2010/main" val="21370147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cs typeface="Arial" charset="0"/>
              </a:defRPr>
            </a:lvl1pPr>
          </a:lstStyle>
          <a:p>
            <a:pPr>
              <a:defRPr/>
            </a:pPr>
            <a:fld id="{89A9C45D-BD86-4ADD-B9C8-BC1D9DDAF9E0}" type="slidenum">
              <a:rPr lang="en-US"/>
              <a:pPr>
                <a:defRPr/>
              </a:pPr>
              <a:t>‹#›</a:t>
            </a:fld>
            <a:endParaRPr lang="en-US"/>
          </a:p>
        </p:txBody>
      </p:sp>
    </p:spTree>
    <p:extLst>
      <p:ext uri="{BB962C8B-B14F-4D97-AF65-F5344CB8AC3E}">
        <p14:creationId xmlns:p14="http://schemas.microsoft.com/office/powerpoint/2010/main" val="35795175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BC11FEED-2CB0-48ED-85F0-F6528177A92B}" type="slidenum">
              <a:rPr lang="en-US"/>
              <a:pPr>
                <a:defRPr/>
              </a:pPr>
              <a:t>‹#›</a:t>
            </a:fld>
            <a:endParaRPr lang="en-US"/>
          </a:p>
        </p:txBody>
      </p:sp>
    </p:spTree>
    <p:extLst>
      <p:ext uri="{BB962C8B-B14F-4D97-AF65-F5344CB8AC3E}">
        <p14:creationId xmlns:p14="http://schemas.microsoft.com/office/powerpoint/2010/main" val="29060970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eaLnBrk="1" hangingPunct="1">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cs typeface="Arial" charset="0"/>
              </a:defRPr>
            </a:lvl1pPr>
          </a:lstStyle>
          <a:p>
            <a:pPr>
              <a:defRPr/>
            </a:pPr>
            <a:fld id="{F6091B82-039E-4564-8C1D-7E64ACCBB5F7}" type="slidenum">
              <a:rPr lang="ar-SA"/>
              <a:pPr>
                <a:defRPr/>
              </a:pPr>
              <a:t>‹#›</a:t>
            </a:fld>
            <a:endParaRPr lang="en-US"/>
          </a:p>
        </p:txBody>
      </p:sp>
    </p:spTree>
    <p:extLst>
      <p:ext uri="{BB962C8B-B14F-4D97-AF65-F5344CB8AC3E}">
        <p14:creationId xmlns:p14="http://schemas.microsoft.com/office/powerpoint/2010/main" val="18983116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415F1C60-79E1-41D9-8615-E9D657B9F701}" type="datetimeFigureOut">
              <a:rPr lang="en-US"/>
              <a:pPr>
                <a:defRPr/>
              </a:pPr>
              <a:t>4/25/2018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04E5752F-104C-418E-9C14-054445699EA3}" type="slidenum">
              <a:rPr lang="en-US"/>
              <a:pPr>
                <a:defRPr/>
              </a:pPr>
              <a:t>‹#›</a:t>
            </a:fld>
            <a:endParaRPr lang="en-US"/>
          </a:p>
        </p:txBody>
      </p:sp>
    </p:spTree>
    <p:extLst>
      <p:ext uri="{BB962C8B-B14F-4D97-AF65-F5344CB8AC3E}">
        <p14:creationId xmlns:p14="http://schemas.microsoft.com/office/powerpoint/2010/main" val="13109093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60565173-444C-4A9D-B7B7-21092D639CB5}" type="datetimeFigureOut">
              <a:rPr lang="en-US"/>
              <a:pPr>
                <a:defRPr/>
              </a:pPr>
              <a:t>4/25/2018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FCF47822-FFC0-412B-9BB4-5106D4144774}" type="slidenum">
              <a:rPr lang="en-US"/>
              <a:pPr>
                <a:defRPr/>
              </a:pPr>
              <a:t>‹#›</a:t>
            </a:fld>
            <a:endParaRPr lang="en-US"/>
          </a:p>
        </p:txBody>
      </p:sp>
    </p:spTree>
    <p:extLst>
      <p:ext uri="{BB962C8B-B14F-4D97-AF65-F5344CB8AC3E}">
        <p14:creationId xmlns:p14="http://schemas.microsoft.com/office/powerpoint/2010/main" val="41969240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05AD375F-DB94-4031-AB2A-BE235D31E7A1}" type="datetimeFigureOut">
              <a:rPr lang="en-US"/>
              <a:pPr>
                <a:defRPr/>
              </a:pPr>
              <a:t>4/25/2018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604FD022-08F1-4FB8-82F3-21EDA61BF182}" type="slidenum">
              <a:rPr lang="en-US"/>
              <a:pPr>
                <a:defRPr/>
              </a:pPr>
              <a:t>‹#›</a:t>
            </a:fld>
            <a:endParaRPr lang="en-US"/>
          </a:p>
        </p:txBody>
      </p:sp>
    </p:spTree>
    <p:extLst>
      <p:ext uri="{BB962C8B-B14F-4D97-AF65-F5344CB8AC3E}">
        <p14:creationId xmlns:p14="http://schemas.microsoft.com/office/powerpoint/2010/main" val="24252400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EC42B4C5-F075-4B5B-85B5-B9F4B15942A1}" type="datetimeFigureOut">
              <a:rPr lang="en-US"/>
              <a:pPr>
                <a:defRPr/>
              </a:pPr>
              <a:t>4/25/2018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6E3CC929-14D5-4568-AAB1-414B4FB5F6C3}" type="slidenum">
              <a:rPr lang="en-US"/>
              <a:pPr>
                <a:defRPr/>
              </a:pPr>
              <a:t>‹#›</a:t>
            </a:fld>
            <a:endParaRPr lang="en-US"/>
          </a:p>
        </p:txBody>
      </p:sp>
    </p:spTree>
    <p:extLst>
      <p:ext uri="{BB962C8B-B14F-4D97-AF65-F5344CB8AC3E}">
        <p14:creationId xmlns:p14="http://schemas.microsoft.com/office/powerpoint/2010/main" val="29552565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1EB79895-1F93-4F53-92F0-6218B8C2D669}" type="datetimeFigureOut">
              <a:rPr lang="en-US"/>
              <a:pPr>
                <a:defRPr/>
              </a:pPr>
              <a:t>4/25/2018</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F08F742C-5083-41EA-A1FF-8ADDEA709FD5}" type="slidenum">
              <a:rPr lang="en-US"/>
              <a:pPr>
                <a:defRPr/>
              </a:pPr>
              <a:t>‹#›</a:t>
            </a:fld>
            <a:endParaRPr lang="en-US"/>
          </a:p>
        </p:txBody>
      </p:sp>
    </p:spTree>
    <p:extLst>
      <p:ext uri="{BB962C8B-B14F-4D97-AF65-F5344CB8AC3E}">
        <p14:creationId xmlns:p14="http://schemas.microsoft.com/office/powerpoint/2010/main" val="22364782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7C6B7352-DA8C-4115-8DED-946E2AD1D9B8}" type="datetimeFigureOut">
              <a:rPr lang="en-US"/>
              <a:pPr>
                <a:defRPr/>
              </a:pPr>
              <a:t>4/25/2018</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B55F3E74-45C4-4ADD-8CCD-D8C0DAE86905}" type="slidenum">
              <a:rPr lang="en-US"/>
              <a:pPr>
                <a:defRPr/>
              </a:pPr>
              <a:t>‹#›</a:t>
            </a:fld>
            <a:endParaRPr lang="en-US"/>
          </a:p>
        </p:txBody>
      </p:sp>
    </p:spTree>
    <p:extLst>
      <p:ext uri="{BB962C8B-B14F-4D97-AF65-F5344CB8AC3E}">
        <p14:creationId xmlns:p14="http://schemas.microsoft.com/office/powerpoint/2010/main" val="34543770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206C35B2-80C7-4E82-9219-D0884963DCF5}" type="datetimeFigureOut">
              <a:rPr lang="en-US"/>
              <a:pPr>
                <a:defRPr/>
              </a:pPr>
              <a:t>4/25/2018</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23C68ADD-D735-45DB-9332-4D0485FFA915}" type="slidenum">
              <a:rPr lang="en-US"/>
              <a:pPr>
                <a:defRPr/>
              </a:pPr>
              <a:t>‹#›</a:t>
            </a:fld>
            <a:endParaRPr lang="en-US"/>
          </a:p>
        </p:txBody>
      </p:sp>
    </p:spTree>
    <p:extLst>
      <p:ext uri="{BB962C8B-B14F-4D97-AF65-F5344CB8AC3E}">
        <p14:creationId xmlns:p14="http://schemas.microsoft.com/office/powerpoint/2010/main" val="22529680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FD9BABF7-9528-4050-929A-32935E79E5B8}" type="datetimeFigureOut">
              <a:rPr lang="en-US"/>
              <a:pPr>
                <a:defRPr/>
              </a:pPr>
              <a:t>4/25/2018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5F817C12-8BBD-4DDD-A668-B9ECBF67F8BB}" type="slidenum">
              <a:rPr lang="en-US"/>
              <a:pPr>
                <a:defRPr/>
              </a:pPr>
              <a:t>‹#›</a:t>
            </a:fld>
            <a:endParaRPr lang="en-US"/>
          </a:p>
        </p:txBody>
      </p:sp>
    </p:spTree>
    <p:extLst>
      <p:ext uri="{BB962C8B-B14F-4D97-AF65-F5344CB8AC3E}">
        <p14:creationId xmlns:p14="http://schemas.microsoft.com/office/powerpoint/2010/main" val="3166466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658940AA-0F47-417A-81DD-28B383392F8A}" type="datetimeFigureOut">
              <a:rPr lang="en-US"/>
              <a:pPr>
                <a:defRPr/>
              </a:pPr>
              <a:t>4/25/2018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EE1E6CA5-BCF6-4602-97A0-82674466B1EF}" type="slidenum">
              <a:rPr lang="en-US"/>
              <a:pPr>
                <a:defRPr/>
              </a:pPr>
              <a:t>‹#›</a:t>
            </a:fld>
            <a:endParaRPr lang="en-US"/>
          </a:p>
        </p:txBody>
      </p:sp>
    </p:spTree>
    <p:extLst>
      <p:ext uri="{BB962C8B-B14F-4D97-AF65-F5344CB8AC3E}">
        <p14:creationId xmlns:p14="http://schemas.microsoft.com/office/powerpoint/2010/main" val="602336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7F485BCC-3E9D-47D8-B529-B25156F4DAEF}" type="datetimeFigureOut">
              <a:rPr lang="en-US"/>
              <a:pPr>
                <a:defRPr/>
              </a:pPr>
              <a:t>4/25/2018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6EA36F8C-92DE-4134-B06C-43B755F10518}" type="slidenum">
              <a:rPr lang="en-US"/>
              <a:pPr>
                <a:defRPr/>
              </a:pPr>
              <a:t>‹#›</a:t>
            </a:fld>
            <a:endParaRPr lang="en-US"/>
          </a:p>
        </p:txBody>
      </p:sp>
    </p:spTree>
    <p:extLst>
      <p:ext uri="{BB962C8B-B14F-4D97-AF65-F5344CB8AC3E}">
        <p14:creationId xmlns:p14="http://schemas.microsoft.com/office/powerpoint/2010/main" val="36721164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Times New Roman" pitchFamily="18" charset="0"/>
              </a:defRPr>
            </a:lvl1pPr>
          </a:lstStyle>
          <a:p>
            <a:pPr>
              <a:defRPr/>
            </a:pPr>
            <a:fld id="{DAF716FD-8E63-4AAC-A695-B9D5C88B4EA3}" type="datetimeFigureOut">
              <a:rPr lang="en-US"/>
              <a:pPr>
                <a:defRPr/>
              </a:pPr>
              <a:t>4/25/2018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Times New Roman" pitchFamily="18"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Times New Roman" pitchFamily="18" charset="0"/>
              </a:defRPr>
            </a:lvl1pPr>
          </a:lstStyle>
          <a:p>
            <a:pPr>
              <a:defRPr/>
            </a:pPr>
            <a:fld id="{5A8A4FBB-901E-4F55-B793-6CD09C8ED66A}" type="slidenum">
              <a:rPr lang="en-US"/>
              <a:pPr>
                <a:defRPr/>
              </a:pPr>
              <a:t>‹#›</a:t>
            </a:fld>
            <a:endParaRPr lang="en-US"/>
          </a:p>
        </p:txBody>
      </p:sp>
    </p:spTree>
    <p:extLst>
      <p:ext uri="{BB962C8B-B14F-4D97-AF65-F5344CB8AC3E}">
        <p14:creationId xmlns:p14="http://schemas.microsoft.com/office/powerpoint/2010/main" val="23725654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A016EEE-4B20-4399-AA94-8982F96DC7DC}" type="slidenum">
              <a:rPr lang="ar-SA"/>
              <a:pPr>
                <a:defRPr/>
              </a:pPr>
              <a:t>‹#›</a:t>
            </a:fld>
            <a:endParaRPr lang="en-US"/>
          </a:p>
        </p:txBody>
      </p:sp>
    </p:spTree>
    <p:extLst>
      <p:ext uri="{BB962C8B-B14F-4D97-AF65-F5344CB8AC3E}">
        <p14:creationId xmlns:p14="http://schemas.microsoft.com/office/powerpoint/2010/main" val="38212747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5AE300F-2818-4937-9B29-B25E3816C5D9}" type="slidenum">
              <a:rPr lang="ar-SA"/>
              <a:pPr>
                <a:defRPr/>
              </a:pPr>
              <a:t>‹#›</a:t>
            </a:fld>
            <a:endParaRPr lang="en-US"/>
          </a:p>
        </p:txBody>
      </p:sp>
    </p:spTree>
    <p:extLst>
      <p:ext uri="{BB962C8B-B14F-4D97-AF65-F5344CB8AC3E}">
        <p14:creationId xmlns:p14="http://schemas.microsoft.com/office/powerpoint/2010/main" val="2849213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88504C8-0665-4C39-B6C7-5A7C9BF0EFB0}" type="slidenum">
              <a:rPr lang="ar-SA"/>
              <a:pPr>
                <a:defRPr/>
              </a:pPr>
              <a:t>‹#›</a:t>
            </a:fld>
            <a:endParaRPr lang="en-US"/>
          </a:p>
        </p:txBody>
      </p:sp>
    </p:spTree>
    <p:extLst>
      <p:ext uri="{BB962C8B-B14F-4D97-AF65-F5344CB8AC3E}">
        <p14:creationId xmlns:p14="http://schemas.microsoft.com/office/powerpoint/2010/main" val="42623511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943412C-7CBC-4A30-B17D-329D33BB7EC0}" type="slidenum">
              <a:rPr lang="ar-SA"/>
              <a:pPr>
                <a:defRPr/>
              </a:pPr>
              <a:t>‹#›</a:t>
            </a:fld>
            <a:endParaRPr lang="en-US"/>
          </a:p>
        </p:txBody>
      </p:sp>
    </p:spTree>
    <p:extLst>
      <p:ext uri="{BB962C8B-B14F-4D97-AF65-F5344CB8AC3E}">
        <p14:creationId xmlns:p14="http://schemas.microsoft.com/office/powerpoint/2010/main" val="38764456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3AE1B24-0877-4962-9424-4551C23A894A}" type="slidenum">
              <a:rPr lang="ar-SA"/>
              <a:pPr>
                <a:defRPr/>
              </a:pPr>
              <a:t>‹#›</a:t>
            </a:fld>
            <a:endParaRPr lang="en-US"/>
          </a:p>
        </p:txBody>
      </p:sp>
    </p:spTree>
    <p:extLst>
      <p:ext uri="{BB962C8B-B14F-4D97-AF65-F5344CB8AC3E}">
        <p14:creationId xmlns:p14="http://schemas.microsoft.com/office/powerpoint/2010/main" val="28392455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CB5857A-77C1-45FB-A8B1-76EEEDF1CD2A}" type="slidenum">
              <a:rPr lang="ar-SA"/>
              <a:pPr>
                <a:defRPr/>
              </a:pPr>
              <a:t>‹#›</a:t>
            </a:fld>
            <a:endParaRPr lang="en-US"/>
          </a:p>
        </p:txBody>
      </p:sp>
    </p:spTree>
    <p:extLst>
      <p:ext uri="{BB962C8B-B14F-4D97-AF65-F5344CB8AC3E}">
        <p14:creationId xmlns:p14="http://schemas.microsoft.com/office/powerpoint/2010/main" val="11793536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065BFBA-BE91-47BC-886F-BBAC3FB13B32}" type="slidenum">
              <a:rPr lang="ar-SA"/>
              <a:pPr>
                <a:defRPr/>
              </a:pPr>
              <a:t>‹#›</a:t>
            </a:fld>
            <a:endParaRPr lang="en-US"/>
          </a:p>
        </p:txBody>
      </p:sp>
    </p:spTree>
    <p:extLst>
      <p:ext uri="{BB962C8B-B14F-4D97-AF65-F5344CB8AC3E}">
        <p14:creationId xmlns:p14="http://schemas.microsoft.com/office/powerpoint/2010/main" val="29204150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E1BDB9E-FD0C-473C-9D57-FF76E7940504}" type="slidenum">
              <a:rPr lang="ar-SA"/>
              <a:pPr>
                <a:defRPr/>
              </a:pPr>
              <a:t>‹#›</a:t>
            </a:fld>
            <a:endParaRPr lang="en-US"/>
          </a:p>
        </p:txBody>
      </p:sp>
    </p:spTree>
    <p:extLst>
      <p:ext uri="{BB962C8B-B14F-4D97-AF65-F5344CB8AC3E}">
        <p14:creationId xmlns:p14="http://schemas.microsoft.com/office/powerpoint/2010/main" val="20055361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CD8483D-2AAB-4A0B-A901-9224DC98F58E}" type="slidenum">
              <a:rPr lang="ar-SA"/>
              <a:pPr>
                <a:defRPr/>
              </a:pPr>
              <a:t>‹#›</a:t>
            </a:fld>
            <a:endParaRPr lang="en-US"/>
          </a:p>
        </p:txBody>
      </p:sp>
    </p:spTree>
    <p:extLst>
      <p:ext uri="{BB962C8B-B14F-4D97-AF65-F5344CB8AC3E}">
        <p14:creationId xmlns:p14="http://schemas.microsoft.com/office/powerpoint/2010/main" val="334518869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2FB07-1A14-466B-945A-6BA738C15CB2}" type="slidenum">
              <a:rPr lang="ar-SA"/>
              <a:pPr>
                <a:defRPr/>
              </a:pPr>
              <a:t>‹#›</a:t>
            </a:fld>
            <a:endParaRPr lang="en-US"/>
          </a:p>
        </p:txBody>
      </p:sp>
    </p:spTree>
    <p:extLst>
      <p:ext uri="{BB962C8B-B14F-4D97-AF65-F5344CB8AC3E}">
        <p14:creationId xmlns:p14="http://schemas.microsoft.com/office/powerpoint/2010/main" val="36113660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B6F8F0-5AA1-49EC-9004-0E1056B92B21}" type="slidenum">
              <a:rPr lang="ar-SA"/>
              <a:pPr>
                <a:defRPr/>
              </a:pPr>
              <a:t>‹#›</a:t>
            </a:fld>
            <a:endParaRPr lang="en-US"/>
          </a:p>
        </p:txBody>
      </p:sp>
    </p:spTree>
    <p:extLst>
      <p:ext uri="{BB962C8B-B14F-4D97-AF65-F5344CB8AC3E}">
        <p14:creationId xmlns:p14="http://schemas.microsoft.com/office/powerpoint/2010/main" val="40204861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AE3653A-7F93-464F-93A0-D635A4A23499}" type="slidenum">
              <a:rPr lang="ar-SA"/>
              <a:pPr>
                <a:defRPr/>
              </a:pPr>
              <a:t>‹#›</a:t>
            </a:fld>
            <a:endParaRPr lang="en-US"/>
          </a:p>
        </p:txBody>
      </p:sp>
    </p:spTree>
    <p:extLst>
      <p:ext uri="{BB962C8B-B14F-4D97-AF65-F5344CB8AC3E}">
        <p14:creationId xmlns:p14="http://schemas.microsoft.com/office/powerpoint/2010/main" val="31167409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0014242-3C0F-4723-9765-D1E3046DA6D0}" type="slidenum">
              <a:rPr lang="ar-SA"/>
              <a:pPr>
                <a:defRPr/>
              </a:pPr>
              <a:t>‹#›</a:t>
            </a:fld>
            <a:endParaRPr lang="en-US"/>
          </a:p>
        </p:txBody>
      </p:sp>
    </p:spTree>
    <p:extLst>
      <p:ext uri="{BB962C8B-B14F-4D97-AF65-F5344CB8AC3E}">
        <p14:creationId xmlns:p14="http://schemas.microsoft.com/office/powerpoint/2010/main" val="23432002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2C2267C-AB26-4DA1-89D3-435A7ACC469F}" type="slidenum">
              <a:rPr lang="ar-SA"/>
              <a:pPr>
                <a:defRPr/>
              </a:pPr>
              <a:t>‹#›</a:t>
            </a:fld>
            <a:endParaRPr lang="en-US"/>
          </a:p>
        </p:txBody>
      </p:sp>
    </p:spTree>
    <p:extLst>
      <p:ext uri="{BB962C8B-B14F-4D97-AF65-F5344CB8AC3E}">
        <p14:creationId xmlns:p14="http://schemas.microsoft.com/office/powerpoint/2010/main" val="222669734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DCF8005-7FD1-4522-A762-4FD9A239E476}" type="slidenum">
              <a:rPr lang="ar-SA"/>
              <a:pPr>
                <a:defRPr/>
              </a:pPr>
              <a:t>‹#›</a:t>
            </a:fld>
            <a:endParaRPr lang="en-US"/>
          </a:p>
        </p:txBody>
      </p:sp>
    </p:spTree>
    <p:extLst>
      <p:ext uri="{BB962C8B-B14F-4D97-AF65-F5344CB8AC3E}">
        <p14:creationId xmlns:p14="http://schemas.microsoft.com/office/powerpoint/2010/main" val="16062508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810A832-B971-4AF2-95D3-139A635FEC73}" type="slidenum">
              <a:rPr lang="ar-SA"/>
              <a:pPr>
                <a:defRPr/>
              </a:pPr>
              <a:t>‹#›</a:t>
            </a:fld>
            <a:endParaRPr lang="en-US"/>
          </a:p>
        </p:txBody>
      </p:sp>
    </p:spTree>
    <p:extLst>
      <p:ext uri="{BB962C8B-B14F-4D97-AF65-F5344CB8AC3E}">
        <p14:creationId xmlns:p14="http://schemas.microsoft.com/office/powerpoint/2010/main" val="274805623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A1E834-9ABD-4647-B471-50D7952F53D2}" type="slidenum">
              <a:rPr lang="ar-SA"/>
              <a:pPr>
                <a:defRPr/>
              </a:pPr>
              <a:t>‹#›</a:t>
            </a:fld>
            <a:endParaRPr lang="en-US"/>
          </a:p>
        </p:txBody>
      </p:sp>
    </p:spTree>
    <p:extLst>
      <p:ext uri="{BB962C8B-B14F-4D97-AF65-F5344CB8AC3E}">
        <p14:creationId xmlns:p14="http://schemas.microsoft.com/office/powerpoint/2010/main" val="153518539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523F9B9-7932-44A3-96DE-17110FC79612}" type="slidenum">
              <a:rPr lang="ar-SA"/>
              <a:pPr>
                <a:defRPr/>
              </a:pPr>
              <a:t>‹#›</a:t>
            </a:fld>
            <a:endParaRPr lang="en-US"/>
          </a:p>
        </p:txBody>
      </p:sp>
    </p:spTree>
    <p:extLst>
      <p:ext uri="{BB962C8B-B14F-4D97-AF65-F5344CB8AC3E}">
        <p14:creationId xmlns:p14="http://schemas.microsoft.com/office/powerpoint/2010/main" val="4531800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0BC4FDE9-EF62-4BE2-8803-A38EDA0D2181}" type="slidenum">
              <a:rPr lang="ar-SA"/>
              <a:pPr>
                <a:defRPr/>
              </a:pPr>
              <a:t>‹#›</a:t>
            </a:fld>
            <a:endParaRPr lang="en-US"/>
          </a:p>
        </p:txBody>
      </p:sp>
    </p:spTree>
    <p:extLst>
      <p:ext uri="{BB962C8B-B14F-4D97-AF65-F5344CB8AC3E}">
        <p14:creationId xmlns:p14="http://schemas.microsoft.com/office/powerpoint/2010/main" val="195412708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C3296C5-AD49-4B5F-B3F7-28484AD5B3BA}" type="slidenum">
              <a:rPr lang="ar-SA"/>
              <a:pPr>
                <a:defRPr/>
              </a:pPr>
              <a:t>‹#›</a:t>
            </a:fld>
            <a:endParaRPr lang="en-US"/>
          </a:p>
        </p:txBody>
      </p:sp>
    </p:spTree>
    <p:extLst>
      <p:ext uri="{BB962C8B-B14F-4D97-AF65-F5344CB8AC3E}">
        <p14:creationId xmlns:p14="http://schemas.microsoft.com/office/powerpoint/2010/main" val="76342044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7A4AD49-A948-42AC-A155-BE1557E767E1}" type="slidenum">
              <a:rPr lang="ar-SA"/>
              <a:pPr>
                <a:defRPr/>
              </a:pPr>
              <a:t>‹#›</a:t>
            </a:fld>
            <a:endParaRPr lang="en-US"/>
          </a:p>
        </p:txBody>
      </p:sp>
    </p:spTree>
    <p:extLst>
      <p:ext uri="{BB962C8B-B14F-4D97-AF65-F5344CB8AC3E}">
        <p14:creationId xmlns:p14="http://schemas.microsoft.com/office/powerpoint/2010/main" val="323918942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7238D4E-CCF2-4DFA-9336-EE3221BE75A4}" type="slidenum">
              <a:rPr lang="ar-SA"/>
              <a:pPr>
                <a:defRPr/>
              </a:pPr>
              <a:t>‹#›</a:t>
            </a:fld>
            <a:endParaRPr lang="en-US"/>
          </a:p>
        </p:txBody>
      </p:sp>
    </p:spTree>
    <p:extLst>
      <p:ext uri="{BB962C8B-B14F-4D97-AF65-F5344CB8AC3E}">
        <p14:creationId xmlns:p14="http://schemas.microsoft.com/office/powerpoint/2010/main" val="17535724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FEB799E-6161-472F-A44B-7E87313B0DA9}" type="slidenum">
              <a:rPr lang="ar-SA"/>
              <a:pPr>
                <a:defRPr/>
              </a:pPr>
              <a:t>‹#›</a:t>
            </a:fld>
            <a:endParaRPr lang="en-US"/>
          </a:p>
        </p:txBody>
      </p:sp>
    </p:spTree>
    <p:extLst>
      <p:ext uri="{BB962C8B-B14F-4D97-AF65-F5344CB8AC3E}">
        <p14:creationId xmlns:p14="http://schemas.microsoft.com/office/powerpoint/2010/main" val="36589200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F3B34B2-18D5-45A2-9C22-66864AAC616D}" type="slidenum">
              <a:rPr lang="ar-SA"/>
              <a:pPr>
                <a:defRPr/>
              </a:pPr>
              <a:t>‹#›</a:t>
            </a:fld>
            <a:endParaRPr lang="en-US"/>
          </a:p>
        </p:txBody>
      </p:sp>
    </p:spTree>
    <p:extLst>
      <p:ext uri="{BB962C8B-B14F-4D97-AF65-F5344CB8AC3E}">
        <p14:creationId xmlns:p14="http://schemas.microsoft.com/office/powerpoint/2010/main" val="25684937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2805A22-290E-4D72-BDD1-1D45F4F7065D}" type="slidenum">
              <a:rPr lang="ar-SA"/>
              <a:pPr>
                <a:defRPr/>
              </a:pPr>
              <a:t>‹#›</a:t>
            </a:fld>
            <a:endParaRPr lang="en-US"/>
          </a:p>
        </p:txBody>
      </p:sp>
    </p:spTree>
    <p:extLst>
      <p:ext uri="{BB962C8B-B14F-4D97-AF65-F5344CB8AC3E}">
        <p14:creationId xmlns:p14="http://schemas.microsoft.com/office/powerpoint/2010/main" val="143208042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89681682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8894199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675135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9505223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3329592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1639623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7694444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276511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4835312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1084169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1691449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9896302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840BE865-24E7-46BD-B582-FE7D0BA48B8C}" type="slidenum">
              <a:rPr lang="ar-SA"/>
              <a:pPr>
                <a:defRPr/>
              </a:pPr>
              <a:t>‹#›</a:t>
            </a:fld>
            <a:endParaRPr lang="en-US"/>
          </a:p>
        </p:txBody>
      </p:sp>
    </p:spTree>
    <p:extLst>
      <p:ext uri="{BB962C8B-B14F-4D97-AF65-F5344CB8AC3E}">
        <p14:creationId xmlns:p14="http://schemas.microsoft.com/office/powerpoint/2010/main" val="287255928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3604D4C5-6C1A-47E7-A998-084B73407DF0}" type="slidenum">
              <a:rPr lang="ar-SA"/>
              <a:pPr>
                <a:defRPr/>
              </a:pPr>
              <a:t>‹#›</a:t>
            </a:fld>
            <a:endParaRPr lang="en-US"/>
          </a:p>
        </p:txBody>
      </p:sp>
    </p:spTree>
    <p:extLst>
      <p:ext uri="{BB962C8B-B14F-4D97-AF65-F5344CB8AC3E}">
        <p14:creationId xmlns:p14="http://schemas.microsoft.com/office/powerpoint/2010/main" val="285093602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D2E88FC5-530B-47EC-BA61-62BEBD58E276}" type="slidenum">
              <a:rPr lang="ar-SA"/>
              <a:pPr>
                <a:defRPr/>
              </a:pPr>
              <a:t>‹#›</a:t>
            </a:fld>
            <a:endParaRPr lang="en-US"/>
          </a:p>
        </p:txBody>
      </p:sp>
    </p:spTree>
    <p:extLst>
      <p:ext uri="{BB962C8B-B14F-4D97-AF65-F5344CB8AC3E}">
        <p14:creationId xmlns:p14="http://schemas.microsoft.com/office/powerpoint/2010/main" val="331348214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2873E75D-987E-42F9-AC48-6144E70E94BD}" type="slidenum">
              <a:rPr lang="ar-SA"/>
              <a:pPr>
                <a:defRPr/>
              </a:pPr>
              <a:t>‹#›</a:t>
            </a:fld>
            <a:endParaRPr lang="en-US"/>
          </a:p>
        </p:txBody>
      </p:sp>
    </p:spTree>
    <p:extLst>
      <p:ext uri="{BB962C8B-B14F-4D97-AF65-F5344CB8AC3E}">
        <p14:creationId xmlns:p14="http://schemas.microsoft.com/office/powerpoint/2010/main" val="36545812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b="1"/>
            </a:lvl1pPr>
          </a:lstStyle>
          <a:p>
            <a:pPr>
              <a:defRPr/>
            </a:pPr>
            <a:endParaRPr lang="en-US"/>
          </a:p>
        </p:txBody>
      </p:sp>
      <p:sp>
        <p:nvSpPr>
          <p:cNvPr id="8" name="Rectangle 5"/>
          <p:cNvSpPr>
            <a:spLocks noGrp="1" noChangeArrowheads="1"/>
          </p:cNvSpPr>
          <p:nvPr>
            <p:ph type="ftr" sz="quarter" idx="11"/>
          </p:nvPr>
        </p:nvSpPr>
        <p:spPr/>
        <p:txBody>
          <a:bodyPr/>
          <a:lstStyle>
            <a:lvl1pPr>
              <a:defRPr b="1"/>
            </a:lvl1pPr>
          </a:lstStyle>
          <a:p>
            <a:pPr>
              <a:defRPr/>
            </a:pPr>
            <a:endParaRPr lang="en-US"/>
          </a:p>
        </p:txBody>
      </p:sp>
      <p:sp>
        <p:nvSpPr>
          <p:cNvPr id="9" name="Rectangle 6"/>
          <p:cNvSpPr>
            <a:spLocks noGrp="1" noChangeArrowheads="1"/>
          </p:cNvSpPr>
          <p:nvPr>
            <p:ph type="sldNum" sz="quarter" idx="12"/>
          </p:nvPr>
        </p:nvSpPr>
        <p:spPr/>
        <p:txBody>
          <a:bodyPr/>
          <a:lstStyle>
            <a:lvl1pPr>
              <a:defRPr b="1"/>
            </a:lvl1pPr>
          </a:lstStyle>
          <a:p>
            <a:pPr>
              <a:defRPr/>
            </a:pPr>
            <a:fld id="{E39F93D2-2239-44CE-85B7-D7066D064FFC}" type="slidenum">
              <a:rPr lang="ar-SA"/>
              <a:pPr>
                <a:defRPr/>
              </a:pPr>
              <a:t>‹#›</a:t>
            </a:fld>
            <a:endParaRPr lang="en-US"/>
          </a:p>
        </p:txBody>
      </p:sp>
    </p:spTree>
    <p:extLst>
      <p:ext uri="{BB962C8B-B14F-4D97-AF65-F5344CB8AC3E}">
        <p14:creationId xmlns:p14="http://schemas.microsoft.com/office/powerpoint/2010/main" val="183151288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b="1"/>
            </a:lvl1pPr>
          </a:lstStyle>
          <a:p>
            <a:pPr>
              <a:defRPr/>
            </a:pPr>
            <a:endParaRPr lang="en-US"/>
          </a:p>
        </p:txBody>
      </p:sp>
      <p:sp>
        <p:nvSpPr>
          <p:cNvPr id="4" name="Rectangle 5"/>
          <p:cNvSpPr>
            <a:spLocks noGrp="1" noChangeArrowheads="1"/>
          </p:cNvSpPr>
          <p:nvPr>
            <p:ph type="ftr" sz="quarter" idx="11"/>
          </p:nvPr>
        </p:nvSpPr>
        <p:spPr/>
        <p:txBody>
          <a:bodyPr/>
          <a:lstStyle>
            <a:lvl1pPr>
              <a:defRPr b="1"/>
            </a:lvl1pPr>
          </a:lstStyle>
          <a:p>
            <a:pPr>
              <a:defRPr/>
            </a:pPr>
            <a:endParaRPr lang="en-US"/>
          </a:p>
        </p:txBody>
      </p:sp>
      <p:sp>
        <p:nvSpPr>
          <p:cNvPr id="5" name="Rectangle 6"/>
          <p:cNvSpPr>
            <a:spLocks noGrp="1" noChangeArrowheads="1"/>
          </p:cNvSpPr>
          <p:nvPr>
            <p:ph type="sldNum" sz="quarter" idx="12"/>
          </p:nvPr>
        </p:nvSpPr>
        <p:spPr/>
        <p:txBody>
          <a:bodyPr/>
          <a:lstStyle>
            <a:lvl1pPr>
              <a:defRPr b="1"/>
            </a:lvl1pPr>
          </a:lstStyle>
          <a:p>
            <a:pPr>
              <a:defRPr/>
            </a:pPr>
            <a:fld id="{4AE03687-6DC1-47BE-B11B-C27189738410}" type="slidenum">
              <a:rPr lang="ar-SA"/>
              <a:pPr>
                <a:defRPr/>
              </a:pPr>
              <a:t>‹#›</a:t>
            </a:fld>
            <a:endParaRPr lang="en-US"/>
          </a:p>
        </p:txBody>
      </p:sp>
    </p:spTree>
    <p:extLst>
      <p:ext uri="{BB962C8B-B14F-4D97-AF65-F5344CB8AC3E}">
        <p14:creationId xmlns:p14="http://schemas.microsoft.com/office/powerpoint/2010/main" val="242798301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b="1"/>
            </a:lvl1pPr>
          </a:lstStyle>
          <a:p>
            <a:pPr>
              <a:defRPr/>
            </a:pPr>
            <a:endParaRPr lang="en-US"/>
          </a:p>
        </p:txBody>
      </p:sp>
      <p:sp>
        <p:nvSpPr>
          <p:cNvPr id="3" name="Rectangle 5"/>
          <p:cNvSpPr>
            <a:spLocks noGrp="1" noChangeArrowheads="1"/>
          </p:cNvSpPr>
          <p:nvPr>
            <p:ph type="ftr" sz="quarter" idx="11"/>
          </p:nvPr>
        </p:nvSpPr>
        <p:spPr/>
        <p:txBody>
          <a:bodyPr/>
          <a:lstStyle>
            <a:lvl1pPr>
              <a:defRPr b="1"/>
            </a:lvl1pPr>
          </a:lstStyle>
          <a:p>
            <a:pPr>
              <a:defRPr/>
            </a:pPr>
            <a:endParaRPr lang="en-US"/>
          </a:p>
        </p:txBody>
      </p:sp>
      <p:sp>
        <p:nvSpPr>
          <p:cNvPr id="4" name="Rectangle 6"/>
          <p:cNvSpPr>
            <a:spLocks noGrp="1" noChangeArrowheads="1"/>
          </p:cNvSpPr>
          <p:nvPr>
            <p:ph type="sldNum" sz="quarter" idx="12"/>
          </p:nvPr>
        </p:nvSpPr>
        <p:spPr/>
        <p:txBody>
          <a:bodyPr/>
          <a:lstStyle>
            <a:lvl1pPr>
              <a:defRPr b="1"/>
            </a:lvl1pPr>
          </a:lstStyle>
          <a:p>
            <a:pPr>
              <a:defRPr/>
            </a:pPr>
            <a:fld id="{077E5482-A68E-44EB-AA42-3C9A07528D17}" type="slidenum">
              <a:rPr lang="ar-SA"/>
              <a:pPr>
                <a:defRPr/>
              </a:pPr>
              <a:t>‹#›</a:t>
            </a:fld>
            <a:endParaRPr lang="en-US"/>
          </a:p>
        </p:txBody>
      </p:sp>
    </p:spTree>
    <p:extLst>
      <p:ext uri="{BB962C8B-B14F-4D97-AF65-F5344CB8AC3E}">
        <p14:creationId xmlns:p14="http://schemas.microsoft.com/office/powerpoint/2010/main" val="330855130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79424443-7F2C-4CA8-B431-3DBA0C723E2A}" type="slidenum">
              <a:rPr lang="ar-SA"/>
              <a:pPr>
                <a:defRPr/>
              </a:pPr>
              <a:t>‹#›</a:t>
            </a:fld>
            <a:endParaRPr lang="en-US"/>
          </a:p>
        </p:txBody>
      </p:sp>
    </p:spTree>
    <p:extLst>
      <p:ext uri="{BB962C8B-B14F-4D97-AF65-F5344CB8AC3E}">
        <p14:creationId xmlns:p14="http://schemas.microsoft.com/office/powerpoint/2010/main" val="228381493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5843B603-B333-41F4-95FA-7C5FE2D7DF0D}" type="slidenum">
              <a:rPr lang="ar-SA"/>
              <a:pPr>
                <a:defRPr/>
              </a:pPr>
              <a:t>‹#›</a:t>
            </a:fld>
            <a:endParaRPr lang="en-US"/>
          </a:p>
        </p:txBody>
      </p:sp>
    </p:spTree>
    <p:extLst>
      <p:ext uri="{BB962C8B-B14F-4D97-AF65-F5344CB8AC3E}">
        <p14:creationId xmlns:p14="http://schemas.microsoft.com/office/powerpoint/2010/main" val="427160881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A3F3BFC8-FCD4-4A5B-A838-FABD60E7059D}" type="slidenum">
              <a:rPr lang="ar-SA"/>
              <a:pPr>
                <a:defRPr/>
              </a:pPr>
              <a:t>‹#›</a:t>
            </a:fld>
            <a:endParaRPr lang="en-US"/>
          </a:p>
        </p:txBody>
      </p:sp>
    </p:spTree>
    <p:extLst>
      <p:ext uri="{BB962C8B-B14F-4D97-AF65-F5344CB8AC3E}">
        <p14:creationId xmlns:p14="http://schemas.microsoft.com/office/powerpoint/2010/main" val="13599965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2613E904-4E71-4EF2-8339-79D70941BDF3}" type="slidenum">
              <a:rPr lang="ar-SA"/>
              <a:pPr>
                <a:defRPr/>
              </a:pPr>
              <a:t>‹#›</a:t>
            </a:fld>
            <a:endParaRPr lang="en-US"/>
          </a:p>
        </p:txBody>
      </p:sp>
    </p:spTree>
    <p:extLst>
      <p:ext uri="{BB962C8B-B14F-4D97-AF65-F5344CB8AC3E}">
        <p14:creationId xmlns:p14="http://schemas.microsoft.com/office/powerpoint/2010/main" val="228713948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472FA2B7-5C2A-4FCC-9FF9-CF608843BCC4}" type="slidenum">
              <a:rPr lang="ar-SA"/>
              <a:pPr>
                <a:defRPr/>
              </a:pPr>
              <a:t>‹#›</a:t>
            </a:fld>
            <a:endParaRPr lang="en-US"/>
          </a:p>
        </p:txBody>
      </p:sp>
    </p:spTree>
    <p:extLst>
      <p:ext uri="{BB962C8B-B14F-4D97-AF65-F5344CB8AC3E}">
        <p14:creationId xmlns:p14="http://schemas.microsoft.com/office/powerpoint/2010/main" val="154858592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E527185D-818D-43E3-9BE7-EC1D086771AE}" type="slidenum">
              <a:rPr lang="ar-SA"/>
              <a:pPr>
                <a:defRPr/>
              </a:pPr>
              <a:t>‹#›</a:t>
            </a:fld>
            <a:endParaRPr lang="en-US"/>
          </a:p>
        </p:txBody>
      </p:sp>
    </p:spTree>
    <p:extLst>
      <p:ext uri="{BB962C8B-B14F-4D97-AF65-F5344CB8AC3E}">
        <p14:creationId xmlns:p14="http://schemas.microsoft.com/office/powerpoint/2010/main" val="231606813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6985556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5093868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1329064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0847896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3159760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7126131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890778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08146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3889456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7640362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3658324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999093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885539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0065633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047813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071574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319370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4633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295713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9738725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002516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680616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0747257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669005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707883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194234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463220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489810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272018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86781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3091804"/>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9922528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800531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287053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98044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6656987"/>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908634"/>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4157773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30071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848312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075836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160135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793624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803812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646089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631981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7841489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4643652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910844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145791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0268365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777021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507134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880445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7496873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33472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57921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3847455"/>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839118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729532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515617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8780355"/>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8607793"/>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392861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743038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997036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173083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39623"/>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155799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853517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3469247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7436258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1161544"/>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92502851"/>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1420797"/>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7195666"/>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955495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294543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638801-36B7-44E3-AF8F-157DBC62413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84047695"/>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E343DB9-0813-44F8-B104-D7830A6902C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3963528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618246-1A0A-40AA-BEEE-174FD3EBEA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22500200"/>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0B1838A-5D62-4966-953B-A360AC01DF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53075822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3A101B0-8738-4613-BDAD-CA06DAF4DD8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62026570"/>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DACBBD3-42E2-405B-8F9F-3C3A1935FCC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2248985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F5501F4-9ACD-4C3F-ABF5-1D967CA2F61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1482796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7AD5504-1F25-4217-A637-E13FBFB83F8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62243830"/>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13F7193-0807-40C7-9069-0FB9B6B62C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91539524"/>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F66E818-161A-4762-8A09-ABC8B5CDBAF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5062049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552794-CA9D-4E4A-AE90-BA52C09C91B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8073607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7727121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131975"/>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112559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9051941"/>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75217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5845572"/>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2302970"/>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605421"/>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0122133"/>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9448115"/>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0516298"/>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1820672"/>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8814730"/>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4922960"/>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2990798"/>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504170"/>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7470684"/>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4511189"/>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13856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7248440"/>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380861"/>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914234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7685117"/>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2800594"/>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1913705"/>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260980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05925844"/>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9793674"/>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5571709"/>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5078614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1130635"/>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4430449"/>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4/25/2018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5290447"/>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638801-36B7-44E3-AF8F-157DBC62413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7577535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E343DB9-0813-44F8-B104-D7830A6902C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03010174"/>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618246-1A0A-40AA-BEEE-174FD3EBEA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69475502"/>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0B1838A-5D62-4966-953B-A360AC01DF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4551239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3A101B0-8738-4613-BDAD-CA06DAF4DD8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71241332"/>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DACBBD3-42E2-405B-8F9F-3C3A1935FCC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8695603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F5501F4-9ACD-4C3F-ABF5-1D967CA2F61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3613951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7AD5504-1F25-4217-A637-E13FBFB83F8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51440712"/>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13F7193-0807-40C7-9069-0FB9B6B62C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93462934"/>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F66E818-161A-4762-8A09-ABC8B5CDBAF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56696486"/>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552794-CA9D-4E4A-AE90-BA52C09C91B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50040269"/>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638801-36B7-44E3-AF8F-157DBC62413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512440456"/>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E343DB9-0813-44F8-B104-D7830A6902C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14954104"/>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618246-1A0A-40AA-BEEE-174FD3EBEA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2256816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0B1838A-5D62-4966-953B-A360AC01DF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56968732"/>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3A101B0-8738-4613-BDAD-CA06DAF4DD8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01228954"/>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DACBBD3-42E2-405B-8F9F-3C3A1935FCC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53280951"/>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F5501F4-9ACD-4C3F-ABF5-1D967CA2F61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3377805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7AD5504-1F25-4217-A637-E13FBFB83F8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80249940"/>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13F7193-0807-40C7-9069-0FB9B6B62C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64420159"/>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F66E818-161A-4762-8A09-ABC8B5CDBAF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54741972"/>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552794-CA9D-4E4A-AE90-BA52C09C91B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75980275"/>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3F01362-E78C-468A-A899-80419FF835D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35966939"/>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4054B92-0E1F-4DCC-9A76-5216D8C09AD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37428514"/>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17F3FDC-D649-49A9-9518-EE4F04C8B0D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88569476"/>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8887C17-777F-4FFA-BEBD-7FF3049A2CE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30277674"/>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28A428C-C607-4EEB-AE99-0B59487BCB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59976932"/>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E738C7F-663F-40C3-9E9B-53C0D975CC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7083248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F3981BF-197D-4CD6-860C-F15F3D213C0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88895814"/>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A21261C-578E-4C5A-9181-361B489ACBC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27671909"/>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2CC9381-E4A2-43BF-8996-F149201A7AA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0315165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1B104F5-5F2B-4E21-9725-70E8ADACA36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78415275"/>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822074-A6B9-4CCE-9AD8-457530124AD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88849231"/>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D7E5475-A411-4124-BFDE-5FF5D93C6F5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0637063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96CF04-9259-42BD-B527-5C8DE0F7953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93175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theme" Target="../theme/theme5.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theme" Target="../theme/theme6.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slideLayout" Target="../slideLayouts/slideLayout87.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13" Type="http://schemas.openxmlformats.org/officeDocument/2006/relationships/theme" Target="../theme/theme8.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slideLayout" Target="../slideLayouts/slideLayout99.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9.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0.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1.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2.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3.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4.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5.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6.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7.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06.xml"/><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8.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17.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19.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28.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0.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39.xml"/><Relationship Id="rId13" Type="http://schemas.openxmlformats.org/officeDocument/2006/relationships/slideLayout" Target="../slideLayouts/slideLayout244.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slideLayout" Target="../slideLayouts/slideLayout243.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 Id="rId14" Type="http://schemas.openxmlformats.org/officeDocument/2006/relationships/theme" Target="../theme/theme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AB8E509F-EC1D-49B6-9110-EBE00CAED0A7}"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500319" r:id="rId1"/>
    <p:sldLayoutId id="2147500320" r:id="rId2"/>
    <p:sldLayoutId id="2147500321" r:id="rId3"/>
    <p:sldLayoutId id="2147500322" r:id="rId4"/>
    <p:sldLayoutId id="2147500323" r:id="rId5"/>
    <p:sldLayoutId id="2147500324" r:id="rId6"/>
    <p:sldLayoutId id="2147500325" r:id="rId7"/>
    <p:sldLayoutId id="2147500326" r:id="rId8"/>
    <p:sldLayoutId id="2147500327" r:id="rId9"/>
    <p:sldLayoutId id="2147500328" r:id="rId10"/>
    <p:sldLayoutId id="2147500329" r:id="rId11"/>
    <p:sldLayoutId id="2147500330" r:id="rId12"/>
    <p:sldLayoutId id="2147500331"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FFFFFF"/>
                </a:solidFill>
                <a:cs typeface="+mn-cs"/>
              </a:defRPr>
            </a:lvl1pPr>
          </a:lstStyle>
          <a:p>
            <a:pPr>
              <a:defRPr/>
            </a:pPr>
            <a:fld id="{71C62BF8-2CBC-4A95-850D-72276981DD17}"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500357" r:id="rId1"/>
    <p:sldLayoutId id="2147500358" r:id="rId2"/>
    <p:sldLayoutId id="2147500359" r:id="rId3"/>
    <p:sldLayoutId id="2147500360" r:id="rId4"/>
    <p:sldLayoutId id="2147500361" r:id="rId5"/>
    <p:sldLayoutId id="2147500362" r:id="rId6"/>
    <p:sldLayoutId id="2147500363" r:id="rId7"/>
    <p:sldLayoutId id="2147500364" r:id="rId8"/>
    <p:sldLayoutId id="2147500365" r:id="rId9"/>
    <p:sldLayoutId id="2147500366" r:id="rId10"/>
    <p:sldLayoutId id="2147500367" r:id="rId11"/>
    <p:sldLayoutId id="2147500368" r:id="rId12"/>
    <p:sldLayoutId id="2147500369"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cs typeface="Arial" pitchFamily="34" charset="0"/>
              </a:defRPr>
            </a:lvl1pPr>
          </a:lstStyle>
          <a:p>
            <a:pPr>
              <a:defRPr/>
            </a:pPr>
            <a:fld id="{304D3BCB-EAA8-4BA7-9C06-81AC230043B3}" type="datetimeFigureOut">
              <a:rPr lang="en-US"/>
              <a:pPr>
                <a:defRPr/>
              </a:pPr>
              <a:t>4/25/2018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cs typeface="Arial" pitchFamily="34"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cs typeface="Arial" pitchFamily="34" charset="0"/>
              </a:defRPr>
            </a:lvl1pPr>
          </a:lstStyle>
          <a:p>
            <a:pPr>
              <a:defRPr/>
            </a:pPr>
            <a:fld id="{F9522E99-EEE2-40F4-9D58-440A2CAB6A0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500370" r:id="rId1"/>
    <p:sldLayoutId id="2147500371" r:id="rId2"/>
    <p:sldLayoutId id="2147500372" r:id="rId3"/>
    <p:sldLayoutId id="2147500373" r:id="rId4"/>
    <p:sldLayoutId id="2147500374" r:id="rId5"/>
    <p:sldLayoutId id="2147500375" r:id="rId6"/>
    <p:sldLayoutId id="2147500376" r:id="rId7"/>
    <p:sldLayoutId id="2147500377" r:id="rId8"/>
    <p:sldLayoutId id="2147500378" r:id="rId9"/>
    <p:sldLayoutId id="2147500379" r:id="rId10"/>
    <p:sldLayoutId id="214750038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099"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FFFFFF"/>
                </a:solidFill>
                <a:cs typeface="Times New Roman" pitchFamily="18" charset="0"/>
              </a:defRPr>
            </a:lvl1pPr>
          </a:lstStyle>
          <a:p>
            <a:pPr>
              <a:defRPr/>
            </a:pPr>
            <a:fld id="{DA54D50F-488A-4AB2-88C1-E94156684A7A}"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500332" r:id="rId1"/>
    <p:sldLayoutId id="2147500333" r:id="rId2"/>
    <p:sldLayoutId id="2147500334" r:id="rId3"/>
    <p:sldLayoutId id="2147500335" r:id="rId4"/>
    <p:sldLayoutId id="2147500336" r:id="rId5"/>
    <p:sldLayoutId id="2147500337" r:id="rId6"/>
    <p:sldLayoutId id="2147500338" r:id="rId7"/>
    <p:sldLayoutId id="2147500339" r:id="rId8"/>
    <p:sldLayoutId id="2147500340" r:id="rId9"/>
    <p:sldLayoutId id="2147500341" r:id="rId10"/>
    <p:sldLayoutId id="2147500342" r:id="rId11"/>
    <p:sldLayoutId id="2147500343" r:id="rId12"/>
    <p:sldLayoutId id="2147500344"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FFFFFF"/>
                </a:solidFill>
                <a:cs typeface="Times New Roman" pitchFamily="18" charset="0"/>
              </a:defRPr>
            </a:lvl1pPr>
          </a:lstStyle>
          <a:p>
            <a:pPr>
              <a:defRPr/>
            </a:pPr>
            <a:fld id="{0AA88053-C949-4E1A-80FE-4689B7386926}"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500345" r:id="rId1"/>
    <p:sldLayoutId id="2147500346" r:id="rId2"/>
    <p:sldLayoutId id="2147500347" r:id="rId3"/>
    <p:sldLayoutId id="2147500348" r:id="rId4"/>
    <p:sldLayoutId id="2147500349" r:id="rId5"/>
    <p:sldLayoutId id="2147500350" r:id="rId6"/>
    <p:sldLayoutId id="2147500351" r:id="rId7"/>
    <p:sldLayoutId id="2147500352" r:id="rId8"/>
    <p:sldLayoutId id="2147500353" r:id="rId9"/>
    <p:sldLayoutId id="2147500354" r:id="rId10"/>
    <p:sldLayoutId id="2147500355" r:id="rId11"/>
    <p:sldLayoutId id="2147500356"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2251078274"/>
      </p:ext>
    </p:extLst>
  </p:cSld>
  <p:clrMap bg1="dk2" tx1="lt1" bg2="dk1" tx2="lt2" accent1="accent1" accent2="accent2" accent3="accent3" accent4="accent4" accent5="accent5" accent6="accent6" hlink="hlink" folHlink="folHlink"/>
  <p:sldLayoutIdLst>
    <p:sldLayoutId id="2147500382" r:id="rId1"/>
    <p:sldLayoutId id="2147500383" r:id="rId2"/>
    <p:sldLayoutId id="2147500384" r:id="rId3"/>
    <p:sldLayoutId id="2147500385" r:id="rId4"/>
    <p:sldLayoutId id="2147500386" r:id="rId5"/>
    <p:sldLayoutId id="2147500387" r:id="rId6"/>
    <p:sldLayoutId id="2147500388" r:id="rId7"/>
    <p:sldLayoutId id="2147500389" r:id="rId8"/>
    <p:sldLayoutId id="2147500390" r:id="rId9"/>
    <p:sldLayoutId id="2147500391" r:id="rId10"/>
    <p:sldLayoutId id="2147500392" r:id="rId11"/>
    <p:sldLayoutId id="2147500393"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5"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rgbClr val="FFFFFF"/>
                </a:solidFill>
                <a:cs typeface="Times New Roman" pitchFamily="18" charset="0"/>
              </a:defRPr>
            </a:lvl1pPr>
          </a:lstStyle>
          <a:p>
            <a:pPr>
              <a:defRPr/>
            </a:pPr>
            <a:fld id="{ABFAC91F-461E-4F71-B6E6-E7D5A5DA8D2D}" type="slidenum">
              <a:rPr lang="ar-SA"/>
              <a:pPr>
                <a:defRPr/>
              </a:pPr>
              <a:t>‹#›</a:t>
            </a:fld>
            <a:endParaRPr lang="en-US"/>
          </a:p>
        </p:txBody>
      </p:sp>
    </p:spTree>
    <p:extLst>
      <p:ext uri="{BB962C8B-B14F-4D97-AF65-F5344CB8AC3E}">
        <p14:creationId xmlns:p14="http://schemas.microsoft.com/office/powerpoint/2010/main" val="1971050366"/>
      </p:ext>
    </p:extLst>
  </p:cSld>
  <p:clrMap bg1="dk2" tx1="lt1" bg2="dk1" tx2="lt2" accent1="accent1" accent2="accent2" accent3="accent3" accent4="accent4" accent5="accent5" accent6="accent6" hlink="hlink" folHlink="folHlink"/>
  <p:sldLayoutIdLst>
    <p:sldLayoutId id="2147500395" r:id="rId1"/>
    <p:sldLayoutId id="2147500396" r:id="rId2"/>
    <p:sldLayoutId id="2147500397" r:id="rId3"/>
    <p:sldLayoutId id="2147500398" r:id="rId4"/>
    <p:sldLayoutId id="2147500399" r:id="rId5"/>
    <p:sldLayoutId id="2147500400" r:id="rId6"/>
    <p:sldLayoutId id="2147500401" r:id="rId7"/>
    <p:sldLayoutId id="2147500402" r:id="rId8"/>
    <p:sldLayoutId id="2147500403" r:id="rId9"/>
    <p:sldLayoutId id="2147500404" r:id="rId10"/>
    <p:sldLayoutId id="2147500405" r:id="rId11"/>
    <p:sldLayoutId id="2147500406" r:id="rId12"/>
    <p:sldLayoutId id="2147500407"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300983681"/>
      </p:ext>
    </p:extLst>
  </p:cSld>
  <p:clrMap bg1="dk2" tx1="lt1" bg2="dk1" tx2="lt2" accent1="accent1" accent2="accent2" accent3="accent3" accent4="accent4" accent5="accent5" accent6="accent6" hlink="hlink" folHlink="folHlink"/>
  <p:sldLayoutIdLst>
    <p:sldLayoutId id="2147500409" r:id="rId1"/>
    <p:sldLayoutId id="2147500410" r:id="rId2"/>
    <p:sldLayoutId id="2147500411" r:id="rId3"/>
    <p:sldLayoutId id="2147500412" r:id="rId4"/>
    <p:sldLayoutId id="2147500413" r:id="rId5"/>
    <p:sldLayoutId id="2147500414" r:id="rId6"/>
    <p:sldLayoutId id="2147500415" r:id="rId7"/>
    <p:sldLayoutId id="2147500416" r:id="rId8"/>
    <p:sldLayoutId id="2147500417" r:id="rId9"/>
    <p:sldLayoutId id="2147500418" r:id="rId10"/>
    <p:sldLayoutId id="2147500419" r:id="rId11"/>
    <p:sldLayoutId id="214750042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C0EBE42-9A77-47FE-A8A1-60839AECD128}" type="datetimeFigureOut">
              <a:rPr lang="en-US" smtClean="0">
                <a:solidFill>
                  <a:prstClr val="black">
                    <a:tint val="75000"/>
                  </a:prstClr>
                </a:solidFill>
                <a:latin typeface="Calibri"/>
                <a:cs typeface="Arial" pitchFamily="34" charset="0"/>
              </a:rPr>
              <a:pPr fontAlgn="auto">
                <a:spcBef>
                  <a:spcPts val="0"/>
                </a:spcBef>
                <a:spcAft>
                  <a:spcPts val="0"/>
                </a:spcAft>
              </a:pPr>
              <a:t>4/25/2018</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0929D2A6-599A-4377-A90F-44872A6A3FAE}"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2761432001"/>
      </p:ext>
    </p:extLst>
  </p:cSld>
  <p:clrMap bg1="lt1" tx1="dk1" bg2="lt2" tx2="dk2" accent1="accent1" accent2="accent2" accent3="accent3" accent4="accent4" accent5="accent5" accent6="accent6" hlink="hlink" folHlink="folHlink"/>
  <p:sldLayoutIdLst>
    <p:sldLayoutId id="2147500435" r:id="rId1"/>
    <p:sldLayoutId id="2147500436" r:id="rId2"/>
    <p:sldLayoutId id="2147500437" r:id="rId3"/>
    <p:sldLayoutId id="2147500438" r:id="rId4"/>
    <p:sldLayoutId id="2147500439" r:id="rId5"/>
    <p:sldLayoutId id="2147500440" r:id="rId6"/>
    <p:sldLayoutId id="2147500441" r:id="rId7"/>
    <p:sldLayoutId id="2147500442" r:id="rId8"/>
    <p:sldLayoutId id="2147500443" r:id="rId9"/>
    <p:sldLayoutId id="2147500444" r:id="rId10"/>
    <p:sldLayoutId id="214750044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Arial" pitchFamily="34" charset="0"/>
              </a:rPr>
              <a:pPr fontAlgn="auto">
                <a:spcBef>
                  <a:spcPts val="0"/>
                </a:spcBef>
                <a:spcAft>
                  <a:spcPts val="0"/>
                </a:spcAft>
              </a:pPr>
              <a:t>4/25/2018</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3642446202"/>
      </p:ext>
    </p:extLst>
  </p:cSld>
  <p:clrMap bg1="lt1" tx1="dk1" bg2="lt2" tx2="dk2" accent1="accent1" accent2="accent2" accent3="accent3" accent4="accent4" accent5="accent5" accent6="accent6" hlink="hlink" folHlink="folHlink"/>
  <p:sldLayoutIdLst>
    <p:sldLayoutId id="2147500447" r:id="rId1"/>
    <p:sldLayoutId id="2147500448" r:id="rId2"/>
    <p:sldLayoutId id="2147500449" r:id="rId3"/>
    <p:sldLayoutId id="2147500450" r:id="rId4"/>
    <p:sldLayoutId id="2147500451" r:id="rId5"/>
    <p:sldLayoutId id="2147500452" r:id="rId6"/>
    <p:sldLayoutId id="2147500453" r:id="rId7"/>
    <p:sldLayoutId id="2147500454" r:id="rId8"/>
    <p:sldLayoutId id="2147500455" r:id="rId9"/>
    <p:sldLayoutId id="2147500456" r:id="rId10"/>
    <p:sldLayoutId id="214750045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4/25/2018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3427287442"/>
      </p:ext>
    </p:extLst>
  </p:cSld>
  <p:clrMap bg1="lt1" tx1="dk1" bg2="lt2" tx2="dk2" accent1="accent1" accent2="accent2" accent3="accent3" accent4="accent4" accent5="accent5" accent6="accent6" hlink="hlink" folHlink="folHlink"/>
  <p:sldLayoutIdLst>
    <p:sldLayoutId id="2147500521" r:id="rId1"/>
    <p:sldLayoutId id="2147500522" r:id="rId2"/>
    <p:sldLayoutId id="2147500523" r:id="rId3"/>
    <p:sldLayoutId id="2147500524" r:id="rId4"/>
    <p:sldLayoutId id="2147500525" r:id="rId5"/>
    <p:sldLayoutId id="2147500526" r:id="rId6"/>
    <p:sldLayoutId id="2147500527" r:id="rId7"/>
    <p:sldLayoutId id="2147500528" r:id="rId8"/>
    <p:sldLayoutId id="2147500529" r:id="rId9"/>
    <p:sldLayoutId id="2147500530" r:id="rId10"/>
    <p:sldLayoutId id="21475005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4/25/2018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572781571"/>
      </p:ext>
    </p:extLst>
  </p:cSld>
  <p:clrMap bg1="lt1" tx1="dk1" bg2="lt2" tx2="dk2" accent1="accent1" accent2="accent2" accent3="accent3" accent4="accent4" accent5="accent5" accent6="accent6" hlink="hlink" folHlink="folHlink"/>
  <p:sldLayoutIdLst>
    <p:sldLayoutId id="2147500533" r:id="rId1"/>
    <p:sldLayoutId id="2147500534" r:id="rId2"/>
    <p:sldLayoutId id="2147500535" r:id="rId3"/>
    <p:sldLayoutId id="2147500536" r:id="rId4"/>
    <p:sldLayoutId id="2147500537" r:id="rId5"/>
    <p:sldLayoutId id="2147500538" r:id="rId6"/>
    <p:sldLayoutId id="2147500539" r:id="rId7"/>
    <p:sldLayoutId id="2147500540" r:id="rId8"/>
    <p:sldLayoutId id="2147500541" r:id="rId9"/>
    <p:sldLayoutId id="2147500542" r:id="rId10"/>
    <p:sldLayoutId id="21475005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C0EBE42-9A77-47FE-A8A1-60839AECD128}" type="datetimeFigureOut">
              <a:rPr lang="en-US" smtClean="0">
                <a:solidFill>
                  <a:prstClr val="black">
                    <a:tint val="75000"/>
                  </a:prstClr>
                </a:solidFill>
                <a:latin typeface="Calibri"/>
                <a:cs typeface="Arial" pitchFamily="34" charset="0"/>
              </a:rPr>
              <a:pPr fontAlgn="auto">
                <a:spcBef>
                  <a:spcPts val="0"/>
                </a:spcBef>
                <a:spcAft>
                  <a:spcPts val="0"/>
                </a:spcAft>
              </a:pPr>
              <a:t>4/25/2018</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0929D2A6-599A-4377-A90F-44872A6A3FAE}"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3650452365"/>
      </p:ext>
    </p:extLst>
  </p:cSld>
  <p:clrMap bg1="lt1" tx1="dk1" bg2="lt2" tx2="dk2" accent1="accent1" accent2="accent2" accent3="accent3" accent4="accent4" accent5="accent5" accent6="accent6" hlink="hlink" folHlink="folHlink"/>
  <p:sldLayoutIdLst>
    <p:sldLayoutId id="2147500545" r:id="rId1"/>
    <p:sldLayoutId id="2147500546" r:id="rId2"/>
    <p:sldLayoutId id="2147500547" r:id="rId3"/>
    <p:sldLayoutId id="2147500548" r:id="rId4"/>
    <p:sldLayoutId id="2147500549" r:id="rId5"/>
    <p:sldLayoutId id="2147500550" r:id="rId6"/>
    <p:sldLayoutId id="2147500551" r:id="rId7"/>
    <p:sldLayoutId id="2147500552" r:id="rId8"/>
    <p:sldLayoutId id="2147500553" r:id="rId9"/>
    <p:sldLayoutId id="2147500554" r:id="rId10"/>
    <p:sldLayoutId id="21475005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4/25/2018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1080105399"/>
      </p:ext>
    </p:extLst>
  </p:cSld>
  <p:clrMap bg1="lt1" tx1="dk1" bg2="lt2" tx2="dk2" accent1="accent1" accent2="accent2" accent3="accent3" accent4="accent4" accent5="accent5" accent6="accent6" hlink="hlink" folHlink="folHlink"/>
  <p:sldLayoutIdLst>
    <p:sldLayoutId id="2147500569" r:id="rId1"/>
    <p:sldLayoutId id="2147500570" r:id="rId2"/>
    <p:sldLayoutId id="2147500571" r:id="rId3"/>
    <p:sldLayoutId id="2147500572" r:id="rId4"/>
    <p:sldLayoutId id="2147500573" r:id="rId5"/>
    <p:sldLayoutId id="2147500574" r:id="rId6"/>
    <p:sldLayoutId id="2147500575" r:id="rId7"/>
    <p:sldLayoutId id="2147500576" r:id="rId8"/>
    <p:sldLayoutId id="2147500577" r:id="rId9"/>
    <p:sldLayoutId id="2147500578" r:id="rId10"/>
    <p:sldLayoutId id="21475005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cs typeface="Times New Roman" pitchFamily="18" charset="0"/>
              </a:defRPr>
            </a:lvl1pPr>
          </a:lstStyle>
          <a:p>
            <a:pPr eaLnBrk="0" hangingPunct="0">
              <a:defRPr/>
            </a:pPr>
            <a:fld id="{12C56F36-9958-4755-B900-8162D4418124}" type="slidenum">
              <a:rPr lang="ar-SA">
                <a:solidFill>
                  <a:srgbClr val="FFFFFF"/>
                </a:solidFill>
              </a:rPr>
              <a:pPr eaLnBrk="0" hangingPunct="0">
                <a:defRPr/>
              </a:pPr>
              <a:t>‹#›</a:t>
            </a:fld>
            <a:endParaRPr lang="en-US">
              <a:solidFill>
                <a:srgbClr val="FFFFFF"/>
              </a:solidFill>
            </a:endParaRPr>
          </a:p>
        </p:txBody>
      </p:sp>
    </p:spTree>
    <p:extLst>
      <p:ext uri="{BB962C8B-B14F-4D97-AF65-F5344CB8AC3E}">
        <p14:creationId xmlns:p14="http://schemas.microsoft.com/office/powerpoint/2010/main" val="157876201"/>
      </p:ext>
    </p:extLst>
  </p:cSld>
  <p:clrMap bg1="dk2" tx1="lt1" bg2="dk1" tx2="lt2" accent1="accent1" accent2="accent2" accent3="accent3" accent4="accent4" accent5="accent5" accent6="accent6" hlink="hlink" folHlink="folHlink"/>
  <p:sldLayoutIdLst>
    <p:sldLayoutId id="2147500605" r:id="rId1"/>
    <p:sldLayoutId id="2147500606" r:id="rId2"/>
    <p:sldLayoutId id="2147500607" r:id="rId3"/>
    <p:sldLayoutId id="2147500608" r:id="rId4"/>
    <p:sldLayoutId id="2147500609" r:id="rId5"/>
    <p:sldLayoutId id="2147500610" r:id="rId6"/>
    <p:sldLayoutId id="2147500611" r:id="rId7"/>
    <p:sldLayoutId id="2147500612" r:id="rId8"/>
    <p:sldLayoutId id="2147500613" r:id="rId9"/>
    <p:sldLayoutId id="2147500614" r:id="rId10"/>
    <p:sldLayoutId id="214750061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4/25/2018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2996228514"/>
      </p:ext>
    </p:extLst>
  </p:cSld>
  <p:clrMap bg1="lt1" tx1="dk1" bg2="lt2" tx2="dk2" accent1="accent1" accent2="accent2" accent3="accent3" accent4="accent4" accent5="accent5" accent6="accent6" hlink="hlink" folHlink="folHlink"/>
  <p:sldLayoutIdLst>
    <p:sldLayoutId id="2147500617" r:id="rId1"/>
    <p:sldLayoutId id="2147500618" r:id="rId2"/>
    <p:sldLayoutId id="2147500619" r:id="rId3"/>
    <p:sldLayoutId id="2147500620" r:id="rId4"/>
    <p:sldLayoutId id="2147500621" r:id="rId5"/>
    <p:sldLayoutId id="2147500622" r:id="rId6"/>
    <p:sldLayoutId id="2147500623" r:id="rId7"/>
    <p:sldLayoutId id="2147500624" r:id="rId8"/>
    <p:sldLayoutId id="2147500625" r:id="rId9"/>
    <p:sldLayoutId id="2147500626" r:id="rId10"/>
    <p:sldLayoutId id="214750062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E2881961-9807-4147-9C5A-2B9DA2011AB3}" type="datetimeFigureOut">
              <a:rPr lang="en-US" smtClean="0">
                <a:solidFill>
                  <a:prstClr val="black">
                    <a:tint val="75000"/>
                  </a:prstClr>
                </a:solidFill>
                <a:latin typeface="Calibri"/>
                <a:cs typeface="Arial" pitchFamily="34" charset="0"/>
              </a:rPr>
              <a:pPr fontAlgn="auto">
                <a:spcBef>
                  <a:spcPts val="0"/>
                </a:spcBef>
                <a:spcAft>
                  <a:spcPts val="0"/>
                </a:spcAft>
              </a:pPr>
              <a:t>4/25/2018</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8868BD20-C05B-42B7-A3C0-4B52961DB438}"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4249677420"/>
      </p:ext>
    </p:extLst>
  </p:cSld>
  <p:clrMap bg1="lt1" tx1="dk1" bg2="lt2" tx2="dk2" accent1="accent1" accent2="accent2" accent3="accent3" accent4="accent4" accent5="accent5" accent6="accent6" hlink="hlink" folHlink="folHlink"/>
  <p:sldLayoutIdLst>
    <p:sldLayoutId id="2147500629" r:id="rId1"/>
    <p:sldLayoutId id="2147500630" r:id="rId2"/>
    <p:sldLayoutId id="2147500631" r:id="rId3"/>
    <p:sldLayoutId id="2147500632" r:id="rId4"/>
    <p:sldLayoutId id="2147500633" r:id="rId5"/>
    <p:sldLayoutId id="2147500634" r:id="rId6"/>
    <p:sldLayoutId id="2147500635" r:id="rId7"/>
    <p:sldLayoutId id="2147500636" r:id="rId8"/>
    <p:sldLayoutId id="2147500637" r:id="rId9"/>
    <p:sldLayoutId id="2147500638" r:id="rId10"/>
    <p:sldLayoutId id="214750063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4/25/2018</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1990711654"/>
      </p:ext>
    </p:extLst>
  </p:cSld>
  <p:clrMap bg1="lt1" tx1="dk1" bg2="lt2" tx2="dk2" accent1="accent1" accent2="accent2" accent3="accent3" accent4="accent4" accent5="accent5" accent6="accent6" hlink="hlink" folHlink="folHlink"/>
  <p:sldLayoutIdLst>
    <p:sldLayoutId id="2147500641" r:id="rId1"/>
    <p:sldLayoutId id="2147500642" r:id="rId2"/>
    <p:sldLayoutId id="2147500643" r:id="rId3"/>
    <p:sldLayoutId id="2147500644" r:id="rId4"/>
    <p:sldLayoutId id="2147500645" r:id="rId5"/>
    <p:sldLayoutId id="2147500646" r:id="rId6"/>
    <p:sldLayoutId id="2147500647" r:id="rId7"/>
    <p:sldLayoutId id="2147500648" r:id="rId8"/>
    <p:sldLayoutId id="2147500649" r:id="rId9"/>
    <p:sldLayoutId id="2147500650" r:id="rId10"/>
    <p:sldLayoutId id="21475006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cs typeface="Times New Roman" pitchFamily="18" charset="0"/>
              </a:defRPr>
            </a:lvl1pPr>
          </a:lstStyle>
          <a:p>
            <a:pPr eaLnBrk="0" hangingPunct="0">
              <a:defRPr/>
            </a:pPr>
            <a:fld id="{12C56F36-9958-4755-B900-8162D4418124}" type="slidenum">
              <a:rPr lang="ar-SA">
                <a:solidFill>
                  <a:srgbClr val="FFFFFF"/>
                </a:solidFill>
              </a:rPr>
              <a:pPr eaLnBrk="0" hangingPunct="0">
                <a:defRPr/>
              </a:pPr>
              <a:t>‹#›</a:t>
            </a:fld>
            <a:endParaRPr lang="en-US">
              <a:solidFill>
                <a:srgbClr val="FFFFFF"/>
              </a:solidFill>
            </a:endParaRPr>
          </a:p>
        </p:txBody>
      </p:sp>
    </p:spTree>
    <p:extLst>
      <p:ext uri="{BB962C8B-B14F-4D97-AF65-F5344CB8AC3E}">
        <p14:creationId xmlns:p14="http://schemas.microsoft.com/office/powerpoint/2010/main" val="81904235"/>
      </p:ext>
    </p:extLst>
  </p:cSld>
  <p:clrMap bg1="dk2" tx1="lt1" bg2="dk1" tx2="lt2" accent1="accent1" accent2="accent2" accent3="accent3" accent4="accent4" accent5="accent5" accent6="accent6" hlink="hlink" folHlink="folHlink"/>
  <p:sldLayoutIdLst>
    <p:sldLayoutId id="2147500653" r:id="rId1"/>
    <p:sldLayoutId id="2147500654" r:id="rId2"/>
    <p:sldLayoutId id="2147500655" r:id="rId3"/>
    <p:sldLayoutId id="2147500656" r:id="rId4"/>
    <p:sldLayoutId id="2147500657" r:id="rId5"/>
    <p:sldLayoutId id="2147500658" r:id="rId6"/>
    <p:sldLayoutId id="2147500659" r:id="rId7"/>
    <p:sldLayoutId id="2147500660" r:id="rId8"/>
    <p:sldLayoutId id="2147500661" r:id="rId9"/>
    <p:sldLayoutId id="2147500662" r:id="rId10"/>
    <p:sldLayoutId id="214750066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cs typeface="Times New Roman" pitchFamily="18" charset="0"/>
              </a:defRPr>
            </a:lvl1pPr>
          </a:lstStyle>
          <a:p>
            <a:pPr>
              <a:defRPr/>
            </a:pPr>
            <a:fld id="{12C56F36-9958-4755-B900-8162D441812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32675680"/>
      </p:ext>
    </p:extLst>
  </p:cSld>
  <p:clrMap bg1="dk2" tx1="lt1" bg2="dk1" tx2="lt2" accent1="accent1" accent2="accent2" accent3="accent3" accent4="accent4" accent5="accent5" accent6="accent6" hlink="hlink" folHlink="folHlink"/>
  <p:sldLayoutIdLst>
    <p:sldLayoutId id="2147500677" r:id="rId1"/>
    <p:sldLayoutId id="2147500678" r:id="rId2"/>
    <p:sldLayoutId id="2147500679" r:id="rId3"/>
    <p:sldLayoutId id="2147500680" r:id="rId4"/>
    <p:sldLayoutId id="2147500681" r:id="rId5"/>
    <p:sldLayoutId id="2147500682" r:id="rId6"/>
    <p:sldLayoutId id="2147500683" r:id="rId7"/>
    <p:sldLayoutId id="2147500684" r:id="rId8"/>
    <p:sldLayoutId id="2147500685" r:id="rId9"/>
    <p:sldLayoutId id="2147500686" r:id="rId10"/>
    <p:sldLayoutId id="214750068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50">
                <a:cs typeface="+mn-cs"/>
              </a:defRPr>
            </a:lvl1pPr>
          </a:lstStyle>
          <a:p>
            <a:pPr fontAlgn="base">
              <a:spcBef>
                <a:spcPct val="0"/>
              </a:spcBef>
              <a:spcAft>
                <a:spcPct val="0"/>
              </a:spcAft>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050">
                <a:cs typeface="+mn-cs"/>
              </a:defRPr>
            </a:lvl1pPr>
          </a:lstStyle>
          <a:p>
            <a:pPr fontAlgn="base">
              <a:spcBef>
                <a:spcPct val="0"/>
              </a:spcBef>
              <a:spcAft>
                <a:spcPct val="0"/>
              </a:spcAft>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50">
                <a:cs typeface="Times New Roman" pitchFamily="18" charset="0"/>
              </a:defRPr>
            </a:lvl1pPr>
          </a:lstStyle>
          <a:p>
            <a:pPr fontAlgn="base">
              <a:spcBef>
                <a:spcPct val="0"/>
              </a:spcBef>
              <a:spcAft>
                <a:spcPct val="0"/>
              </a:spcAft>
              <a:defRPr/>
            </a:pPr>
            <a:fld id="{A349BD0C-E9C3-4FDA-8A00-B0861600D1F2}" type="slidenum">
              <a:rPr lang="ar-SA">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146792942"/>
      </p:ext>
    </p:extLst>
  </p:cSld>
  <p:clrMap bg1="dk2" tx1="lt1" bg2="dk1" tx2="lt2" accent1="accent1" accent2="accent2" accent3="accent3" accent4="accent4" accent5="accent5" accent6="accent6" hlink="hlink" folHlink="folHlink"/>
  <p:sldLayoutIdLst>
    <p:sldLayoutId id="2147500689" r:id="rId1"/>
    <p:sldLayoutId id="2147500690" r:id="rId2"/>
    <p:sldLayoutId id="2147500691" r:id="rId3"/>
    <p:sldLayoutId id="2147500692" r:id="rId4"/>
    <p:sldLayoutId id="2147500693" r:id="rId5"/>
    <p:sldLayoutId id="2147500694" r:id="rId6"/>
    <p:sldLayoutId id="2147500695" r:id="rId7"/>
    <p:sldLayoutId id="2147500696" r:id="rId8"/>
    <p:sldLayoutId id="2147500697" r:id="rId9"/>
    <p:sldLayoutId id="2147500698" r:id="rId10"/>
    <p:sldLayoutId id="2147500699" r:id="rId11"/>
    <p:sldLayoutId id="2147500700" r:id="rId12"/>
    <p:sldLayoutId id="2147500701" r:id="rId13"/>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Times New Roman" pitchFamily="18" charset="0"/>
        </a:defRPr>
      </a:lvl2pPr>
      <a:lvl3pPr algn="ctr" rtl="0" eaLnBrk="0" fontAlgn="base" hangingPunct="0">
        <a:spcBef>
          <a:spcPct val="0"/>
        </a:spcBef>
        <a:spcAft>
          <a:spcPct val="0"/>
        </a:spcAft>
        <a:defRPr sz="3300">
          <a:solidFill>
            <a:schemeClr val="tx2"/>
          </a:solidFill>
          <a:latin typeface="Times New Roman" pitchFamily="18" charset="0"/>
        </a:defRPr>
      </a:lvl3pPr>
      <a:lvl4pPr algn="ctr" rtl="0" eaLnBrk="0" fontAlgn="base" hangingPunct="0">
        <a:spcBef>
          <a:spcPct val="0"/>
        </a:spcBef>
        <a:spcAft>
          <a:spcPct val="0"/>
        </a:spcAft>
        <a:defRPr sz="3300">
          <a:solidFill>
            <a:schemeClr val="tx2"/>
          </a:solidFill>
          <a:latin typeface="Times New Roman" pitchFamily="18" charset="0"/>
        </a:defRPr>
      </a:lvl4pPr>
      <a:lvl5pPr algn="ctr" rtl="0" eaLnBrk="0" fontAlgn="base" hangingPunct="0">
        <a:spcBef>
          <a:spcPct val="0"/>
        </a:spcBef>
        <a:spcAft>
          <a:spcPct val="0"/>
        </a:spcAft>
        <a:defRPr sz="3300">
          <a:solidFill>
            <a:schemeClr val="tx2"/>
          </a:solidFill>
          <a:latin typeface="Times New Roman" pitchFamily="18" charset="0"/>
        </a:defRPr>
      </a:lvl5pPr>
      <a:lvl6pPr marL="342900" algn="ctr" rtl="0" eaLnBrk="0" fontAlgn="base" hangingPunct="0">
        <a:spcBef>
          <a:spcPct val="0"/>
        </a:spcBef>
        <a:spcAft>
          <a:spcPct val="0"/>
        </a:spcAft>
        <a:defRPr sz="3300">
          <a:solidFill>
            <a:schemeClr val="tx2"/>
          </a:solidFill>
          <a:latin typeface="Times New Roman" pitchFamily="18" charset="0"/>
        </a:defRPr>
      </a:lvl6pPr>
      <a:lvl7pPr marL="685800" algn="ctr" rtl="0" eaLnBrk="0" fontAlgn="base" hangingPunct="0">
        <a:spcBef>
          <a:spcPct val="0"/>
        </a:spcBef>
        <a:spcAft>
          <a:spcPct val="0"/>
        </a:spcAft>
        <a:defRPr sz="3300">
          <a:solidFill>
            <a:schemeClr val="tx2"/>
          </a:solidFill>
          <a:latin typeface="Times New Roman" pitchFamily="18" charset="0"/>
        </a:defRPr>
      </a:lvl7pPr>
      <a:lvl8pPr marL="1028700" algn="ctr" rtl="0" eaLnBrk="0" fontAlgn="base" hangingPunct="0">
        <a:spcBef>
          <a:spcPct val="0"/>
        </a:spcBef>
        <a:spcAft>
          <a:spcPct val="0"/>
        </a:spcAft>
        <a:defRPr sz="3300">
          <a:solidFill>
            <a:schemeClr val="tx2"/>
          </a:solidFill>
          <a:latin typeface="Times New Roman" pitchFamily="18" charset="0"/>
        </a:defRPr>
      </a:lvl8pPr>
      <a:lvl9pPr marL="1371600" algn="ctr" rtl="0" eaLnBrk="0" fontAlgn="base" hangingPunct="0">
        <a:spcBef>
          <a:spcPct val="0"/>
        </a:spcBef>
        <a:spcAft>
          <a:spcPct val="0"/>
        </a:spcAft>
        <a:defRPr sz="3300">
          <a:solidFill>
            <a:schemeClr val="tx2"/>
          </a:solidFill>
          <a:latin typeface="Times New Roman" pitchFamily="18"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0" fontAlgn="base" hangingPunct="0">
        <a:spcBef>
          <a:spcPct val="20000"/>
        </a:spcBef>
        <a:spcAft>
          <a:spcPct val="0"/>
        </a:spcAft>
        <a:buChar char="»"/>
        <a:defRPr sz="1500">
          <a:solidFill>
            <a:schemeClr val="tx1"/>
          </a:solidFill>
          <a:latin typeface="+mn-lt"/>
        </a:defRPr>
      </a:lvl6pPr>
      <a:lvl7pPr marL="2228850" indent="-171450" algn="l" rtl="0" eaLnBrk="0" fontAlgn="base" hangingPunct="0">
        <a:spcBef>
          <a:spcPct val="20000"/>
        </a:spcBef>
        <a:spcAft>
          <a:spcPct val="0"/>
        </a:spcAft>
        <a:buChar char="»"/>
        <a:defRPr sz="1500">
          <a:solidFill>
            <a:schemeClr val="tx1"/>
          </a:solidFill>
          <a:latin typeface="+mn-lt"/>
        </a:defRPr>
      </a:lvl7pPr>
      <a:lvl8pPr marL="2571750" indent="-171450" algn="l" rtl="0" eaLnBrk="0" fontAlgn="base" hangingPunct="0">
        <a:spcBef>
          <a:spcPct val="20000"/>
        </a:spcBef>
        <a:spcAft>
          <a:spcPct val="0"/>
        </a:spcAft>
        <a:buChar char="»"/>
        <a:defRPr sz="1500">
          <a:solidFill>
            <a:schemeClr val="tx1"/>
          </a:solidFill>
          <a:latin typeface="+mn-lt"/>
        </a:defRPr>
      </a:lvl8pPr>
      <a:lvl9pPr marL="2914650" indent="-171450" algn="l" rtl="0" eaLnBrk="0" fontAlgn="base" hangingPunct="0">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mfa.gov.il/MFA/ForeignPolicy/Peace/Guide/Pages/The%20Balfour%20Declaration.aspx" TargetMode="External"/><Relationship Id="rId13" Type="http://schemas.openxmlformats.org/officeDocument/2006/relationships/hyperlink" Target="http://www.veteranstoday.com/2017/05/17/the-balfour-declaration-a-century-of-jewish-power/" TargetMode="External"/><Relationship Id="rId3" Type="http://schemas.openxmlformats.org/officeDocument/2006/relationships/image" Target="../media/image1.png"/><Relationship Id="rId7" Type="http://schemas.openxmlformats.org/officeDocument/2006/relationships/image" Target="../media/image2.png"/><Relationship Id="rId12" Type="http://schemas.openxmlformats.org/officeDocument/2006/relationships/hyperlink" Target="http://www.jta.org/2016/07/25/news-opinion/israel-middle-east/palestinian-authority-to-sue-uk-over-balfour-declaration" TargetMode="External"/><Relationship Id="rId17" Type="http://schemas.openxmlformats.org/officeDocument/2006/relationships/hyperlink" Target="http://www.jewishencyclopedia.com/articles/12909-rothschild" TargetMode="External"/><Relationship Id="rId2" Type="http://schemas.openxmlformats.org/officeDocument/2006/relationships/notesSlide" Target="../notesSlides/notesSlide1.xml"/><Relationship Id="rId16" Type="http://schemas.openxmlformats.org/officeDocument/2006/relationships/hyperlink" Target="https://www.youtube.com/watch?v=WuAy2xkeniY" TargetMode="External"/><Relationship Id="rId1" Type="http://schemas.openxmlformats.org/officeDocument/2006/relationships/slideLayout" Target="../slideLayouts/slideLayout7.xml"/><Relationship Id="rId6" Type="http://schemas.openxmlformats.org/officeDocument/2006/relationships/hyperlink" Target="https://www.youtube.com/watch?v=k4cNrbo15ME" TargetMode="External"/><Relationship Id="rId11" Type="http://schemas.openxmlformats.org/officeDocument/2006/relationships/hyperlink" Target="http://www.valentinosghost.com/#anchorSummery" TargetMode="External"/><Relationship Id="rId5" Type="http://schemas.openxmlformats.org/officeDocument/2006/relationships/hyperlink" Target="https://www.youtube.com/watch?v=KZvmOQhcObw" TargetMode="External"/><Relationship Id="rId15" Type="http://schemas.openxmlformats.org/officeDocument/2006/relationships/hyperlink" Target="http://www.veteranstoday.com/category/world-global/middle-east-issues/" TargetMode="External"/><Relationship Id="rId10" Type="http://schemas.openxmlformats.org/officeDocument/2006/relationships/hyperlink" Target="http://forward.com/news/325189/what-was-einsteins-relationship-to-judaism-and-zionism/" TargetMode="External"/><Relationship Id="rId4" Type="http://schemas.openxmlformats.org/officeDocument/2006/relationships/hyperlink" Target="https://www.theguardian.com/world/2017/dec/13/recep-tayyip-erdogan-unite-muslim-world-trump-east-jerusalem" TargetMode="External"/><Relationship Id="rId9" Type="http://schemas.openxmlformats.org/officeDocument/2006/relationships/hyperlink" Target="http://www.israelhayom.com/2017/11/12/1986-prince-charles-letter-reveals-shocking-thoughts-on-jews/" TargetMode="External"/><Relationship Id="rId14" Type="http://schemas.openxmlformats.org/officeDocument/2006/relationships/hyperlink" Target="http://imemc.org/article/65397-2/"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www.thedailybeast.com/did-brits-kill-new-york-city-cops-to-get-us-into-wwii"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www.bbc.co.uk/history/worldwars/wwone/battle_somme.shtml" TargetMode="External"/><Relationship Id="rId5" Type="http://schemas.openxmlformats.org/officeDocument/2006/relationships/hyperlink" Target="https://upload.wikimedia.org/wikipedia/commons/9/97/Charlotte_Sunday_Observer_front_page_May_27_1917,_Twenty-Century_Dream_of_Israel_May_Be_Realized_by_America's_Entry_into_War.jpg" TargetMode="Externa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hyperlink" Target="http://www.jewishdatabank.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en.wikipedia.org/"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archive.jta.org/article/1926/08/16/2762918/soviet-government-plans-jewish-republic-in-siberia-kalenin-say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jta.org/1926/07/30/archive/text-of-kalinins-statement-on-jewish-question-in-russia"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forward.com/news/325189/what-was-einsteins-relationship-to-judaism-and-zionism/" TargetMode="External"/><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jYvimRnlTqE#t=6117" TargetMode="External"/><Relationship Id="rId2" Type="http://schemas.openxmlformats.org/officeDocument/2006/relationships/hyperlink" Target="https://www.youtube.com/watch?v=bm7dMhE80dw" TargetMode="External"/><Relationship Id="rId1" Type="http://schemas.openxmlformats.org/officeDocument/2006/relationships/slideLayout" Target="../slideLayouts/slideLayout44.xml"/><Relationship Id="rId6" Type="http://schemas.openxmlformats.org/officeDocument/2006/relationships/hyperlink" Target="https://commons.wikimedia.org/wiki/File:National_Water_Carrier_of_Israel_-en.svg"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4.xml"/></Relationships>
</file>

<file path=ppt/slides/_rels/slide13.xml.rels><?xml version="1.0" encoding="UTF-8" standalone="yes"?>
<Relationships xmlns="http://schemas.openxmlformats.org/package/2006/relationships"><Relationship Id="rId2" Type="http://schemas.openxmlformats.org/officeDocument/2006/relationships/hyperlink" Target="http://www.state.gov/j/prm/releases/frameworknew/234468.ht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pcbs.gov.ps/Downloads/book2242.pdf" TargetMode="Externa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0.gif"/><Relationship Id="rId5" Type="http://schemas.openxmlformats.org/officeDocument/2006/relationships/image" Target="../media/image9.jpeg"/><Relationship Id="rId4" Type="http://schemas.openxmlformats.org/officeDocument/2006/relationships/hyperlink" Target="http://cbs.gov.il/reader/?MIval=cw_usr_view_SHTML&amp;ID=705"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unrwa.org/userfiles/2011011352710.pdf/" TargetMode="External"/><Relationship Id="rId1" Type="http://schemas.openxmlformats.org/officeDocument/2006/relationships/slideLayout" Target="../slideLayouts/slideLayout4.xml"/><Relationship Id="rId5" Type="http://schemas.openxmlformats.org/officeDocument/2006/relationships/hyperlink" Target="http://www.pcbs.gov.ps/portals/_pcbs/PressRelease/Press_En_IDRef2017En.pdf" TargetMode="Externa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hyperlink" Target="http://www.unrwa.org/where-we-work/gaza-strip" TargetMode="External"/><Relationship Id="rId2" Type="http://schemas.openxmlformats.org/officeDocument/2006/relationships/hyperlink" Target="https://www.unrwa.org/where-we-work/gaza-strip" TargetMode="Externa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hyperlink" Target="http://www.unrwa.org/where-we-work/west-bank" TargetMode="External"/><Relationship Id="rId2" Type="http://schemas.openxmlformats.org/officeDocument/2006/relationships/hyperlink" Target="https://www.unrwa.org/where-we-work/west-bank" TargetMode="Externa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hyperlink" Target="http://www.unrwa.org/where-we-work/syria" TargetMode="External"/><Relationship Id="rId2" Type="http://schemas.openxmlformats.org/officeDocument/2006/relationships/hyperlink" Target="https://www.unrwa.org/where-we-work/syria" TargetMode="Externa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hyperlink" Target="http://www.unrwa.org/where-we-work/lebanon" TargetMode="External"/><Relationship Id="rId2" Type="http://schemas.openxmlformats.org/officeDocument/2006/relationships/hyperlink" Target="https://www.unrwa.org/where-we-work/lebanon" TargetMode="Externa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hyperlink" Target="http://www.unrwa.org/where-we-work/jordan" TargetMode="External"/><Relationship Id="rId2" Type="http://schemas.openxmlformats.org/officeDocument/2006/relationships/hyperlink" Target="https://www.unrwa.org/where-we-work/jordan" TargetMode="Externa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hyperlink" Target="http://news.bbc.co.uk/2/hi/middle_east/8099757.stm" TargetMode="External"/><Relationship Id="rId2" Type="http://schemas.openxmlformats.org/officeDocument/2006/relationships/hyperlink" Target="http://www.israelnationalnews.com/News/News.aspx/129979" TargetMode="External"/><Relationship Id="rId1" Type="http://schemas.openxmlformats.org/officeDocument/2006/relationships/slideLayout" Target="../slideLayouts/slideLayout7.xml"/><Relationship Id="rId5" Type="http://schemas.openxmlformats.org/officeDocument/2006/relationships/hyperlink" Target="http://www.timesofisrael.com/liberman-world-should-forget-about-israeli-palestinian-conflict/" TargetMode="External"/><Relationship Id="rId4" Type="http://schemas.openxmlformats.org/officeDocument/2006/relationships/hyperlink" Target="http://www.guardian.co.uk/comment/story/0,3604,971664,00.html"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pcbs.gov.p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yivoencyclopedia.org/article.aspx/American_Jewish_Joint_Distribution_Committee"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mfa.gov.il/MFA/MFA-Archive/2002/Pages/Aliyah.aspx" TargetMode="External"/><Relationship Id="rId1" Type="http://schemas.openxmlformats.org/officeDocument/2006/relationships/slideLayout" Target="../slideLayouts/slideLayout39.xml"/><Relationship Id="rId5" Type="http://schemas.openxmlformats.org/officeDocument/2006/relationships/hyperlink" Target="http://forward.com/news/breaking-news/358520/israel-bares-200-000-documents-in-yemeni-baby-kidnapping-scandal/" TargetMode="External"/><Relationship Id="rId4" Type="http://schemas.openxmlformats.org/officeDocument/2006/relationships/hyperlink" Target="http://mfa.gov.il/MFA/AboutIsrael/People/Pages/SOCIETY-%20Jewish%20Society.aspx"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9.xml"/></Relationships>
</file>

<file path=ppt/slides/_rels/slide29.xml.rels><?xml version="1.0" encoding="UTF-8" standalone="yes"?>
<Relationships xmlns="http://schemas.openxmlformats.org/package/2006/relationships"><Relationship Id="rId3" Type="http://schemas.openxmlformats.org/officeDocument/2006/relationships/hyperlink" Target="http://www.israelnationalnews.com/News/News.aspx/215067" TargetMode="External"/><Relationship Id="rId2" Type="http://schemas.openxmlformats.org/officeDocument/2006/relationships/hyperlink" Target="http://forward.com/articles/210138/israel-marks-first-ever-national-day-remembering" TargetMode="External"/><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3" Type="http://schemas.openxmlformats.org/officeDocument/2006/relationships/hyperlink" Target="http://www.haaretz.com/weekend/anglo-file/ministry-grants-citizenship-to-gay-spouse-of-immigrant-1.382066"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hyperlink" Target="http://www.haaretz.com/news/national/1.566021"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www.jta.org/2017/04/04/news-opinion/israel-middle-east/10-indian-jewish-lost-tribe-couples-remarried-in-israel" TargetMode="External"/><Relationship Id="rId2" Type="http://schemas.openxmlformats.org/officeDocument/2006/relationships/hyperlink" Target="http://www.israelnationalnews.com/News/News.aspx/175620#.Ut7YYbYo5LM"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bbc.com/news/world-europe-30351196" TargetMode="External"/><Relationship Id="rId2" Type="http://schemas.openxmlformats.org/officeDocument/2006/relationships/hyperlink" Target="http://www.jta.org/2014/09/05/news-opinion/israel-middle-east/france-largest-source-of-immigration-to-israel-so-far-in-2014"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hyperlink" Target="http://www.israelnationalnews.com/News/News.aspx/170948" TargetMode="External"/><Relationship Id="rId3" Type="http://schemas.openxmlformats.org/officeDocument/2006/relationships/hyperlink" Target="http://www.jta.org/2013/08/02/arts-entertainment/stoudemire-seeks-israeli-citizenship" TargetMode="External"/><Relationship Id="rId7" Type="http://schemas.openxmlformats.org/officeDocument/2006/relationships/hyperlink" Target="http://www.israelnationalnews.com/News/Flash.aspx/278396" TargetMode="External"/><Relationship Id="rId2" Type="http://schemas.openxmlformats.org/officeDocument/2006/relationships/hyperlink" Target="http://www.haaretz.com/jewish-world/nba-star-amar-e-stoudemire-heads-to-israel-after-discovering-jewish-roots-1.304552" TargetMode="External"/><Relationship Id="rId1" Type="http://schemas.openxmlformats.org/officeDocument/2006/relationships/slideLayout" Target="../slideLayouts/slideLayout7.xml"/><Relationship Id="rId6" Type="http://schemas.openxmlformats.org/officeDocument/2006/relationships/hyperlink" Target="http://www.thejc.com/news/israel-news/41254/cabinet-agrees-last-ethiopian-jews-can-move-israel" TargetMode="External"/><Relationship Id="rId5" Type="http://schemas.openxmlformats.org/officeDocument/2006/relationships/hyperlink" Target="http://www.thejc.com/news/uk-news/43060/aliyah-figures-uk-drop" TargetMode="External"/><Relationship Id="rId4" Type="http://schemas.openxmlformats.org/officeDocument/2006/relationships/hyperlink" Target="http://www.jta.org/news/article/2011/01/06/2742445/israel-to-ramp-up-birthright-investment"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2" Type="http://schemas.openxmlformats.org/officeDocument/2006/relationships/hyperlink" Target="http://forward.com/news/339682/the-new-jewish-diaspora/?attribution=articles-hero-item-text-1"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www.washingtonpost.com/wp-dyn/content/article/2010/10/01/AR2010100104177.html"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news.bbc.co.uk/2/hi/middle_east/7420573.stm" TargetMode="External"/><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hyperlink" Target="http://www.independent.co.uk/news/world/americas/colin-powell-leaked-emails-nuclear-weapons-israel-iran-obama-deal-a7311626.html"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tabletmag.com/jewish-news-and-politics/187519/how-iran-kept-its-jews" TargetMode="External"/><Relationship Id="rId3" Type="http://schemas.openxmlformats.org/officeDocument/2006/relationships/hyperlink" Target="https://www.youtube.com/watch?v=q_XAeqtY7Sk" TargetMode="External"/><Relationship Id="rId7" Type="http://schemas.openxmlformats.org/officeDocument/2006/relationships/hyperlink" Target="https://www.youtube.com/watch?v=i5TiUhhm7cQ" TargetMode="External"/><Relationship Id="rId12" Type="http://schemas.openxmlformats.org/officeDocument/2006/relationships/hyperlink" Target="http://www.independent.co.uk/news/world/americas/colin-powell-leaked-emails-nuclear-weapons-israel-iran-obama-deal-a7311626.html" TargetMode="External"/><Relationship Id="rId2" Type="http://schemas.openxmlformats.org/officeDocument/2006/relationships/notesSlide" Target="../notesSlides/notesSlide9.xml"/><Relationship Id="rId1" Type="http://schemas.openxmlformats.org/officeDocument/2006/relationships/slideLayout" Target="../slideLayouts/slideLayout81.xml"/><Relationship Id="rId6" Type="http://schemas.openxmlformats.org/officeDocument/2006/relationships/hyperlink" Target="https://www.youtube.com/watch?v=CNf2SntA3pk" TargetMode="External"/><Relationship Id="rId11" Type="http://schemas.openxmlformats.org/officeDocument/2006/relationships/hyperlink" Target="http://www.youtube.com/watch?v=hVRZOazaWKQ" TargetMode="External"/><Relationship Id="rId5" Type="http://schemas.openxmlformats.org/officeDocument/2006/relationships/hyperlink" Target="https://www.youtube.com/watch?v=_vYXcna8Pxw" TargetMode="External"/><Relationship Id="rId10" Type="http://schemas.openxmlformats.org/officeDocument/2006/relationships/hyperlink" Target="http://www.reuters.com/article/2015/05/05/us-iran-nuclear-israel-allies-idUSKBN0NQ1CC20150505" TargetMode="External"/><Relationship Id="rId4" Type="http://schemas.openxmlformats.org/officeDocument/2006/relationships/hyperlink" Target="https://www.youtube.com/watch?v=O_MegAmVPSE" TargetMode="External"/><Relationship Id="rId9" Type="http://schemas.openxmlformats.org/officeDocument/2006/relationships/hyperlink" Target="http://www.state.gov/s/d/2014/221809.htm"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www.guardian.co.uk/world/2010/may/23/israel-south-africa-nuclear-weapons" TargetMode="External"/><Relationship Id="rId2" Type="http://schemas.openxmlformats.org/officeDocument/2006/relationships/hyperlink" Target="http://www.guardian.co.uk/world/southafrica"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hyperlink" Target="https://www.youtube.com/watch?v=3RYBV1X7_CM"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haaretz.com/print-edition/opinion/is-judaism-a-race-ask-israelis-1.332977" TargetMode="External"/><Relationship Id="rId2" Type="http://schemas.openxmlformats.org/officeDocument/2006/relationships/hyperlink" Target="http://www.hrw.org/node/95061" TargetMode="External"/><Relationship Id="rId1" Type="http://schemas.openxmlformats.org/officeDocument/2006/relationships/slideLayout" Target="../slideLayouts/slideLayout2.xml"/><Relationship Id="rId4" Type="http://schemas.openxmlformats.org/officeDocument/2006/relationships/hyperlink" Target="http://www.haaretz.com/news/national/.premium-1.550241"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policy.m4bl.org/invest-divest/" TargetMode="External"/><Relationship Id="rId2" Type="http://schemas.openxmlformats.org/officeDocument/2006/relationships/hyperlink" Target="https://policy.m4bl.org/platform/" TargetMode="External"/><Relationship Id="rId1" Type="http://schemas.openxmlformats.org/officeDocument/2006/relationships/slideLayout" Target="../slideLayouts/slideLayout2.xml"/><Relationship Id="rId4" Type="http://schemas.openxmlformats.org/officeDocument/2006/relationships/hyperlink" Target="http://imemc.org/article/israel-lobby-smears-black-lawmaker-for-meeting-palestinians/"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s://www.rt.com/news/354770-israel-blm-palestine-genocide/" TargetMode="External"/><Relationship Id="rId2" Type="http://schemas.openxmlformats.org/officeDocument/2006/relationships/hyperlink" Target="http://www.haaretz.com/news/diplomacy-defense/1.587698"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9-11commission.gov/report/911Report.pdf" TargetMode="External"/><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hyperlink" Target="http://www.theguardian.com/world/2002/nov/24/theobserver" TargetMode="External"/></Relationships>
</file>

<file path=ppt/slides/_rels/slide48.xml.rels><?xml version="1.0" encoding="UTF-8" standalone="yes"?>
<Relationships xmlns="http://schemas.openxmlformats.org/package/2006/relationships"><Relationship Id="rId2" Type="http://schemas.openxmlformats.org/officeDocument/2006/relationships/hyperlink" Target="http://www.theguardian.com/world/2002/nov/24/theobserver" TargetMode="Externa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www.huffingtonpost.com/2012/03/06/aipac-susan-rice-obama-israel_n_1323398.html" TargetMode="External"/><Relationship Id="rId2" Type="http://schemas.openxmlformats.org/officeDocument/2006/relationships/hyperlink" Target="http://www.au.af.mil/au/awc/awcgate/congress/koh111005.pdf" TargetMode="External"/><Relationship Id="rId1" Type="http://schemas.openxmlformats.org/officeDocument/2006/relationships/slideLayout" Target="../slideLayouts/slideLayout2.xml"/><Relationship Id="rId4" Type="http://schemas.openxmlformats.org/officeDocument/2006/relationships/hyperlink" Target="http://forward.com/news/342068/susan-rice-says-foolish-to-rule-out-backing-un-resolution-on-israel/" TargetMode="Externa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hyperlink" Target="http://www.cbsnews.com/stories/2007/10/31/politics/main3436792.shtml" TargetMode="External"/><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hyperlink" Target="http://www.cnn.com/2011/POLITICS/05/13/mitchell.mideast.envoy/index.html?hpt=T1&amp;iref=BN1"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www.cnn.com/2003/ALLPOLITICS/03/14/moran.remarks/index.html"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hyperlink" Target="https://www.youtube.com/watch?v=w_VNOk7Wv5A" TargetMode="External"/><Relationship Id="rId4" Type="http://schemas.openxmlformats.org/officeDocument/2006/relationships/hyperlink" Target="http://www.cnn.com/2003/ALLPOLITICS/03/11/moran.jews/index.html"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hyperlink" Target="http://criminalstate.com/2010/12/a-commonsense-solar-defense/"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hyperlink" Target="http://www.counterpunch.org/sugg10252005.html" TargetMode="External"/><Relationship Id="rId5" Type="http://schemas.openxmlformats.org/officeDocument/2006/relationships/hyperlink" Target="http://www.tabletmag.com/scroll/39692/fibi-netanyahu" TargetMode="External"/><Relationship Id="rId4" Type="http://schemas.openxmlformats.org/officeDocument/2006/relationships/hyperlink" Target="http://www.creative-holidays-spain.com/painting.html" TargetMode="External"/></Relationships>
</file>

<file path=ppt/slides/_rels/slide5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hyperlink" Target="http://www.bbc.com/news/world-middle-east-42446027" TargetMode="External"/><Relationship Id="rId3" Type="http://schemas.openxmlformats.org/officeDocument/2006/relationships/hyperlink" Target="https://www.un.org/press/en/2016/ga11879.doc.htm" TargetMode="External"/><Relationship Id="rId7" Type="http://schemas.openxmlformats.org/officeDocument/2006/relationships/hyperlink" Target="http://www.haaretz.com/israel-news/1.763613" TargetMode="External"/><Relationship Id="rId2" Type="http://schemas.openxmlformats.org/officeDocument/2006/relationships/hyperlink" Target="http://forward.com/articles/216074/what-do-israelis-think-about-americans-start-with/" TargetMode="External"/><Relationship Id="rId1" Type="http://schemas.openxmlformats.org/officeDocument/2006/relationships/slideLayout" Target="../slideLayouts/slideLayout76.xml"/><Relationship Id="rId6" Type="http://schemas.openxmlformats.org/officeDocument/2006/relationships/hyperlink" Target="https://www.washingtonpost.com/world/national-security/us-vetoes-un-resolution-rejecting-trumps-decision-on-jerusalem/2017/12/18/4e683732-e421-11e7-ab50-621fe0588340_story.html?utm_term=.684214f9ebce" TargetMode="External"/><Relationship Id="rId5" Type="http://schemas.openxmlformats.org/officeDocument/2006/relationships/hyperlink" Target="http://www.foxnews.com/world/2017/12/09/14-security-council-members-criticize-us-action-on-jerusalem.html" TargetMode="External"/><Relationship Id="rId4" Type="http://schemas.openxmlformats.org/officeDocument/2006/relationships/hyperlink" Target="https://www.politico.com/story/2017/10/12/united-states-withdraws-unesco-243708" TargetMode="External"/></Relationships>
</file>

<file path=ppt/slides/_rels/slide60.xml.rels><?xml version="1.0" encoding="UTF-8" standalone="yes"?>
<Relationships xmlns="http://schemas.openxmlformats.org/package/2006/relationships"><Relationship Id="rId8" Type="http://schemas.openxmlformats.org/officeDocument/2006/relationships/hyperlink" Target="https://www.amazon.com/Allies-Armageddon-Rise-Christian-Zionism/dp/0300116985?tag=veteranstoday-20" TargetMode="External"/><Relationship Id="rId13" Type="http://schemas.openxmlformats.org/officeDocument/2006/relationships/hyperlink" Target="https://www.youtube.com/watch?v=p9cRk10AZWg" TargetMode="External"/><Relationship Id="rId18" Type="http://schemas.openxmlformats.org/officeDocument/2006/relationships/hyperlink" Target="https://www.wrmea.org/2015-october/the-scofield-bible-the-book-that-made-zionists-of-americas-evangelical-christians.html" TargetMode="External"/><Relationship Id="rId3" Type="http://schemas.openxmlformats.org/officeDocument/2006/relationships/hyperlink" Target="http://www.csmonitor.com/1985/0802/bfindl-f.html" TargetMode="External"/><Relationship Id="rId7" Type="http://schemas.openxmlformats.org/officeDocument/2006/relationships/hyperlink" Target="https://www.veteranstoday.com/2017/11/15/stephen-bannon-im-a-proud-christian-zionist/" TargetMode="External"/><Relationship Id="rId12" Type="http://schemas.openxmlformats.org/officeDocument/2006/relationships/hyperlink" Target="https://www.youtube.com/watch?v=nGEFL9MNaXw" TargetMode="External"/><Relationship Id="rId17" Type="http://schemas.openxmlformats.org/officeDocument/2006/relationships/hyperlink" Target="https://www.washingtonpost.com/news/made-by-history/wp/2017/07/17/what-you-need-to-know-about-mike-pences-speech-to-christians-united-for-israel/?utm_term=.cb4e4e2efa51" TargetMode="External"/><Relationship Id="rId2" Type="http://schemas.openxmlformats.org/officeDocument/2006/relationships/notesSlide" Target="../notesSlides/notesSlide16.xml"/><Relationship Id="rId16" Type="http://schemas.openxmlformats.org/officeDocument/2006/relationships/hyperlink" Target="https://www.haaretz.com/middle-east-news/palestinians/1.828330" TargetMode="External"/><Relationship Id="rId1" Type="http://schemas.openxmlformats.org/officeDocument/2006/relationships/slideLayout" Target="../slideLayouts/slideLayout2.xml"/><Relationship Id="rId6" Type="http://schemas.openxmlformats.org/officeDocument/2006/relationships/hyperlink" Target="http://www.jpost.com/Israel/Bibi-Christian-Zionists-our-top-friends" TargetMode="External"/><Relationship Id="rId11" Type="http://schemas.openxmlformats.org/officeDocument/2006/relationships/hyperlink" Target="https://www.youtube.com/watch?v=BC9GlA55sCI&amp;list=PLEVTqoofQtWO7topNOIO8EDp1c3PNwCxi&amp;index=2" TargetMode="External"/><Relationship Id="rId5" Type="http://schemas.openxmlformats.org/officeDocument/2006/relationships/hyperlink" Target="https://forward.com/fast-forward/389860/evangelicals-declare-trump-a-friend-of-the-jews/" TargetMode="External"/><Relationship Id="rId15" Type="http://schemas.openxmlformats.org/officeDocument/2006/relationships/hyperlink" Target="https://forward.com/news/national/389233/evangelicals-led-drive-to-name-jerusalem-as-capital-aipac-stayed-on-sidelin/" TargetMode="External"/><Relationship Id="rId10" Type="http://schemas.openxmlformats.org/officeDocument/2006/relationships/hyperlink" Target="https://www.youtube.com/watch?v=e0w06Ro5pcY&amp;list=PLEVTqoofQtWO7topNOIO8EDp1c3PNwCxi&amp;index=10" TargetMode="External"/><Relationship Id="rId4" Type="http://schemas.openxmlformats.org/officeDocument/2006/relationships/hyperlink" Target="http://www.religion-online.org/article/the-evangelical-jewish-alliance/" TargetMode="External"/><Relationship Id="rId9" Type="http://schemas.openxmlformats.org/officeDocument/2006/relationships/hyperlink" Target="http://forward.com/news/311662/leader-of-christian-zionists-named-head-of-adelson-campus-anti-bds-group/" TargetMode="External"/><Relationship Id="rId14" Type="http://schemas.openxmlformats.org/officeDocument/2006/relationships/hyperlink" Target="http://forward.com/news/377223/christian-zionism-grabs-spotlight-as-mike-pence-addresses-cufi/" TargetMode="External"/></Relationships>
</file>

<file path=ppt/slides/_rels/slide61.xml.rels><?xml version="1.0" encoding="UTF-8" standalone="yes"?>
<Relationships xmlns="http://schemas.openxmlformats.org/package/2006/relationships"><Relationship Id="rId8" Type="http://schemas.openxmlformats.org/officeDocument/2006/relationships/hyperlink" Target="https://www.washingtonpost.com/world/some-israelis-see-38-billion-us-military-aid-offer-as-a-failure/2016/09/19/2a2c298c-f878-4213-8e65-fcde59032f4c_story.html" TargetMode="External"/><Relationship Id="rId3" Type="http://schemas.openxmlformats.org/officeDocument/2006/relationships/hyperlink" Target="https://www.youtube.com/watch?v=CrrbyGtNfEg" TargetMode="External"/><Relationship Id="rId7" Type="http://schemas.openxmlformats.org/officeDocument/2006/relationships/hyperlink" Target="http://israelpalestinetimeline.org/charts/"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hyperlink" Target="http://www.ifamericansknew.org/stat/usaid.html#source" TargetMode="External"/><Relationship Id="rId5" Type="http://schemas.openxmlformats.org/officeDocument/2006/relationships/hyperlink" Target="http://www.ifamericansknew.org/" TargetMode="External"/><Relationship Id="rId4" Type="http://schemas.openxmlformats.org/officeDocument/2006/relationships/hyperlink" Target="https://www.youtube.com/watch?v=tWlxH7dypZs" TargetMode="External"/></Relationships>
</file>

<file path=ppt/slides/_rels/slide62.xml.rels><?xml version="1.0" encoding="UTF-8" standalone="yes"?>
<Relationships xmlns="http://schemas.openxmlformats.org/package/2006/relationships"><Relationship Id="rId2" Type="http://schemas.openxmlformats.org/officeDocument/2006/relationships/hyperlink" Target="http://www.ifamericansknew.org/"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hyperlink" Target="http://www.nrg.co.il/online/HP_0.html"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www.theguardian.com/world/2013/oct/13/gaza-first-prison-baby-palestinian-smuggles-sperm" TargetMode="External"/><Relationship Id="rId2" Type="http://schemas.openxmlformats.org/officeDocument/2006/relationships/hyperlink" Target="http://www.ifamericansknew.org/" TargetMode="External"/><Relationship Id="rId1" Type="http://schemas.openxmlformats.org/officeDocument/2006/relationships/slideLayout" Target="../slideLayouts/slideLayout2.xml"/><Relationship Id="rId6" Type="http://schemas.openxmlformats.org/officeDocument/2006/relationships/hyperlink" Target="http://www.haaretz.com/news/diplomacy-defense/shin-bet-tortures-prisoners-and-denies-access-to-lawyers-1.333450" TargetMode="External"/><Relationship Id="rId5" Type="http://schemas.openxmlformats.org/officeDocument/2006/relationships/hyperlink" Target="http://www.haaretz.com/opinion/.premium-1.599505" TargetMode="External"/><Relationship Id="rId4" Type="http://schemas.openxmlformats.org/officeDocument/2006/relationships/hyperlink" Target="http://www.haaretz.com/print-edition/news/groundbreaking-report-details-israel-s-inhumane-conditions-for-isolated-prisoners-1.333107"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imemc.org/article/israeli-troops-demolish-12-homes-near-jerusalem-attack-locals-trying-to-block-the-demolitions/" TargetMode="External"/><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www.timesonline.co.uk/tol/news/world/Afghanistan/article6977047.ece" TargetMode="External"/><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hyperlink" Target="http://www.jpost.com/MiddleEast/Article.aspx?ID=176184" TargetMode="External"/><Relationship Id="rId2" Type="http://schemas.openxmlformats.org/officeDocument/2006/relationships/hyperlink" Target="http://www.amnesty.org/en/news-and-updates/report/impunity-war-crimes-gaza-southern-israel-recipe-further-civilian-suffering-20090702" TargetMode="Externa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hyperlink" Target="http://www.haaretz.com/print-edition/news/israel-rejects-qatar-bid-to-restore-diplomatic-ties-1.290866" TargetMode="Externa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hyperlink" Target="http://www.jpost.com/servlet/Satellite?pagename=JPost/JPArticle/ShowFull&amp;cid=1242212388431"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hyperlink" Target="http://www.counterpunch.org/weir08282009.html" TargetMode="External"/><Relationship Id="rId2" Type="http://schemas.openxmlformats.org/officeDocument/2006/relationships/hyperlink" Target="http://news.bbc.co.uk/2/hi/middle_east/8608053.stm"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jta.org/news/article/2009/08/24/1007429/did-israel-overreact-in-swedish-newspaper-controversy"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hyperlink" Target="http://www.thejc.com/news/uk-news/27160/jenny-tonge-stripped-lords-role" TargetMode="Externa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hyperlink" Target="http://www.jta.org/2013/06/24/news-opinion/israel-middle-east/israeli-doctors-patients-accused-of-involvement-in-trafficking-kidneys"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hyperlink" Target="http://www.jta.org/news/article/2011/04/15/3086892/senate-unanimously-calls-for-goldstone-rescinsion" TargetMode="Externa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hyperlink" Target="http://www.amnesty.org/en/news-and-updates/report/israel-rations-palestinians-trickle-water-20091027"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hyperlink" Target="http://www.nkusa.org/" TargetMode="External"/><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hyperlink" Target="http://www.nkusa.org/activities/Statements/20080123.cfm" TargetMode="External"/></Relationships>
</file>

<file path=ppt/slides/_rels/slide83.xml.rels><?xml version="1.0" encoding="UTF-8" standalone="yes"?>
<Relationships xmlns="http://schemas.openxmlformats.org/package/2006/relationships"><Relationship Id="rId3" Type="http://schemas.openxmlformats.org/officeDocument/2006/relationships/hyperlink" Target="http://www.haaretz.com/news/diplomacy-defense/amnesty-u-s-europe-shielding-israel-over-gaza-war-crimes-1.292505" TargetMode="External"/><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hyperlink" Target="http://www.youtube.com/watch?v=eB_CKL5h2_8" TargetMode="External"/></Relationships>
</file>

<file path=ppt/slides/_rels/slide84.xml.rels><?xml version="1.0" encoding="UTF-8" standalone="yes"?>
<Relationships xmlns="http://schemas.openxmlformats.org/package/2006/relationships"><Relationship Id="rId3" Type="http://schemas.openxmlformats.org/officeDocument/2006/relationships/hyperlink" Target="http://www.amnesty.org/en/library/asset/MDE15/002/2014/en/349188ef-e14a-418f-ac20-6c9e5c8d9f88/mde150022014en.pdf" TargetMode="External"/><Relationship Id="rId2" Type="http://schemas.openxmlformats.org/officeDocument/2006/relationships/image" Target="../media/image36.em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hyperlink" Target="http://www.youtube.com/watch?v=7xatMfqa_C0" TargetMode="External"/><Relationship Id="rId2" Type="http://schemas.openxmlformats.org/officeDocument/2006/relationships/hyperlink" Target="http://www.cnn.com/CNN/Programs/situation.room/" TargetMode="Externa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hyperlink" Target="http://www.bbc.com/news/world-middle-east-30605059"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hyperlink" Target="http://news.bbc.co.uk/2/hi/world/us_and_canada/10549106.stm" TargetMode="External"/><Relationship Id="rId2" Type="http://schemas.openxmlformats.org/officeDocument/2006/relationships/hyperlink" Target="http://news.bbc.co.uk/2/hi/world/us_and_canada/10260512.stm" TargetMode="External"/><Relationship Id="rId1" Type="http://schemas.openxmlformats.org/officeDocument/2006/relationships/slideLayout" Target="../slideLayouts/slideLayout12.xml"/><Relationship Id="rId4" Type="http://schemas.openxmlformats.org/officeDocument/2006/relationships/hyperlink" Target="http://news.bbc.co.uk/2/hi/world/middle_east/10572025.stm" TargetMode="External"/></Relationships>
</file>

<file path=ppt/slides/_rels/slide93.xml.rels><?xml version="1.0" encoding="UTF-8" standalone="yes"?>
<Relationships xmlns="http://schemas.openxmlformats.org/package/2006/relationships"><Relationship Id="rId2" Type="http://schemas.openxmlformats.org/officeDocument/2006/relationships/hyperlink" Target="http://www.jta.org/news/article/2010/10/02/2741092/cnn-sacks-sanchez-after-dig-at-jews" TargetMode="Externa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hyperlink" Target="https://www.jta.org/1983/03/08/archive/anti-semitic-campaign-in-basel-is-traced-to-a-jewish-student" TargetMode="External"/><Relationship Id="rId2" Type="http://schemas.openxmlformats.org/officeDocument/2006/relationships/hyperlink" Target="http://www.jta.org/2016/04/28/news-opinion/world/labours-ex-mayor-of-london-hitler-was-a-zionist" TargetMode="External"/><Relationship Id="rId1" Type="http://schemas.openxmlformats.org/officeDocument/2006/relationships/slideLayout" Target="../slideLayouts/slideLayout2.xml"/><Relationship Id="rId5" Type="http://schemas.openxmlformats.org/officeDocument/2006/relationships/hyperlink" Target="http://www.counterpunch.org/2016/05/03/zionism-should-be-on-trial-not-ken-livingstone/" TargetMode="External"/><Relationship Id="rId4" Type="http://schemas.openxmlformats.org/officeDocument/2006/relationships/hyperlink" Target="https://www.nytimes.com/2017/03/23/us/jcc-bomb-threats.html" TargetMode="External"/></Relationships>
</file>

<file path=ppt/slides/_rels/slide95.xml.rels><?xml version="1.0" encoding="UTF-8" standalone="yes"?>
<Relationships xmlns="http://schemas.openxmlformats.org/package/2006/relationships"><Relationship Id="rId2" Type="http://schemas.openxmlformats.org/officeDocument/2006/relationships/hyperlink" Target="http://www.jta.org/2014/05/01/news-opinion/israel-middle-east/leno-will-make-first-visit-to-israel-to-present-genesis-prize-2" TargetMode="Externa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hyperlink" Target="http://www.jta.org/news/article/2012/05/15/3095541/facebook-ipo-good-for-the-jews" TargetMode="External"/><Relationship Id="rId2" Type="http://schemas.openxmlformats.org/officeDocument/2006/relationships/hyperlink" Target="http://www.thecrimson.com/article/2003/11/19/facemash-creator-survives-ad-board-the/" TargetMode="Externa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hyperlink" Target="http://www.dailymail.co.uk/news/article-2567167/Cartoon-German-newspaper-depicting-Mark-Zuckerberg-octopus-taking-world-starkly-reminiscent-Nazi-anti-Semitic-propaganda.html" TargetMode="External"/><Relationship Id="rId2" Type="http://schemas.openxmlformats.org/officeDocument/2006/relationships/hyperlink" Target="http://www.jta.org/2014/02/25/news-opinion/world/caricature-of-mark-zuckerberg-in-german-newspaper-called-anti-semitic" TargetMode="External"/><Relationship Id="rId1" Type="http://schemas.openxmlformats.org/officeDocument/2006/relationships/slideLayout" Target="../slideLayouts/slideLayout7.xml"/><Relationship Id="rId4" Type="http://schemas.openxmlformats.org/officeDocument/2006/relationships/hyperlink" Target="http://forward.com/fast-forward/360470/mark-zuckerberg-sues-to-make-his-100m-hawaii-estate-even-more-private/" TargetMode="External"/></Relationships>
</file>

<file path=ppt/slides/_rels/slide98.xml.rels><?xml version="1.0" encoding="UTF-8" standalone="yes"?>
<Relationships xmlns="http://schemas.openxmlformats.org/package/2006/relationships"><Relationship Id="rId3" Type="http://schemas.openxmlformats.org/officeDocument/2006/relationships/hyperlink" Target="https://www.washingtonpost.com/news/morning-mix/wp/2017/09/25/holocaust-denier-ordered-to-visit-concentration-camps-and-write-about-them/?hpid=hp_hp-morning-mix_mm-denier:homepage/story&amp;utm_term=.1407690b9873" TargetMode="External"/><Relationship Id="rId2" Type="http://schemas.openxmlformats.org/officeDocument/2006/relationships/hyperlink" Target="http://www.jpost.com/JewishWorld/JewishNews/Article.aspx?id=301128" TargetMode="External"/><Relationship Id="rId1" Type="http://schemas.openxmlformats.org/officeDocument/2006/relationships/slideLayout" Target="../slideLayouts/slideLayout7.xml"/><Relationship Id="rId6" Type="http://schemas.openxmlformats.org/officeDocument/2006/relationships/hyperlink" Target="http://www.jpost.com/HttpHandlers/ShowImage.ashx?ID=21" TargetMode="External"/><Relationship Id="rId5" Type="http://schemas.openxmlformats.org/officeDocument/2006/relationships/image" Target="../media/image40.jpeg"/><Relationship Id="rId4" Type="http://schemas.openxmlformats.org/officeDocument/2006/relationships/hyperlink" Target="https://www.npr.org/sections/thetwo-way/2018/02/06/583765527/polish-president-signs-bill-giving-jail-time-for-implicating-poland-in-the-holoc" TargetMode="External"/></Relationships>
</file>

<file path=ppt/slides/_rels/slide99.xml.rels><?xml version="1.0" encoding="UTF-8" standalone="yes"?>
<Relationships xmlns="http://schemas.openxmlformats.org/package/2006/relationships"><Relationship Id="rId2" Type="http://schemas.openxmlformats.org/officeDocument/2006/relationships/hyperlink" Target="http://www.reuters.com/article/2012/09/03/us-israel-palestinians-skunk-idUSBRE88208W20120903" TargetMode="Externa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hyperlink" Target="http://www.haaretz.com/news/diplomacy-defense/.premium-1.538995" TargetMode="Externa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8" Type="http://schemas.openxmlformats.org/officeDocument/2006/relationships/hyperlink" Target="http://www.youtube.com/watch?v=jsupx5c9Kok" TargetMode="External"/><Relationship Id="rId3" Type="http://schemas.openxmlformats.org/officeDocument/2006/relationships/image" Target="../media/image41.jpeg"/><Relationship Id="rId7" Type="http://schemas.openxmlformats.org/officeDocument/2006/relationships/hyperlink" Target="http://www.youtube.com/watch?v=MlbN2GEYW9w" TargetMode="External"/><Relationship Id="rId2" Type="http://schemas.openxmlformats.org/officeDocument/2006/relationships/hyperlink" Target="http://www.haaretz.com/news/world/1.577114" TargetMode="External"/><Relationship Id="rId1" Type="http://schemas.openxmlformats.org/officeDocument/2006/relationships/slideLayout" Target="../slideLayouts/slideLayout2.xml"/><Relationship Id="rId6" Type="http://schemas.openxmlformats.org/officeDocument/2006/relationships/hyperlink" Target="http://www.youtube.com/watch?v=93eyhO8VTdg" TargetMode="External"/><Relationship Id="rId11" Type="http://schemas.openxmlformats.org/officeDocument/2006/relationships/hyperlink" Target="http://m.jpost.com/Diaspora/Ukrainian-president-taps-Jewish-politician-to-be-next-prime-minister-451215#article=6017QzE5NEI0OTNDRDk0QThBN0Q3NjYxQTM3NkIyNzFFQ0E" TargetMode="External"/><Relationship Id="rId5" Type="http://schemas.openxmlformats.org/officeDocument/2006/relationships/hyperlink" Target="http://www.bbc.com/news/world-europe-26387353" TargetMode="External"/><Relationship Id="rId10" Type="http://schemas.openxmlformats.org/officeDocument/2006/relationships/hyperlink" Target="http://www.bbc.com/news/world-europe-27308526" TargetMode="External"/><Relationship Id="rId4" Type="http://schemas.openxmlformats.org/officeDocument/2006/relationships/hyperlink" Target="http://www.jta.org/2014/02/28/news-opinion/world/death-to-jews-graffiti-sprayed-on-crimean-synagogue" TargetMode="External"/><Relationship Id="rId9" Type="http://schemas.openxmlformats.org/officeDocument/2006/relationships/hyperlink" Target="http://www.jta.org/2014/03/25/news-opinion/world/ukrainian-business-mogul-rabinovich-announces-presidential-bid" TargetMode="External"/></Relationships>
</file>

<file path=ppt/slides/_rels/slide102.xml.rels><?xml version="1.0" encoding="UTF-8" standalone="yes"?>
<Relationships xmlns="http://schemas.openxmlformats.org/package/2006/relationships"><Relationship Id="rId2" Type="http://schemas.openxmlformats.org/officeDocument/2006/relationships/hyperlink" Target="http://www.haaretz.com/weekend/jerusalem-babylon/.premium-1.579733" TargetMode="Externa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hyperlink" Target="http://www.jta.org/2014/03/07/news-opinion/israel-middle-east/wounded-ukrainian-protesters-airlifted-to-israel-for-medical-treatment" TargetMode="External"/><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jta.org/2014/05/13/news-opinion/world/survey-more-than-a-quarter-of-the-world-hates-jews" TargetMode="Externa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hyperlink" Target="http://www.veteranstoday.com/wp-content/uploads/2010/12/latuff-criticism-of-Israel1.jpg" TargetMode="External"/><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hyperlink" Target="http://www.ifamericansknew.org/download/HelenThomas.pdf" TargetMode="Externa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hyperlink" Target="http://www.haaretz.com/print-edition/features/moshe-kantor-s-house-of-lords-1.238607" TargetMode="External"/><Relationship Id="rId2" Type="http://schemas.openxmlformats.org/officeDocument/2006/relationships/hyperlink" Target="http://www.haaretz.com/jewish-world/jewish-world-features/.premium-1.555468" TargetMode="Externa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hyperlink" Target="http://www.israelnationalnews.com/News/News.aspx/138476" TargetMode="External"/><Relationship Id="rId2" Type="http://schemas.openxmlformats.org/officeDocument/2006/relationships/hyperlink" Target="http://www.jpost.com/Diplomacy-and-Politics/Israel-enters-battle-against-assimilation-at-American-Jewry-conference-331194" TargetMode="External"/><Relationship Id="rId1" Type="http://schemas.openxmlformats.org/officeDocument/2006/relationships/slideLayout" Target="../slideLayouts/slideLayout2.xml"/><Relationship Id="rId4" Type="http://schemas.openxmlformats.org/officeDocument/2006/relationships/hyperlink" Target="http://www.jta.org/2013/10/10/news-opinion/united-states/whats-your-idea-to-save-u-s-jewry" TargetMode="External"/></Relationships>
</file>

<file path=ppt/slides/_rels/slide111.xml.rels><?xml version="1.0" encoding="UTF-8" standalone="yes"?>
<Relationships xmlns="http://schemas.openxmlformats.org/package/2006/relationships"><Relationship Id="rId3" Type="http://schemas.openxmlformats.org/officeDocument/2006/relationships/hyperlink" Target="https://www.i24news.tv/en/news/israel/157830-171016-israel-suspends-plan-for-building-database-of-us-jewish-students" TargetMode="External"/><Relationship Id="rId2" Type="http://schemas.openxmlformats.org/officeDocument/2006/relationships/hyperlink" Target="http://www.haaretz.com/news/diplomacy-defense/.premium-1.554651" TargetMode="External"/><Relationship Id="rId1" Type="http://schemas.openxmlformats.org/officeDocument/2006/relationships/slideLayout" Target="../slideLayouts/slideLayout2.xml"/><Relationship Id="rId5" Type="http://schemas.openxmlformats.org/officeDocument/2006/relationships/hyperlink" Target="http://forward.com/articles/195938/israeli-american-council-opens-vegas-office-for-gr/" TargetMode="External"/><Relationship Id="rId4" Type="http://schemas.openxmlformats.org/officeDocument/2006/relationships/hyperlink" Target="http://www.haaretz.com/news/diplomacy-defense/.premium-1.554541" TargetMode="External"/></Relationships>
</file>

<file path=ppt/slides/_rels/slide112.xml.rels><?xml version="1.0" encoding="UTF-8" standalone="yes"?>
<Relationships xmlns="http://schemas.openxmlformats.org/package/2006/relationships"><Relationship Id="rId3" Type="http://schemas.openxmlformats.org/officeDocument/2006/relationships/hyperlink" Target="http://www.eurojewcong.org/ejc/section.php?id_rubrique=97" TargetMode="External"/><Relationship Id="rId2" Type="http://schemas.openxmlformats.org/officeDocument/2006/relationships/hyperlink" Target="http://jta.org/news/article/2009/02/12/1002981/russian-jewry-chief-stepping-down-to-focus-on-europes-woes" TargetMode="External"/><Relationship Id="rId1" Type="http://schemas.openxmlformats.org/officeDocument/2006/relationships/slideLayout" Target="../slideLayouts/slideLayout2.xml"/><Relationship Id="rId4" Type="http://schemas.openxmlformats.org/officeDocument/2006/relationships/hyperlink" Target="http://www.haaretz.com/hasen/spages/873804.html" TargetMode="Externa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hyperlink" Target="http://www.jta.org/news/article/2012/02/14/3091671/new-european-jewish-parliament-riles-existing-european-jewish-leaders" TargetMode="Externa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hyperlink" Target="http://www.presstv.com/Detail/2016/08/03/478345/Israel-UK-Zionism-Daesh-Saudi-Arabia-Saddam" TargetMode="External"/><Relationship Id="rId2" Type="http://schemas.openxmlformats.org/officeDocument/2006/relationships/hyperlink" Target="http://www.youtube.com/watch?v=sQdqI5uC3C4" TargetMode="Externa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hyperlink" Target="http://faculty.isuad.indstate.edu/mouldmey/The%20Non-Jewish%20Origin%20of%20Zionism2.pdf" TargetMode="Externa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hyperlink" Target="http://www.jewishvirtuallibrary.org/quot-the-jewish-state-quot-theodor-herzl" TargetMode="External"/><Relationship Id="rId2" Type="http://schemas.openxmlformats.org/officeDocument/2006/relationships/hyperlink" Target="http://faculty.isuad.indstate.edu/mouldmey/The%20Non-Jewish%20Origin%20of%20Zionism2.p" TargetMode="Externa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hyperlink" Target="http://jppi.org.il/uploads/Crowd_Sourced_Genealogy_and_Direct-to-Consumer_DNA_Testing-Implications_for_the_Jewish_People.pdf" TargetMode="External"/><Relationship Id="rId2" Type="http://schemas.openxmlformats.org/officeDocument/2006/relationships/hyperlink" Target="https://www.youtube.com/watch?v=O42hXF6RB3U" TargetMode="External"/><Relationship Id="rId1" Type="http://schemas.openxmlformats.org/officeDocument/2006/relationships/slideLayout" Target="../slideLayouts/slideLayout2.xml"/><Relationship Id="rId4" Type="http://schemas.openxmlformats.org/officeDocument/2006/relationships/hyperlink" Target="https://www.breakingisraelnews.com/22424/dna-testing-can-reveal-jewish-ancestry-bolster-zionist-narrative/" TargetMode="External"/></Relationships>
</file>

<file path=ppt/slides/_rels/slide134.xml.rels><?xml version="1.0" encoding="UTF-8" standalone="yes"?>
<Relationships xmlns="http://schemas.openxmlformats.org/package/2006/relationships"><Relationship Id="rId3" Type="http://schemas.openxmlformats.org/officeDocument/2006/relationships/hyperlink" Target="https://www.wsj.com/articles/in-search-of-the-origin-of-the-jews-1499726881" TargetMode="External"/><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hyperlink" Target="http://faculty.indstate.edu/melyassini/NSOCJ.PDF" TargetMode="Externa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3" Type="http://schemas.openxmlformats.org/officeDocument/2006/relationships/hyperlink" Target="http://en.alalam.ir/news/1579967" TargetMode="External"/><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3" Type="http://schemas.openxmlformats.org/officeDocument/2006/relationships/hyperlink" Target="http://www.belfasttelegraph.co.uk/news/world-news/israels-bulldozers-vs-the-bedouin-arabs-28676938.html" TargetMode="External"/><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hyperlink" Target="http://www.haaretz.com/israel-news/.premium-1.811082" TargetMode="External"/><Relationship Id="rId4" Type="http://schemas.openxmlformats.org/officeDocument/2006/relationships/hyperlink" Target="http://imemc.org/article/negev-bedouin-owned-properties-demolished-by-israeli-forces/" TargetMode="External"/></Relationships>
</file>

<file path=ppt/slides/_rels/slide144.xml.rels><?xml version="1.0" encoding="UTF-8" standalone="yes"?>
<Relationships xmlns="http://schemas.openxmlformats.org/package/2006/relationships"><Relationship Id="rId3" Type="http://schemas.openxmlformats.org/officeDocument/2006/relationships/hyperlink" Target="http://www.independent.co.uk/news/world/middle-east/this-is-our-land-protests-at-plan-to-remove-bedouins-from-ancestral-villages-8748966.html" TargetMode="External"/><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hyperlink" Target="http://www.timesofisrael.com/israel-okays-800-new-housing-units-in-east-jerusalem-surrounding-area/" TargetMode="External"/><Relationship Id="rId5" Type="http://schemas.openxmlformats.org/officeDocument/2006/relationships/image" Target="../media/image54.jpeg"/><Relationship Id="rId4" Type="http://schemas.openxmlformats.org/officeDocument/2006/relationships/hyperlink" Target="https://www.rt.com/news/349419-israel-palestinian-village-demolishion/" TargetMode="External"/></Relationships>
</file>

<file path=ppt/slides/_rels/slide1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hyperlink" Target="http://www.haaretz.com/weekend/twilight-zone/.premium-1.585009" TargetMode="External"/><Relationship Id="rId1" Type="http://schemas.openxmlformats.org/officeDocument/2006/relationships/slideLayout" Target="../slideLayouts/slideLayout2.xml"/><Relationship Id="rId5" Type="http://schemas.openxmlformats.org/officeDocument/2006/relationships/hyperlink" Target="http://www.haaretz.com/news/diplomacy-defense/.premium-1.617537" TargetMode="External"/><Relationship Id="rId4" Type="http://schemas.openxmlformats.org/officeDocument/2006/relationships/hyperlink" Target="http://www.haaretz.com/news/national/.premium-1.603248" TargetMode="External"/></Relationships>
</file>

<file path=ppt/slides/_rels/slide146.xml.rels><?xml version="1.0" encoding="UTF-8" standalone="yes"?>
<Relationships xmlns="http://schemas.openxmlformats.org/package/2006/relationships"><Relationship Id="rId3" Type="http://schemas.openxmlformats.org/officeDocument/2006/relationships/hyperlink" Target="http://www.haaretz.com/print-edition/news/israel-has-101-different-types-of-permits-governing-palestinian-movement-1.403039" TargetMode="External"/><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http://www.jpost.com/National-News/Amnesty-International-warns-Israel-against-use-of-force-in-Land-Day-demonstrations-346859" TargetMode="Externa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8" Type="http://schemas.openxmlformats.org/officeDocument/2006/relationships/hyperlink" Target="http://www.washingtonreport.me/50-years-later.html" TargetMode="External"/><Relationship Id="rId3" Type="http://schemas.openxmlformats.org/officeDocument/2006/relationships/hyperlink" Target="http://blogs.reuters.com/fullfocus/2014/04/03/editors-choice-34/#a=6" TargetMode="External"/><Relationship Id="rId7" Type="http://schemas.openxmlformats.org/officeDocument/2006/relationships/hyperlink" Target="http://www.washingtonreport.me/the-golan-heights.html" TargetMode="External"/><Relationship Id="rId2" Type="http://schemas.openxmlformats.org/officeDocument/2006/relationships/image" Target="../media/image58.jpeg"/><Relationship Id="rId1" Type="http://schemas.openxmlformats.org/officeDocument/2006/relationships/slideLayout" Target="../slideLayouts/slideLayout7.xml"/><Relationship Id="rId6" Type="http://schemas.openxmlformats.org/officeDocument/2006/relationships/hyperlink" Target="http://www.washingtonreport.me/uss-liberty.html" TargetMode="External"/><Relationship Id="rId5" Type="http://schemas.openxmlformats.org/officeDocument/2006/relationships/hyperlink" Target="http://www.washingtonreport.me/six-days-in-june.html" TargetMode="External"/><Relationship Id="rId4" Type="http://schemas.openxmlformats.org/officeDocument/2006/relationships/hyperlink" Target="http://www.washingtonreport.me/a-pre-planned-war-of-choice.html" TargetMode="External"/></Relationships>
</file>

<file path=ppt/slides/_rels/slide14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hyperlink" Target="http://www.jta.org/news/article/2012/12/31/3115736/3000-trees-to-be-planted-in-israel-to-memorialize-newtown-victims" TargetMode="External"/></Relationships>
</file>

<file path=ppt/slides/_rels/slide150.xml.rels><?xml version="1.0" encoding="UTF-8" standalone="yes"?>
<Relationships xmlns="http://schemas.openxmlformats.org/package/2006/relationships"><Relationship Id="rId2" Type="http://schemas.openxmlformats.org/officeDocument/2006/relationships/hyperlink" Target="http://in.reuters.com/article/domesticNews/idINLN69708120090123" TargetMode="Externa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60.jpeg"/><Relationship Id="rId7" Type="http://schemas.openxmlformats.org/officeDocument/2006/relationships/image" Target="../media/image63.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61.jpeg"/><Relationship Id="rId10" Type="http://schemas.openxmlformats.org/officeDocument/2006/relationships/image" Target="../media/image66.jpeg"/><Relationship Id="rId4" Type="http://schemas.openxmlformats.org/officeDocument/2006/relationships/hyperlink" Target="http://raedinthemiddle.blogspot.com/2005/04/bush-and-sharon.html" TargetMode="External"/><Relationship Id="rId9" Type="http://schemas.openxmlformats.org/officeDocument/2006/relationships/image" Target="../media/image65.jpeg"/></Relationships>
</file>

<file path=ppt/slides/_rels/slide152.xml.rels><?xml version="1.0" encoding="UTF-8" standalone="yes"?>
<Relationships xmlns="http://schemas.openxmlformats.org/package/2006/relationships"><Relationship Id="rId3" Type="http://schemas.openxmlformats.org/officeDocument/2006/relationships/hyperlink" Target="http://www.ccun.org/images/2008/July/24%20p/john%20mccain%20at%20the%20Western%20Wall%2019mar8ap.jpg" TargetMode="External"/><Relationship Id="rId7" Type="http://schemas.openxmlformats.org/officeDocument/2006/relationships/hyperlink" Target="http://www.bbc.com/news/world-middle-east-40530396" TargetMode="External"/><Relationship Id="rId2" Type="http://schemas.openxmlformats.org/officeDocument/2006/relationships/image" Target="../media/image67.jpeg"/><Relationship Id="rId1" Type="http://schemas.openxmlformats.org/officeDocument/2006/relationships/slideLayout" Target="../slideLayouts/slideLayout2.xml"/><Relationship Id="rId6" Type="http://schemas.openxmlformats.org/officeDocument/2006/relationships/hyperlink" Target="https://www.i24news.tv/en/news/israel/diplomacy-defense/141158-170327-u-s-stands-without-apology-for-israel-vp-pence-says" TargetMode="External"/><Relationship Id="rId5" Type="http://schemas.openxmlformats.org/officeDocument/2006/relationships/hyperlink" Target="http://www.jta.org/2017/05/02/news-opinion/israel-middle-east/unesco-votes-to-condemn-israels-presence-in-jerusalem" TargetMode="External"/><Relationship Id="rId4" Type="http://schemas.openxmlformats.org/officeDocument/2006/relationships/hyperlink" Target="http://www.youtube.com/watch?v=kRx7naNRs5w" TargetMode="External"/></Relationships>
</file>

<file path=ppt/slides/_rels/slide15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2" Type="http://schemas.openxmlformats.org/officeDocument/2006/relationships/hyperlink" Target="http://news.bbc.co.uk/2/hi/middle_east/10276276.stm" TargetMode="Externa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hyperlink" Target="http://archives.cnn.com/2000/ALLPOLITICS/stories/09/11/lazio.arafat.ap/" TargetMode="External"/><Relationship Id="rId2" Type="http://schemas.openxmlformats.org/officeDocument/2006/relationships/image" Target="../media/image69.jpeg"/><Relationship Id="rId1" Type="http://schemas.openxmlformats.org/officeDocument/2006/relationships/slideLayout" Target="../slideLayouts/slideLayout2.xml"/><Relationship Id="rId5" Type="http://schemas.openxmlformats.org/officeDocument/2006/relationships/hyperlink" Target="http://www.nypost.com/p/news/item_UufpsL70tsPX9r8UBXCOxO" TargetMode="External"/><Relationship Id="rId4" Type="http://schemas.openxmlformats.org/officeDocument/2006/relationships/image" Target="../media/image70.jpeg"/></Relationships>
</file>

<file path=ppt/slides/_rels/slide157.xml.rels><?xml version="1.0" encoding="UTF-8" standalone="yes"?>
<Relationships xmlns="http://schemas.openxmlformats.org/package/2006/relationships"><Relationship Id="rId3" Type="http://schemas.openxmlformats.org/officeDocument/2006/relationships/hyperlink" Target="http://www.state.gov/secretary/rm/2012/11/201343.htm" TargetMode="External"/><Relationship Id="rId2" Type="http://schemas.openxmlformats.org/officeDocument/2006/relationships/hyperlink" Target="http://www.jta.org/2016/04/18/news-opinion/united-states/ahead-of-ny-primary-hillary-clinton-links-her-policies-to-ancient-lessons-of-passover" TargetMode="External"/><Relationship Id="rId1" Type="http://schemas.openxmlformats.org/officeDocument/2006/relationships/slideLayout" Target="../slideLayouts/slideLayout2.xml"/><Relationship Id="rId6" Type="http://schemas.openxmlformats.org/officeDocument/2006/relationships/image" Target="../media/image71.jpeg"/><Relationship Id="rId5" Type="http://schemas.openxmlformats.org/officeDocument/2006/relationships/hyperlink" Target="http://www.c-span.org/video/?c4569711/2000-senate-campaign-hillary-clinton-took-yiddish-lesson" TargetMode="External"/><Relationship Id="rId4" Type="http://schemas.openxmlformats.org/officeDocument/2006/relationships/hyperlink" Target="http://www.kveller.com/hillary-clinton-learned-how-to-say-kvell-during-2000-ny-sen-campaign/" TargetMode="External"/></Relationships>
</file>

<file path=ppt/slides/_rels/slide158.xml.rels><?xml version="1.0" encoding="UTF-8" standalone="yes"?>
<Relationships xmlns="http://schemas.openxmlformats.org/package/2006/relationships"><Relationship Id="rId2" Type="http://schemas.openxmlformats.org/officeDocument/2006/relationships/hyperlink" Target="http://www.aipac.org/PC2010/webPlayer/mon_clinton10.asp" TargetMode="Externa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hyperlink" Target="http://www.aipac.org/PC2010/webPlayer/mon_clinton10.asp" TargetMode="Externa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8" Type="http://schemas.openxmlformats.org/officeDocument/2006/relationships/hyperlink" Target="http://forward.com/news/359744/barack-obama-s-2-farewells-urging-americans-and-israelis-to-defend-their-va/?attribution=articles-hero-item-text-1" TargetMode="External"/><Relationship Id="rId3" Type="http://schemas.openxmlformats.org/officeDocument/2006/relationships/image" Target="../media/image62.jpeg"/><Relationship Id="rId7" Type="http://schemas.openxmlformats.org/officeDocument/2006/relationships/hyperlink" Target="http://www.haaretz.com/jewish-world/news/obama-nominates-jacob-lew-for-white-house-budget-chief-post-1.301772"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hyperlink" Target="http://www.jpost.com/JewishWorld/JewishNews/Article.aspx?id=175155" TargetMode="External"/><Relationship Id="rId11" Type="http://schemas.openxmlformats.org/officeDocument/2006/relationships/hyperlink" Target="http://www.jta.org/2011/07/05/news-opinion/politics/jewish-approval-of-obama-unaffected-by-israel-tensions-poll-shows" TargetMode="External"/><Relationship Id="rId5" Type="http://schemas.openxmlformats.org/officeDocument/2006/relationships/hyperlink" Target="http://www.haaretz.com/news/diplomacy-defense/obama-israelis-suspicious-of-me-because-my-middle-name-is-hussein-1.300793" TargetMode="External"/><Relationship Id="rId10" Type="http://schemas.openxmlformats.org/officeDocument/2006/relationships/hyperlink" Target="http://forward.com/articles/169571/dr-kings-memory-and-the-jewish-conscience/" TargetMode="External"/><Relationship Id="rId4" Type="http://schemas.openxmlformats.org/officeDocument/2006/relationships/hyperlink" Target="http://www.chicagojewishnews.com/story.htm?sid=212226&amp;id=252218" TargetMode="External"/><Relationship Id="rId9" Type="http://schemas.openxmlformats.org/officeDocument/2006/relationships/hyperlink" Target="http://www.jta.org/2009/01/13/news-opinion/politics/obama-pushes-ahead-with-plan-to-rejuvenate-black-jewish-alliance" TargetMode="External"/></Relationships>
</file>

<file path=ppt/slides/_rels/slide162.xml.rels><?xml version="1.0" encoding="UTF-8" standalone="yes"?>
<Relationships xmlns="http://schemas.openxmlformats.org/package/2006/relationships"><Relationship Id="rId3" Type="http://schemas.openxmlformats.org/officeDocument/2006/relationships/hyperlink" Target="http://www.jpost.com/JewishWorld/JewishNews/Article.aspx?id=175155" TargetMode="External"/><Relationship Id="rId2" Type="http://schemas.openxmlformats.org/officeDocument/2006/relationships/image" Target="../media/image72.jpeg"/><Relationship Id="rId1" Type="http://schemas.openxmlformats.org/officeDocument/2006/relationships/slideLayout" Target="../slideLayouts/slideLayout7.xml"/><Relationship Id="rId6" Type="http://schemas.openxmlformats.org/officeDocument/2006/relationships/hyperlink" Target="http://www.jta.org/news/article/2011/08/07/3088875/jewish-groups-file-jerusalem-brief-with-high-court" TargetMode="External"/><Relationship Id="rId5" Type="http://schemas.openxmlformats.org/officeDocument/2006/relationships/hyperlink" Target="http://lahaine.org/petras/articulo.php?p=1806&amp;more=1&amp;c=1" TargetMode="External"/><Relationship Id="rId4" Type="http://schemas.openxmlformats.org/officeDocument/2006/relationships/image" Target="../media/image73.jpeg"/></Relationships>
</file>

<file path=ppt/slides/_rels/slide163.xml.rels><?xml version="1.0" encoding="UTF-8" standalone="yes"?>
<Relationships xmlns="http://schemas.openxmlformats.org/package/2006/relationships"><Relationship Id="rId3" Type="http://schemas.openxmlformats.org/officeDocument/2006/relationships/hyperlink" Target="http://forward.com/articles/208941/supreme-court-judges-laud-wonder-of--jewish-justi/" TargetMode="External"/><Relationship Id="rId2"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hyperlink" Target="http://www.jta.org/2016/03/16/news-opinion/united-states/obama-to-name-jewish-federal-judge-to-supreme-court" TargetMode="External"/><Relationship Id="rId5" Type="http://schemas.openxmlformats.org/officeDocument/2006/relationships/image" Target="../media/image75.jpeg"/><Relationship Id="rId4" Type="http://schemas.openxmlformats.org/officeDocument/2006/relationships/hyperlink" Target="http://forward.com/news/336091/merrick-garland-offers-poignant-story-about-anti-semitism-as-supreme-court" TargetMode="External"/></Relationships>
</file>

<file path=ppt/slides/_rels/slide164.xml.rels><?xml version="1.0" encoding="UTF-8" standalone="yes"?>
<Relationships xmlns="http://schemas.openxmlformats.org/package/2006/relationships"><Relationship Id="rId3" Type="http://schemas.openxmlformats.org/officeDocument/2006/relationships/hyperlink" Target="http://www.washingtonpost.com/opinions/robert-j-samuelson-in-politics-money-is-speech/2014/04/04/075df4ec-bc18-11e3-9a05-c739f29ccb08_story.html?hpid=z2" TargetMode="External"/><Relationship Id="rId2" Type="http://schemas.openxmlformats.org/officeDocument/2006/relationships/hyperlink" Target="http://www.reuters.com/article/2014/04/02/us-usa-court-election-idUSBREA3116V20140402" TargetMode="External"/><Relationship Id="rId1" Type="http://schemas.openxmlformats.org/officeDocument/2006/relationships/slideLayout" Target="../slideLayouts/slideLayout2.xml"/><Relationship Id="rId4" Type="http://schemas.openxmlformats.org/officeDocument/2006/relationships/hyperlink" Target="http://www.haaretz.com/jewish-world/jewish-world-news/1.554717" TargetMode="External"/></Relationships>
</file>

<file path=ppt/slides/_rels/slide165.xml.rels><?xml version="1.0" encoding="UTF-8" standalone="yes"?>
<Relationships xmlns="http://schemas.openxmlformats.org/package/2006/relationships"><Relationship Id="rId8" Type="http://schemas.openxmlformats.org/officeDocument/2006/relationships/hyperlink" Target="http://www.jta.org/news/article/2011/05/29/3087914/conservative-movement-ordains-first-openly-gay-rabbi" TargetMode="External"/><Relationship Id="rId3" Type="http://schemas.openxmlformats.org/officeDocument/2006/relationships/hyperlink" Target="http://www.jpost.com/servlet/Satellite?cid=1245184872947&amp;pagename=JPost/JPArticle/ShowFull" TargetMode="External"/><Relationship Id="rId7" Type="http://schemas.openxmlformats.org/officeDocument/2006/relationships/image" Target="../media/image80.png"/><Relationship Id="rId2" Type="http://schemas.openxmlformats.org/officeDocument/2006/relationships/image" Target="../media/image76.jpeg"/><Relationship Id="rId1" Type="http://schemas.openxmlformats.org/officeDocument/2006/relationships/slideLayout" Target="../slideLayouts/slideLayout4.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 Id="rId9" Type="http://schemas.openxmlformats.org/officeDocument/2006/relationships/hyperlink" Target="http://www.haaretz.com/print-edition/news/israel-is-hypocritical-when-it-comes-to-iran-nuclear-sanctions-1.364852" TargetMode="External"/></Relationships>
</file>

<file path=ppt/slides/_rels/slide166.xml.rels><?xml version="1.0" encoding="UTF-8" standalone="yes"?>
<Relationships xmlns="http://schemas.openxmlformats.org/package/2006/relationships"><Relationship Id="rId8" Type="http://schemas.openxmlformats.org/officeDocument/2006/relationships/hyperlink" Target="https://www.haaretz.com/us-news/1.822455" TargetMode="External"/><Relationship Id="rId3" Type="http://schemas.openxmlformats.org/officeDocument/2006/relationships/hyperlink" Target="https://www.youtube.com/watch?v=TJPZTo2JSxk" TargetMode="External"/><Relationship Id="rId7" Type="http://schemas.openxmlformats.org/officeDocument/2006/relationships/hyperlink" Target="http://forward.com/news/327512/sheldon-adelson-upbeat-on-very-charming-donald-trump/?attribution=articles-hero-item-text-5" TargetMode="External"/><Relationship Id="rId2" Type="http://schemas.openxmlformats.org/officeDocument/2006/relationships/image" Target="../media/image81.png"/><Relationship Id="rId1" Type="http://schemas.openxmlformats.org/officeDocument/2006/relationships/slideLayout" Target="../slideLayouts/slideLayout7.xml"/><Relationship Id="rId6" Type="http://schemas.openxmlformats.org/officeDocument/2006/relationships/hyperlink" Target="http://www.jta.org/2014/11/26/news-opinion/the-telegraph/cruzing-for-jewish-support" TargetMode="External"/><Relationship Id="rId5" Type="http://schemas.openxmlformats.org/officeDocument/2006/relationships/image" Target="../media/image82.jpeg"/><Relationship Id="rId4" Type="http://schemas.openxmlformats.org/officeDocument/2006/relationships/hyperlink" Target="http://www.haaretz.com/news/diplomacy-defense/obama-announces-new-military-assistance-to-israel-on-eve-of-romney-trip-1.454118" TargetMode="External"/><Relationship Id="rId9" Type="http://schemas.openxmlformats.org/officeDocument/2006/relationships/hyperlink" Target="http://www.globalresearch.ca/why-not-a-probe-of-israel-gate/5586601" TargetMode="External"/></Relationships>
</file>

<file path=ppt/slides/_rels/slide167.xml.rels><?xml version="1.0" encoding="UTF-8" standalone="yes"?>
<Relationships xmlns="http://schemas.openxmlformats.org/package/2006/relationships"><Relationship Id="rId8" Type="http://schemas.openxmlformats.org/officeDocument/2006/relationships/hyperlink" Target="http://www.haaretz.com/news/diplomacy-defense/on-eve-of-romney-visit-u-s-jews-continue-to-favor-obama-by-68-25-new-poll-shows.premium-1.454126" TargetMode="External"/><Relationship Id="rId3" Type="http://schemas.openxmlformats.org/officeDocument/2006/relationships/hyperlink" Target="https://www.youtube.com/watch?v=TJPZTo2JSxk" TargetMode="External"/><Relationship Id="rId7" Type="http://schemas.openxmlformats.org/officeDocument/2006/relationships/hyperlink" Target="http://thehill.com/images/stories/blogs/flooraction/jan2012/hr4133.pdf" TargetMode="External"/><Relationship Id="rId2" Type="http://schemas.openxmlformats.org/officeDocument/2006/relationships/image" Target="../media/image81.png"/><Relationship Id="rId1" Type="http://schemas.openxmlformats.org/officeDocument/2006/relationships/slideLayout" Target="../slideLayouts/slideLayout7.xml"/><Relationship Id="rId6" Type="http://schemas.openxmlformats.org/officeDocument/2006/relationships/hyperlink" Target="https://www.youtube.com/watch?v=7quC0touaqw" TargetMode="External"/><Relationship Id="rId5" Type="http://schemas.openxmlformats.org/officeDocument/2006/relationships/hyperlink" Target="https://www.nytimes.com/2017/07/12/us/politics/right-and-left-donald-trump-jr-email-scandal.html" TargetMode="External"/><Relationship Id="rId4" Type="http://schemas.openxmlformats.org/officeDocument/2006/relationships/hyperlink" Target="http://www.haaretz.com/news/diplomacy-defense/obama-announces-new-military-assistance-to-israel-on-eve-of-romney-trip-1.454118" TargetMode="External"/><Relationship Id="rId9" Type="http://schemas.openxmlformats.org/officeDocument/2006/relationships/hyperlink" Target="http://www.globalresearch.ca/why-not-a-probe-of-israel-gate/5586601" TargetMode="External"/></Relationships>
</file>

<file path=ppt/slides/_rels/slide168.xml.rels><?xml version="1.0" encoding="UTF-8" standalone="yes"?>
<Relationships xmlns="http://schemas.openxmlformats.org/package/2006/relationships"><Relationship Id="rId8" Type="http://schemas.openxmlformats.org/officeDocument/2006/relationships/hyperlink" Target="http://www.wrmea.org/archives/519-washington-report-archives-2011-2015/october-2012/11410-two-views-mitt-romney-election-year-in-jerusalem.html" TargetMode="External"/><Relationship Id="rId13" Type="http://schemas.openxmlformats.org/officeDocument/2006/relationships/image" Target="../media/image86.jpeg"/><Relationship Id="rId3" Type="http://schemas.openxmlformats.org/officeDocument/2006/relationships/hyperlink" Target="http://www.reuters.com/article/2012/07/30/us-usa-campaign-romney-idUSBRE86Q1DO20120730" TargetMode="External"/><Relationship Id="rId7" Type="http://schemas.openxmlformats.org/officeDocument/2006/relationships/image" Target="../media/image84.jpeg"/><Relationship Id="rId12" Type="http://schemas.openxmlformats.org/officeDocument/2006/relationships/hyperlink" Target="https://www.youtube.com/watch?v=wXSJGmST_Uc" TargetMode="External"/><Relationship Id="rId2" Type="http://schemas.openxmlformats.org/officeDocument/2006/relationships/image" Target="../media/image83.jpeg"/><Relationship Id="rId1" Type="http://schemas.openxmlformats.org/officeDocument/2006/relationships/slideLayout" Target="../slideLayouts/slideLayout7.xml"/><Relationship Id="rId6" Type="http://schemas.openxmlformats.org/officeDocument/2006/relationships/hyperlink" Target="http://www.thejc.com/news/uk-news/70618/romney-upsets-palestinians-jerusalem-embassy-remark" TargetMode="External"/><Relationship Id="rId11" Type="http://schemas.openxmlformats.org/officeDocument/2006/relationships/hyperlink" Target="http://www.haaretz.com/israel-news/1.791011" TargetMode="External"/><Relationship Id="rId5" Type="http://schemas.openxmlformats.org/officeDocument/2006/relationships/hyperlink" Target="http://www.haaretz.com/blogs/diplomania/in-jerusalem-speech-it-was-romney-s-voice-but-netanyahu-s-words.premium-1.454521" TargetMode="External"/><Relationship Id="rId10" Type="http://schemas.openxmlformats.org/officeDocument/2006/relationships/hyperlink" Target="http://www.veteranstoday.com/wp-content/uploads/2017/01/Trump-Israel.jpg" TargetMode="External"/><Relationship Id="rId4" Type="http://schemas.openxmlformats.org/officeDocument/2006/relationships/hyperlink" Target="http://www.reuters.com/news/pictures/slideshow?articleId=USBRE86Q1DO20120730&amp;slide=7#a=7" TargetMode="External"/><Relationship Id="rId9" Type="http://schemas.openxmlformats.org/officeDocument/2006/relationships/image" Target="../media/image85.jpeg"/></Relationships>
</file>

<file path=ppt/slides/_rels/slide169.xml.rels><?xml version="1.0" encoding="UTF-8" standalone="yes"?>
<Relationships xmlns="http://schemas.openxmlformats.org/package/2006/relationships"><Relationship Id="rId3" Type="http://schemas.openxmlformats.org/officeDocument/2006/relationships/hyperlink" Target="http://www.jpost.com/International/Article.aspx?id=173335" TargetMode="External"/><Relationship Id="rId2" Type="http://schemas.openxmlformats.org/officeDocument/2006/relationships/hyperlink" Target="http://www.haaretz.com/hasen/spages/1159295.html" TargetMode="Externa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hyperlink" Target="http://www.youtube.com/watch?v=6-UlDOGWZVY"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hyperlink" Target="http://www.conferenceofpresidents.org/content/conference-presidents-un-declaration-against-anti-israel-bias" TargetMode="External"/><Relationship Id="rId4" Type="http://schemas.openxmlformats.org/officeDocument/2006/relationships/hyperlink" Target="http://www.adl.org/main_Anti_Semitism_Domestic/Indiana_Achievement_Address.htm" TargetMode="External"/></Relationships>
</file>

<file path=ppt/slides/_rels/slide171.xml.rels><?xml version="1.0" encoding="UTF-8" standalone="yes"?>
<Relationships xmlns="http://schemas.openxmlformats.org/package/2006/relationships"><Relationship Id="rId3" Type="http://schemas.openxmlformats.org/officeDocument/2006/relationships/hyperlink" Target="http://www.ifamericansknew.org/stat/un.html"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88.png"/></Relationships>
</file>

<file path=ppt/slides/_rels/slide172.xml.rels><?xml version="1.0" encoding="UTF-8" standalone="yes"?>
<Relationships xmlns="http://schemas.openxmlformats.org/package/2006/relationships"><Relationship Id="rId3" Type="http://schemas.openxmlformats.org/officeDocument/2006/relationships/hyperlink" Target="http://www.indianastatesman.com/2.3880/bennett-wins-07-1.457938" TargetMode="External"/><Relationship Id="rId2" Type="http://schemas.openxmlformats.org/officeDocument/2006/relationships/hyperlink" Target="http://www.tribstar.com/news/local_story_225235708.html" TargetMode="External"/><Relationship Id="rId1" Type="http://schemas.openxmlformats.org/officeDocument/2006/relationships/slideLayout" Target="../slideLayouts/slideLayout2.xml"/><Relationship Id="rId5" Type="http://schemas.openxmlformats.org/officeDocument/2006/relationships/hyperlink" Target="http://mywabashvalley.com/content/video/?cid=104972" TargetMode="External"/><Relationship Id="rId4" Type="http://schemas.openxmlformats.org/officeDocument/2006/relationships/hyperlink" Target="http://www.tribstar.com/archivesearch/local_story_027230242.html" TargetMode="External"/></Relationships>
</file>

<file path=ppt/slides/_rels/slide17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hyperlink" Target="http://www.politico.com/static/PPM226_mashal_letter_083011.html" TargetMode="External"/><Relationship Id="rId2" Type="http://schemas.openxmlformats.org/officeDocument/2006/relationships/hyperlink" Target="http://www.jta.org/news/article/2011/08/30/3089178/prominent-us-muslims-urge-hamas-to-release-shalit" TargetMode="External"/><Relationship Id="rId1" Type="http://schemas.openxmlformats.org/officeDocument/2006/relationships/slideLayout" Target="../slideLayouts/slideLayout2.xml"/><Relationship Id="rId4" Type="http://schemas.openxmlformats.org/officeDocument/2006/relationships/hyperlink" Target="http://www.jpost.com/Opinion/Indian-Americans-and-American-Jews-Advancing-a-trilateral-alliance-498989" TargetMode="External"/></Relationships>
</file>

<file path=ppt/slides/_rels/slide175.xml.rels><?xml version="1.0" encoding="UTF-8" standalone="yes"?>
<Relationships xmlns="http://schemas.openxmlformats.org/package/2006/relationships"><Relationship Id="rId8" Type="http://schemas.openxmlformats.org/officeDocument/2006/relationships/hyperlink" Target="http://www.middleeasteye.net/columns/sadiq-khan-londons-very-exclusive-mayor-565273955" TargetMode="External"/><Relationship Id="rId13" Type="http://schemas.openxmlformats.org/officeDocument/2006/relationships/hyperlink" Target="http://www.breitbart.com/big-journalism/2015/11/17/breitbart-news-network-born-in-the-usa-conceived-in-israel/" TargetMode="External"/><Relationship Id="rId18" Type="http://schemas.openxmlformats.org/officeDocument/2006/relationships/hyperlink" Target="http://www.irmep.org/hispanic.htm" TargetMode="External"/><Relationship Id="rId3" Type="http://schemas.openxmlformats.org/officeDocument/2006/relationships/hyperlink" Target="http://www.jta.org/2015/09/03/news-opinion/united-states/j-street-us-new-muslim-president-is-culturally-jewish" TargetMode="External"/><Relationship Id="rId7" Type="http://schemas.openxmlformats.org/officeDocument/2006/relationships/hyperlink" Target="https://www.jta.org/2017/10/06/news-opinion/united-states/charlottesville-rally-was-secretly-organized-by-george-soros-congressman-says" TargetMode="External"/><Relationship Id="rId12" Type="http://schemas.openxmlformats.org/officeDocument/2006/relationships/hyperlink" Target="http://www.jta.org/2009/01/13/news-opinion/politics/obama-pushes-ahead-with-plan-to-rejuvenate-black-jewish-alliance" TargetMode="External"/><Relationship Id="rId17" Type="http://schemas.openxmlformats.org/officeDocument/2006/relationships/hyperlink" Target="http://www.independent.co.uk/news/world/americas/victoria-islamic-centre-mosque-fire-texas-jews-give-key-synagogue-muslims-worship-gofundme-a7556331.html" TargetMode="External"/><Relationship Id="rId2" Type="http://schemas.openxmlformats.org/officeDocument/2006/relationships/hyperlink" Target="http://www.jta.org/2013/10/18/news-opinion/united-states/muslim-group-appoints-jew-as-their-philadelphia-director" TargetMode="External"/><Relationship Id="rId16" Type="http://schemas.openxmlformats.org/officeDocument/2006/relationships/hyperlink" Target="http://www.presstv.com/Detail/2017/02/22/511633/US-Muslims-Jewish-cemetary" TargetMode="External"/><Relationship Id="rId1" Type="http://schemas.openxmlformats.org/officeDocument/2006/relationships/slideLayout" Target="../slideLayouts/slideLayout222.xml"/><Relationship Id="rId6" Type="http://schemas.openxmlformats.org/officeDocument/2006/relationships/hyperlink" Target="http://www.jta.org/2016/11/14/news-opinion/united-states/jews-and-muslims-ramp-up-alliances-in-wake-of-trumps-election" TargetMode="External"/><Relationship Id="rId11" Type="http://schemas.openxmlformats.org/officeDocument/2006/relationships/hyperlink" Target="http://www.jpost.com/Opinion/Indian-Americans-and-American-Jews-Advancing-a-trilateral-alliance-498989" TargetMode="External"/><Relationship Id="rId5" Type="http://schemas.openxmlformats.org/officeDocument/2006/relationships/hyperlink" Target="http://forward.com/news/breaking-news/310378/us-census-may-add-controversial-israeli-category/" TargetMode="External"/><Relationship Id="rId15" Type="http://schemas.openxmlformats.org/officeDocument/2006/relationships/hyperlink" Target="http://www.jta.org/2017/08/20/news-opinion/politics/jewish-senator-calls-on-jewish-trump-cabinet-members-to-resign" TargetMode="External"/><Relationship Id="rId10" Type="http://schemas.openxmlformats.org/officeDocument/2006/relationships/hyperlink" Target="http://www.jta.org/2017/07/07/news-opinion/world/londons-muslim-mayor-calls-for-complete-ban-on-hezbollah" TargetMode="External"/><Relationship Id="rId4" Type="http://schemas.openxmlformats.org/officeDocument/2006/relationships/hyperlink" Target="http://ffeu.org/" TargetMode="External"/><Relationship Id="rId9" Type="http://schemas.openxmlformats.org/officeDocument/2006/relationships/hyperlink" Target="http://jewishnews.timesofisrael.com/zac-goldsmith-and-sadiq-khan-back-tel-aviv-festival-in-london/" TargetMode="External"/><Relationship Id="rId14" Type="http://schemas.openxmlformats.org/officeDocument/2006/relationships/hyperlink" Target="http://forward.com/news/israel/354402/how-steve-bannon-and-breitbart-news-can-be-pro-israel-and-anti-semitic-at-t/" TargetMode="External"/></Relationships>
</file>

<file path=ppt/slides/_rels/slide176.xml.rels><?xml version="1.0" encoding="UTF-8" standalone="yes"?>
<Relationships xmlns="http://schemas.openxmlformats.org/package/2006/relationships"><Relationship Id="rId3" Type="http://schemas.openxmlformats.org/officeDocument/2006/relationships/hyperlink" Target="http://forward.com/news/337014/ny-senate-passes-485-million-in-cuny-cuts-citing-anti-semitism/?attribution=articles-article-listing-1-headline" TargetMode="External"/><Relationship Id="rId2" Type="http://schemas.openxmlformats.org/officeDocument/2006/relationships/hyperlink" Target="http://www.jewishvirtuallibrary.org/jsource/US-Israel/globalantisemtext.html" TargetMode="External"/><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hyperlink" Target="http://www.irmep.org/hispanic.htm" TargetMode="External"/><Relationship Id="rId1" Type="http://schemas.openxmlformats.org/officeDocument/2006/relationships/slideLayout" Target="../slideLayouts/slideLayout7.xml"/><Relationship Id="rId4" Type="http://schemas.openxmlformats.org/officeDocument/2006/relationships/hyperlink" Target="http://www.forbes.com/profile/haim-saban/" TargetMode="External"/></Relationships>
</file>

<file path=ppt/slides/_rels/slide178.xml.rels><?xml version="1.0" encoding="UTF-8" standalone="yes"?>
<Relationships xmlns="http://schemas.openxmlformats.org/package/2006/relationships"><Relationship Id="rId3" Type="http://schemas.openxmlformats.org/officeDocument/2006/relationships/hyperlink" Target="http://www.jta.org/2015/01/26/news-opinion/united-states/auto-draft-30" TargetMode="External"/><Relationship Id="rId7" Type="http://schemas.openxmlformats.org/officeDocument/2006/relationships/hyperlink" Target="https://www.veteranstoday.com/2018/04/03/mlk-zion/" TargetMode="External"/><Relationship Id="rId2" Type="http://schemas.openxmlformats.org/officeDocument/2006/relationships/image" Target="../media/image92.jpeg"/><Relationship Id="rId1" Type="http://schemas.openxmlformats.org/officeDocument/2006/relationships/slideLayout" Target="../slideLayouts/slideLayout81.xml"/><Relationship Id="rId6" Type="http://schemas.openxmlformats.org/officeDocument/2006/relationships/hyperlink" Target="http://www.jta.org/2016/09/04/news-opinion/politics/pastor-gifts-trump-a-tallit-during-visit-to-detroit-black-church" TargetMode="External"/><Relationship Id="rId5" Type="http://schemas.openxmlformats.org/officeDocument/2006/relationships/hyperlink" Target="http://www.reuters.com/article/2015/09/21/us-usa-election-republicans-idUSKCN0RK0ND20150921" TargetMode="External"/><Relationship Id="rId4" Type="http://schemas.openxmlformats.org/officeDocument/2006/relationships/hyperlink" Target="http://www.jta.org/2009/01/13/news-opinion/politics/obama-pushes-ahead-with-plan-to-rejuvenate-black-jewish-alliance" TargetMode="External"/></Relationships>
</file>

<file path=ppt/slides/_rels/slide179.xml.rels><?xml version="1.0" encoding="UTF-8" standalone="yes"?>
<Relationships xmlns="http://schemas.openxmlformats.org/package/2006/relationships"><Relationship Id="rId3" Type="http://schemas.openxmlformats.org/officeDocument/2006/relationships/hyperlink" Target="http://www.isna.net/uploads/1/5/7/4/15744382/sharing_the_well_final.pdf" TargetMode="External"/><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3" Type="http://schemas.openxmlformats.org/officeDocument/2006/relationships/hyperlink" Target="http://www.ffeu.org/newsletters/newsletter_fall07.pdf" TargetMode="External"/><Relationship Id="rId2" Type="http://schemas.openxmlformats.org/officeDocument/2006/relationships/image" Target="../media/image94.jpeg"/><Relationship Id="rId1" Type="http://schemas.openxmlformats.org/officeDocument/2006/relationships/slideLayout" Target="../slideLayouts/slideLayout7.xml"/><Relationship Id="rId5" Type="http://schemas.openxmlformats.org/officeDocument/2006/relationships/hyperlink" Target="http://jewishstandard.timesofisrael.com/darfur-still-on-the-brain-at-jcpa-gathering/" TargetMode="External"/><Relationship Id="rId4" Type="http://schemas.openxmlformats.org/officeDocument/2006/relationships/image" Target="../media/image95.jpeg"/></Relationships>
</file>

<file path=ppt/slides/_rels/slide18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hyperlink" Target="http://www.jta.org/2014/11/26/news-opinion/united-states/with-herzliya-condo-project-east-end-rabbi-pitches-hamptons-style-zionism" TargetMode="External"/><Relationship Id="rId1" Type="http://schemas.openxmlformats.org/officeDocument/2006/relationships/slideLayout" Target="../slideLayouts/slideLayout7.xml"/><Relationship Id="rId4" Type="http://schemas.openxmlformats.org/officeDocument/2006/relationships/hyperlink" Target="http://www.crescentcityjewishnews.com/report-rabbi-marc-schneier-expelled-from-rabbinic-group-over-affair/" TargetMode="External"/></Relationships>
</file>

<file path=ppt/slides/_rels/slide182.xml.rels><?xml version="1.0" encoding="UTF-8" standalone="yes"?>
<Relationships xmlns="http://schemas.openxmlformats.org/package/2006/relationships"><Relationship Id="rId3" Type="http://schemas.openxmlformats.org/officeDocument/2006/relationships/hyperlink" Target="http://www.haaretz.com/jewish-world/american-jewish-organizations-laud-u-s-decision-not-to-attend-durban-3-1.365512" TargetMode="External"/><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2" Type="http://schemas.openxmlformats.org/officeDocument/2006/relationships/hyperlink" Target="https://webmail.indstate.edu/owa/redir.aspx?C=b7172332d5494c75a1ece1274758fb56&amp;URL=http://2001-2009.state.gov/g/drl/rls/79640.htm" TargetMode="Externa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hyperlink" Target="http://www.haaretz.com/news/national/israel-s-top-reform-rabbi-israeli-society-falling-into-deep-pit-of-racism-1.333996" TargetMode="External"/><Relationship Id="rId2" Type="http://schemas.openxmlformats.org/officeDocument/2006/relationships/image" Target="../media/image98.jpeg"/><Relationship Id="rId1" Type="http://schemas.openxmlformats.org/officeDocument/2006/relationships/slideLayout" Target="../slideLayouts/slideLayout2.xml"/><Relationship Id="rId5" Type="http://schemas.openxmlformats.org/officeDocument/2006/relationships/hyperlink" Target="http://www.haaretz.com/jewish-world/jewish-world-features/how-hasidic-jews-celebrate-christmas.premium-1.489734" TargetMode="External"/><Relationship Id="rId4" Type="http://schemas.openxmlformats.org/officeDocument/2006/relationships/hyperlink" Target="http://www.haaretz.com/israel-news/.premium-1.694620" TargetMode="External"/></Relationships>
</file>

<file path=ppt/slides/_rels/slide185.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hyperlink" Target="http://www.haaretz.com/news/national/1.589744" TargetMode="External"/><Relationship Id="rId1" Type="http://schemas.openxmlformats.org/officeDocument/2006/relationships/slideLayout" Target="../slideLayouts/slideLayout7.xml"/><Relationship Id="rId4" Type="http://schemas.openxmlformats.org/officeDocument/2006/relationships/hyperlink" Target="http://www.haaretz.com/news/diplomacy-defense/.premium-1.590253" TargetMode="Externa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3" Type="http://schemas.openxmlformats.org/officeDocument/2006/relationships/hyperlink" Target="http://www.aipac.org/" TargetMode="External"/><Relationship Id="rId2" Type="http://schemas.openxmlformats.org/officeDocument/2006/relationships/hyperlink" Target="http://www.jta.org/news/article/2010/05/13/2394806/obama-authorizes-205-million-for-iron-dome" TargetMode="External"/><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2" Type="http://schemas.openxmlformats.org/officeDocument/2006/relationships/hyperlink" Target="http://news.bbc.co.uk/2/hi/middle_east/8664316.stm" TargetMode="Externa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hyperlink" Target="http://www.wrmea.com/archives/November_2008/0811010.html" TargetMode="External"/><Relationship Id="rId2" Type="http://schemas.openxmlformats.org/officeDocument/2006/relationships/hyperlink" Target="http://www.csmonitor.com/2002/1209/p16s01-wmgn.html" TargetMode="External"/><Relationship Id="rId1" Type="http://schemas.openxmlformats.org/officeDocument/2006/relationships/slideLayout" Target="../slideLayouts/slideLayout2.xml"/><Relationship Id="rId4" Type="http://schemas.openxmlformats.org/officeDocument/2006/relationships/hyperlink" Target="http://mycatbirdseat.com/2010/04/jeff-blankfort-the-israel-lobby-and-the-left-uneasy-questions/" TargetMode="Externa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hyperlink" Target="http://www.haaretz.com/news/diplomacy-defense/1.565880" TargetMode="Externa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3" Type="http://schemas.openxmlformats.org/officeDocument/2006/relationships/hyperlink" Target="https://file.wikileaks.org/file/crs/97-908.pdf" TargetMode="External"/><Relationship Id="rId2" Type="http://schemas.openxmlformats.org/officeDocument/2006/relationships/hyperlink" Target="http://wikileaks.org/wiki/CRS-97-908" TargetMode="External"/><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hyperlink" Target="http://www.washingtonpost.com/wp-srv/photo/postphotos/orb/asection/2008-12-31/5.htm" TargetMode="External"/><Relationship Id="rId1" Type="http://schemas.openxmlformats.org/officeDocument/2006/relationships/slideLayout" Target="../slideLayouts/slideLayout7.xml"/><Relationship Id="rId4" Type="http://schemas.openxmlformats.org/officeDocument/2006/relationships/hyperlink" Target="http://www.washingtonpost.com/wp-dyn/content/article/2008/12/30/AR2008123003099.html" TargetMode="Externa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3" Type="http://schemas.openxmlformats.org/officeDocument/2006/relationships/hyperlink" Target="http://www.mfa.gov.il/MFA/About+the+Ministry/MFA+Spokesman/2007/Signing%20of%20Memorandum%20of%20Understanding%20between%20Israel%20and%20the%20United%20States%2016-Aug-2007" TargetMode="External"/><Relationship Id="rId2" Type="http://schemas.openxmlformats.org/officeDocument/2006/relationships/image" Target="../media/image102.png"/><Relationship Id="rId1" Type="http://schemas.openxmlformats.org/officeDocument/2006/relationships/slideLayout" Target="../slideLayouts/slideLayout2.xml"/><Relationship Id="rId4" Type="http://schemas.openxmlformats.org/officeDocument/2006/relationships/hyperlink" Target="http://www.haaretz.com/news/diplomacy-defense/israel-is-world-s-largest-exporter-of-drones-study-finds.premium-1.524771" TargetMode="Externa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3" Type="http://schemas.openxmlformats.org/officeDocument/2006/relationships/hyperlink" Target="http://www.ifamericansknew.org/stats/usaid.html" TargetMode="External"/><Relationship Id="rId2" Type="http://schemas.openxmlformats.org/officeDocument/2006/relationships/hyperlink" Target="http://www.ifamericansknew.org/" TargetMode="External"/><Relationship Id="rId1" Type="http://schemas.openxmlformats.org/officeDocument/2006/relationships/slideLayout" Target="../slideLayouts/slideLayout7.xml"/><Relationship Id="rId4" Type="http://schemas.openxmlformats.org/officeDocument/2006/relationships/image" Target="../media/image103.png"/></Relationships>
</file>

<file path=ppt/slides/_rels/slide201.xml.rels><?xml version="1.0" encoding="UTF-8" standalone="yes"?>
<Relationships xmlns="http://schemas.openxmlformats.org/package/2006/relationships"><Relationship Id="rId2" Type="http://schemas.openxmlformats.org/officeDocument/2006/relationships/hyperlink" Target="http://www.jta.org/news/article/2011/12/23/3090884/us-funds-for-palestinians-conditional-on-statehood-maneuvers" TargetMode="External"/><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3" Type="http://schemas.openxmlformats.org/officeDocument/2006/relationships/hyperlink" Target="https://www.ers.usda.gov/topics/rural-economy-population/rural-poverty-well-being/" TargetMode="External"/><Relationship Id="rId2" Type="http://schemas.openxmlformats.org/officeDocument/2006/relationships/hyperlink" Target="http://tribstar.com/bigstory3/x228005597/U-S-poverty-on-track-to-be-highest-since-60s" TargetMode="Externa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8" Type="http://schemas.openxmlformats.org/officeDocument/2006/relationships/hyperlink" Target="https://www.youtube.com/watch?v=jsTxfH6tnww" TargetMode="External"/><Relationship Id="rId3" Type="http://schemas.openxmlformats.org/officeDocument/2006/relationships/hyperlink" Target="https://www.un.org/press/en/2016/ga11879.doc.htm" TargetMode="External"/><Relationship Id="rId7" Type="http://schemas.openxmlformats.org/officeDocument/2006/relationships/image" Target="../media/image107.jpeg"/><Relationship Id="rId2" Type="http://schemas.openxmlformats.org/officeDocument/2006/relationships/notesSlide" Target="../notesSlides/notesSlide23.xml"/><Relationship Id="rId1" Type="http://schemas.openxmlformats.org/officeDocument/2006/relationships/slideLayout" Target="../slideLayouts/slideLayout89.xml"/><Relationship Id="rId6" Type="http://schemas.openxmlformats.org/officeDocument/2006/relationships/image" Target="../media/image106.jpeg"/><Relationship Id="rId11" Type="http://schemas.openxmlformats.org/officeDocument/2006/relationships/image" Target="../media/image108.png"/><Relationship Id="rId5" Type="http://schemas.openxmlformats.org/officeDocument/2006/relationships/image" Target="../media/image105.jpeg"/><Relationship Id="rId10" Type="http://schemas.openxmlformats.org/officeDocument/2006/relationships/hyperlink" Target="http://www.jta.org/2013/08/04/news-opinion/politics/aipac-backed-letter-on-iran-garners-76-senate-signatures" TargetMode="External"/><Relationship Id="rId4" Type="http://schemas.openxmlformats.org/officeDocument/2006/relationships/image" Target="../media/image104.jpeg"/><Relationship Id="rId9" Type="http://schemas.openxmlformats.org/officeDocument/2006/relationships/hyperlink" Target="http://www.law.cornell.edu/uscode/22/611.html" TargetMode="External"/></Relationships>
</file>

<file path=ppt/slides/_rels/slide207.xml.rels><?xml version="1.0" encoding="UTF-8" standalone="yes"?>
<Relationships xmlns="http://schemas.openxmlformats.org/package/2006/relationships"><Relationship Id="rId2" Type="http://schemas.openxmlformats.org/officeDocument/2006/relationships/hyperlink" Target="http://www.jta.org/2014/05/13/news-opinion/world/survey-more-than-a-quarter-of-the-world-hates-jews" TargetMode="External"/><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8" Type="http://schemas.openxmlformats.org/officeDocument/2006/relationships/hyperlink" Target="http://www.washingtonpost.com/opinions/robert-j-samuelson-in-politics-money-is-speech/2014/04/04/075df4ec-bc18-11e3-9a05-c739f29ccb08_story.html?hpid=z2" TargetMode="External"/><Relationship Id="rId3" Type="http://schemas.openxmlformats.org/officeDocument/2006/relationships/image" Target="../media/image104.jpeg"/><Relationship Id="rId7" Type="http://schemas.openxmlformats.org/officeDocument/2006/relationships/hyperlink" Target="https://www.youtube.com/watch?v=w_VNOk7Wv5A"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hyperlink" Target="https://www.veteranstoday.com/2015/01/03/lobby/" TargetMode="External"/><Relationship Id="rId5" Type="http://schemas.openxmlformats.org/officeDocument/2006/relationships/hyperlink" Target="http://www.independent.co.uk/voices/comment/so-just-how-powerful-is-the-israel-lobby-in-the-us-8478432.html" TargetMode="External"/><Relationship Id="rId4" Type="http://schemas.openxmlformats.org/officeDocument/2006/relationships/hyperlink" Target="http://www.mepc.org/israel-lobby-and-us-foreign-policy-0" TargetMode="External"/><Relationship Id="rId9" Type="http://schemas.openxmlformats.org/officeDocument/2006/relationships/hyperlink" Target="http://www.reuters.com/article/2014/04/02/us-usa-court-election-idUSBREA3116V20140402" TargetMode="External"/></Relationships>
</file>

<file path=ppt/slides/_rels/slide209.xml.rels><?xml version="1.0" encoding="UTF-8" standalone="yes"?>
<Relationships xmlns="http://schemas.openxmlformats.org/package/2006/relationships"><Relationship Id="rId8" Type="http://schemas.openxmlformats.org/officeDocument/2006/relationships/hyperlink" Target="https://www.wrmea.org/018-may-june/an-overview-of-the-israel-lobby-agenda.html" TargetMode="External"/><Relationship Id="rId3" Type="http://schemas.openxmlformats.org/officeDocument/2006/relationships/hyperlink" Target="https://www.youtube.com/watch?v=j1cIm2C1DWo" TargetMode="External"/><Relationship Id="rId7" Type="http://schemas.openxmlformats.org/officeDocument/2006/relationships/hyperlink" Target="http://scotthorton.org/interviews/2014/07/23/072314-grant-f-smith/" TargetMode="Externa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hyperlink" Target="http://www.ifamericansknew.org/us_ints/pg-blankfort.html" TargetMode="External"/><Relationship Id="rId5" Type="http://schemas.openxmlformats.org/officeDocument/2006/relationships/hyperlink" Target="http://israellobbyus.org/transcripts/1.2Seth_MorrisonT.htm" TargetMode="External"/><Relationship Id="rId4" Type="http://schemas.openxmlformats.org/officeDocument/2006/relationships/hyperlink" Target="https://www.youtube.com/watch?v=Kfrey4vzf3U&amp;t=22s" TargetMode="External"/><Relationship Id="rId9" Type="http://schemas.openxmlformats.org/officeDocument/2006/relationships/hyperlink" Target="http://www.lahaine.org/petras/b2-img/petras_thest.pdf" TargetMode="External"/></Relationships>
</file>

<file path=ppt/slides/_rels/slide210.xml.rels><?xml version="1.0" encoding="UTF-8" standalone="yes"?>
<Relationships xmlns="http://schemas.openxmlformats.org/package/2006/relationships"><Relationship Id="rId3" Type="http://schemas.openxmlformats.org/officeDocument/2006/relationships/hyperlink" Target="http://www.israelhayom.com/site/newsletter_article.php?id=3821" TargetMode="External"/><Relationship Id="rId2" Type="http://schemas.openxmlformats.org/officeDocument/2006/relationships/hyperlink" Target="http://www.jewishencyclopedia.com/articles/4709-court-jews" TargetMode="External"/><Relationship Id="rId1" Type="http://schemas.openxmlformats.org/officeDocument/2006/relationships/slideLayout" Target="../slideLayouts/slideLayout2.xml"/><Relationship Id="rId4" Type="http://schemas.openxmlformats.org/officeDocument/2006/relationships/hyperlink" Target="http://forward.com/articles/216074/what-do-israelis-think-about-americans-start-with/" TargetMode="External"/></Relationships>
</file>

<file path=ppt/slides/_rels/slide211.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109.png"/></Relationships>
</file>

<file path=ppt/slides/_rels/slide212.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2" Type="http://schemas.openxmlformats.org/officeDocument/2006/relationships/hyperlink" Target="http://www.lahaine.org/petras/b2-img/petras_thest.pdf" TargetMode="Externa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3" Type="http://schemas.openxmlformats.org/officeDocument/2006/relationships/hyperlink" Target="http://www.conferenceofpresidents.org/" TargetMode="External"/><Relationship Id="rId7" Type="http://schemas.openxmlformats.org/officeDocument/2006/relationships/hyperlink" Target="https://prod-cdn-static.gop.com/media/documents/DRAFT_12_FINAL%5b1%5d-ben_1468872234.pdf" TargetMode="External"/><Relationship Id="rId2" Type="http://schemas.openxmlformats.org/officeDocument/2006/relationships/hyperlink" Target="http://www.jpost.com/American-Politics/Malcolm-Hoenlein-stepping-down-as-Conference-of-Presidents-chief-543901" TargetMode="External"/><Relationship Id="rId1" Type="http://schemas.openxmlformats.org/officeDocument/2006/relationships/slideLayout" Target="../slideLayouts/slideLayout4.xml"/><Relationship Id="rId6" Type="http://schemas.openxmlformats.org/officeDocument/2006/relationships/hyperlink" Target="http://forward.com/news/344652/republicans-prepare-to-drop-mention-of-palestine-from-platform/?attribution=articles-hero-item-text-3" TargetMode="External"/><Relationship Id="rId5" Type="http://schemas.openxmlformats.org/officeDocument/2006/relationships/hyperlink" Target="http://www.presidency.ucsb.edu/papers_pdf/117717.pdf" TargetMode="External"/><Relationship Id="rId4" Type="http://schemas.openxmlformats.org/officeDocument/2006/relationships/hyperlink" Target="http://www.jta.org/2016/07/10/news-opinion/politics/israel-occupation-amendment-rejected-by-democratic-platform-drafters" TargetMode="External"/></Relationships>
</file>

<file path=ppt/slides/_rels/slide218.xml.rels><?xml version="1.0" encoding="UTF-8" standalone="yes"?>
<Relationships xmlns="http://schemas.openxmlformats.org/package/2006/relationships"><Relationship Id="rId3" Type="http://schemas.openxmlformats.org/officeDocument/2006/relationships/hyperlink" Target="http://www.aipac.org/connect/students/campus-initiatives" TargetMode="External"/><Relationship Id="rId2" Type="http://schemas.openxmlformats.org/officeDocument/2006/relationships/hyperlink" Target="http://www.aipac.org/learn/legislative-agenda" TargetMode="External"/><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2" Type="http://schemas.openxmlformats.org/officeDocument/2006/relationships/hyperlink" Target="http://www.jta.org/news/article/2011/05/24/3087857/reporters-notebook-aipac-2011" TargetMode="External"/><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3" Type="http://schemas.openxmlformats.org/officeDocument/2006/relationships/hyperlink" Target="http://www.jpost.com/Arab-Israeli-Conflict/Ex-UN-envoy-Bolton-to-JPost-Trump-has-no-chance-at-ultimate-peace-deal-494261" TargetMode="External"/><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hyperlink" Target="https://www.youtube.com/watch?v=Xmms5Eoixfs" TargetMode="External"/><Relationship Id="rId5" Type="http://schemas.openxmlformats.org/officeDocument/2006/relationships/image" Target="http://www.csmonitor.com/specials/neocon/images/keyFigures.gif" TargetMode="External"/><Relationship Id="rId4" Type="http://schemas.openxmlformats.org/officeDocument/2006/relationships/image" Target="../media/image110.png"/></Relationships>
</file>

<file path=ppt/slides/_rels/slide221.xml.rels><?xml version="1.0" encoding="UTF-8" standalone="yes"?>
<Relationships xmlns="http://schemas.openxmlformats.org/package/2006/relationships"><Relationship Id="rId8" Type="http://schemas.openxmlformats.org/officeDocument/2006/relationships/hyperlink" Target="https://www.amazon.com/Allies-Armageddon-Rise-Christian-Zionism/dp/0300116985?tag=veteranstoday-20" TargetMode="External"/><Relationship Id="rId13" Type="http://schemas.openxmlformats.org/officeDocument/2006/relationships/hyperlink" Target="https://www.youtube.com/watch?v=p9cRk10AZWg" TargetMode="External"/><Relationship Id="rId18" Type="http://schemas.openxmlformats.org/officeDocument/2006/relationships/hyperlink" Target="https://www.wrmea.org/2015-october/the-scofield-bible-the-book-that-made-zionists-of-americas-evangelical-christians.html" TargetMode="External"/><Relationship Id="rId3" Type="http://schemas.openxmlformats.org/officeDocument/2006/relationships/hyperlink" Target="http://www.csmonitor.com/1985/0802/bfindl-f.html" TargetMode="External"/><Relationship Id="rId7" Type="http://schemas.openxmlformats.org/officeDocument/2006/relationships/hyperlink" Target="https://www.veteranstoday.com/2017/11/15/stephen-bannon-im-a-proud-christian-zionist/" TargetMode="External"/><Relationship Id="rId12" Type="http://schemas.openxmlformats.org/officeDocument/2006/relationships/hyperlink" Target="https://www.youtube.com/watch?v=nGEFL9MNaXw" TargetMode="External"/><Relationship Id="rId17" Type="http://schemas.openxmlformats.org/officeDocument/2006/relationships/hyperlink" Target="https://www.washingtonpost.com/news/made-by-history/wp/2017/07/17/what-you-need-to-know-about-mike-pences-speech-to-christians-united-for-israel/?utm_term=.cb4e4e2efa51" TargetMode="External"/><Relationship Id="rId2" Type="http://schemas.openxmlformats.org/officeDocument/2006/relationships/notesSlide" Target="../notesSlides/notesSlide28.xml"/><Relationship Id="rId16" Type="http://schemas.openxmlformats.org/officeDocument/2006/relationships/hyperlink" Target="https://www.haaretz.com/middle-east-news/palestinians/1.828330" TargetMode="External"/><Relationship Id="rId1" Type="http://schemas.openxmlformats.org/officeDocument/2006/relationships/slideLayout" Target="../slideLayouts/slideLayout2.xml"/><Relationship Id="rId6" Type="http://schemas.openxmlformats.org/officeDocument/2006/relationships/hyperlink" Target="http://www.jpost.com/Israel/Bibi-Christian-Zionists-our-top-friends" TargetMode="External"/><Relationship Id="rId11" Type="http://schemas.openxmlformats.org/officeDocument/2006/relationships/hyperlink" Target="https://www.youtube.com/watch?v=BC9GlA55sCI&amp;list=PLEVTqoofQtWO7topNOIO8EDp1c3PNwCxi&amp;index=2" TargetMode="External"/><Relationship Id="rId5" Type="http://schemas.openxmlformats.org/officeDocument/2006/relationships/hyperlink" Target="https://forward.com/fast-forward/389860/evangelicals-declare-trump-a-friend-of-the-jews/" TargetMode="External"/><Relationship Id="rId15" Type="http://schemas.openxmlformats.org/officeDocument/2006/relationships/hyperlink" Target="https://forward.com/news/national/389233/evangelicals-led-drive-to-name-jerusalem-as-capital-aipac-stayed-on-sidelin/" TargetMode="External"/><Relationship Id="rId10" Type="http://schemas.openxmlformats.org/officeDocument/2006/relationships/hyperlink" Target="https://www.youtube.com/watch?v=e0w06Ro5pcY&amp;list=PLEVTqoofQtWO7topNOIO8EDp1c3PNwCxi&amp;index=10" TargetMode="External"/><Relationship Id="rId4" Type="http://schemas.openxmlformats.org/officeDocument/2006/relationships/hyperlink" Target="http://www.religion-online.org/article/the-evangelical-jewish-alliance/" TargetMode="External"/><Relationship Id="rId9" Type="http://schemas.openxmlformats.org/officeDocument/2006/relationships/hyperlink" Target="http://forward.com/news/311662/leader-of-christian-zionists-named-head-of-adelson-campus-anti-bds-group/" TargetMode="External"/><Relationship Id="rId14" Type="http://schemas.openxmlformats.org/officeDocument/2006/relationships/hyperlink" Target="http://forward.com/news/377223/christian-zionism-grabs-spotlight-as-mike-pence-addresses-cufi/" TargetMode="External"/></Relationships>
</file>

<file path=ppt/slides/_rels/slide222.xml.rels><?xml version="1.0" encoding="UTF-8" standalone="yes"?>
<Relationships xmlns="http://schemas.openxmlformats.org/package/2006/relationships"><Relationship Id="rId3" Type="http://schemas.openxmlformats.org/officeDocument/2006/relationships/hyperlink" Target="http://imemc.org/article/evangelical-lutheran-church-votes-to-divest-from-israeli-occupation/" TargetMode="External"/><Relationship Id="rId2" Type="http://schemas.openxmlformats.org/officeDocument/2006/relationships/hyperlink" Target="http://www.religion-online.org/article/the-evangelical-jewish-alliance/" TargetMode="External"/><Relationship Id="rId1" Type="http://schemas.openxmlformats.org/officeDocument/2006/relationships/slideLayout" Target="../slideLayouts/slideLayout2.xml"/><Relationship Id="rId4" Type="http://schemas.openxmlformats.org/officeDocument/2006/relationships/hyperlink" Target="https://www.washingtonreport.me/2015-october/the-scofield-bible&#8212;the-book-that-made-zionists-of-americas-evangelical-christians.html" TargetMode="External"/></Relationships>
</file>

<file path=ppt/slides/_rels/slide223.xml.rels><?xml version="1.0" encoding="UTF-8" standalone="yes"?>
<Relationships xmlns="http://schemas.openxmlformats.org/package/2006/relationships"><Relationship Id="rId2" Type="http://schemas.openxmlformats.org/officeDocument/2006/relationships/hyperlink" Target="http://www.haaretz.com/news/international/u-s-presbyterians-urge-government-to-end-israel-aid-over-settlements-1.301071" TargetMode="External"/><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3" Type="http://schemas.openxmlformats.org/officeDocument/2006/relationships/hyperlink" Target="http://www.jstreet.org/page/j-street-statement-principles" TargetMode="External"/><Relationship Id="rId2" Type="http://schemas.openxmlformats.org/officeDocument/2006/relationships/hyperlink" Target="http://www.jstreet.org/about/about-us" TargetMode="External"/><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3" Type="http://schemas.openxmlformats.org/officeDocument/2006/relationships/hyperlink" Target="http://www.jta.org/2015/12/01/news-opinion/israel-middle-east/with-israeli-eu-relations-strained-netanyahu-looks-toward-asia" TargetMode="External"/><Relationship Id="rId2" Type="http://schemas.openxmlformats.org/officeDocument/2006/relationships/hyperlink" Target="http://www.jpppi.org.il/JPPPI" TargetMode="External"/><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2" Type="http://schemas.openxmlformats.org/officeDocument/2006/relationships/hyperlink" Target="http://www.jpppi.org.il/JPPPI" TargetMode="External"/><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2" Type="http://schemas.openxmlformats.org/officeDocument/2006/relationships/hyperlink" Target="http://www.jpppi.org.il/JPPPI" TargetMode="External"/><Relationship Id="rId1" Type="http://schemas.openxmlformats.org/officeDocument/2006/relationships/slideLayout" Target="../slideLayouts/slideLayout4.xml"/></Relationships>
</file>

<file path=ppt/slides/_rels/slide228.xml.rels><?xml version="1.0" encoding="UTF-8" standalone="yes"?>
<Relationships xmlns="http://schemas.openxmlformats.org/package/2006/relationships"><Relationship Id="rId3" Type="http://schemas.openxmlformats.org/officeDocument/2006/relationships/hyperlink" Target="http://www.biu.ac.il/Besa/MSPS65.pdf" TargetMode="External"/><Relationship Id="rId7" Type="http://schemas.openxmlformats.org/officeDocument/2006/relationships/hyperlink" Target="http://www.jta.org/news/article/2010/12/21/2742276/new-survey-suggests-that-there-are-65-million-american-jews" TargetMode="External"/><Relationship Id="rId2" Type="http://schemas.openxmlformats.org/officeDocument/2006/relationships/hyperlink" Target="http://www.jewishdatabank.org/Reports/World_Jewish_Population_2010.pdf" TargetMode="External"/><Relationship Id="rId1" Type="http://schemas.openxmlformats.org/officeDocument/2006/relationships/slideLayout" Target="../slideLayouts/slideLayout2.xml"/><Relationship Id="rId6" Type="http://schemas.openxmlformats.org/officeDocument/2006/relationships/hyperlink" Target="http://www.bjpa.org/Publications/details.cfm?PublicationID=18499" TargetMode="External"/><Relationship Id="rId5" Type="http://schemas.openxmlformats.org/officeDocument/2006/relationships/hyperlink" Target="http://www.jewishideasdaily.com/content/module/2010/12/1/main-feature/1/counting-jews/r&amp;jtahome" TargetMode="External"/><Relationship Id="rId4" Type="http://schemas.openxmlformats.org/officeDocument/2006/relationships/hyperlink" Target="http://www.mfa.gov.il/MFA/MFAArchive/1950_1959/Law%20of%20Return%205710-1950" TargetMode="External"/></Relationships>
</file>

<file path=ppt/slides/_rels/slide229.xml.rels><?xml version="1.0" encoding="UTF-8" standalone="yes"?>
<Relationships xmlns="http://schemas.openxmlformats.org/package/2006/relationships"><Relationship Id="rId2" Type="http://schemas.openxmlformats.org/officeDocument/2006/relationships/hyperlink" Target="http://forward.com/news/breaking-news/310378/us-census-may-add-controversial-israeli-category/" TargetMode="External"/><Relationship Id="rId1" Type="http://schemas.openxmlformats.org/officeDocument/2006/relationships/slideLayout" Target="../slideLayouts/slideLayout211.xml"/></Relationships>
</file>

<file path=ppt/slides/_rels/slide230.xml.rels><?xml version="1.0" encoding="UTF-8" standalone="yes"?>
<Relationships xmlns="http://schemas.openxmlformats.org/package/2006/relationships"><Relationship Id="rId3" Type="http://schemas.openxmlformats.org/officeDocument/2006/relationships/hyperlink" Target="http://www.veteranstoday.com/2017/06/22/was-otto-warmbier-an-american-student-or-an-israeli-spy/" TargetMode="External"/><Relationship Id="rId2" Type="http://schemas.openxmlformats.org/officeDocument/2006/relationships/hyperlink" Target="https://www.theguardian.com/world/2013/sep/11/nsa-americans-personal-data-israel-documents" TargetMode="External"/><Relationship Id="rId1" Type="http://schemas.openxmlformats.org/officeDocument/2006/relationships/slideLayout" Target="../slideLayouts/slideLayout2.xml"/><Relationship Id="rId5" Type="http://schemas.openxmlformats.org/officeDocument/2006/relationships/hyperlink" Target="http://www.haaretz.com/israel-news/1.798149" TargetMode="External"/><Relationship Id="rId4" Type="http://schemas.openxmlformats.org/officeDocument/2006/relationships/hyperlink" Target="http://abcnews.go.com/Blotter/mossad-kill-saddam-exploding-book-report/story?id=17699228" TargetMode="Externa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2" Type="http://schemas.openxmlformats.org/officeDocument/2006/relationships/hyperlink" Target="http://www.haaretz.com/weekend/magazine/.premium-1.553006" TargetMode="External"/><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3" Type="http://schemas.openxmlformats.org/officeDocument/2006/relationships/hyperlink" Target="http://weekly.ahram.org.eg/2007/868/in2.htm"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11.jpeg"/><Relationship Id="rId4" Type="http://schemas.openxmlformats.org/officeDocument/2006/relationships/hyperlink" Target="http://www.lefigaro.fr/actualites/2007/10/12/01001-20071012ARTFIG90291-les_etranges_accusations_d_un_cybercorbeau.php" TargetMode="Externa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8" Type="http://schemas.openxmlformats.org/officeDocument/2006/relationships/hyperlink" Target="http://www.jta.org/news/article/2010/12/28/2742339/iranian-executed-for-spyng-for-israel" TargetMode="External"/><Relationship Id="rId3" Type="http://schemas.openxmlformats.org/officeDocument/2006/relationships/hyperlink" Target="http://www.interpol.int/public/ICPO/PressReleases/PR2010/PR016.asp" TargetMode="External"/><Relationship Id="rId7" Type="http://schemas.openxmlformats.org/officeDocument/2006/relationships/hyperlink" Target="http://www.telegraph.co.uk/news/worldnews/africaandindianocean/egypt/8227098/Mossad-agent-brought-down-Egypts-internet.html" TargetMode="External"/><Relationship Id="rId2" Type="http://schemas.openxmlformats.org/officeDocument/2006/relationships/hyperlink" Target="http://news.bbc.co.uk/2/hi/in_depth/8517716.stm" TargetMode="External"/><Relationship Id="rId1" Type="http://schemas.openxmlformats.org/officeDocument/2006/relationships/slideLayout" Target="../slideLayouts/slideLayout7.xml"/><Relationship Id="rId6" Type="http://schemas.openxmlformats.org/officeDocument/2006/relationships/hyperlink" Target="http://www.telegraph.co.uk/news/worldnews/middleeast/israel/8224391/New-Mossad-chief-to-apologise-for-use-of-UK-passports-in-Dubai-killing.html" TargetMode="External"/><Relationship Id="rId5" Type="http://schemas.openxmlformats.org/officeDocument/2006/relationships/hyperlink" Target="http://www.independent.co.uk/opinion/commentators/fisk/robert-fisk-dubai-police-hunt-briton-over-murder-of-hamas-official-1974688.html" TargetMode="External"/><Relationship Id="rId4" Type="http://schemas.openxmlformats.org/officeDocument/2006/relationships/image" Target="../media/image112.png"/></Relationships>
</file>

<file path=ppt/slides/_rels/slide237.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png"/><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3" Type="http://schemas.openxmlformats.org/officeDocument/2006/relationships/hyperlink" Target="http://online.wsj.com/article/SB10001424052748703314904575399091233047622.html" TargetMode="External"/><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2" Type="http://schemas.openxmlformats.org/officeDocument/2006/relationships/hyperlink" Target="http://www.haaretz.com/news/diplomacy-defense/russia-refuses-israel-cultural-center-over-spy-fears-1.299272" TargetMode="External"/><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2" Type="http://schemas.openxmlformats.org/officeDocument/2006/relationships/hyperlink" Target="http://www.haaretz.com/print-edition/business/ireland-seeks-to-block-israel-access-to-data-on-eu-citizens-1.301180" TargetMode="External"/><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2" Type="http://schemas.openxmlformats.org/officeDocument/2006/relationships/hyperlink" Target="http://www.haaretz.com/israel-news/1.798149" TargetMode="External"/><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3" Type="http://schemas.openxmlformats.org/officeDocument/2006/relationships/hyperlink" Target="http://www.dailymail.co.uk/news/article-3514875/Israeli-firm-helped-FBI-crack-San-Bernardino-gunman-s-cellphone-without-Apple-s-help.html" TargetMode="External"/><Relationship Id="rId2" Type="http://schemas.openxmlformats.org/officeDocument/2006/relationships/image" Target="../media/image117.jpeg"/><Relationship Id="rId1" Type="http://schemas.openxmlformats.org/officeDocument/2006/relationships/slideLayout" Target="../slideLayouts/slideLayout7.xml"/><Relationship Id="rId4" Type="http://schemas.openxmlformats.org/officeDocument/2006/relationships/hyperlink" Target="https://www.theguardian.com/world/2013/sep/11/nsa-americans-personal-data-israel-documents" TargetMode="External"/></Relationships>
</file>

<file path=ppt/slides/_rels/slide244.xml.rels><?xml version="1.0" encoding="UTF-8" standalone="yes"?>
<Relationships xmlns="http://schemas.openxmlformats.org/package/2006/relationships"><Relationship Id="rId3" Type="http://schemas.openxmlformats.org/officeDocument/2006/relationships/hyperlink" Target="http://jta.org/news/article/2009/10/12/1008462/jewish-security-network" TargetMode="External"/><Relationship Id="rId2" Type="http://schemas.openxmlformats.org/officeDocument/2006/relationships/image" Target="../media/image118.jpeg"/><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3" Type="http://schemas.openxmlformats.org/officeDocument/2006/relationships/hyperlink" Target="http://www.haaretz.com/news/international/package-to-u-s-homeland-security-chief-ignites-in-washington-1.335865" TargetMode="External"/><Relationship Id="rId2" Type="http://schemas.openxmlformats.org/officeDocument/2006/relationships/image" Target="../media/image119.jpeg"/><Relationship Id="rId1" Type="http://schemas.openxmlformats.org/officeDocument/2006/relationships/slideLayout" Target="../slideLayouts/slideLayout7.xml"/><Relationship Id="rId6" Type="http://schemas.openxmlformats.org/officeDocument/2006/relationships/hyperlink" Target="http://www.tabletmag.com/scroll/55104/we-have-seen-israeli-security-and-it-is-not-ours/" TargetMode="External"/><Relationship Id="rId5" Type="http://schemas.openxmlformats.org/officeDocument/2006/relationships/hyperlink" Target="http://articles.latimes.com/2010/nov/27/world/la-fg-israel-homeland-security-20101128" TargetMode="External"/><Relationship Id="rId4" Type="http://schemas.openxmlformats.org/officeDocument/2006/relationships/hyperlink" Target="http://www.foxnews.com/politics/2011/01/04/napolitano-israeli-style-security-wont-work/#ixzz1A7rMF76I" TargetMode="External"/></Relationships>
</file>

<file path=ppt/slides/_rels/slide246.xml.rels><?xml version="1.0" encoding="UTF-8" standalone="yes"?>
<Relationships xmlns="http://schemas.openxmlformats.org/package/2006/relationships"><Relationship Id="rId3" Type="http://schemas.openxmlformats.org/officeDocument/2006/relationships/hyperlink" Target="http://www.jta.org/wp-content/uploads/2014/11/image003-1.jpg" TargetMode="External"/><Relationship Id="rId2" Type="http://schemas.openxmlformats.org/officeDocument/2006/relationships/hyperlink" Target="http://www.jta.org/2014/11/20/news-opinion/united-states/jewish-groups-security-adviser-to-lead-u-s-foreign-fighter-task-force" TargetMode="External"/><Relationship Id="rId1" Type="http://schemas.openxmlformats.org/officeDocument/2006/relationships/slideLayout" Target="../slideLayouts/slideLayout2.xml"/><Relationship Id="rId4" Type="http://schemas.openxmlformats.org/officeDocument/2006/relationships/image" Target="../media/image120.jpeg"/></Relationships>
</file>

<file path=ppt/slides/_rels/slide247.xml.rels><?xml version="1.0" encoding="UTF-8" standalone="yes"?>
<Relationships xmlns="http://schemas.openxmlformats.org/package/2006/relationships"><Relationship Id="rId3" Type="http://schemas.openxmlformats.org/officeDocument/2006/relationships/hyperlink" Target="http://www.washingtonpost.com/investigations/us-intelligence-mining-data-from-nine-us-internet-companies-in-broad-secret-program/2013/06/06/3a0c0da8-cebf-11e2-8845-d970ccb04497_story.html" TargetMode="External"/><Relationship Id="rId2" Type="http://schemas.openxmlformats.org/officeDocument/2006/relationships/image" Target="../media/image121.jpeg"/><Relationship Id="rId1" Type="http://schemas.openxmlformats.org/officeDocument/2006/relationships/slideLayout" Target="../slideLayouts/slideLayout7.xml"/><Relationship Id="rId5" Type="http://schemas.openxmlformats.org/officeDocument/2006/relationships/hyperlink" Target="http://www.guardian.co.uk/world/2013/jun/06/obama-administration-nsa-verizon-records" TargetMode="External"/><Relationship Id="rId4" Type="http://schemas.openxmlformats.org/officeDocument/2006/relationships/hyperlink" Target="http://www.guardian.co.uk/world/2013/jun/06/nsa-phone-records-verizon-court-order" TargetMode="External"/></Relationships>
</file>

<file path=ppt/slides/_rels/slide248.xml.rels><?xml version="1.0" encoding="UTF-8" standalone="yes"?>
<Relationships xmlns="http://schemas.openxmlformats.org/package/2006/relationships"><Relationship Id="rId3" Type="http://schemas.openxmlformats.org/officeDocument/2006/relationships/hyperlink" Target="http://www.haaretz.com/news/diplomacy-defense/how-was-israel-involved-in-collecting-u-s-communications-intel-for-nsa-1.528529" TargetMode="External"/><Relationship Id="rId2" Type="http://schemas.openxmlformats.org/officeDocument/2006/relationships/hyperlink" Target="http://www.wired.com/threatlevel/2012/04/shady-companies-nsa/all/1" TargetMode="External"/><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3" Type="http://schemas.openxmlformats.org/officeDocument/2006/relationships/hyperlink" Target="http://www.europarl.europa.eu/news/en/pressroom/content/20130701IPR14770/html/Parliament-to-launch-in-depth-inquiry-into-US-surveillance-programmes" TargetMode="External"/><Relationship Id="rId2" Type="http://schemas.openxmlformats.org/officeDocument/2006/relationships/image" Target="../media/image123.png"/><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8" Type="http://schemas.openxmlformats.org/officeDocument/2006/relationships/hyperlink" Target="http://www.haaretz.com/print-edition/business/ireland-seeks-to-block-israel-access-to-data-on-eu-citizens-1.301180" TargetMode="External"/><Relationship Id="rId3" Type="http://schemas.openxmlformats.org/officeDocument/2006/relationships/hyperlink" Target="http://www.jta.org/2013/06/05/news-opinion/politics/in-new-white-house-role-israel-will-still-keep-susan-rice-busy" TargetMode="External"/><Relationship Id="rId7" Type="http://schemas.openxmlformats.org/officeDocument/2006/relationships/hyperlink" Target="http://www.haaretz.com/news/diplomacy-defense/russia-refuses-israel-cultural-center-over-spy-fears-1.299272" TargetMode="External"/><Relationship Id="rId2" Type="http://schemas.openxmlformats.org/officeDocument/2006/relationships/image" Target="../media/image124.jpeg"/><Relationship Id="rId1" Type="http://schemas.openxmlformats.org/officeDocument/2006/relationships/slideLayout" Target="../slideLayouts/slideLayout7.xml"/><Relationship Id="rId6" Type="http://schemas.openxmlformats.org/officeDocument/2006/relationships/hyperlink" Target="https://www.theguardian.com/world/2013/sep/11/nsa-americans-personal-data-israel-documents" TargetMode="External"/><Relationship Id="rId11" Type="http://schemas.openxmlformats.org/officeDocument/2006/relationships/hyperlink" Target="https://www.youtube.com/watch?v=18M70UgmV40" TargetMode="External"/><Relationship Id="rId5" Type="http://schemas.openxmlformats.org/officeDocument/2006/relationships/hyperlink" Target="http://www.israelnationalnews.com/News/Flash.aspx/269810" TargetMode="External"/><Relationship Id="rId10" Type="http://schemas.openxmlformats.org/officeDocument/2006/relationships/hyperlink" Target="http://www.wrmea.org/1998-march/with-mideast-peace-and-clinton-presidency-about-to-both-go-over-a-cliff-is-there-a-connection.html" TargetMode="External"/><Relationship Id="rId4" Type="http://schemas.openxmlformats.org/officeDocument/2006/relationships/hyperlink" Target="https://forward.com/news/national/389760/5-things-to-know-about-nikki-haleys-jewish-right-hand-man-jon-lerner/" TargetMode="External"/><Relationship Id="rId9" Type="http://schemas.openxmlformats.org/officeDocument/2006/relationships/hyperlink" Target="https://www.youtube.com/watch?v=HV7zqaKHY3Y" TargetMode="External"/></Relationships>
</file>

<file path=ppt/slides/_rels/slide252.xml.rels><?xml version="1.0" encoding="UTF-8" standalone="yes"?>
<Relationships xmlns="http://schemas.openxmlformats.org/package/2006/relationships"><Relationship Id="rId3" Type="http://schemas.openxmlformats.org/officeDocument/2006/relationships/hyperlink" Target="http://www.newsweek.com/israel-wont-stop-spying-us-249757" TargetMode="External"/><Relationship Id="rId2" Type="http://schemas.openxmlformats.org/officeDocument/2006/relationships/image" Target="../media/image125.jpeg"/><Relationship Id="rId1" Type="http://schemas.openxmlformats.org/officeDocument/2006/relationships/slideLayout" Target="../slideLayouts/slideLayout7.xml"/><Relationship Id="rId4" Type="http://schemas.openxmlformats.org/officeDocument/2006/relationships/hyperlink" Target="http://www.huffingtonpost.com/2014/05/10/israeli-spy-al-gore-bathroom_n_5301226.html" TargetMode="External"/></Relationships>
</file>

<file path=ppt/slides/_rels/slide253.xml.rels><?xml version="1.0" encoding="UTF-8" standalone="yes"?>
<Relationships xmlns="http://schemas.openxmlformats.org/package/2006/relationships"><Relationship Id="rId3" Type="http://schemas.openxmlformats.org/officeDocument/2006/relationships/hyperlink" Target="http://www.haaretz.com/news/diplomacy-defense/.premium-1.568477" TargetMode="External"/><Relationship Id="rId2" Type="http://schemas.openxmlformats.org/officeDocument/2006/relationships/image" Target="../media/image126.png"/><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2" Type="http://schemas.openxmlformats.org/officeDocument/2006/relationships/hyperlink" Target="https://www.youtube.com/watch?v=hUJx1dVX45s" TargetMode="External"/><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3" Type="http://schemas.openxmlformats.org/officeDocument/2006/relationships/hyperlink" Target="https://www.nytimes.com/1997/10/15/world/the-daring-attack-that-blew-up-in-israel-s-face.html" TargetMode="External"/><Relationship Id="rId2" Type="http://schemas.openxmlformats.org/officeDocument/2006/relationships/hyperlink" Target="https://www.middleeastmonitor.com/20160324-the-helicopter-v-the-wheelchair/" TargetMode="External"/><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2" Type="http://schemas.openxmlformats.org/officeDocument/2006/relationships/hyperlink" Target="http://www.bbc.co.uk/news/world-middle-east-25518813" TargetMode="External"/><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3" Type="http://schemas.openxmlformats.org/officeDocument/2006/relationships/hyperlink" Target="https://www.veteranstoday.com/2017/10/27/kennedy-murdered-by-hard-line-faction-of-us-military-researcher/" TargetMode="External"/><Relationship Id="rId2" Type="http://schemas.openxmlformats.org/officeDocument/2006/relationships/hyperlink" Target="http://www.jpost.com/Opinion/Op-Ed-Contributors/When-Ben-Gurion-said-no-to-JFK" TargetMode="External"/><Relationship Id="rId1" Type="http://schemas.openxmlformats.org/officeDocument/2006/relationships/slideLayout" Target="../slideLayouts/slideLayout7.xml"/><Relationship Id="rId6" Type="http://schemas.openxmlformats.org/officeDocument/2006/relationships/hyperlink" Target="http://www.telegraph.co.uk/news/2017/10/21/donald-trump-pledges-release-john-f-kennedys-assassination-files/" TargetMode="External"/><Relationship Id="rId5" Type="http://schemas.openxmlformats.org/officeDocument/2006/relationships/image" Target="../media/image128.jpeg"/><Relationship Id="rId4" Type="http://schemas.openxmlformats.org/officeDocument/2006/relationships/image" Target="../media/image127.jpeg"/></Relationships>
</file>

<file path=ppt/slides/_rels/slide262.xml.rels><?xml version="1.0" encoding="UTF-8" standalone="yes"?>
<Relationships xmlns="http://schemas.openxmlformats.org/package/2006/relationships"><Relationship Id="rId3" Type="http://schemas.openxmlformats.org/officeDocument/2006/relationships/hyperlink" Target="http://www.jta.org/2014/03/03/arts-entertainment/jews-in-entertainment-industry-well-represented-at-academy-awards" TargetMode="External"/><Relationship Id="rId2" Type="http://schemas.openxmlformats.org/officeDocument/2006/relationships/hyperlink" Target="http://www.theguardian.com/world/2013/nov/26/arnon-milchan-israeli-spy-past" TargetMode="External"/><Relationship Id="rId1" Type="http://schemas.openxmlformats.org/officeDocument/2006/relationships/slideLayout" Target="../slideLayouts/slideLayout7.xml"/><Relationship Id="rId4" Type="http://schemas.openxmlformats.org/officeDocument/2006/relationships/image" Target="../media/image129.png"/></Relationships>
</file>

<file path=ppt/slides/_rels/slide263.xml.rels><?xml version="1.0" encoding="UTF-8" standalone="yes"?>
<Relationships xmlns="http://schemas.openxmlformats.org/package/2006/relationships"><Relationship Id="rId3" Type="http://schemas.openxmlformats.org/officeDocument/2006/relationships/hyperlink" Target="http://www.campus-watch.org/about.php" TargetMode="External"/><Relationship Id="rId2" Type="http://schemas.openxmlformats.org/officeDocument/2006/relationships/hyperlink" Target="http://cosmos.ucc.ie/cs1064/jabowen/IPSC/articles/article0019749.html" TargetMode="External"/><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3" Type="http://schemas.openxmlformats.org/officeDocument/2006/relationships/hyperlink" Target="http://www.msanational.org/about/constitution/" TargetMode="External"/><Relationship Id="rId2" Type="http://schemas.openxmlformats.org/officeDocument/2006/relationships/hyperlink" Target="http://www.muzzlewatch.com/wp-content/wujshasbara.pdf" TargetMode="External"/><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3" Type="http://schemas.openxmlformats.org/officeDocument/2006/relationships/hyperlink" Target="https://www.youtube.com/watch?v=_N_MXe96-10" TargetMode="External"/><Relationship Id="rId2" Type="http://schemas.openxmlformats.org/officeDocument/2006/relationships/hyperlink" Target="http://www.infoisrael.net/cgi-local/text.pl?source=4/d/190620022" TargetMode="External"/><Relationship Id="rId1" Type="http://schemas.openxmlformats.org/officeDocument/2006/relationships/slideLayout" Target="../slideLayouts/slideLayout2.xml"/><Relationship Id="rId6" Type="http://schemas.openxmlformats.org/officeDocument/2006/relationships/hyperlink" Target="https://www.transcend.org/tms/wp-content/uploads/2014/07/sf-israel-projects-2009-global-language-dictionary.pdf" TargetMode="External"/><Relationship Id="rId5" Type="http://schemas.openxmlformats.org/officeDocument/2006/relationships/hyperlink" Target="http://www.muzzlewatch.com/wp-content/wujshasbara.pdf" TargetMode="External"/><Relationship Id="rId4" Type="http://schemas.openxmlformats.org/officeDocument/2006/relationships/hyperlink" Target="http://www.bjpa.org/Publications/downloadFile.cfm?FileID=16803" TargetMode="External"/></Relationships>
</file>

<file path=ppt/slides/_rels/slide266.xml.rels><?xml version="1.0" encoding="UTF-8" standalone="yes"?>
<Relationships xmlns="http://schemas.openxmlformats.org/package/2006/relationships"><Relationship Id="rId3" Type="http://schemas.openxmlformats.org/officeDocument/2006/relationships/hyperlink" Target="http://www.jta.org/2016/09/04/news-opinion/world/german-nazi-grandma-again-sentenced-to-prison-for-holocaust-denial" TargetMode="External"/><Relationship Id="rId2" Type="http://schemas.openxmlformats.org/officeDocument/2006/relationships/hyperlink" Target="http://www.haaretz.com/hasen/spages/826540.html" TargetMode="External"/><Relationship Id="rId1" Type="http://schemas.openxmlformats.org/officeDocument/2006/relationships/slideLayout" Target="../slideLayouts/slideLayout7.xml"/><Relationship Id="rId5" Type="http://schemas.openxmlformats.org/officeDocument/2006/relationships/hyperlink" Target="http://www.independent.co.uk/news/world/middle-east/benjamin-netanyahu-blames-holocaust-on-palestinian-leader-haj-amin-al-husseini-a6702091.html" TargetMode="External"/><Relationship Id="rId4" Type="http://schemas.openxmlformats.org/officeDocument/2006/relationships/hyperlink" Target="http://www.abc57.com/news/lawmakers-push-back-on-trumps-proposed-3m-cut-to-holocaust-museum" TargetMode="External"/></Relationships>
</file>

<file path=ppt/slides/_rels/slide267.xml.rels><?xml version="1.0" encoding="UTF-8" standalone="yes"?>
<Relationships xmlns="http://schemas.openxmlformats.org/package/2006/relationships"><Relationship Id="rId8" Type="http://schemas.openxmlformats.org/officeDocument/2006/relationships/hyperlink" Target="https://www.youtube.com/watch?v=hrlUzkd8Z8g" TargetMode="External"/><Relationship Id="rId3" Type="http://schemas.openxmlformats.org/officeDocument/2006/relationships/hyperlink" Target="http://www.indstate.edu/news/news.php?newsid=4080" TargetMode="External"/><Relationship Id="rId7" Type="http://schemas.openxmlformats.org/officeDocument/2006/relationships/hyperlink" Target="http://faculty.indstate.edu/melyassini/Geographies%20of%20the%20Palestine-Israel%20Conflict%20course%20proposal.pdf" TargetMode="External"/><Relationship Id="rId2" Type="http://schemas.openxmlformats.org/officeDocument/2006/relationships/hyperlink" Target="http://www.indstate.edu/news/news.php?newsid=4025" TargetMode="External"/><Relationship Id="rId1" Type="http://schemas.openxmlformats.org/officeDocument/2006/relationships/slideLayout" Target="../slideLayouts/slideLayout7.xml"/><Relationship Id="rId6" Type="http://schemas.openxmlformats.org/officeDocument/2006/relationships/hyperlink" Target="http://israelsinfluence.org/" TargetMode="External"/><Relationship Id="rId5" Type="http://schemas.openxmlformats.org/officeDocument/2006/relationships/hyperlink" Target="http://www.academicengagement.org/en" TargetMode="External"/><Relationship Id="rId10" Type="http://schemas.openxmlformats.org/officeDocument/2006/relationships/hyperlink" Target="https://www.youtube.com/watch?v=b2O3JuPPrfA" TargetMode="External"/><Relationship Id="rId4" Type="http://schemas.openxmlformats.org/officeDocument/2006/relationships/hyperlink" Target="http://www.indstate.edu/news/isutoday.php?articleid=11425" TargetMode="External"/><Relationship Id="rId9" Type="http://schemas.openxmlformats.org/officeDocument/2006/relationships/hyperlink" Target="http://www.c-spanvideo.org/program/181037-1" TargetMode="External"/></Relationships>
</file>

<file path=ppt/slides/_rels/slide268.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hyperlink" Target="http://www.haaretz.com/jewish-world/oliver-stone-jewish-control-of-the-media-is-preventing-free-holocaust-debate-1.304108" TargetMode="External"/><Relationship Id="rId1" Type="http://schemas.openxmlformats.org/officeDocument/2006/relationships/slideLayout" Target="../slideLayouts/slideLayout2.xml"/><Relationship Id="rId6" Type="http://schemas.openxmlformats.org/officeDocument/2006/relationships/hyperlink" Target="http://www.jta.org/2016/02/26/news-opinion/united-states/roseanne-barr-to-attend-anti-bds-conference-in-israel" TargetMode="External"/><Relationship Id="rId5" Type="http://schemas.openxmlformats.org/officeDocument/2006/relationships/hyperlink" Target="http://www.jta.org/2014/08/24/news-opinion/israel-middle-east/hollywood-elite-sign-statement-condemning-hamas" TargetMode="External"/><Relationship Id="rId4" Type="http://schemas.openxmlformats.org/officeDocument/2006/relationships/hyperlink" Target="http://www.haaretz.com/news/diplomacy-defense/.premium-1.612107" TargetMode="External"/></Relationships>
</file>

<file path=ppt/slides/_rels/slide269.xml.rels><?xml version="1.0" encoding="UTF-8" standalone="yes"?>
<Relationships xmlns="http://schemas.openxmlformats.org/package/2006/relationships"><Relationship Id="rId3" Type="http://schemas.openxmlformats.org/officeDocument/2006/relationships/hyperlink" Target="http://www.nytimes.com/1991/12/17/world/un-repeals-its-75-resolution-equating-zionism-with-racism.html" TargetMode="External"/><Relationship Id="rId2" Type="http://schemas.openxmlformats.org/officeDocument/2006/relationships/hyperlink" Target="http://archive.jta.org/topic/soviet-jewry" TargetMode="External"/><Relationship Id="rId1" Type="http://schemas.openxmlformats.org/officeDocument/2006/relationships/slideLayout" Target="../slideLayouts/slideLayout2.xml"/><Relationship Id="rId4" Type="http://schemas.openxmlformats.org/officeDocument/2006/relationships/image" Target="../media/image131.jpeg"/></Relationships>
</file>

<file path=ppt/slides/_rels/slide270.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hyperlink" Target="http://www.jpost.com/Home/Article.aspx?id=153120" TargetMode="External"/><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2" Type="http://schemas.openxmlformats.org/officeDocument/2006/relationships/hyperlink" Target="http://blogs.jta.org/politics/" TargetMode="External"/><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2" Type="http://schemas.openxmlformats.org/officeDocument/2006/relationships/hyperlink" Target="http://www.jta.org/news/article/2011/11/18/3090358/kissinger-said-jews-were-self-serving" TargetMode="External"/><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3" Type="http://schemas.openxmlformats.org/officeDocument/2006/relationships/hyperlink" Target="http://www.jta.org/2014/02/14/news-opinion/world/pro-kremlin-lawmaker-jews-destroyed-russia" TargetMode="External"/><Relationship Id="rId2" Type="http://schemas.openxmlformats.org/officeDocument/2006/relationships/image" Target="../media/image133.png"/><Relationship Id="rId1" Type="http://schemas.openxmlformats.org/officeDocument/2006/relationships/slideLayout" Target="../slideLayouts/slideLayout44.xml"/><Relationship Id="rId4" Type="http://schemas.openxmlformats.org/officeDocument/2006/relationships/hyperlink" Target="http://www.theguardian.com/world/2011/sep/27/10-myths-about-afghanistan" TargetMode="External"/></Relationships>
</file>

<file path=ppt/slides/_rels/slide274.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notesSlide" Target="../notesSlides/notesSlide30.xml"/><Relationship Id="rId1" Type="http://schemas.openxmlformats.org/officeDocument/2006/relationships/slideLayout" Target="../slideLayouts/slideLayout81.xml"/><Relationship Id="rId4" Type="http://schemas.openxmlformats.org/officeDocument/2006/relationships/image" Target="../media/image134.png"/></Relationships>
</file>

<file path=ppt/slides/_rels/slide275.xml.rels><?xml version="1.0" encoding="UTF-8" standalone="yes"?>
<Relationships xmlns="http://schemas.openxmlformats.org/package/2006/relationships"><Relationship Id="rId3" Type="http://schemas.openxmlformats.org/officeDocument/2006/relationships/hyperlink" Target="http://www.ufppc.org/us-a-world-news-mainmenu-35/3394-documentary-the-power-of-nightmares-by-adam-curtis-summary-of-argument.html" TargetMode="External"/><Relationship Id="rId2" Type="http://schemas.openxmlformats.org/officeDocument/2006/relationships/hyperlink" Target="http://www.wilsoncenter.org/index.cfm?topic_id=1424&amp;fuseaction=topics.item&amp;news_id=588828" TargetMode="External"/><Relationship Id="rId1" Type="http://schemas.openxmlformats.org/officeDocument/2006/relationships/slideLayout" Target="../slideLayouts/slideLayout2.xml"/><Relationship Id="rId5" Type="http://schemas.openxmlformats.org/officeDocument/2006/relationships/hyperlink" Target="http://www.wilsoncenter.org/book/the-jewish-movement-the-soviet-union" TargetMode="External"/><Relationship Id="rId4" Type="http://schemas.openxmlformats.org/officeDocument/2006/relationships/image" Target="../media/image133.png"/></Relationships>
</file>

<file path=ppt/slides/_rels/slide276.xml.rels><?xml version="1.0" encoding="UTF-8" standalone="yes"?>
<Relationships xmlns="http://schemas.openxmlformats.org/package/2006/relationships"><Relationship Id="rId3" Type="http://schemas.openxmlformats.org/officeDocument/2006/relationships/hyperlink" Target="http://blogs.jta.org/politics/" TargetMode="External"/><Relationship Id="rId2" Type="http://schemas.openxmlformats.org/officeDocument/2006/relationships/hyperlink" Target="http://www.wilsoncenter.org/index.cfm?topic_id=1424&amp;fuseaction=topics.item&amp;news_id=588828" TargetMode="External"/><Relationship Id="rId1" Type="http://schemas.openxmlformats.org/officeDocument/2006/relationships/slideLayout" Target="../slideLayouts/slideLayout2.xml"/><Relationship Id="rId5" Type="http://schemas.openxmlformats.org/officeDocument/2006/relationships/hyperlink" Target="http://www.washingtonpost.com/wp-dyn/content/article/2010/12/23/AR2010122304552.html" TargetMode="External"/><Relationship Id="rId4" Type="http://schemas.openxmlformats.org/officeDocument/2006/relationships/hyperlink" Target="http://georgewbush-whitehouse.archives.gov/news/releases/2001/11/20011113-16.html" TargetMode="External"/></Relationships>
</file>

<file path=ppt/slides/_rels/slide277.xml.rels><?xml version="1.0" encoding="UTF-8" standalone="yes"?>
<Relationships xmlns="http://schemas.openxmlformats.org/package/2006/relationships"><Relationship Id="rId3" Type="http://schemas.openxmlformats.org/officeDocument/2006/relationships/hyperlink" Target="http://www.jta.org/news/article/2012/11/14/3111881/at-the-behest-of-jewish-groups-congress-set-to-sunset-jackson-vanik-for-russia" TargetMode="External"/><Relationship Id="rId2" Type="http://schemas.openxmlformats.org/officeDocument/2006/relationships/hyperlink" Target="http://www.jta.org/news/article/2012/06/22/3098876/israel-backs-lifting-jackson-vanik" TargetMode="External"/><Relationship Id="rId1" Type="http://schemas.openxmlformats.org/officeDocument/2006/relationships/slideLayout" Target="../slideLayouts/slideLayout2.xml"/><Relationship Id="rId4" Type="http://schemas.openxmlformats.org/officeDocument/2006/relationships/hyperlink" Target="http://www.haaretz.com/print-edition/features/vietnam-and-yom-kippur-wars-were-closely-connected-newly-released-u-s-documents-reveal-1.319467" TargetMode="External"/></Relationships>
</file>

<file path=ppt/slides/_rels/slide278.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8" Type="http://schemas.openxmlformats.org/officeDocument/2006/relationships/hyperlink" Target="https://week.watch/rt/cubs-of-caliphate-europol-warns-that-isis-trained-children-pose-real-threat-to-eu/" TargetMode="External"/><Relationship Id="rId3" Type="http://schemas.openxmlformats.org/officeDocument/2006/relationships/hyperlink" Target="http://www.youtube.com/watch?v=kzQ2KZWfjgs" TargetMode="External"/><Relationship Id="rId7" Type="http://schemas.openxmlformats.org/officeDocument/2006/relationships/hyperlink" Target="http://america.aljazeera.com/articles/2014/12/7/afghan-fighters-americantextbooks.html" TargetMode="External"/><Relationship Id="rId2" Type="http://schemas.openxmlformats.org/officeDocument/2006/relationships/hyperlink" Target="https://www.youtube.com/watch?v=Dqn0bm4E9yw" TargetMode="External"/><Relationship Id="rId1" Type="http://schemas.openxmlformats.org/officeDocument/2006/relationships/slideLayout" Target="../slideLayouts/slideLayout76.xml"/><Relationship Id="rId6" Type="http://schemas.openxmlformats.org/officeDocument/2006/relationships/hyperlink" Target="https://www.washingtonpost.com/news/worldviews/wp/2014/12/08/the-taliban-indoctrinates-kids-with-jihadist-textbooks-paid-for-by-the-u-s/" TargetMode="External"/><Relationship Id="rId5" Type="http://schemas.openxmlformats.org/officeDocument/2006/relationships/hyperlink" Target="https://www.washingtonpost.com/archive/politics/2002/03/23/from-us-the-abcs-of-jihad/d079075a-3ed3-4030-9a96-0d48f6355e54/" TargetMode="External"/><Relationship Id="rId10" Type="http://schemas.openxmlformats.org/officeDocument/2006/relationships/hyperlink" Target="http://money.cnn.com/2016/08/12/news/economy/hillary-clinton-2015-tax-return/index.html" TargetMode="External"/><Relationship Id="rId4" Type="http://schemas.openxmlformats.org/officeDocument/2006/relationships/hyperlink" Target="http://www.globalresearch.ca/9-11-analysis-from-ronald-reagan-and-the-soviet-afghan-war-to-george-w-bush-and-september-11-2001/20958" TargetMode="External"/><Relationship Id="rId9" Type="http://schemas.openxmlformats.org/officeDocument/2006/relationships/image" Target="../media/image136.jpeg"/></Relationships>
</file>

<file path=ppt/slides/_rels/slide280.xml.rels><?xml version="1.0" encoding="UTF-8" standalone="yes"?>
<Relationships xmlns="http://schemas.openxmlformats.org/package/2006/relationships"><Relationship Id="rId8" Type="http://schemas.openxmlformats.org/officeDocument/2006/relationships/hyperlink" Target="http://blogs.jta.org/politics/" TargetMode="External"/><Relationship Id="rId3" Type="http://schemas.openxmlformats.org/officeDocument/2006/relationships/hyperlink" Target="https://reaganlibrary.archives.gov/archives/photographs/atwork.html" TargetMode="External"/><Relationship Id="rId7" Type="http://schemas.openxmlformats.org/officeDocument/2006/relationships/hyperlink" Target="http://www.globalissues.org/article/258/anatomy-of-a-victory-cias-covert-afghan-war" TargetMode="External"/><Relationship Id="rId2" Type="http://schemas.openxmlformats.org/officeDocument/2006/relationships/image" Target="../media/image137.jpeg"/><Relationship Id="rId1" Type="http://schemas.openxmlformats.org/officeDocument/2006/relationships/slideLayout" Target="../slideLayouts/slideLayout57.xml"/><Relationship Id="rId6" Type="http://schemas.openxmlformats.org/officeDocument/2006/relationships/hyperlink" Target="https://reaganlibrary.archives.gov/archives/speeches/1984/84mar.htm" TargetMode="External"/><Relationship Id="rId5" Type="http://schemas.openxmlformats.org/officeDocument/2006/relationships/image" Target="../media/image138.jpeg"/><Relationship Id="rId4" Type="http://schemas.openxmlformats.org/officeDocument/2006/relationships/hyperlink" Target="https://www.youtube.com/watch?v=G0TsBjFX7Fk" TargetMode="External"/></Relationships>
</file>

<file path=ppt/slides/_rels/slide281.xml.rels><?xml version="1.0" encoding="UTF-8" standalone="yes"?>
<Relationships xmlns="http://schemas.openxmlformats.org/package/2006/relationships"><Relationship Id="rId3" Type="http://schemas.openxmlformats.org/officeDocument/2006/relationships/hyperlink" Target="https://www.cia.gov/library/center-for-the-study-of-intelligence/csi-publications/books-and-monographs/agency-and-the-hill/12-The%20Agency%20and%20the%20Hill_Part2-Chapter9.pdf" TargetMode="External"/><Relationship Id="rId2" Type="http://schemas.openxmlformats.org/officeDocument/2006/relationships/hyperlink" Target="https://www.cia.gov/about-cia/cia-vision-mission-values" TargetMode="External"/><Relationship Id="rId1" Type="http://schemas.openxmlformats.org/officeDocument/2006/relationships/slideLayout" Target="../slideLayouts/slideLayout81.xml"/><Relationship Id="rId6" Type="http://schemas.openxmlformats.org/officeDocument/2006/relationships/hyperlink" Target="https://www.globalresearch.ca/the-islamic-state-caliphate-project-and-the-global-war-on-terrorism/5389530" TargetMode="External"/><Relationship Id="rId5" Type="http://schemas.openxmlformats.org/officeDocument/2006/relationships/hyperlink" Target="https://www.washingtonpost.com/world/national-security/cia-ramping-up-covert-training-program-for-moderate-syrian-rebels/2013/10/02/a0bba084-2af6-11e3-8ade-a1f23cda135e_story.html" TargetMode="External"/><Relationship Id="rId4" Type="http://schemas.openxmlformats.org/officeDocument/2006/relationships/hyperlink" Target="https://nsarchive2.gwu.edu/NSAEBB/NSAEBB78/propaganda%20059.pdf" TargetMode="External"/></Relationships>
</file>

<file path=ppt/slides/_rels/slide282.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7.xml"/></Relationships>
</file>

<file path=ppt/slides/_rels/slide283.xml.rels><?xml version="1.0" encoding="UTF-8" standalone="yes"?>
<Relationships xmlns="http://schemas.openxmlformats.org/package/2006/relationships"><Relationship Id="rId3" Type="http://schemas.openxmlformats.org/officeDocument/2006/relationships/hyperlink" Target="http://www.cartercenter.org/news/editorials_speeches/latimes_palestine_081206.html" TargetMode="External"/><Relationship Id="rId7" Type="http://schemas.openxmlformats.org/officeDocument/2006/relationships/image" Target="../media/image142.png"/><Relationship Id="rId2" Type="http://schemas.openxmlformats.org/officeDocument/2006/relationships/image" Target="../media/image140.jpeg"/><Relationship Id="rId1" Type="http://schemas.openxmlformats.org/officeDocument/2006/relationships/slideLayout" Target="../slideLayouts/slideLayout7.xml"/><Relationship Id="rId6" Type="http://schemas.openxmlformats.org/officeDocument/2006/relationships/image" Target="../media/image141.jpeg"/><Relationship Id="rId5" Type="http://schemas.openxmlformats.org/officeDocument/2006/relationships/hyperlink" Target="http://www.veteranstoday.com/wp-content/uploads/2012/02/jamesabourezk3.jpg" TargetMode="External"/><Relationship Id="rId4" Type="http://schemas.openxmlformats.org/officeDocument/2006/relationships/hyperlink" Target="http://www.ifamericansknew.org/us_ints/pg-abourezk.html" TargetMode="External"/></Relationships>
</file>

<file path=ppt/slides/_rels/slide284.xml.rels><?xml version="1.0" encoding="UTF-8" standalone="yes"?>
<Relationships xmlns="http://schemas.openxmlformats.org/package/2006/relationships"><Relationship Id="rId3" Type="http://schemas.openxmlformats.org/officeDocument/2006/relationships/hyperlink" Target="http://www.washington-report.org/pdf/2010pac_charts_november.pdf" TargetMode="External"/><Relationship Id="rId2" Type="http://schemas.openxmlformats.org/officeDocument/2006/relationships/image" Target="../media/image143.png"/><Relationship Id="rId1" Type="http://schemas.openxmlformats.org/officeDocument/2006/relationships/slideLayout" Target="../slideLayouts/slideLayout7.xml"/><Relationship Id="rId6" Type="http://schemas.openxmlformats.org/officeDocument/2006/relationships/hyperlink" Target="http://www.jta.org/2014/11/03/news-opinion/world/study-analyzing-ethnicity-of-russias-wealthiest-condemned-for-singling-out-jews" TargetMode="External"/><Relationship Id="rId5" Type="http://schemas.openxmlformats.org/officeDocument/2006/relationships/hyperlink" Target="http://www.jta.org/2013/05/22/news-opinion/the-telegraph/the-jews-who-run-america" TargetMode="External"/><Relationship Id="rId4" Type="http://schemas.openxmlformats.org/officeDocument/2006/relationships/hyperlink" Target="http://www.opensecrets.org/pacs/industry.php?txt=Q03&amp;cycle=2010" TargetMode="External"/></Relationships>
</file>

<file path=ppt/slides/_rels/slide285.xml.rels><?xml version="1.0" encoding="UTF-8" standalone="yes"?>
<Relationships xmlns="http://schemas.openxmlformats.org/package/2006/relationships"><Relationship Id="rId3" Type="http://schemas.openxmlformats.org/officeDocument/2006/relationships/hyperlink" Target="http://money.cnn.com/2014/01/06/news/economy/janet-yellen-federal-reserve/index.html" TargetMode="External"/><Relationship Id="rId7" Type="http://schemas.openxmlformats.org/officeDocument/2006/relationships/image" Target="../media/image144.png"/><Relationship Id="rId2" Type="http://schemas.openxmlformats.org/officeDocument/2006/relationships/hyperlink" Target="http://www.reuters.com/article/2014/01/06/us-usa-fed-yellen-idUSBREA0506C20140106" TargetMode="External"/><Relationship Id="rId1" Type="http://schemas.openxmlformats.org/officeDocument/2006/relationships/slideLayout" Target="../slideLayouts/slideLayout2.xml"/><Relationship Id="rId6" Type="http://schemas.openxmlformats.org/officeDocument/2006/relationships/hyperlink" Target="http://www.businessweek.com/articles/2013-10-21/central-banks-still-a-male-bastion-despite-u-dot-s-dot-israeli-chiefs" TargetMode="External"/><Relationship Id="rId5" Type="http://schemas.openxmlformats.org/officeDocument/2006/relationships/hyperlink" Target="http://forward.com/articles/185659/janet-yellens-faith-slips-under-the-radar-as-gende/" TargetMode="External"/><Relationship Id="rId4" Type="http://schemas.openxmlformats.org/officeDocument/2006/relationships/hyperlink" Target="http://www.jta.org/2013/10/09/news-opinion/politics/obama-to-tip-yellen-for-fed-chief" TargetMode="External"/></Relationships>
</file>

<file path=ppt/slides/_rels/slide286.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hyperlink" Target="http://www.jta.org/2014/01/10/news-opinion/united-states/obama-nominates-fischer-a-fed-vice-chairman" TargetMode="External"/><Relationship Id="rId1" Type="http://schemas.openxmlformats.org/officeDocument/2006/relationships/slideLayout" Target="../slideLayouts/slideLayout2.xml"/><Relationship Id="rId4" Type="http://schemas.openxmlformats.org/officeDocument/2006/relationships/hyperlink" Target="http://www.smh.com.au/business/world-business/stanley-fischer-firms-as-top-choice-to-become-us-fed-vice-20131212-2z75m.html" TargetMode="External"/></Relationships>
</file>

<file path=ppt/slides/_rels/slide287.xml.rels><?xml version="1.0" encoding="UTF-8" standalone="yes"?>
<Relationships xmlns="http://schemas.openxmlformats.org/package/2006/relationships"><Relationship Id="rId3" Type="http://schemas.openxmlformats.org/officeDocument/2006/relationships/hyperlink" Target="http://www.jta.org/2014/06/18/news-opinion/politics/finance-chiefs-jacob-lew-yair-lapid-talk-u-s-israel-economic-development" TargetMode="External"/><Relationship Id="rId2" Type="http://schemas.openxmlformats.org/officeDocument/2006/relationships/image" Target="../media/image146.png"/><Relationship Id="rId1" Type="http://schemas.openxmlformats.org/officeDocument/2006/relationships/slideLayout" Target="../slideLayouts/slideLayout7.xml"/><Relationship Id="rId6" Type="http://schemas.openxmlformats.org/officeDocument/2006/relationships/hyperlink" Target="http://forward.com/news/breaking-news/339459/obama-nominates-jewish-air-force-chief-of-staff/?attribution=articles-featured-subsection-item-2-headline" TargetMode="External"/><Relationship Id="rId5" Type="http://schemas.openxmlformats.org/officeDocument/2006/relationships/hyperlink" Target="http://www.timesofisrael.com/meet-the-jews-in-the-trump-administration/" TargetMode="External"/><Relationship Id="rId4" Type="http://schemas.openxmlformats.org/officeDocument/2006/relationships/hyperlink" Target="http://www.jta.org/2014/03/02/news-opinion/politics/treasury-secretary-jacob-lew-at-aipac" TargetMode="Externa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8" Type="http://schemas.openxmlformats.org/officeDocument/2006/relationships/hyperlink" Target="http://financialservices.house.gov/" TargetMode="External"/><Relationship Id="rId13" Type="http://schemas.openxmlformats.org/officeDocument/2006/relationships/hyperlink" Target="http://resourcescommittee.house.gov/" TargetMode="External"/><Relationship Id="rId18" Type="http://schemas.openxmlformats.org/officeDocument/2006/relationships/hyperlink" Target="http://ethics.house.gov/" TargetMode="External"/><Relationship Id="rId26" Type="http://schemas.openxmlformats.org/officeDocument/2006/relationships/hyperlink" Target="http://intelligence.house.gov/Minority/default.aspx" TargetMode="External"/><Relationship Id="rId3" Type="http://schemas.openxmlformats.org/officeDocument/2006/relationships/hyperlink" Target="http://appropriations.house.gov/" TargetMode="External"/><Relationship Id="rId21" Type="http://schemas.openxmlformats.org/officeDocument/2006/relationships/hyperlink" Target="http://waysandmeans.house.gov/" TargetMode="External"/><Relationship Id="rId7" Type="http://schemas.openxmlformats.org/officeDocument/2006/relationships/hyperlink" Target="http://energycommerce.house.gov/" TargetMode="External"/><Relationship Id="rId12" Type="http://schemas.openxmlformats.org/officeDocument/2006/relationships/hyperlink" Target="http://judiciary.house.gov/" TargetMode="External"/><Relationship Id="rId17" Type="http://schemas.openxmlformats.org/officeDocument/2006/relationships/hyperlink" Target="http://www.house.gov/smbiz/" TargetMode="External"/><Relationship Id="rId25" Type="http://schemas.openxmlformats.org/officeDocument/2006/relationships/hyperlink" Target="http://intelligence.house.gov/" TargetMode="External"/><Relationship Id="rId2" Type="http://schemas.openxmlformats.org/officeDocument/2006/relationships/hyperlink" Target="http://agriculture.house.gov/" TargetMode="External"/><Relationship Id="rId16" Type="http://schemas.openxmlformats.org/officeDocument/2006/relationships/hyperlink" Target="http://science.house.gov/" TargetMode="External"/><Relationship Id="rId20" Type="http://schemas.openxmlformats.org/officeDocument/2006/relationships/hyperlink" Target="http://veterans.house.gov/" TargetMode="External"/><Relationship Id="rId1" Type="http://schemas.openxmlformats.org/officeDocument/2006/relationships/slideLayout" Target="../slideLayouts/slideLayout7.xml"/><Relationship Id="rId6" Type="http://schemas.openxmlformats.org/officeDocument/2006/relationships/hyperlink" Target="http://edlabor.house.gov/" TargetMode="External"/><Relationship Id="rId11" Type="http://schemas.openxmlformats.org/officeDocument/2006/relationships/hyperlink" Target="http://cha.house.gov/" TargetMode="External"/><Relationship Id="rId24" Type="http://schemas.openxmlformats.org/officeDocument/2006/relationships/hyperlink" Target="http://www.house.gov/jct/" TargetMode="External"/><Relationship Id="rId5" Type="http://schemas.openxmlformats.org/officeDocument/2006/relationships/hyperlink" Target="http://budget.house.gov/" TargetMode="External"/><Relationship Id="rId15" Type="http://schemas.openxmlformats.org/officeDocument/2006/relationships/hyperlink" Target="http://www.rules.house.gov/" TargetMode="External"/><Relationship Id="rId23" Type="http://schemas.openxmlformats.org/officeDocument/2006/relationships/hyperlink" Target="http://inaugural.senate.gov/" TargetMode="External"/><Relationship Id="rId28" Type="http://schemas.openxmlformats.org/officeDocument/2006/relationships/hyperlink" Target="http://www.house.gov/house/CommitteeWWW.shtml" TargetMode="External"/><Relationship Id="rId10" Type="http://schemas.openxmlformats.org/officeDocument/2006/relationships/hyperlink" Target="http://homeland.house.gov/" TargetMode="External"/><Relationship Id="rId19" Type="http://schemas.openxmlformats.org/officeDocument/2006/relationships/hyperlink" Target="http://transportation.house.gov/" TargetMode="External"/><Relationship Id="rId4" Type="http://schemas.openxmlformats.org/officeDocument/2006/relationships/hyperlink" Target="http://armedservices.house.gov/" TargetMode="External"/><Relationship Id="rId9" Type="http://schemas.openxmlformats.org/officeDocument/2006/relationships/hyperlink" Target="http://foreignaffairs.house.gov/" TargetMode="External"/><Relationship Id="rId14" Type="http://schemas.openxmlformats.org/officeDocument/2006/relationships/hyperlink" Target="http://oversight.house.gov/" TargetMode="External"/><Relationship Id="rId22" Type="http://schemas.openxmlformats.org/officeDocument/2006/relationships/hyperlink" Target="http://www.jec.senate.gov/" TargetMode="External"/><Relationship Id="rId27" Type="http://schemas.openxmlformats.org/officeDocument/2006/relationships/hyperlink" Target="http://globalwarming.house.gov/" TargetMode="Externa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1.xml.rels><?xml version="1.0" encoding="UTF-8" standalone="yes"?>
<Relationships xmlns="http://schemas.openxmlformats.org/package/2006/relationships"><Relationship Id="rId2" Type="http://schemas.openxmlformats.org/officeDocument/2006/relationships/hyperlink" Target="http://jta.org/news/article/2008/11/05/1000795/the-chosen-jewish-members-in-the-111th-us-congress" TargetMode="External"/><Relationship Id="rId1" Type="http://schemas.openxmlformats.org/officeDocument/2006/relationships/slideLayout" Target="../slideLayouts/slideLayout4.xml"/></Relationships>
</file>

<file path=ppt/slides/_rels/slide292.xml.rels><?xml version="1.0" encoding="UTF-8" standalone="yes"?>
<Relationships xmlns="http://schemas.openxmlformats.org/package/2006/relationships"><Relationship Id="rId2" Type="http://schemas.openxmlformats.org/officeDocument/2006/relationships/hyperlink" Target="http://www.jta.org/news/article/2012/11/07/3111351/jews-in-the-113th-congress" TargetMode="External"/><Relationship Id="rId1" Type="http://schemas.openxmlformats.org/officeDocument/2006/relationships/slideLayout" Target="../slideLayouts/slideLayout4.xml"/></Relationships>
</file>

<file path=ppt/slides/_rels/slide293.xml.rels><?xml version="1.0" encoding="UTF-8" standalone="yes"?>
<Relationships xmlns="http://schemas.openxmlformats.org/package/2006/relationships"><Relationship Id="rId2" Type="http://schemas.openxmlformats.org/officeDocument/2006/relationships/hyperlink" Target="http://www.jta.org/news/article/2011/06/06/3088039/weiner-acknowledges-inappropriate-relationships" TargetMode="External"/><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3" Type="http://schemas.openxmlformats.org/officeDocument/2006/relationships/hyperlink" Target="http://www.house.gov/sires/" TargetMode="External"/><Relationship Id="rId18" Type="http://schemas.openxmlformats.org/officeDocument/2006/relationships/hyperlink" Target="http://woolsey.house.gov/" TargetMode="External"/><Relationship Id="rId26" Type="http://schemas.openxmlformats.org/officeDocument/2006/relationships/hyperlink" Target="http://www.costa.house.gov/" TargetMode="External"/><Relationship Id="rId39" Type="http://schemas.openxmlformats.org/officeDocument/2006/relationships/hyperlink" Target="http://www.house.gov/pence/" TargetMode="External"/><Relationship Id="rId3" Type="http://schemas.openxmlformats.org/officeDocument/2006/relationships/hyperlink" Target="http://www.house.gov/ackerman/" TargetMode="External"/><Relationship Id="rId21" Type="http://schemas.openxmlformats.org/officeDocument/2006/relationships/hyperlink" Target="http://berkley.house.gov/" TargetMode="External"/><Relationship Id="rId34" Type="http://schemas.openxmlformats.org/officeDocument/2006/relationships/hyperlink" Target="http://rohrabacher.house.gov/" TargetMode="External"/><Relationship Id="rId42" Type="http://schemas.openxmlformats.org/officeDocument/2006/relationships/hyperlink" Target="http://www.house.gov/barrett/" TargetMode="External"/><Relationship Id="rId47" Type="http://schemas.openxmlformats.org/officeDocument/2006/relationships/hyperlink" Target="http://www.house.gov/inglis/" TargetMode="External"/><Relationship Id="rId7" Type="http://schemas.openxmlformats.org/officeDocument/2006/relationships/hyperlink" Target="http://wexler.house.gov/" TargetMode="External"/><Relationship Id="rId12" Type="http://schemas.openxmlformats.org/officeDocument/2006/relationships/hyperlink" Target="http://carnahan.house.gov/" TargetMode="External"/><Relationship Id="rId17" Type="http://schemas.openxmlformats.org/officeDocument/2006/relationships/hyperlink" Target="http://www.house.gov/green/" TargetMode="External"/><Relationship Id="rId25" Type="http://schemas.openxmlformats.org/officeDocument/2006/relationships/hyperlink" Target="http://davidscott.house.gov/" TargetMode="External"/><Relationship Id="rId33" Type="http://schemas.openxmlformats.org/officeDocument/2006/relationships/hyperlink" Target="http://www.house.gov/gallegly/" TargetMode="External"/><Relationship Id="rId38" Type="http://schemas.openxmlformats.org/officeDocument/2006/relationships/hyperlink" Target="http://www.house.gov/flake/" TargetMode="External"/><Relationship Id="rId46" Type="http://schemas.openxmlformats.org/officeDocument/2006/relationships/hyperlink" Target="http://www.house.gov/poe/" TargetMode="External"/><Relationship Id="rId2" Type="http://schemas.openxmlformats.org/officeDocument/2006/relationships/hyperlink" Target="http://www.house.gov/berman/" TargetMode="External"/><Relationship Id="rId16" Type="http://schemas.openxmlformats.org/officeDocument/2006/relationships/hyperlink" Target="http://www.house.gov/tanner/" TargetMode="External"/><Relationship Id="rId20" Type="http://schemas.openxmlformats.org/officeDocument/2006/relationships/hyperlink" Target="http://lee.house.gov/" TargetMode="External"/><Relationship Id="rId29" Type="http://schemas.openxmlformats.org/officeDocument/2006/relationships/hyperlink" Target="http://klein.house.gov/" TargetMode="External"/><Relationship Id="rId41" Type="http://schemas.openxmlformats.org/officeDocument/2006/relationships/hyperlink" Target="http://www.house.gov/boozman/" TargetMode="External"/><Relationship Id="rId1" Type="http://schemas.openxmlformats.org/officeDocument/2006/relationships/slideLayout" Target="../slideLayouts/slideLayout2.xml"/><Relationship Id="rId6" Type="http://schemas.openxmlformats.org/officeDocument/2006/relationships/hyperlink" Target="http://bradsherman.house.gov/" TargetMode="External"/><Relationship Id="rId11" Type="http://schemas.openxmlformats.org/officeDocument/2006/relationships/hyperlink" Target="http://www.house.gov/watson/" TargetMode="External"/><Relationship Id="rId24" Type="http://schemas.openxmlformats.org/officeDocument/2006/relationships/hyperlink" Target="http://www.house.gov/bradmiller/" TargetMode="External"/><Relationship Id="rId32" Type="http://schemas.openxmlformats.org/officeDocument/2006/relationships/hyperlink" Target="http://www.house.gov/burton/" TargetMode="External"/><Relationship Id="rId37" Type="http://schemas.openxmlformats.org/officeDocument/2006/relationships/hyperlink" Target="http://www.house.gov/paul/" TargetMode="External"/><Relationship Id="rId40" Type="http://schemas.openxmlformats.org/officeDocument/2006/relationships/hyperlink" Target="http://joewilson.house.gov/" TargetMode="External"/><Relationship Id="rId45" Type="http://schemas.openxmlformats.org/officeDocument/2006/relationships/hyperlink" Target="http://www.house.gov/mccaul/" TargetMode="External"/><Relationship Id="rId5" Type="http://schemas.openxmlformats.org/officeDocument/2006/relationships/hyperlink" Target="http://www.house.gov/payne/" TargetMode="External"/><Relationship Id="rId15" Type="http://schemas.openxmlformats.org/officeDocument/2006/relationships/hyperlink" Target="http://mcmahon.house.gov/" TargetMode="External"/><Relationship Id="rId23" Type="http://schemas.openxmlformats.org/officeDocument/2006/relationships/hyperlink" Target="http://ross.house.gov/" TargetMode="External"/><Relationship Id="rId28" Type="http://schemas.openxmlformats.org/officeDocument/2006/relationships/hyperlink" Target="http://giffords.house.gov/" TargetMode="External"/><Relationship Id="rId36" Type="http://schemas.openxmlformats.org/officeDocument/2006/relationships/hyperlink" Target="http://www.house.gov/royce/" TargetMode="External"/><Relationship Id="rId49" Type="http://schemas.openxmlformats.org/officeDocument/2006/relationships/hyperlink" Target="http://www.jta.org/news/article/2011/08/05/3088865/wexler-urges-pollard-release" TargetMode="External"/><Relationship Id="rId10" Type="http://schemas.openxmlformats.org/officeDocument/2006/relationships/hyperlink" Target="http://www.house.gov/meeks/" TargetMode="External"/><Relationship Id="rId19" Type="http://schemas.openxmlformats.org/officeDocument/2006/relationships/hyperlink" Target="http://jacksonlee.house.gov/" TargetMode="External"/><Relationship Id="rId31" Type="http://schemas.openxmlformats.org/officeDocument/2006/relationships/hyperlink" Target="http://chrissmith.house.gov/" TargetMode="External"/><Relationship Id="rId44" Type="http://schemas.openxmlformats.org/officeDocument/2006/relationships/hyperlink" Target="http://www.house.gov/fortenberry/" TargetMode="External"/><Relationship Id="rId4" Type="http://schemas.openxmlformats.org/officeDocument/2006/relationships/hyperlink" Target="http://www.house.gov/faleomavaega/" TargetMode="External"/><Relationship Id="rId9" Type="http://schemas.openxmlformats.org/officeDocument/2006/relationships/hyperlink" Target="http://www.house.gov/delahunt/" TargetMode="External"/><Relationship Id="rId14" Type="http://schemas.openxmlformats.org/officeDocument/2006/relationships/hyperlink" Target="http://connolly.house.gov/" TargetMode="External"/><Relationship Id="rId22" Type="http://schemas.openxmlformats.org/officeDocument/2006/relationships/hyperlink" Target="http://crowley.house.gov/" TargetMode="External"/><Relationship Id="rId27" Type="http://schemas.openxmlformats.org/officeDocument/2006/relationships/hyperlink" Target="http://ellison.house.gov/" TargetMode="External"/><Relationship Id="rId30" Type="http://schemas.openxmlformats.org/officeDocument/2006/relationships/hyperlink" Target="http://www.house.gov/ros-lehtinen/" TargetMode="External"/><Relationship Id="rId35" Type="http://schemas.openxmlformats.org/officeDocument/2006/relationships/hyperlink" Target="http://www.house.gov/manzullo/" TargetMode="External"/><Relationship Id="rId43" Type="http://schemas.openxmlformats.org/officeDocument/2006/relationships/hyperlink" Target="http://www.house.gov/mack/" TargetMode="External"/><Relationship Id="rId48" Type="http://schemas.openxmlformats.org/officeDocument/2006/relationships/hyperlink" Target="http://www.house.gov/bilirakis/" TargetMode="External"/><Relationship Id="rId8" Type="http://schemas.openxmlformats.org/officeDocument/2006/relationships/hyperlink" Target="http://engel.house.gov/" TargetMode="External"/></Relationships>
</file>

<file path=ppt/slides/_rels/slide295.xml.rels><?xml version="1.0" encoding="UTF-8" standalone="yes"?>
<Relationships xmlns="http://schemas.openxmlformats.org/package/2006/relationships"><Relationship Id="rId8" Type="http://schemas.openxmlformats.org/officeDocument/2006/relationships/hyperlink" Target="http://ross.house.gov/" TargetMode="External"/><Relationship Id="rId13" Type="http://schemas.openxmlformats.org/officeDocument/2006/relationships/hyperlink" Target="http://wexler.house.gov/" TargetMode="External"/><Relationship Id="rId18" Type="http://schemas.openxmlformats.org/officeDocument/2006/relationships/hyperlink" Target="http://joewilson.house.gov/" TargetMode="External"/><Relationship Id="rId3" Type="http://schemas.openxmlformats.org/officeDocument/2006/relationships/hyperlink" Target="http://carnahan.house.gov/" TargetMode="External"/><Relationship Id="rId21" Type="http://schemas.openxmlformats.org/officeDocument/2006/relationships/hyperlink" Target="http://www.house.gov/mccaul/" TargetMode="External"/><Relationship Id="rId7" Type="http://schemas.openxmlformats.org/officeDocument/2006/relationships/hyperlink" Target="http://crowley.house.gov/" TargetMode="External"/><Relationship Id="rId12" Type="http://schemas.openxmlformats.org/officeDocument/2006/relationships/hyperlink" Target="http://bradsherman.house.gov/" TargetMode="External"/><Relationship Id="rId17" Type="http://schemas.openxmlformats.org/officeDocument/2006/relationships/hyperlink" Target="http://www.house.gov/burton/" TargetMode="External"/><Relationship Id="rId25" Type="http://schemas.openxmlformats.org/officeDocument/2006/relationships/hyperlink" Target="http://www.house.gov/royce/" TargetMode="External"/><Relationship Id="rId2" Type="http://schemas.openxmlformats.org/officeDocument/2006/relationships/hyperlink" Target="http://www.house.gov/ackerman/" TargetMode="External"/><Relationship Id="rId16" Type="http://schemas.openxmlformats.org/officeDocument/2006/relationships/hyperlink" Target="http://www.house.gov/green/" TargetMode="External"/><Relationship Id="rId20" Type="http://schemas.openxmlformats.org/officeDocument/2006/relationships/hyperlink" Target="http://www.house.gov/fortenberry/" TargetMode="External"/><Relationship Id="rId1" Type="http://schemas.openxmlformats.org/officeDocument/2006/relationships/slideLayout" Target="../slideLayouts/slideLayout2.xml"/><Relationship Id="rId6" Type="http://schemas.openxmlformats.org/officeDocument/2006/relationships/hyperlink" Target="http://berkley.house.gov/" TargetMode="External"/><Relationship Id="rId11" Type="http://schemas.openxmlformats.org/officeDocument/2006/relationships/hyperlink" Target="http://klein.house.gov/" TargetMode="External"/><Relationship Id="rId24" Type="http://schemas.openxmlformats.org/officeDocument/2006/relationships/hyperlink" Target="http://rohrabacher.house.gov/" TargetMode="External"/><Relationship Id="rId5" Type="http://schemas.openxmlformats.org/officeDocument/2006/relationships/hyperlink" Target="http://jacksonlee.house.gov/" TargetMode="External"/><Relationship Id="rId15" Type="http://schemas.openxmlformats.org/officeDocument/2006/relationships/hyperlink" Target="http://connolly.house.gov/" TargetMode="External"/><Relationship Id="rId23" Type="http://schemas.openxmlformats.org/officeDocument/2006/relationships/hyperlink" Target="http://www.house.gov/bilirakis/" TargetMode="External"/><Relationship Id="rId10" Type="http://schemas.openxmlformats.org/officeDocument/2006/relationships/hyperlink" Target="http://ellison.house.gov/" TargetMode="External"/><Relationship Id="rId19" Type="http://schemas.openxmlformats.org/officeDocument/2006/relationships/hyperlink" Target="http://www.house.gov/barrett/" TargetMode="External"/><Relationship Id="rId4" Type="http://schemas.openxmlformats.org/officeDocument/2006/relationships/hyperlink" Target="http://mcmahon.house.gov/" TargetMode="External"/><Relationship Id="rId9" Type="http://schemas.openxmlformats.org/officeDocument/2006/relationships/hyperlink" Target="http://www.costa.house.gov/" TargetMode="External"/><Relationship Id="rId14" Type="http://schemas.openxmlformats.org/officeDocument/2006/relationships/hyperlink" Target="http://engel.house.gov/" TargetMode="External"/><Relationship Id="rId22" Type="http://schemas.openxmlformats.org/officeDocument/2006/relationships/hyperlink" Target="http://www.house.gov/inglis/" TargetMode="External"/></Relationships>
</file>

<file path=ppt/slides/_rels/slide296.xml.rels><?xml version="1.0" encoding="UTF-8" standalone="yes"?>
<Relationships xmlns="http://schemas.openxmlformats.org/package/2006/relationships"><Relationship Id="rId8" Type="http://schemas.openxmlformats.org/officeDocument/2006/relationships/hyperlink" Target="http://klein.house.gov/" TargetMode="External"/><Relationship Id="rId13" Type="http://schemas.openxmlformats.org/officeDocument/2006/relationships/hyperlink" Target="http://www.house.gov/barrett/" TargetMode="External"/><Relationship Id="rId3" Type="http://schemas.openxmlformats.org/officeDocument/2006/relationships/hyperlink" Target="http://connolly.house.gov/" TargetMode="External"/><Relationship Id="rId7" Type="http://schemas.openxmlformats.org/officeDocument/2006/relationships/hyperlink" Target="http://jacksonlee.house.gov/" TargetMode="External"/><Relationship Id="rId12" Type="http://schemas.openxmlformats.org/officeDocument/2006/relationships/hyperlink" Target="http://www.house.gov/boozman/" TargetMode="External"/><Relationship Id="rId2" Type="http://schemas.openxmlformats.org/officeDocument/2006/relationships/hyperlink" Target="http://bradsherman.house.gov/" TargetMode="External"/><Relationship Id="rId1" Type="http://schemas.openxmlformats.org/officeDocument/2006/relationships/slideLayout" Target="../slideLayouts/slideLayout2.xml"/><Relationship Id="rId6" Type="http://schemas.openxmlformats.org/officeDocument/2006/relationships/hyperlink" Target="http://mcmahon.house.gov/" TargetMode="External"/><Relationship Id="rId11" Type="http://schemas.openxmlformats.org/officeDocument/2006/relationships/hyperlink" Target="http://www.house.gov/manzullo/" TargetMode="External"/><Relationship Id="rId5" Type="http://schemas.openxmlformats.org/officeDocument/2006/relationships/hyperlink" Target="http://www.house.gov/watson/" TargetMode="External"/><Relationship Id="rId10" Type="http://schemas.openxmlformats.org/officeDocument/2006/relationships/hyperlink" Target="http://www.house.gov/poe/" TargetMode="External"/><Relationship Id="rId4" Type="http://schemas.openxmlformats.org/officeDocument/2006/relationships/hyperlink" Target="http://davidscott.house.gov/" TargetMode="External"/><Relationship Id="rId9" Type="http://schemas.openxmlformats.org/officeDocument/2006/relationships/hyperlink" Target="http://www.house.gov/royce/" TargetMode="External"/></Relationships>
</file>

<file path=ppt/slides/_rels/slide297.xml.rels><?xml version="1.0" encoding="UTF-8" standalone="yes"?>
<Relationships xmlns="http://schemas.openxmlformats.org/package/2006/relationships"><Relationship Id="rId13" Type="http://schemas.openxmlformats.org/officeDocument/2006/relationships/hyperlink" Target="http://www.house.gov/hinojosa" TargetMode="External"/><Relationship Id="rId18" Type="http://schemas.openxmlformats.org/officeDocument/2006/relationships/hyperlink" Target="http://www.house.gov/bradmiller" TargetMode="External"/><Relationship Id="rId26" Type="http://schemas.openxmlformats.org/officeDocument/2006/relationships/hyperlink" Target="http://klein.house.gov/" TargetMode="External"/><Relationship Id="rId39" Type="http://schemas.openxmlformats.org/officeDocument/2006/relationships/hyperlink" Target="http://grayson.house.gov/" TargetMode="External"/><Relationship Id="rId21" Type="http://schemas.openxmlformats.org/officeDocument/2006/relationships/hyperlink" Target="http://www.house.gov/cleaver" TargetMode="External"/><Relationship Id="rId34" Type="http://schemas.openxmlformats.org/officeDocument/2006/relationships/hyperlink" Target="http://minnick.house.gov/" TargetMode="External"/><Relationship Id="rId42" Type="http://schemas.openxmlformats.org/officeDocument/2006/relationships/hyperlink" Target="http://maffei.house.gov/" TargetMode="External"/><Relationship Id="rId47" Type="http://schemas.openxmlformats.org/officeDocument/2006/relationships/hyperlink" Target="http://www.house.gov/lucas/index.shtml" TargetMode="External"/><Relationship Id="rId50" Type="http://schemas.openxmlformats.org/officeDocument/2006/relationships/hyperlink" Target="http://jones.house.gov/" TargetMode="External"/><Relationship Id="rId55" Type="http://schemas.openxmlformats.org/officeDocument/2006/relationships/hyperlink" Target="http://garrett.house.gov/" TargetMode="External"/><Relationship Id="rId63" Type="http://schemas.openxmlformats.org/officeDocument/2006/relationships/hyperlink" Target="http://bachmann.house.gov/" TargetMode="External"/><Relationship Id="rId68" Type="http://schemas.openxmlformats.org/officeDocument/2006/relationships/hyperlink" Target="http://lynnjenkins.house.gov/" TargetMode="External"/><Relationship Id="rId7" Type="http://schemas.openxmlformats.org/officeDocument/2006/relationships/hyperlink" Target="http://www.house.gov/watt" TargetMode="External"/><Relationship Id="rId71" Type="http://schemas.openxmlformats.org/officeDocument/2006/relationships/hyperlink" Target="http://lance.house.gov/" TargetMode="External"/><Relationship Id="rId2" Type="http://schemas.openxmlformats.org/officeDocument/2006/relationships/hyperlink" Target="http://www.house.gov/kanjorski" TargetMode="External"/><Relationship Id="rId16" Type="http://schemas.openxmlformats.org/officeDocument/2006/relationships/hyperlink" Target="http://www.house.gov/baca" TargetMode="External"/><Relationship Id="rId29" Type="http://schemas.openxmlformats.org/officeDocument/2006/relationships/hyperlink" Target="http://donnelly.house.gov/" TargetMode="External"/><Relationship Id="rId1" Type="http://schemas.openxmlformats.org/officeDocument/2006/relationships/slideLayout" Target="../slideLayouts/slideLayout2.xml"/><Relationship Id="rId6" Type="http://schemas.openxmlformats.org/officeDocument/2006/relationships/hyperlink" Target="http://www.house.gov/velazquez" TargetMode="External"/><Relationship Id="rId11" Type="http://schemas.openxmlformats.org/officeDocument/2006/relationships/hyperlink" Target="http://moore.house.gov/" TargetMode="External"/><Relationship Id="rId24" Type="http://schemas.openxmlformats.org/officeDocument/2006/relationships/hyperlink" Target="http://hodes.house.gov/" TargetMode="External"/><Relationship Id="rId32" Type="http://schemas.openxmlformats.org/officeDocument/2006/relationships/hyperlink" Target="http://speier.house.gov/" TargetMode="External"/><Relationship Id="rId37" Type="http://schemas.openxmlformats.org/officeDocument/2006/relationships/hyperlink" Target="http://driehaus.house.gov/" TargetMode="External"/><Relationship Id="rId40" Type="http://schemas.openxmlformats.org/officeDocument/2006/relationships/hyperlink" Target="http://himes.house.gov/" TargetMode="External"/><Relationship Id="rId45" Type="http://schemas.openxmlformats.org/officeDocument/2006/relationships/hyperlink" Target="http://peteking.house.gov/" TargetMode="External"/><Relationship Id="rId53" Type="http://schemas.openxmlformats.org/officeDocument/2006/relationships/hyperlink" Target="http://capito.house.gov/" TargetMode="External"/><Relationship Id="rId58" Type="http://schemas.openxmlformats.org/officeDocument/2006/relationships/hyperlink" Target="http://randy.house.gov/" TargetMode="External"/><Relationship Id="rId66" Type="http://schemas.openxmlformats.org/officeDocument/2006/relationships/hyperlink" Target="http://kevinmccarthy.house.gov/" TargetMode="External"/><Relationship Id="rId5" Type="http://schemas.openxmlformats.org/officeDocument/2006/relationships/hyperlink" Target="http://www.house.gov/gutierrez" TargetMode="External"/><Relationship Id="rId15" Type="http://schemas.openxmlformats.org/officeDocument/2006/relationships/hyperlink" Target="http://www.house.gov/carolynmccarthy" TargetMode="External"/><Relationship Id="rId23" Type="http://schemas.openxmlformats.org/officeDocument/2006/relationships/hyperlink" Target="http://www.house.gov/gwenmoore" TargetMode="External"/><Relationship Id="rId28" Type="http://schemas.openxmlformats.org/officeDocument/2006/relationships/hyperlink" Target="http://perlmutter.house.gov/" TargetMode="External"/><Relationship Id="rId36" Type="http://schemas.openxmlformats.org/officeDocument/2006/relationships/hyperlink" Target="http://kilroy.house.gov/" TargetMode="External"/><Relationship Id="rId49" Type="http://schemas.openxmlformats.org/officeDocument/2006/relationships/hyperlink" Target="http://manzullo.house.gov/" TargetMode="External"/><Relationship Id="rId57" Type="http://schemas.openxmlformats.org/officeDocument/2006/relationships/hyperlink" Target="http://gerlach.house.gov/" TargetMode="External"/><Relationship Id="rId61" Type="http://schemas.openxmlformats.org/officeDocument/2006/relationships/hyperlink" Target="http://campbell.house.gov/" TargetMode="External"/><Relationship Id="rId10" Type="http://schemas.openxmlformats.org/officeDocument/2006/relationships/hyperlink" Target="http://www.house.gov/meeks" TargetMode="External"/><Relationship Id="rId19" Type="http://schemas.openxmlformats.org/officeDocument/2006/relationships/hyperlink" Target="http://davidscott.house.gov/" TargetMode="External"/><Relationship Id="rId31" Type="http://schemas.openxmlformats.org/officeDocument/2006/relationships/hyperlink" Target="http://carson.house.gov/" TargetMode="External"/><Relationship Id="rId44" Type="http://schemas.openxmlformats.org/officeDocument/2006/relationships/hyperlink" Target="http://www.castle.house.gov/" TargetMode="External"/><Relationship Id="rId52" Type="http://schemas.openxmlformats.org/officeDocument/2006/relationships/hyperlink" Target="http://www.house.gov/garymiller/" TargetMode="External"/><Relationship Id="rId60" Type="http://schemas.openxmlformats.org/officeDocument/2006/relationships/hyperlink" Target="http://mchenry.house.gov/" TargetMode="External"/><Relationship Id="rId65" Type="http://schemas.openxmlformats.org/officeDocument/2006/relationships/hyperlink" Target="http://mccotter.house.gov/HoR/MI11/Home/" TargetMode="External"/><Relationship Id="rId4" Type="http://schemas.openxmlformats.org/officeDocument/2006/relationships/hyperlink" Target="http://www.house.gov/maloney" TargetMode="External"/><Relationship Id="rId9" Type="http://schemas.openxmlformats.org/officeDocument/2006/relationships/hyperlink" Target="http://www.house.gov/sherman" TargetMode="External"/><Relationship Id="rId14" Type="http://schemas.openxmlformats.org/officeDocument/2006/relationships/hyperlink" Target="http://www.house.gov/clay" TargetMode="External"/><Relationship Id="rId22" Type="http://schemas.openxmlformats.org/officeDocument/2006/relationships/hyperlink" Target="http://www.house.gov/bean" TargetMode="External"/><Relationship Id="rId27" Type="http://schemas.openxmlformats.org/officeDocument/2006/relationships/hyperlink" Target="http://charliewilson.house.gov/" TargetMode="External"/><Relationship Id="rId30" Type="http://schemas.openxmlformats.org/officeDocument/2006/relationships/hyperlink" Target="http://foster.house.gov/" TargetMode="External"/><Relationship Id="rId35" Type="http://schemas.openxmlformats.org/officeDocument/2006/relationships/hyperlink" Target="http://adler.house.gov/" TargetMode="External"/><Relationship Id="rId43" Type="http://schemas.openxmlformats.org/officeDocument/2006/relationships/hyperlink" Target="http://bachus.house.gov/" TargetMode="External"/><Relationship Id="rId48" Type="http://schemas.openxmlformats.org/officeDocument/2006/relationships/hyperlink" Target="http://www.house.gov/paul" TargetMode="External"/><Relationship Id="rId56" Type="http://schemas.openxmlformats.org/officeDocument/2006/relationships/hyperlink" Target="http://www.house.gov/barrett/" TargetMode="External"/><Relationship Id="rId64" Type="http://schemas.openxmlformats.org/officeDocument/2006/relationships/hyperlink" Target="http://www.marchant.house.gov/" TargetMode="External"/><Relationship Id="rId69" Type="http://schemas.openxmlformats.org/officeDocument/2006/relationships/hyperlink" Target="http://chrislee.house.gov/" TargetMode="External"/><Relationship Id="rId8" Type="http://schemas.openxmlformats.org/officeDocument/2006/relationships/hyperlink" Target="http://www.house.gov/ackerman" TargetMode="External"/><Relationship Id="rId51" Type="http://schemas.openxmlformats.org/officeDocument/2006/relationships/hyperlink" Target="http://judybiggert.house.gov/" TargetMode="External"/><Relationship Id="rId72" Type="http://schemas.openxmlformats.org/officeDocument/2006/relationships/hyperlink" Target="http://www.jta.org/news/article/2012/07/08/3100111/barney-frank-marries-longtime-partner" TargetMode="External"/><Relationship Id="rId3" Type="http://schemas.openxmlformats.org/officeDocument/2006/relationships/hyperlink" Target="http://www.house.gov/waters" TargetMode="External"/><Relationship Id="rId12" Type="http://schemas.openxmlformats.org/officeDocument/2006/relationships/hyperlink" Target="http://www.house.gov/capuano" TargetMode="External"/><Relationship Id="rId17" Type="http://schemas.openxmlformats.org/officeDocument/2006/relationships/hyperlink" Target="http://www.house.gov/lynch" TargetMode="External"/><Relationship Id="rId25" Type="http://schemas.openxmlformats.org/officeDocument/2006/relationships/hyperlink" Target="http://ellison.house.gov/" TargetMode="External"/><Relationship Id="rId33" Type="http://schemas.openxmlformats.org/officeDocument/2006/relationships/hyperlink" Target="http://childers.house.gov/" TargetMode="External"/><Relationship Id="rId38" Type="http://schemas.openxmlformats.org/officeDocument/2006/relationships/hyperlink" Target="http://kosmas.house.gov/" TargetMode="External"/><Relationship Id="rId46" Type="http://schemas.openxmlformats.org/officeDocument/2006/relationships/hyperlink" Target="http://www.royce.house.gov/" TargetMode="External"/><Relationship Id="rId59" Type="http://schemas.openxmlformats.org/officeDocument/2006/relationships/hyperlink" Target="http://tom.house.gov/" TargetMode="External"/><Relationship Id="rId67" Type="http://schemas.openxmlformats.org/officeDocument/2006/relationships/hyperlink" Target="http://posey.house.gov/" TargetMode="External"/><Relationship Id="rId20" Type="http://schemas.openxmlformats.org/officeDocument/2006/relationships/hyperlink" Target="http://www.house.gov/algreen" TargetMode="External"/><Relationship Id="rId41" Type="http://schemas.openxmlformats.org/officeDocument/2006/relationships/hyperlink" Target="http://peters.house.gov/" TargetMode="External"/><Relationship Id="rId54" Type="http://schemas.openxmlformats.org/officeDocument/2006/relationships/hyperlink" Target="http://www.house.gov/hensarling/" TargetMode="External"/><Relationship Id="rId62" Type="http://schemas.openxmlformats.org/officeDocument/2006/relationships/hyperlink" Target="http://adamputnam.house.gov/" TargetMode="External"/><Relationship Id="rId70" Type="http://schemas.openxmlformats.org/officeDocument/2006/relationships/hyperlink" Target="http://paulsen.house.gov/" TargetMode="External"/></Relationships>
</file>

<file path=ppt/slides/_rels/slide298.xml.rels><?xml version="1.0" encoding="UTF-8" standalone="yes"?>
<Relationships xmlns="http://schemas.openxmlformats.org/package/2006/relationships"><Relationship Id="rId8" Type="http://schemas.openxmlformats.org/officeDocument/2006/relationships/hyperlink" Target="http://energy.senate.gov/" TargetMode="External"/><Relationship Id="rId13" Type="http://schemas.openxmlformats.org/officeDocument/2006/relationships/hyperlink" Target="http://hsgac.senate.gov/" TargetMode="External"/><Relationship Id="rId18" Type="http://schemas.openxmlformats.org/officeDocument/2006/relationships/hyperlink" Target="http://indian.senate.gov/" TargetMode="External"/><Relationship Id="rId3" Type="http://schemas.openxmlformats.org/officeDocument/2006/relationships/hyperlink" Target="http://appropriations.senate.gov/" TargetMode="External"/><Relationship Id="rId21" Type="http://schemas.openxmlformats.org/officeDocument/2006/relationships/hyperlink" Target="http://aging.senate.gov/" TargetMode="External"/><Relationship Id="rId7" Type="http://schemas.openxmlformats.org/officeDocument/2006/relationships/hyperlink" Target="http://commerce.senate.gov/" TargetMode="External"/><Relationship Id="rId12" Type="http://schemas.openxmlformats.org/officeDocument/2006/relationships/hyperlink" Target="http://help.senate.gov/" TargetMode="External"/><Relationship Id="rId17" Type="http://schemas.openxmlformats.org/officeDocument/2006/relationships/hyperlink" Target="http://veterans.senate.gov/" TargetMode="External"/><Relationship Id="rId25" Type="http://schemas.openxmlformats.org/officeDocument/2006/relationships/hyperlink" Target="http://jec.senate.gov/" TargetMode="External"/><Relationship Id="rId2" Type="http://schemas.openxmlformats.org/officeDocument/2006/relationships/hyperlink" Target="http://agriculture.senate.gov/" TargetMode="External"/><Relationship Id="rId16" Type="http://schemas.openxmlformats.org/officeDocument/2006/relationships/hyperlink" Target="http://sbc.senate.gov/" TargetMode="External"/><Relationship Id="rId20" Type="http://schemas.openxmlformats.org/officeDocument/2006/relationships/hyperlink" Target="http://intelligence.senate.gov/" TargetMode="External"/><Relationship Id="rId1" Type="http://schemas.openxmlformats.org/officeDocument/2006/relationships/slideLayout" Target="../slideLayouts/slideLayout7.xml"/><Relationship Id="rId6" Type="http://schemas.openxmlformats.org/officeDocument/2006/relationships/hyperlink" Target="http://budget.senate.gov/" TargetMode="External"/><Relationship Id="rId11" Type="http://schemas.openxmlformats.org/officeDocument/2006/relationships/hyperlink" Target="http://foreign.senate.gov/" TargetMode="External"/><Relationship Id="rId24" Type="http://schemas.openxmlformats.org/officeDocument/2006/relationships/hyperlink" Target="http://www.senate.gov/general/committee_membership/committee_memberships_JSLC.htm" TargetMode="External"/><Relationship Id="rId5" Type="http://schemas.openxmlformats.org/officeDocument/2006/relationships/hyperlink" Target="http://banking.senate.gov/" TargetMode="External"/><Relationship Id="rId15" Type="http://schemas.openxmlformats.org/officeDocument/2006/relationships/hyperlink" Target="http://rules.senate.gov/" TargetMode="External"/><Relationship Id="rId23" Type="http://schemas.openxmlformats.org/officeDocument/2006/relationships/hyperlink" Target="http://www.jct.gov/" TargetMode="External"/><Relationship Id="rId10" Type="http://schemas.openxmlformats.org/officeDocument/2006/relationships/hyperlink" Target="http://finance.senate.gov/" TargetMode="External"/><Relationship Id="rId19" Type="http://schemas.openxmlformats.org/officeDocument/2006/relationships/hyperlink" Target="http://ethics.senate.gov/" TargetMode="External"/><Relationship Id="rId4" Type="http://schemas.openxmlformats.org/officeDocument/2006/relationships/hyperlink" Target="http://armed-services.senate.gov/" TargetMode="External"/><Relationship Id="rId9" Type="http://schemas.openxmlformats.org/officeDocument/2006/relationships/hyperlink" Target="http://epw.senate.gov/" TargetMode="External"/><Relationship Id="rId14" Type="http://schemas.openxmlformats.org/officeDocument/2006/relationships/hyperlink" Target="http://judiciary.senate.gov/" TargetMode="External"/><Relationship Id="rId22" Type="http://schemas.openxmlformats.org/officeDocument/2006/relationships/hyperlink" Target="http://www.senate.gov/general/committee_membership/committee_memberships_JSPR.htm" TargetMode="External"/></Relationships>
</file>

<file path=ppt/slides/_rels/slide299.xml.rels><?xml version="1.0" encoding="UTF-8" standalone="yes"?>
<Relationships xmlns="http://schemas.openxmlformats.org/package/2006/relationships"><Relationship Id="rId8" Type="http://schemas.openxmlformats.org/officeDocument/2006/relationships/hyperlink" Target="http://billnelson.senate.gov/" TargetMode="External"/><Relationship Id="rId13" Type="http://schemas.openxmlformats.org/officeDocument/2006/relationships/hyperlink" Target="http://markudall.senate.gov/" TargetMode="External"/><Relationship Id="rId18" Type="http://schemas.openxmlformats.org/officeDocument/2006/relationships/hyperlink" Target="http://inhofe.senate.gov/" TargetMode="External"/><Relationship Id="rId26" Type="http://schemas.openxmlformats.org/officeDocument/2006/relationships/hyperlink" Target="http://vitter.senate.gov/" TargetMode="External"/><Relationship Id="rId3" Type="http://schemas.openxmlformats.org/officeDocument/2006/relationships/hyperlink" Target="http://kennedy.senate.gov/" TargetMode="External"/><Relationship Id="rId21" Type="http://schemas.openxmlformats.org/officeDocument/2006/relationships/hyperlink" Target="http://lgraham.senate.gov/" TargetMode="External"/><Relationship Id="rId7" Type="http://schemas.openxmlformats.org/officeDocument/2006/relationships/hyperlink" Target="http://akaka.senate.gov/" TargetMode="External"/><Relationship Id="rId12" Type="http://schemas.openxmlformats.org/officeDocument/2006/relationships/hyperlink" Target="http://mccaskill.senate.gov/" TargetMode="External"/><Relationship Id="rId17" Type="http://schemas.openxmlformats.org/officeDocument/2006/relationships/hyperlink" Target="http://mccain.senate.gov/" TargetMode="External"/><Relationship Id="rId25" Type="http://schemas.openxmlformats.org/officeDocument/2006/relationships/hyperlink" Target="http://burr.senate.gov/" TargetMode="External"/><Relationship Id="rId2" Type="http://schemas.openxmlformats.org/officeDocument/2006/relationships/hyperlink" Target="http://levin.senate.gov/" TargetMode="External"/><Relationship Id="rId16" Type="http://schemas.openxmlformats.org/officeDocument/2006/relationships/hyperlink" Target="http://burris.senate.gov/" TargetMode="External"/><Relationship Id="rId20" Type="http://schemas.openxmlformats.org/officeDocument/2006/relationships/hyperlink" Target="http://chambliss.senate.gov/" TargetMode="External"/><Relationship Id="rId29" Type="http://schemas.openxmlformats.org/officeDocument/2006/relationships/hyperlink" Target="http://www.c-span.org/Events/Fmr-Sen-Hagel-Testifies-at-Senate-Confirmation-Hearing/10737437704-4/" TargetMode="External"/><Relationship Id="rId1" Type="http://schemas.openxmlformats.org/officeDocument/2006/relationships/slideLayout" Target="../slideLayouts/slideLayout2.xml"/><Relationship Id="rId6" Type="http://schemas.openxmlformats.org/officeDocument/2006/relationships/hyperlink" Target="http://reed.senate.gov/" TargetMode="External"/><Relationship Id="rId11" Type="http://schemas.openxmlformats.org/officeDocument/2006/relationships/hyperlink" Target="http://webb.senate.gov/" TargetMode="External"/><Relationship Id="rId24" Type="http://schemas.openxmlformats.org/officeDocument/2006/relationships/hyperlink" Target="http://wicker.senate.gov/" TargetMode="External"/><Relationship Id="rId5" Type="http://schemas.openxmlformats.org/officeDocument/2006/relationships/hyperlink" Target="http://lieberman.senate.gov/" TargetMode="External"/><Relationship Id="rId15" Type="http://schemas.openxmlformats.org/officeDocument/2006/relationships/hyperlink" Target="http://begich.senate.gov/" TargetMode="External"/><Relationship Id="rId23" Type="http://schemas.openxmlformats.org/officeDocument/2006/relationships/hyperlink" Target="http://martinez.senate.gov/" TargetMode="External"/><Relationship Id="rId28" Type="http://schemas.openxmlformats.org/officeDocument/2006/relationships/hyperlink" Target="http://www.c-span.org/Events/Fmr-Sen-Hagel-Testifies-at-Senate-Confirmation-Hearing/10737437704-3/" TargetMode="External"/><Relationship Id="rId10" Type="http://schemas.openxmlformats.org/officeDocument/2006/relationships/hyperlink" Target="http://bayh.senate.gov/" TargetMode="External"/><Relationship Id="rId19" Type="http://schemas.openxmlformats.org/officeDocument/2006/relationships/hyperlink" Target="http://sessions.senate.gov/" TargetMode="External"/><Relationship Id="rId4" Type="http://schemas.openxmlformats.org/officeDocument/2006/relationships/hyperlink" Target="http://byrd.senate.gov/" TargetMode="External"/><Relationship Id="rId9" Type="http://schemas.openxmlformats.org/officeDocument/2006/relationships/hyperlink" Target="http://bennelson.senate.gov/" TargetMode="External"/><Relationship Id="rId14" Type="http://schemas.openxmlformats.org/officeDocument/2006/relationships/hyperlink" Target="http://hagan.senate.gov/" TargetMode="External"/><Relationship Id="rId22" Type="http://schemas.openxmlformats.org/officeDocument/2006/relationships/hyperlink" Target="http://thune.senate.gov/" TargetMode="External"/><Relationship Id="rId27" Type="http://schemas.openxmlformats.org/officeDocument/2006/relationships/hyperlink" Target="http://collins.senate.gov/" TargetMode="External"/><Relationship Id="rId30" Type="http://schemas.openxmlformats.org/officeDocument/2006/relationships/hyperlink" Target="http://www.haaretz.com/jewish-world/jewish-world-news/jewish-michigan-senator-carl-levin-won-t-seek-re-election-in-2014-1.508080" TargetMode="Externa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8" Type="http://schemas.openxmlformats.org/officeDocument/2006/relationships/hyperlink" Target="http://durbin.senate.gov/" TargetMode="External"/><Relationship Id="rId13" Type="http://schemas.openxmlformats.org/officeDocument/2006/relationships/hyperlink" Target="http://warner.senate.gov/" TargetMode="External"/><Relationship Id="rId18" Type="http://schemas.openxmlformats.org/officeDocument/2006/relationships/hyperlink" Target="http://alexander.senate.gov/" TargetMode="External"/><Relationship Id="rId3" Type="http://schemas.openxmlformats.org/officeDocument/2006/relationships/hyperlink" Target="http://bennett.senate.gov/" TargetMode="External"/><Relationship Id="rId7" Type="http://schemas.openxmlformats.org/officeDocument/2006/relationships/hyperlink" Target="http://feinstein.senate.gov/" TargetMode="External"/><Relationship Id="rId12" Type="http://schemas.openxmlformats.org/officeDocument/2006/relationships/hyperlink" Target="http://tomudall.senate.gov/" TargetMode="External"/><Relationship Id="rId17" Type="http://schemas.openxmlformats.org/officeDocument/2006/relationships/hyperlink" Target="http://chambliss.senate.gov/" TargetMode="External"/><Relationship Id="rId2" Type="http://schemas.openxmlformats.org/officeDocument/2006/relationships/hyperlink" Target="http://schumer.senate.gov/" TargetMode="External"/><Relationship Id="rId16" Type="http://schemas.openxmlformats.org/officeDocument/2006/relationships/hyperlink" Target="http://hutchison.senate.gov/" TargetMode="External"/><Relationship Id="rId20" Type="http://schemas.openxmlformats.org/officeDocument/2006/relationships/hyperlink" Target="http://roberts.senate.gov/" TargetMode="External"/><Relationship Id="rId1" Type="http://schemas.openxmlformats.org/officeDocument/2006/relationships/slideLayout" Target="../slideLayouts/slideLayout2.xml"/><Relationship Id="rId6" Type="http://schemas.openxmlformats.org/officeDocument/2006/relationships/hyperlink" Target="http://dodd.senate.gov/" TargetMode="External"/><Relationship Id="rId11" Type="http://schemas.openxmlformats.org/officeDocument/2006/relationships/hyperlink" Target="http://pryor.senate.gov/" TargetMode="External"/><Relationship Id="rId5" Type="http://schemas.openxmlformats.org/officeDocument/2006/relationships/hyperlink" Target="http://inouye.senate.gov/" TargetMode="External"/><Relationship Id="rId15" Type="http://schemas.openxmlformats.org/officeDocument/2006/relationships/hyperlink" Target="http://cochran.senate.gov/" TargetMode="External"/><Relationship Id="rId10" Type="http://schemas.openxmlformats.org/officeDocument/2006/relationships/hyperlink" Target="http://murray.senate.gov/" TargetMode="External"/><Relationship Id="rId19" Type="http://schemas.openxmlformats.org/officeDocument/2006/relationships/hyperlink" Target="http://ensign.senate.gov/" TargetMode="External"/><Relationship Id="rId4" Type="http://schemas.openxmlformats.org/officeDocument/2006/relationships/hyperlink" Target="http://byrd.senate.gov/" TargetMode="External"/><Relationship Id="rId9" Type="http://schemas.openxmlformats.org/officeDocument/2006/relationships/hyperlink" Target="http://bennelson.senate.gov/" TargetMode="External"/><Relationship Id="rId14" Type="http://schemas.openxmlformats.org/officeDocument/2006/relationships/hyperlink" Target="http://mcconnell.senate.gov/" TargetMode="External"/></Relationships>
</file>

<file path=ppt/slides/_rels/slide302.xml.rels><?xml version="1.0" encoding="UTF-8" standalone="yes"?>
<Relationships xmlns="http://schemas.openxmlformats.org/package/2006/relationships"><Relationship Id="rId8" Type="http://schemas.openxmlformats.org/officeDocument/2006/relationships/hyperlink" Target="http://bayh.senate.gov/" TargetMode="External"/><Relationship Id="rId13" Type="http://schemas.openxmlformats.org/officeDocument/2006/relationships/hyperlink" Target="http://coburn.senate.gov/" TargetMode="External"/><Relationship Id="rId3" Type="http://schemas.openxmlformats.org/officeDocument/2006/relationships/hyperlink" Target="http://bond.senate.gov/" TargetMode="External"/><Relationship Id="rId7" Type="http://schemas.openxmlformats.org/officeDocument/2006/relationships/hyperlink" Target="http://snowe.senate.gov/" TargetMode="External"/><Relationship Id="rId12" Type="http://schemas.openxmlformats.org/officeDocument/2006/relationships/hyperlink" Target="http://feingold.senate.gov/" TargetMode="External"/><Relationship Id="rId2" Type="http://schemas.openxmlformats.org/officeDocument/2006/relationships/hyperlink" Target="http://feinstein.senate.gov/" TargetMode="External"/><Relationship Id="rId16" Type="http://schemas.openxmlformats.org/officeDocument/2006/relationships/hyperlink" Target="http://whitehouse.senate.gov/" TargetMode="External"/><Relationship Id="rId1" Type="http://schemas.openxmlformats.org/officeDocument/2006/relationships/slideLayout" Target="../slideLayouts/slideLayout2.xml"/><Relationship Id="rId6" Type="http://schemas.openxmlformats.org/officeDocument/2006/relationships/hyperlink" Target="http://wyden.senate.gov/" TargetMode="External"/><Relationship Id="rId11" Type="http://schemas.openxmlformats.org/officeDocument/2006/relationships/hyperlink" Target="http://burr.senate.gov/" TargetMode="External"/><Relationship Id="rId5" Type="http://schemas.openxmlformats.org/officeDocument/2006/relationships/hyperlink" Target="http://hatch.senate.gov/" TargetMode="External"/><Relationship Id="rId15" Type="http://schemas.openxmlformats.org/officeDocument/2006/relationships/hyperlink" Target="http://risch.senate.gov/" TargetMode="External"/><Relationship Id="rId10" Type="http://schemas.openxmlformats.org/officeDocument/2006/relationships/hyperlink" Target="http://mikulski.senate.gov/" TargetMode="External"/><Relationship Id="rId4" Type="http://schemas.openxmlformats.org/officeDocument/2006/relationships/hyperlink" Target="http://rockefeller.senate.gov/" TargetMode="External"/><Relationship Id="rId9" Type="http://schemas.openxmlformats.org/officeDocument/2006/relationships/hyperlink" Target="http://chambliss.senate.gov/" TargetMode="External"/><Relationship Id="rId14" Type="http://schemas.openxmlformats.org/officeDocument/2006/relationships/hyperlink" Target="http://billnelson.senate.gov/" TargetMode="Externa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3" Type="http://schemas.openxmlformats.org/officeDocument/2006/relationships/hyperlink" Target="http://www.globalresearch.ca/the-student-debt-crisis-in-america-nothing-less-than-a-student-debt-jubilee-will-do/5586662" TargetMode="External"/><Relationship Id="rId2" Type="http://schemas.openxmlformats.org/officeDocument/2006/relationships/hyperlink" Target="http://www.washingtonreport.me/1988-january/what-they-wrote-the-israeli-lobby.html" TargetMode="External"/><Relationship Id="rId1" Type="http://schemas.openxmlformats.org/officeDocument/2006/relationships/slideLayout" Target="../slideLayouts/slideLayout2.xml"/><Relationship Id="rId5" Type="http://schemas.openxmlformats.org/officeDocument/2006/relationships/hyperlink" Target="https://www.youtube.com/watch?v=XwdCfCVXw3A" TargetMode="External"/><Relationship Id="rId4" Type="http://schemas.openxmlformats.org/officeDocument/2006/relationships/hyperlink" Target="https://www.youtube.com/watch?v=_tV6L-wzfHY" TargetMode="External"/></Relationships>
</file>

<file path=ppt/slides/_rels/slide305.xml.rels><?xml version="1.0" encoding="UTF-8" standalone="yes"?>
<Relationships xmlns="http://schemas.openxmlformats.org/package/2006/relationships"><Relationship Id="rId3" Type="http://schemas.openxmlformats.org/officeDocument/2006/relationships/hyperlink" Target="https://forward.com/news/national/397152/secret-rules-bar-jewish-groups-from-attacking-each-other/" TargetMode="External"/><Relationship Id="rId7" Type="http://schemas.openxmlformats.org/officeDocument/2006/relationships/hyperlink" Target="http://forward.com/articles/216074/what-do-israelis-think-about-americans-start-with" TargetMode="External"/><Relationship Id="rId2" Type="http://schemas.openxmlformats.org/officeDocument/2006/relationships/hyperlink" Target="http://www.jta.org/2017/05/30/news-opinion/politics/trump-wants-to-sell-lots-of-weapons-to-saudi-arabia-why-are-israel-and-its-friends-keeping-quiet" TargetMode="External"/><Relationship Id="rId1" Type="http://schemas.openxmlformats.org/officeDocument/2006/relationships/slideLayout" Target="../slideLayouts/slideLayout2.xml"/><Relationship Id="rId6" Type="http://schemas.openxmlformats.org/officeDocument/2006/relationships/hyperlink" Target="https://aipac.hubs.vidyard.com/watch/DAvZry2NjezyXpMeWXK6p5" TargetMode="External"/><Relationship Id="rId5" Type="http://schemas.openxmlformats.org/officeDocument/2006/relationships/hyperlink" Target="https://www.haaretz.com/israel-news/1.835015" TargetMode="External"/><Relationship Id="rId4" Type="http://schemas.openxmlformats.org/officeDocument/2006/relationships/hyperlink" Target="http://prospect.org/article/deal-breakers" TargetMode="External"/></Relationships>
</file>

<file path=ppt/slides/_rels/slide306.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2.xml"/><Relationship Id="rId5" Type="http://schemas.openxmlformats.org/officeDocument/2006/relationships/hyperlink" Target="https://www.washingtonreport.me/2011-august/misunderstandings-about-jerusalem-s-temple-mount.html" TargetMode="External"/><Relationship Id="rId4" Type="http://schemas.openxmlformats.org/officeDocument/2006/relationships/image" Target="../media/image149.jpeg"/></Relationships>
</file>

<file path=ppt/slides/_rels/slide307.xml.rels><?xml version="1.0" encoding="UTF-8" standalone="yes"?>
<Relationships xmlns="http://schemas.openxmlformats.org/package/2006/relationships"><Relationship Id="rId8" Type="http://schemas.openxmlformats.org/officeDocument/2006/relationships/hyperlink" Target="http://www.jpost.com/Israel-News/Nikki-Haley-UNESCO-vote-on-Hebron-tragic-an-affront-to-history-499088" TargetMode="External"/><Relationship Id="rId3" Type="http://schemas.openxmlformats.org/officeDocument/2006/relationships/hyperlink" Target="http://www.ochaopt.org/documents/ocha_opt_planning_crisis_east_jerusalem_april_2009_english.pdf" TargetMode="External"/><Relationship Id="rId7" Type="http://schemas.openxmlformats.org/officeDocument/2006/relationships/hyperlink" Target="http://www.israelnationalnews.com/News/News.aspx/232168" TargetMode="External"/><Relationship Id="rId2" Type="http://schemas.openxmlformats.org/officeDocument/2006/relationships/image" Target="../media/image150.jpeg"/><Relationship Id="rId1" Type="http://schemas.openxmlformats.org/officeDocument/2006/relationships/slideLayout" Target="../slideLayouts/slideLayout7.xml"/><Relationship Id="rId6" Type="http://schemas.openxmlformats.org/officeDocument/2006/relationships/hyperlink" Target="http://www.bbc.com/news/world-middle-east-40530396" TargetMode="External"/><Relationship Id="rId5" Type="http://schemas.openxmlformats.org/officeDocument/2006/relationships/hyperlink" Target="http://www.jta.org/2017/05/02/news-opinion/israel-middle-east/unesco-votes-to-condemn-israels-presence-in-jerusalem" TargetMode="External"/><Relationship Id="rId4" Type="http://schemas.openxmlformats.org/officeDocument/2006/relationships/hyperlink" Target="http://imemc.org/article/islamic-christian-committee-israel-planning-jerusalem-entrance-project-to-obliterate-muslim-christian-spirit/" TargetMode="External"/><Relationship Id="rId9" Type="http://schemas.openxmlformats.org/officeDocument/2006/relationships/hyperlink" Target="https://www.i24news.tv/en/news/israel/diplomacy-defense/141158-170327-u-s-stands-without-apology-for-israel-vp-pence-says" TargetMode="External"/></Relationships>
</file>

<file path=ppt/slides/_rels/slide308.xml.rels><?xml version="1.0" encoding="UTF-8" standalone="yes"?>
<Relationships xmlns="http://schemas.openxmlformats.org/package/2006/relationships"><Relationship Id="rId2" Type="http://schemas.openxmlformats.org/officeDocument/2006/relationships/hyperlink" Target="http://www.youtube.com/watch?v=_cVRDNcQkKA&amp;feature=related" TargetMode="External"/><Relationship Id="rId1" Type="http://schemas.openxmlformats.org/officeDocument/2006/relationships/slideLayout" Target="../slideLayouts/slideLayout4.xml"/></Relationships>
</file>

<file path=ppt/slides/_rels/slide309.xml.rels><?xml version="1.0" encoding="UTF-8" standalone="yes"?>
<Relationships xmlns="http://schemas.openxmlformats.org/package/2006/relationships"><Relationship Id="rId2" Type="http://schemas.openxmlformats.org/officeDocument/2006/relationships/hyperlink" Target="http://www.jta.org/news/article/2012/02/03/3091508/khameini-iran-prepared-to-assist-those-who-confront-israel" TargetMode="External"/><Relationship Id="rId1" Type="http://schemas.openxmlformats.org/officeDocument/2006/relationships/slideLayout" Target="../slideLayouts/slideLayout2.xml"/></Relationships>
</file>

<file path=ppt/slides/_rels/slide310.xml.rels><?xml version="1.0" encoding="UTF-8" standalone="yes"?>
<Relationships xmlns="http://schemas.openxmlformats.org/package/2006/relationships"><Relationship Id="rId3" Type="http://schemas.openxmlformats.org/officeDocument/2006/relationships/hyperlink" Target="http://www.nytimes.com/2014/08/09/world/middleeast/fear-of-another-benghazi-drove-white-house-to-airstrikes-in-iraq.html" TargetMode="External"/><Relationship Id="rId2" Type="http://schemas.openxmlformats.org/officeDocument/2006/relationships/hyperlink" Target="http://www.huffingtonpost.com/2012/03/06/aipac-susan-rice-obama-israel_n_1323398.html" TargetMode="External"/><Relationship Id="rId1" Type="http://schemas.openxmlformats.org/officeDocument/2006/relationships/slideLayout" Target="../slideLayouts/slideLayout64.xml"/></Relationships>
</file>

<file path=ppt/slides/_rels/slide311.xml.rels><?xml version="1.0" encoding="UTF-8" standalone="yes"?>
<Relationships xmlns="http://schemas.openxmlformats.org/package/2006/relationships"><Relationship Id="rId3" Type="http://schemas.openxmlformats.org/officeDocument/2006/relationships/hyperlink" Target="http://www.jta.org/2017/05/12/news-opinion/world/macrons-party-boots-candidate-over-anti-israel-tweets-deemed-anti-semitic" TargetMode="External"/><Relationship Id="rId2" Type="http://schemas.openxmlformats.org/officeDocument/2006/relationships/hyperlink" Target="http://www.jta.org/news/article/2012/12/19/3114936/un-general-assembly-adopts-nine-resolutions-condemning-israel" TargetMode="External"/><Relationship Id="rId1" Type="http://schemas.openxmlformats.org/officeDocument/2006/relationships/slideLayout" Target="../slideLayouts/slideLayout2.xml"/></Relationships>
</file>

<file path=ppt/slides/_rels/slide312.xml.rels><?xml version="1.0" encoding="UTF-8" standalone="yes"?>
<Relationships xmlns="http://schemas.openxmlformats.org/package/2006/relationships"><Relationship Id="rId3" Type="http://schemas.openxmlformats.org/officeDocument/2006/relationships/hyperlink" Target="http://imemc.org/article/bds-movement-turns-12-marks-anniversary-with-list-of-12-wins-in-2017/" TargetMode="External"/><Relationship Id="rId2" Type="http://schemas.openxmlformats.org/officeDocument/2006/relationships/hyperlink" Target="http://www.bdsmovement.net/call" TargetMode="External"/><Relationship Id="rId1" Type="http://schemas.openxmlformats.org/officeDocument/2006/relationships/slideLayout" Target="../slideLayouts/slideLayout2.xml"/></Relationships>
</file>

<file path=ppt/slides/_rels/slide313.xml.rels><?xml version="1.0" encoding="UTF-8" standalone="yes"?>
<Relationships xmlns="http://schemas.openxmlformats.org/package/2006/relationships"><Relationship Id="rId3" Type="http://schemas.openxmlformats.org/officeDocument/2006/relationships/hyperlink" Target="http://www.jta.org/2017/05/17/top-headlines/all-50-governors-sign-anti-bds-statement" TargetMode="External"/><Relationship Id="rId2" Type="http://schemas.openxmlformats.org/officeDocument/2006/relationships/hyperlink" Target="http://www.haaretz.com/blogs/west-of-eden/.premium-1.562989" TargetMode="External"/><Relationship Id="rId1" Type="http://schemas.openxmlformats.org/officeDocument/2006/relationships/slideLayout" Target="../slideLayouts/slideLayout2.xml"/><Relationship Id="rId5" Type="http://schemas.openxmlformats.org/officeDocument/2006/relationships/hyperlink" Target="http://abcnews.go.com/International/wireStory/israels-netanyahu-calls-boycotters-anti-semites-22554004" TargetMode="External"/><Relationship Id="rId4" Type="http://schemas.openxmlformats.org/officeDocument/2006/relationships/image" Target="../media/image151.jpeg"/></Relationships>
</file>

<file path=ppt/slides/_rels/slide314.xml.rels><?xml version="1.0" encoding="UTF-8" standalone="yes"?>
<Relationships xmlns="http://schemas.openxmlformats.org/package/2006/relationships"><Relationship Id="rId3" Type="http://schemas.openxmlformats.org/officeDocument/2006/relationships/hyperlink" Target="http://www.usacbi.org/wp-content/uploads/2013/04/AAAS-resolution.FINAL_.pdf" TargetMode="External"/><Relationship Id="rId2" Type="http://schemas.openxmlformats.org/officeDocument/2006/relationships/hyperlink" Target="http://www.timesofisrael.com/for-first-time-us-academic-group-boycotts-israel/" TargetMode="External"/><Relationship Id="rId1" Type="http://schemas.openxmlformats.org/officeDocument/2006/relationships/slideLayout" Target="../slideLayouts/slideLayout2.xml"/></Relationships>
</file>

<file path=ppt/slides/_rels/slide315.xml.rels><?xml version="1.0" encoding="UTF-8" standalone="yes"?>
<Relationships xmlns="http://schemas.openxmlformats.org/package/2006/relationships"><Relationship Id="rId8" Type="http://schemas.openxmlformats.org/officeDocument/2006/relationships/hyperlink" Target="https://www.youtube.com/watch?v=ZEbN5mnDNwk" TargetMode="External"/><Relationship Id="rId3" Type="http://schemas.openxmlformats.org/officeDocument/2006/relationships/hyperlink" Target="http://www.jta.org/2014/01/19/news-opinion/politics/congress-members-blast-asa-for-boycott-decision" TargetMode="External"/><Relationship Id="rId7" Type="http://schemas.openxmlformats.org/officeDocument/2006/relationships/hyperlink" Target="http://www.jta.org/2016/08/16/news-opinion/politics/christie-signs-nj-bill-prohibiting-states-investment-in-pro-bds-companies" TargetMode="External"/><Relationship Id="rId2" Type="http://schemas.openxmlformats.org/officeDocument/2006/relationships/hyperlink" Target="http://www.jta.org/2013/12/16/news-opinion/united-states/american-studies-association-votes-for-israeli-universities-boycott" TargetMode="External"/><Relationship Id="rId1" Type="http://schemas.openxmlformats.org/officeDocument/2006/relationships/slideLayout" Target="../slideLayouts/slideLayout2.xml"/><Relationship Id="rId6" Type="http://schemas.openxmlformats.org/officeDocument/2006/relationships/hyperlink" Target="http://imemc.org/article/bds-blacklisted-by-new-york-governor/" TargetMode="External"/><Relationship Id="rId5" Type="http://schemas.openxmlformats.org/officeDocument/2006/relationships/hyperlink" Target="http://forward.com/news/breaking-news/334842/indiana-passes-bds-resolution/?attribution=articles-featured-subsection-item-1-headline" TargetMode="External"/><Relationship Id="rId4" Type="http://schemas.openxmlformats.org/officeDocument/2006/relationships/hyperlink" Target="http://www.academicengagement.org/en" TargetMode="External"/><Relationship Id="rId9" Type="http://schemas.openxmlformats.org/officeDocument/2006/relationships/hyperlink" Target="http://www.jta.org/2016/08/30/top-headlines/california-state-legislature-passes-anti-bds-bill" TargetMode="External"/></Relationships>
</file>

<file path=ppt/slides/_rels/slide316.xml.rels><?xml version="1.0" encoding="UTF-8" standalone="yes"?>
<Relationships xmlns="http://schemas.openxmlformats.org/package/2006/relationships"><Relationship Id="rId3" Type="http://schemas.openxmlformats.org/officeDocument/2006/relationships/hyperlink" Target="http://www.haaretz.com/opinion/.premium-1.566432" TargetMode="External"/><Relationship Id="rId2" Type="http://schemas.openxmlformats.org/officeDocument/2006/relationships/hyperlink" Target="http://forward.com/articles/189530/native-american-association-joins-academic-boycott/" TargetMode="External"/><Relationship Id="rId1" Type="http://schemas.openxmlformats.org/officeDocument/2006/relationships/slideLayout" Target="../slideLayouts/slideLayout2.xml"/></Relationships>
</file>

<file path=ppt/slides/_rels/slide317.xml.rels><?xml version="1.0" encoding="UTF-8" standalone="yes"?>
<Relationships xmlns="http://schemas.openxmlformats.org/package/2006/relationships"><Relationship Id="rId2" Type="http://schemas.openxmlformats.org/officeDocument/2006/relationships/hyperlink" Target="http://www.jta.org/2014/02/03/news-opinion/world/denmarks-largest-bank-drops-israeli-counterpart-over-settlements" TargetMode="External"/><Relationship Id="rId1" Type="http://schemas.openxmlformats.org/officeDocument/2006/relationships/slideLayout" Target="../slideLayouts/slideLayout2.xml"/></Relationships>
</file>

<file path=ppt/slides/_rels/slide318.xml.rels><?xml version="1.0" encoding="UTF-8" standalone="yes"?>
<Relationships xmlns="http://schemas.openxmlformats.org/package/2006/relationships"><Relationship Id="rId3" Type="http://schemas.openxmlformats.org/officeDocument/2006/relationships/hyperlink" Target="http://forward.com/articles/194613/evangelical-christians-rally-against-occupation-as/?p=3" TargetMode="External"/><Relationship Id="rId2" Type="http://schemas.openxmlformats.org/officeDocument/2006/relationships/image" Target="../media/image152.jpeg"/><Relationship Id="rId1" Type="http://schemas.openxmlformats.org/officeDocument/2006/relationships/slideLayout" Target="../slideLayouts/slideLayout7.xml"/></Relationships>
</file>

<file path=ppt/slides/_rels/slide319.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hyperlink" Target="http://www.haaretz.com/news/diplomacy-defense/1.582200" TargetMode="External"/><Relationship Id="rId1" Type="http://schemas.openxmlformats.org/officeDocument/2006/relationships/slideLayout" Target="../slideLayouts/slideLayout7.xml"/><Relationship Id="rId4" Type="http://schemas.openxmlformats.org/officeDocument/2006/relationships/hyperlink" Target="http://www.jta.org/2014/03/24/news-opinion/united-states/loyola-u-students-working-to-overturn-divestment-vote" TargetMode="External"/></Relationships>
</file>

<file path=ppt/slides/_rels/slide320.xml.rels><?xml version="1.0" encoding="UTF-8" standalone="yes"?>
<Relationships xmlns="http://schemas.openxmlformats.org/package/2006/relationships"><Relationship Id="rId3" Type="http://schemas.openxmlformats.org/officeDocument/2006/relationships/hyperlink" Target="http://www.haaretz.com/news/diplomacy-defense/.premium-1.598080" TargetMode="External"/><Relationship Id="rId2" Type="http://schemas.openxmlformats.org/officeDocument/2006/relationships/hyperlink" Target="http://www.jta.org/2012/12/21/news-opinion/world/south-africas-african-national-congress-endorses-israel-boycott-handing-bds-movement-a-victory" TargetMode="External"/><Relationship Id="rId1" Type="http://schemas.openxmlformats.org/officeDocument/2006/relationships/slideLayout" Target="../slideLayouts/slideLayout2.xml"/></Relationships>
</file>

<file path=ppt/slides/_rels/slide321.xml.rels><?xml version="1.0" encoding="UTF-8" standalone="yes"?>
<Relationships xmlns="http://schemas.openxmlformats.org/package/2006/relationships"><Relationship Id="rId3" Type="http://schemas.openxmlformats.org/officeDocument/2006/relationships/hyperlink" Target="http://www.haaretz.com/news/diplomacy-defense/1.596344" TargetMode="External"/><Relationship Id="rId2" Type="http://schemas.openxmlformats.org/officeDocument/2006/relationships/image" Target="../media/image154.jpeg"/><Relationship Id="rId1" Type="http://schemas.openxmlformats.org/officeDocument/2006/relationships/slideLayout" Target="../slideLayouts/slideLayout7.xml"/></Relationships>
</file>

<file path=ppt/slides/_rels/slide322.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hyperlink" Target="http://www.haaretz.com/news/diplomacy-defense/1.600148" TargetMode="External"/><Relationship Id="rId1" Type="http://schemas.openxmlformats.org/officeDocument/2006/relationships/slideLayout" Target="../slideLayouts/slideLayout7.xml"/></Relationships>
</file>

<file path=ppt/slides/_rels/slide323.xml.rels><?xml version="1.0" encoding="UTF-8" standalone="yes"?>
<Relationships xmlns="http://schemas.openxmlformats.org/package/2006/relationships"><Relationship Id="rId2" Type="http://schemas.openxmlformats.org/officeDocument/2006/relationships/hyperlink" Target="http://www.jadaliyya.com/pages/index/18811/over-100-middle-east-studies-scholars-and-libraria" TargetMode="External"/><Relationship Id="rId1" Type="http://schemas.openxmlformats.org/officeDocument/2006/relationships/slideLayout" Target="../slideLayouts/slideLayout2.xml"/></Relationships>
</file>

<file path=ppt/slides/_rels/slide324.xml.rels><?xml version="1.0" encoding="UTF-8" standalone="yes"?>
<Relationships xmlns="http://schemas.openxmlformats.org/package/2006/relationships"><Relationship Id="rId2" Type="http://schemas.openxmlformats.org/officeDocument/2006/relationships/hyperlink" Target="https://criticalethnicstudies.org/sites/default/files/CESA%20BDS%20Resolution%207-16-14.pdf" TargetMode="External"/><Relationship Id="rId1" Type="http://schemas.openxmlformats.org/officeDocument/2006/relationships/slideLayout" Target="../slideLayouts/slideLayout2.xml"/></Relationships>
</file>

<file path=ppt/slides/_rels/slide325.xml.rels><?xml version="1.0" encoding="UTF-8" standalone="yes"?>
<Relationships xmlns="http://schemas.openxmlformats.org/package/2006/relationships"><Relationship Id="rId2" Type="http://schemas.openxmlformats.org/officeDocument/2006/relationships/hyperlink" Target="http://africanlit.org/about-the-ala/ala-resolutions-and-executive-letters/" TargetMode="External"/><Relationship Id="rId1" Type="http://schemas.openxmlformats.org/officeDocument/2006/relationships/slideLayout" Target="../slideLayouts/slideLayout2.xml"/></Relationships>
</file>

<file path=ppt/slides/_rels/slide326.xml.rels><?xml version="1.0" encoding="UTF-8" standalone="yes"?>
<Relationships xmlns="http://schemas.openxmlformats.org/package/2006/relationships"><Relationship Id="rId3" Type="http://schemas.openxmlformats.org/officeDocument/2006/relationships/hyperlink" Target="http://www.reuters.com/article/2014/04/23/us-palestinian-israel-unity-idUSBREA3M14420140423" TargetMode="External"/><Relationship Id="rId2" Type="http://schemas.openxmlformats.org/officeDocument/2006/relationships/image" Target="../media/image156.jpeg"/><Relationship Id="rId1" Type="http://schemas.openxmlformats.org/officeDocument/2006/relationships/slideLayout" Target="../slideLayouts/slideLayout7.xml"/></Relationships>
</file>

<file path=ppt/slides/_rels/slide327.xml.rels><?xml version="1.0" encoding="UTF-8" standalone="yes"?>
<Relationships xmlns="http://schemas.openxmlformats.org/package/2006/relationships"><Relationship Id="rId3" Type="http://schemas.openxmlformats.org/officeDocument/2006/relationships/hyperlink" Target="http://en.wikipedia.org/wiki/Martin_Indyk"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hyperlink" Target="http://www.haaretz.com/" TargetMode="External"/><Relationship Id="rId4" Type="http://schemas.openxmlformats.org/officeDocument/2006/relationships/image" Target="../media/image157.jpeg"/></Relationships>
</file>

<file path=ppt/slides/_rels/slide328.xml.rels><?xml version="1.0" encoding="UTF-8" standalone="yes"?>
<Relationships xmlns="http://schemas.openxmlformats.org/package/2006/relationships"><Relationship Id="rId8" Type="http://schemas.openxmlformats.org/officeDocument/2006/relationships/image" Target="../media/image161.jpeg"/><Relationship Id="rId13" Type="http://schemas.openxmlformats.org/officeDocument/2006/relationships/image" Target="../media/image166.jpeg"/><Relationship Id="rId18" Type="http://schemas.openxmlformats.org/officeDocument/2006/relationships/hyperlink" Target="http://www.theguardian.com/world/2014/jul/29/susan-rice-gaza-hamas-israel-defends-john-kerry" TargetMode="External"/><Relationship Id="rId26" Type="http://schemas.openxmlformats.org/officeDocument/2006/relationships/hyperlink" Target="http://www.youtube.com/watch?v=hrlUzkd8Z8g" TargetMode="External"/><Relationship Id="rId3" Type="http://schemas.openxmlformats.org/officeDocument/2006/relationships/hyperlink" Target="http://www.haaretz.com/news/diplomacy-defense/1.604570" TargetMode="External"/><Relationship Id="rId21" Type="http://schemas.openxmlformats.org/officeDocument/2006/relationships/image" Target="../media/image170.jpeg"/><Relationship Id="rId7" Type="http://schemas.openxmlformats.org/officeDocument/2006/relationships/image" Target="../media/image160.jpeg"/><Relationship Id="rId12" Type="http://schemas.openxmlformats.org/officeDocument/2006/relationships/image" Target="../media/image165.jpeg"/><Relationship Id="rId17" Type="http://schemas.openxmlformats.org/officeDocument/2006/relationships/hyperlink" Target="http://abcnews.go.com/Politics/wireStory/obama-calls-release-israeli-soldier-gaza-24811332" TargetMode="External"/><Relationship Id="rId25" Type="http://schemas.openxmlformats.org/officeDocument/2006/relationships/hyperlink" Target="http://www.haaretz.com/news/diplomacy-defense/.premium-1.606698" TargetMode="External"/><Relationship Id="rId2" Type="http://schemas.openxmlformats.org/officeDocument/2006/relationships/image" Target="../media/image158.jpeg"/><Relationship Id="rId16" Type="http://schemas.openxmlformats.org/officeDocument/2006/relationships/image" Target="../media/image168.jpeg"/><Relationship Id="rId20" Type="http://schemas.openxmlformats.org/officeDocument/2006/relationships/image" Target="../media/image169.jpeg"/><Relationship Id="rId1" Type="http://schemas.openxmlformats.org/officeDocument/2006/relationships/slideLayout" Target="../slideLayouts/slideLayout7.xml"/><Relationship Id="rId6" Type="http://schemas.openxmlformats.org/officeDocument/2006/relationships/image" Target="../media/image159.jpeg"/><Relationship Id="rId11" Type="http://schemas.openxmlformats.org/officeDocument/2006/relationships/image" Target="../media/image164.png"/><Relationship Id="rId24" Type="http://schemas.openxmlformats.org/officeDocument/2006/relationships/image" Target="../media/image172.jpeg"/><Relationship Id="rId5" Type="http://schemas.openxmlformats.org/officeDocument/2006/relationships/hyperlink" Target="http://www.haaretz.com/news/diplomacy-defense/1.605982/1.605982" TargetMode="External"/><Relationship Id="rId15" Type="http://schemas.openxmlformats.org/officeDocument/2006/relationships/image" Target="../media/image167.jpeg"/><Relationship Id="rId23" Type="http://schemas.openxmlformats.org/officeDocument/2006/relationships/image" Target="../media/image171.jpeg"/><Relationship Id="rId28" Type="http://schemas.openxmlformats.org/officeDocument/2006/relationships/hyperlink" Target="https://www.youtube.com/watch?v=_N_MXe96-10" TargetMode="External"/><Relationship Id="rId10" Type="http://schemas.openxmlformats.org/officeDocument/2006/relationships/image" Target="../media/image163.png"/><Relationship Id="rId19" Type="http://schemas.openxmlformats.org/officeDocument/2006/relationships/hyperlink" Target="http://www.jta.org/2014/08/13/news-opinion/israel-middle-east/yazidi-child-receives-heart-surgery-in-israel" TargetMode="External"/><Relationship Id="rId4" Type="http://schemas.openxmlformats.org/officeDocument/2006/relationships/hyperlink" Target="http://www.jta.org/2014/07/11/news-opinion/politics/house-unanimously-voices-support-for-israel-in-current-hamas-fight" TargetMode="External"/><Relationship Id="rId9" Type="http://schemas.openxmlformats.org/officeDocument/2006/relationships/image" Target="../media/image162.jpeg"/><Relationship Id="rId14" Type="http://schemas.openxmlformats.org/officeDocument/2006/relationships/hyperlink" Target="http://www.jta.org/2014/07/18/news-opinion/united-states/kerry-meets-with-jewish-leaders" TargetMode="External"/><Relationship Id="rId22" Type="http://schemas.openxmlformats.org/officeDocument/2006/relationships/hyperlink" Target="http://rt.com/usa/176820-pentagon-idf-unrwa-ammunition/" TargetMode="External"/><Relationship Id="rId27" Type="http://schemas.openxmlformats.org/officeDocument/2006/relationships/hyperlink" Target="http://www.haaretz.com/news/diplomacy-defense/.premium-1.612107" TargetMode="External"/></Relationships>
</file>

<file path=ppt/slides/_rels/slide329.xml.rels><?xml version="1.0" encoding="UTF-8" standalone="yes"?>
<Relationships xmlns="http://schemas.openxmlformats.org/package/2006/relationships"><Relationship Id="rId3" Type="http://schemas.openxmlformats.org/officeDocument/2006/relationships/hyperlink" Target="http://www.haaretz.com/news/diplomacy-defense/.premium-1.606903" TargetMode="External"/><Relationship Id="rId2" Type="http://schemas.openxmlformats.org/officeDocument/2006/relationships/image" Target="../media/image173.jpeg"/><Relationship Id="rId1" Type="http://schemas.openxmlformats.org/officeDocument/2006/relationships/slideLayout" Target="../slideLayouts/slideLayout7.xml"/></Relationships>
</file>

<file path=ppt/slides/_rels/slide330.xml.rels><?xml version="1.0" encoding="UTF-8" standalone="yes"?>
<Relationships xmlns="http://schemas.openxmlformats.org/package/2006/relationships"><Relationship Id="rId3" Type="http://schemas.openxmlformats.org/officeDocument/2006/relationships/hyperlink" Target="http://www.haaretz.com/news/diplomacy-defense/1.608426" TargetMode="External"/><Relationship Id="rId2" Type="http://schemas.openxmlformats.org/officeDocument/2006/relationships/image" Target="../media/image174.jpeg"/><Relationship Id="rId1" Type="http://schemas.openxmlformats.org/officeDocument/2006/relationships/slideLayout" Target="../slideLayouts/slideLayout7.xml"/></Relationships>
</file>

<file path=ppt/slides/_rels/slide331.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hyperlink" Target="http://www.haaretz.com/news/diplomacy-defense/.premium-1.608532" TargetMode="External"/><Relationship Id="rId1" Type="http://schemas.openxmlformats.org/officeDocument/2006/relationships/slideLayout" Target="../slideLayouts/slideLayout7.xml"/><Relationship Id="rId4" Type="http://schemas.openxmlformats.org/officeDocument/2006/relationships/image" Target="../media/image176.jpeg"/></Relationships>
</file>

<file path=ppt/slides/_rels/slide332.xml.rels><?xml version="1.0" encoding="UTF-8" standalone="yes"?>
<Relationships xmlns="http://schemas.openxmlformats.org/package/2006/relationships"><Relationship Id="rId3" Type="http://schemas.openxmlformats.org/officeDocument/2006/relationships/hyperlink" Target="http://www.bbc.com/news/world-middle-east-28666562" TargetMode="External"/><Relationship Id="rId2" Type="http://schemas.openxmlformats.org/officeDocument/2006/relationships/image" Target="../media/image177.jpeg"/><Relationship Id="rId1" Type="http://schemas.openxmlformats.org/officeDocument/2006/relationships/slideLayout" Target="../slideLayouts/slideLayout7.xml"/><Relationship Id="rId6" Type="http://schemas.openxmlformats.org/officeDocument/2006/relationships/image" Target="../media/image178.jpeg"/><Relationship Id="rId5" Type="http://schemas.openxmlformats.org/officeDocument/2006/relationships/hyperlink" Target="http://www.haaretz.com/blogs/west-of-eden/.premium-1.609539" TargetMode="External"/><Relationship Id="rId4" Type="http://schemas.openxmlformats.org/officeDocument/2006/relationships/hyperlink" Target="http://www.independent.co.uk/voices/comment/bombs-away-us-to-the-rescue--but-only-of-certain-minorities-not-muslims-9658058.html" TargetMode="External"/></Relationships>
</file>

<file path=ppt/slides/_rels/slide333.xml.rels><?xml version="1.0" encoding="UTF-8" standalone="yes"?>
<Relationships xmlns="http://schemas.openxmlformats.org/package/2006/relationships"><Relationship Id="rId3" Type="http://schemas.openxmlformats.org/officeDocument/2006/relationships/hyperlink" Target="http://www.haaretz.com/news/diplomacy-defense/1.608987" TargetMode="External"/><Relationship Id="rId2" Type="http://schemas.openxmlformats.org/officeDocument/2006/relationships/image" Target="../media/image179.jpeg"/><Relationship Id="rId1" Type="http://schemas.openxmlformats.org/officeDocument/2006/relationships/slideLayout" Target="../slideLayouts/slideLayout7.xml"/></Relationships>
</file>

<file path=ppt/slides/_rels/slide334.xml.rels><?xml version="1.0" encoding="UTF-8" standalone="yes"?>
<Relationships xmlns="http://schemas.openxmlformats.org/package/2006/relationships"><Relationship Id="rId3" Type="http://schemas.openxmlformats.org/officeDocument/2006/relationships/hyperlink" Target="http://blogs.telegraph.co.uk/news/peteroborne/100284716/why-the-silence-over-the-assault-on-george-galloway/" TargetMode="External"/><Relationship Id="rId2" Type="http://schemas.openxmlformats.org/officeDocument/2006/relationships/hyperlink" Target="http://uk.reuters.com/article/2014/08/30/uk-britain-mp-attack-idUKKBN0GU08R20140830" TargetMode="External"/><Relationship Id="rId1" Type="http://schemas.openxmlformats.org/officeDocument/2006/relationships/slideLayout" Target="../slideLayouts/slideLayout7.xml"/><Relationship Id="rId6" Type="http://schemas.openxmlformats.org/officeDocument/2006/relationships/hyperlink" Target="http://forward.com/fast-forward/387200/british-secretary-of-state-resigns-over-secret-meetings-with-israeli-offici/?attribution=articles-hero-item-text-2" TargetMode="External"/><Relationship Id="rId5" Type="http://schemas.openxmlformats.org/officeDocument/2006/relationships/hyperlink" Target="http://www.huffingtonpost.co.uk/entry/israeli-official-shai-masot-sir-alan-duncan_uk_5871f418e4b0cf4ed40eba3d" TargetMode="External"/><Relationship Id="rId4" Type="http://schemas.openxmlformats.org/officeDocument/2006/relationships/image" Target="../media/image180.jpeg"/></Relationships>
</file>

<file path=ppt/slides/_rels/slide335.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hyperlink" Target="http://www.haaretz.com/news/diplomacy-defense/1.619073" TargetMode="External"/><Relationship Id="rId1" Type="http://schemas.openxmlformats.org/officeDocument/2006/relationships/slideLayout" Target="../slideLayouts/slideLayout7.xml"/></Relationships>
</file>

<file path=ppt/slides/_rels/slide336.xml.rels><?xml version="1.0" encoding="UTF-8" standalone="yes"?>
<Relationships xmlns="http://schemas.openxmlformats.org/package/2006/relationships"><Relationship Id="rId3" Type="http://schemas.openxmlformats.org/officeDocument/2006/relationships/hyperlink" Target="http://www.jta.org/2014/10/20/news-opinion/israel-middle-east/most-israeli-jews-oppose-palestinian-state-on-67-lines" TargetMode="External"/><Relationship Id="rId2" Type="http://schemas.openxmlformats.org/officeDocument/2006/relationships/hyperlink" Target="http://www.jta.org/2014/10/13/news-opinion/israel-middle-east/british-parliament-passes-nonbinding-motion-recognizing-palestine" TargetMode="External"/><Relationship Id="rId1" Type="http://schemas.openxmlformats.org/officeDocument/2006/relationships/slideLayout" Target="../slideLayouts/slideLayout2.xml"/><Relationship Id="rId5" Type="http://schemas.openxmlformats.org/officeDocument/2006/relationships/hyperlink" Target="http://www.bbc.com/news/uk-politics-29596822" TargetMode="External"/><Relationship Id="rId4" Type="http://schemas.openxmlformats.org/officeDocument/2006/relationships/image" Target="../media/image182.jpeg"/></Relationships>
</file>

<file path=ppt/slides/_rels/slide337.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hyperlink" Target="http://www.haaretz.com/news/diplomacy-defense/1.629632" TargetMode="External"/><Relationship Id="rId1" Type="http://schemas.openxmlformats.org/officeDocument/2006/relationships/slideLayout" Target="../slideLayouts/slideLayout2.xml"/></Relationships>
</file>

<file path=ppt/slides/_rels/slide338.xml.rels><?xml version="1.0" encoding="UTF-8" standalone="yes"?>
<Relationships xmlns="http://schemas.openxmlformats.org/package/2006/relationships"><Relationship Id="rId3" Type="http://schemas.openxmlformats.org/officeDocument/2006/relationships/image" Target="../media/image184.jpeg"/><Relationship Id="rId2" Type="http://schemas.openxmlformats.org/officeDocument/2006/relationships/hyperlink" Target="http://www.haaretz.com/news/diplomacy-defense/1.631085" TargetMode="External"/><Relationship Id="rId1" Type="http://schemas.openxmlformats.org/officeDocument/2006/relationships/slideLayout" Target="../slideLayouts/slideLayout2.xml"/></Relationships>
</file>

<file path=ppt/slides/_rels/slide339.xml.rels><?xml version="1.0" encoding="UTF-8" standalone="yes"?>
<Relationships xmlns="http://schemas.openxmlformats.org/package/2006/relationships"><Relationship Id="rId3" Type="http://schemas.openxmlformats.org/officeDocument/2006/relationships/hyperlink" Target="http://forward.com/news/breaking-news/325193/anthropologists-set-to-vote-on-bds-measure-at-convention/" TargetMode="External"/><Relationship Id="rId2" Type="http://schemas.openxmlformats.org/officeDocument/2006/relationships/hyperlink" Target="http://www.haaretz.com/news/diplomacy-defense/.premium-1.631709" TargetMode="External"/><Relationship Id="rId1" Type="http://schemas.openxmlformats.org/officeDocument/2006/relationships/slideLayout" Target="../slideLayouts/slideLayout7.xml"/></Relationships>
</file>

<file path=ppt/slides/_rels/slide340.xml.rels><?xml version="1.0" encoding="UTF-8" standalone="yes"?>
<Relationships xmlns="http://schemas.openxmlformats.org/package/2006/relationships"><Relationship Id="rId3" Type="http://schemas.openxmlformats.org/officeDocument/2006/relationships/hyperlink" Target="http://www.reuters.com/article/slideshow/idUSKBN0JO10720141210#a=3" TargetMode="External"/><Relationship Id="rId2" Type="http://schemas.openxmlformats.org/officeDocument/2006/relationships/hyperlink" Target="http://www.reuters.com/article/2014/12/10/us-mideast-israel-palestinians-idUSKBN0JO10720141210" TargetMode="External"/><Relationship Id="rId1" Type="http://schemas.openxmlformats.org/officeDocument/2006/relationships/slideLayout" Target="../slideLayouts/slideLayout2.xml"/><Relationship Id="rId6" Type="http://schemas.openxmlformats.org/officeDocument/2006/relationships/image" Target="../media/image186.jpeg"/><Relationship Id="rId5" Type="http://schemas.openxmlformats.org/officeDocument/2006/relationships/hyperlink" Target="http://www.reuters.com/article/slideshow/idUSKBN0JO10720141210#a=1" TargetMode="External"/><Relationship Id="rId4" Type="http://schemas.openxmlformats.org/officeDocument/2006/relationships/image" Target="../media/image185.jpeg"/></Relationships>
</file>

<file path=ppt/slides/_rels/slide341.xml.rels><?xml version="1.0" encoding="UTF-8" standalone="yes"?>
<Relationships xmlns="http://schemas.openxmlformats.org/package/2006/relationships"><Relationship Id="rId3" Type="http://schemas.openxmlformats.org/officeDocument/2006/relationships/image" Target="../media/image187.jpeg"/><Relationship Id="rId2" Type="http://schemas.openxmlformats.org/officeDocument/2006/relationships/hyperlink" Target="http://rt.com/news/215143-hamas-off-terror-list/" TargetMode="External"/><Relationship Id="rId1" Type="http://schemas.openxmlformats.org/officeDocument/2006/relationships/slideLayout" Target="../slideLayouts/slideLayout2.xml"/></Relationships>
</file>

<file path=ppt/slides/_rels/slide342.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hyperlink" Target="http://www.amnesty.org/en/library/asset/MDE15/032/2014/en/613926df-68c4-47bb-b587-00975f014e4b/mde150322014en.pdf" TargetMode="External"/><Relationship Id="rId1" Type="http://schemas.openxmlformats.org/officeDocument/2006/relationships/slideLayout" Target="../slideLayouts/slideLayout2.xml"/></Relationships>
</file>

<file path=ppt/slides/_rels/slide343.xml.rels><?xml version="1.0" encoding="UTF-8" standalone="yes"?>
<Relationships xmlns="http://schemas.openxmlformats.org/package/2006/relationships"><Relationship Id="rId2" Type="http://schemas.openxmlformats.org/officeDocument/2006/relationships/hyperlink" Target="http://israellobbyus.org/" TargetMode="External"/><Relationship Id="rId1" Type="http://schemas.openxmlformats.org/officeDocument/2006/relationships/slideLayout" Target="../slideLayouts/slideLayout2.xml"/></Relationships>
</file>

<file path=ppt/slides/_rels/slide344.xml.rels><?xml version="1.0" encoding="UTF-8" standalone="yes"?>
<Relationships xmlns="http://schemas.openxmlformats.org/package/2006/relationships"><Relationship Id="rId3" Type="http://schemas.openxmlformats.org/officeDocument/2006/relationships/hyperlink" Target="http://www.academicengagement.org/en" TargetMode="External"/><Relationship Id="rId2" Type="http://schemas.openxmlformats.org/officeDocument/2006/relationships/hyperlink" Target="http://israelsinfluence.org/" TargetMode="External"/><Relationship Id="rId1" Type="http://schemas.openxmlformats.org/officeDocument/2006/relationships/slideLayout" Target="../slideLayouts/slideLayout7.xml"/></Relationships>
</file>

<file path=ppt/slides/_rels/slide345.xml.rels><?xml version="1.0" encoding="UTF-8" standalone="yes"?>
<Relationships xmlns="http://schemas.openxmlformats.org/package/2006/relationships"><Relationship Id="rId3" Type="http://schemas.openxmlformats.org/officeDocument/2006/relationships/image" Target="../media/image189.jpeg"/><Relationship Id="rId7" Type="http://schemas.openxmlformats.org/officeDocument/2006/relationships/hyperlink" Target="http://www.haaretz.com/news/diplomacy-defense/.premium-1.631860"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90.jpeg"/><Relationship Id="rId5" Type="http://schemas.openxmlformats.org/officeDocument/2006/relationships/hyperlink" Target="http://www.reuters.com/article/2014/12/31/us-palestinians-israel-idUSKBN0K90ZN20141231" TargetMode="External"/><Relationship Id="rId4" Type="http://schemas.openxmlformats.org/officeDocument/2006/relationships/hyperlink" Target="http://www.reuters.com/article/2014/12/30/us-mideast-palestinians-un-idUSKBN0K81CR20141230" TargetMode="External"/></Relationships>
</file>

<file path=ppt/slides/_rels/slide346.xml.rels><?xml version="1.0" encoding="UTF-8" standalone="yes"?>
<Relationships xmlns="http://schemas.openxmlformats.org/package/2006/relationships"><Relationship Id="rId8" Type="http://schemas.openxmlformats.org/officeDocument/2006/relationships/hyperlink" Target="http://forward.com/articles/216074/what-do-israelis-think-about-americans-start-with/" TargetMode="External"/><Relationship Id="rId3" Type="http://schemas.openxmlformats.org/officeDocument/2006/relationships/hyperlink" Target="http://web.archive.org/web/20080924022539/http:/www.access.gpo.gov/congress/senate/farewell/sd106-21.pdf" TargetMode="External"/><Relationship Id="rId7" Type="http://schemas.openxmlformats.org/officeDocument/2006/relationships/hyperlink" Target="http://www.reuters.com/article/2014/04/02/us-usa-court-election-idUSBREA3116V20140402"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hyperlink" Target="http://www.haaretz.com/jewish-world/jewish-world-news/1.554717" TargetMode="External"/><Relationship Id="rId5" Type="http://schemas.openxmlformats.org/officeDocument/2006/relationships/hyperlink" Target="http://www.haaretz.com/print-edition/news/leading-u-s-columnist-says-defense-aid-to-israel-should-be-slashed-1.391623" TargetMode="External"/><Relationship Id="rId10" Type="http://schemas.openxmlformats.org/officeDocument/2006/relationships/hyperlink" Target="http://sydwalker.info/blog/2010/10/30/uncle-sams-israel-lobby-triple-major-influence" TargetMode="External"/><Relationship Id="rId4" Type="http://schemas.openxmlformats.org/officeDocument/2006/relationships/image" Target="../media/image66.jpeg"/><Relationship Id="rId9" Type="http://schemas.openxmlformats.org/officeDocument/2006/relationships/image" Target="../media/image191.png"/></Relationships>
</file>

<file path=ppt/slides/_rels/slide347.xml.rels><?xml version="1.0" encoding="UTF-8" standalone="yes"?>
<Relationships xmlns="http://schemas.openxmlformats.org/package/2006/relationships"><Relationship Id="rId3" Type="http://schemas.openxmlformats.org/officeDocument/2006/relationships/image" Target="../media/image192.jpeg"/><Relationship Id="rId2" Type="http://schemas.openxmlformats.org/officeDocument/2006/relationships/hyperlink" Target="https://www.rt.com/news/326746-greece-recognizes-palestinian-state/" TargetMode="External"/><Relationship Id="rId1" Type="http://schemas.openxmlformats.org/officeDocument/2006/relationships/slideLayout" Target="../slideLayouts/slideLayout7.xml"/><Relationship Id="rId4" Type="http://schemas.openxmlformats.org/officeDocument/2006/relationships/hyperlink" Target="http://news.yahoo.com/greek-parliament-backs-recognising-palestine-110256888.html" TargetMode="External"/></Relationships>
</file>

<file path=ppt/slides/_rels/slide348.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hyperlink" Target="http://www.haaretz.com/israel-news/1.698833" TargetMode="External"/><Relationship Id="rId1" Type="http://schemas.openxmlformats.org/officeDocument/2006/relationships/slideLayout" Target="../slideLayouts/slideLayout76.xml"/></Relationships>
</file>

<file path=ppt/slides/_rels/slide349.xml.rels><?xml version="1.0" encoding="UTF-8" standalone="yes"?>
<Relationships xmlns="http://schemas.openxmlformats.org/package/2006/relationships"><Relationship Id="rId3" Type="http://schemas.openxmlformats.org/officeDocument/2006/relationships/hyperlink" Target="http://www.jta.org/2016/04/26/news-opinion/politics/white-house-were-prepared-to-make-the-largest-ever-military-pledge-to-israel" TargetMode="External"/><Relationship Id="rId2" Type="http://schemas.openxmlformats.org/officeDocument/2006/relationships/hyperlink" Target="http://www.israelnationalnews.com/News/Flash.aspx/358045#.Vx4Ko5v2bDc" TargetMode="External"/><Relationship Id="rId1" Type="http://schemas.openxmlformats.org/officeDocument/2006/relationships/slideLayout" Target="../slideLayouts/slideLayout86.xml"/><Relationship Id="rId4" Type="http://schemas.openxmlformats.org/officeDocument/2006/relationships/hyperlink" Target="http://www.haaretz.com/israel-news/1.723578" TargetMode="External"/></Relationships>
</file>

<file path=ppt/slides/_rels/slide350.xml.rels><?xml version="1.0" encoding="UTF-8" standalone="yes"?>
<Relationships xmlns="http://schemas.openxmlformats.org/package/2006/relationships"><Relationship Id="rId3" Type="http://schemas.openxmlformats.org/officeDocument/2006/relationships/hyperlink" Target="http://www.ifamericansknew.org/history" TargetMode="External"/><Relationship Id="rId2" Type="http://schemas.openxmlformats.org/officeDocument/2006/relationships/image" Target="../media/image194.png"/><Relationship Id="rId1" Type="http://schemas.openxmlformats.org/officeDocument/2006/relationships/slideLayout" Target="../slideLayouts/slideLayout7.xml"/></Relationships>
</file>

<file path=ppt/slides/_rels/slide351.xml.rels><?xml version="1.0" encoding="UTF-8" standalone="yes"?>
<Relationships xmlns="http://schemas.openxmlformats.org/package/2006/relationships"><Relationship Id="rId3" Type="http://schemas.openxmlformats.org/officeDocument/2006/relationships/hyperlink" Target="http://imemc.org/article/68-years-the-nakba-continues/" TargetMode="External"/><Relationship Id="rId2" Type="http://schemas.openxmlformats.org/officeDocument/2006/relationships/image" Target="../media/image195.jpeg"/><Relationship Id="rId1" Type="http://schemas.openxmlformats.org/officeDocument/2006/relationships/slideLayout" Target="../slideLayouts/slideLayout7.xml"/></Relationships>
</file>

<file path=ppt/slides/_rels/slide352.xml.rels><?xml version="1.0" encoding="UTF-8" standalone="yes"?>
<Relationships xmlns="http://schemas.openxmlformats.org/package/2006/relationships"><Relationship Id="rId3" Type="http://schemas.openxmlformats.org/officeDocument/2006/relationships/image" Target="../media/image196.jpeg"/><Relationship Id="rId2" Type="http://schemas.openxmlformats.org/officeDocument/2006/relationships/hyperlink" Target="http://www.haaretz.com/israel-news/.premium-1.723320" TargetMode="External"/><Relationship Id="rId1" Type="http://schemas.openxmlformats.org/officeDocument/2006/relationships/slideLayout" Target="../slideLayouts/slideLayout7.xml"/><Relationship Id="rId5" Type="http://schemas.openxmlformats.org/officeDocument/2006/relationships/hyperlink" Target="http://forward.com/news/national/342715/anti-defamation-league-stands-almost-alone-against-communal-push-for-anti-b/?attribution=articles-hero-item-text-5" TargetMode="External"/><Relationship Id="rId4" Type="http://schemas.openxmlformats.org/officeDocument/2006/relationships/hyperlink" Target="http://www.haaretz.com/world-news/europe/1.723812" TargetMode="External"/></Relationships>
</file>

<file path=ppt/slides/_rels/slide353.xml.rels><?xml version="1.0" encoding="UTF-8" standalone="yes"?>
<Relationships xmlns="http://schemas.openxmlformats.org/package/2006/relationships"><Relationship Id="rId3" Type="http://schemas.openxmlformats.org/officeDocument/2006/relationships/hyperlink" Target="http://www.jta.org/2016/01/26/news-opinion/politics/ahead-of-the-iowa-caucus-a-jewish-guide-to-the-presidential-candidates" TargetMode="External"/><Relationship Id="rId2" Type="http://schemas.openxmlformats.org/officeDocument/2006/relationships/image" Target="../media/image197.png"/><Relationship Id="rId1" Type="http://schemas.openxmlformats.org/officeDocument/2006/relationships/slideLayout" Target="../slideLayouts/slideLayout81.xml"/></Relationships>
</file>

<file path=ppt/slides/_rels/slide354.xml.rels><?xml version="1.0" encoding="UTF-8" standalone="yes"?>
<Relationships xmlns="http://schemas.openxmlformats.org/package/2006/relationships"><Relationship Id="rId8" Type="http://schemas.openxmlformats.org/officeDocument/2006/relationships/hyperlink" Target="http://www.reuters.com/article/us-florida-shooting-idUSKCN0Z017C" TargetMode="External"/><Relationship Id="rId3" Type="http://schemas.openxmlformats.org/officeDocument/2006/relationships/hyperlink" Target="mailto:inquiry@gva.us.com" TargetMode="External"/><Relationship Id="rId7" Type="http://schemas.openxmlformats.org/officeDocument/2006/relationships/hyperlink" Target="http://www.cityoforlando.net/police/mass-shooting-at-orlandos-pulse-nightclub/" TargetMode="External"/><Relationship Id="rId2" Type="http://schemas.openxmlformats.org/officeDocument/2006/relationships/hyperlink" Target="http://www.gunviolencearchive.org/about" TargetMode="External"/><Relationship Id="rId1" Type="http://schemas.openxmlformats.org/officeDocument/2006/relationships/slideLayout" Target="../slideLayouts/slideLayout103.xml"/><Relationship Id="rId6" Type="http://schemas.openxmlformats.org/officeDocument/2006/relationships/hyperlink" Target="http://www.bbc.com/news/world-us-canada-41488081" TargetMode="External"/><Relationship Id="rId11" Type="http://schemas.openxmlformats.org/officeDocument/2006/relationships/hyperlink" Target="http://www.reuters.com/article/us-florida-shooting-idUSKCN0Z30JX" TargetMode="External"/><Relationship Id="rId5" Type="http://schemas.openxmlformats.org/officeDocument/2006/relationships/hyperlink" Target="http://www.reuters.com/article/us-texas-guns-idUSKCN10C2FS" TargetMode="External"/><Relationship Id="rId10" Type="http://schemas.openxmlformats.org/officeDocument/2006/relationships/hyperlink" Target="https://www.rt.com/usa/346848-fbi-orlando-hate-crime-terrorism/" TargetMode="External"/><Relationship Id="rId4" Type="http://schemas.openxmlformats.org/officeDocument/2006/relationships/hyperlink" Target="http://www.bbc.com/news/world-us-canada-33646542" TargetMode="External"/><Relationship Id="rId9" Type="http://schemas.openxmlformats.org/officeDocument/2006/relationships/hyperlink" Target="http://www.cnn.com/2016/06/20/us/orlando-nightclub-shooting/" TargetMode="External"/></Relationships>
</file>

<file path=ppt/slides/_rels/slide355.xml.rels><?xml version="1.0" encoding="UTF-8" standalone="yes"?>
<Relationships xmlns="http://schemas.openxmlformats.org/package/2006/relationships"><Relationship Id="rId3" Type="http://schemas.openxmlformats.org/officeDocument/2006/relationships/hyperlink" Target="http://time.com/4265947/hillary-clinton-aipac-speech-transcript/" TargetMode="External"/><Relationship Id="rId2" Type="http://schemas.openxmlformats.org/officeDocument/2006/relationships/hyperlink" Target="http://www.timesofisrael.com/donald-trumps-full-speech-to-aipac/" TargetMode="External"/><Relationship Id="rId1" Type="http://schemas.openxmlformats.org/officeDocument/2006/relationships/slideLayout" Target="../slideLayouts/slideLayout81.xml"/></Relationships>
</file>

<file path=ppt/slides/_rels/slide356.xml.rels><?xml version="1.0" encoding="UTF-8" standalone="yes"?>
<Relationships xmlns="http://schemas.openxmlformats.org/package/2006/relationships"><Relationship Id="rId3" Type="http://schemas.openxmlformats.org/officeDocument/2006/relationships/hyperlink" Target="https://demconvention.com/wp-content/uploads/2016/07/2016-DEMOCRATIC-PARTY-PLATFORM-DRAFT-7.1.16.pdf" TargetMode="External"/><Relationship Id="rId7" Type="http://schemas.openxmlformats.org/officeDocument/2006/relationships/hyperlink" Target="http://forward.com/opinion/editorial/346195/tim-kaines-very-talmudic-approach-to-politics" TargetMode="External"/><Relationship Id="rId2" Type="http://schemas.openxmlformats.org/officeDocument/2006/relationships/hyperlink" Target="https://prod-static-ngop-pbl.s3.amazonaws.com/media/documents/DRAFT_12_FINAL%5b1%5d-ben_1468872234.pdf" TargetMode="External"/><Relationship Id="rId1" Type="http://schemas.openxmlformats.org/officeDocument/2006/relationships/slideLayout" Target="../slideLayouts/slideLayout7.xml"/><Relationship Id="rId6" Type="http://schemas.openxmlformats.org/officeDocument/2006/relationships/hyperlink" Target="http://forward.com/news/345807/tim-kaine-pro-israel-centrist-from-virginia-hillary-clintons-vice-president/?attribution=articles-hero-item-text-4" TargetMode="External"/><Relationship Id="rId5" Type="http://schemas.openxmlformats.org/officeDocument/2006/relationships/hyperlink" Target="http://www.haaretz.com/world-news/u-s-election-2016/1.730693" TargetMode="External"/><Relationship Id="rId4" Type="http://schemas.openxmlformats.org/officeDocument/2006/relationships/hyperlink" Target="http://www.jta.org/2016/07/15/news-opinion/politics/trump-picks-pro-israel-stalwart-mike-pence-as-running-mate" TargetMode="External"/></Relationships>
</file>

<file path=ppt/slides/_rels/slide357.xml.rels><?xml version="1.0" encoding="UTF-8" standalone="yes"?>
<Relationships xmlns="http://schemas.openxmlformats.org/package/2006/relationships"><Relationship Id="rId2" Type="http://schemas.openxmlformats.org/officeDocument/2006/relationships/hyperlink" Target="https://wikileaks.org/clinton-emails/Clinton_Email_November_Release/C05794498.pdf" TargetMode="External"/><Relationship Id="rId1" Type="http://schemas.openxmlformats.org/officeDocument/2006/relationships/slideLayout" Target="../slideLayouts/slideLayout7.xml"/></Relationships>
</file>

<file path=ppt/slides/_rels/slide358.xml.rels><?xml version="1.0" encoding="UTF-8" standalone="yes"?>
<Relationships xmlns="http://schemas.openxmlformats.org/package/2006/relationships"><Relationship Id="rId2" Type="http://schemas.openxmlformats.org/officeDocument/2006/relationships/hyperlink" Target="https://www.weforum.org/agenda/2016/01/what-are-the-biggest-threats-in-2016/" TargetMode="External"/><Relationship Id="rId1" Type="http://schemas.openxmlformats.org/officeDocument/2006/relationships/slideLayout" Target="../slideLayouts/slideLayout2.xml"/></Relationships>
</file>

<file path=ppt/slides/_rels/slide359.xml.rels><?xml version="1.0" encoding="UTF-8" standalone="yes"?>
<Relationships xmlns="http://schemas.openxmlformats.org/package/2006/relationships"><Relationship Id="rId3" Type="http://schemas.openxmlformats.org/officeDocument/2006/relationships/hyperlink" Target="http://www.haaretz.com/israel-news/1.761881" TargetMode="External"/><Relationship Id="rId2" Type="http://schemas.openxmlformats.org/officeDocument/2006/relationships/image" Target="../media/image198.jpeg"/><Relationship Id="rId1" Type="http://schemas.openxmlformats.org/officeDocument/2006/relationships/slideLayout" Target="../slideLayouts/slideLayout7.xml"/><Relationship Id="rId5" Type="http://schemas.openxmlformats.org/officeDocument/2006/relationships/hyperlink" Target="http://forward.com/news/358580/jason-greenblatt-is-headed-for-trumps-white-house-his-brother-is-in-prison/?attribution=articles-hero-item-text-1" TargetMode="External"/><Relationship Id="rId4" Type="http://schemas.openxmlformats.org/officeDocument/2006/relationships/hyperlink" Target="http://forward.com/fast-forward/362707/how-trumps-israel-envoy-is-already-boosting-bibis-settlement-push/" TargetMode="External"/></Relationships>
</file>

<file path=ppt/slides/_rels/slide360.xml.rels><?xml version="1.0" encoding="UTF-8" standalone="yes"?>
<Relationships xmlns="http://schemas.openxmlformats.org/package/2006/relationships"><Relationship Id="rId8" Type="http://schemas.openxmlformats.org/officeDocument/2006/relationships/hyperlink" Target="https://israelnewsonline.org/congress-moving-to-cut-u-s-funding-to-u-n-in-wake-of-anti-israel-vote/" TargetMode="External"/><Relationship Id="rId3" Type="http://schemas.openxmlformats.org/officeDocument/2006/relationships/hyperlink" Target="http://imemc.org/article/google-wipes-palestine-off-the-maps/" TargetMode="External"/><Relationship Id="rId7" Type="http://schemas.openxmlformats.org/officeDocument/2006/relationships/hyperlink" Target="http://www.conferenceofpresidents.org/content/jewish-leaders-express-deep-regret-and-reject-us-abstention-un-security-council" TargetMode="External"/><Relationship Id="rId2" Type="http://schemas.openxmlformats.org/officeDocument/2006/relationships/image" Target="../media/image199.jpeg"/><Relationship Id="rId1" Type="http://schemas.openxmlformats.org/officeDocument/2006/relationships/slideLayout" Target="../slideLayouts/slideLayout7.xml"/><Relationship Id="rId6" Type="http://schemas.openxmlformats.org/officeDocument/2006/relationships/hyperlink" Target="http://www.veteranstoday.com/2016/12/22/netanyahu-shows-world-who-pulls-trumps-strings/" TargetMode="External"/><Relationship Id="rId11" Type="http://schemas.openxmlformats.org/officeDocument/2006/relationships/hyperlink" Target="http://www.jta.org/2017/03/16/news-opinion/politics/us-urges-un-to-withdraw-report-accusing-israel-of-apartheid" TargetMode="External"/><Relationship Id="rId5" Type="http://schemas.openxmlformats.org/officeDocument/2006/relationships/hyperlink" Target="http://www.nytimes.com/2016/12/23/world/middleeast/israel-settlements-un-vote.html" TargetMode="External"/><Relationship Id="rId10" Type="http://schemas.openxmlformats.org/officeDocument/2006/relationships/hyperlink" Target="https://www.unescwa.org/sites/www.unescwa.org/files/publications/files/israeli-practices-palestinian-people-apartheid-occupation-english.pdf" TargetMode="External"/><Relationship Id="rId4" Type="http://schemas.openxmlformats.org/officeDocument/2006/relationships/hyperlink" Target="http://www.nytimes.com/2016/11/28/opinion/jimmy-carter-america-must-recognize-palestine.html" TargetMode="External"/><Relationship Id="rId9" Type="http://schemas.openxmlformats.org/officeDocument/2006/relationships/hyperlink" Target="http://www.israelnationalnews.com/News/News.aspx/222881" TargetMode="External"/></Relationships>
</file>

<file path=ppt/slides/_rels/slide361.xml.rels><?xml version="1.0" encoding="UTF-8" standalone="yes"?>
<Relationships xmlns="http://schemas.openxmlformats.org/package/2006/relationships"><Relationship Id="rId3" Type="http://schemas.openxmlformats.org/officeDocument/2006/relationships/hyperlink" Target="https://www.unescwa.org/sites/www.unescwa.org/files/publications/files/israeli-practices-palestinian-people-apartheid-occupation-english.pdf" TargetMode="External"/><Relationship Id="rId2" Type="http://schemas.openxmlformats.org/officeDocument/2006/relationships/image" Target="../media/image200.png"/><Relationship Id="rId1" Type="http://schemas.openxmlformats.org/officeDocument/2006/relationships/slideLayout" Target="../slideLayouts/slideLayout7.xml"/><Relationship Id="rId5" Type="http://schemas.openxmlformats.org/officeDocument/2006/relationships/hyperlink" Target="http://www.timesofisrael.com/amnesty-international-calls-for-boycott-of-settlement-goods/" TargetMode="External"/><Relationship Id="rId4" Type="http://schemas.openxmlformats.org/officeDocument/2006/relationships/hyperlink" Target="https://electronicintifada.net/sites/default/files/2017-03/un_apartheid_report_15_march_english_final_.pdf" TargetMode="External"/></Relationships>
</file>

<file path=ppt/slides/_rels/slide362.xml.rels><?xml version="1.0" encoding="UTF-8" standalone="yes"?>
<Relationships xmlns="http://schemas.openxmlformats.org/package/2006/relationships"><Relationship Id="rId3" Type="http://schemas.openxmlformats.org/officeDocument/2006/relationships/hyperlink" Target="http://www.jta.org/2016/09/07/news-opinion/israel-middle-east/poll-israeli-jews-favor-hillary-but-say-trump-is-better-for-israel-policy" TargetMode="External"/><Relationship Id="rId7" Type="http://schemas.openxmlformats.org/officeDocument/2006/relationships/hyperlink" Target="http://www.jpost.com/Not-Just-News/Who-are-the-JPosts-50-most-influential-Jews-in-2017-Help-us-choose-499180" TargetMode="External"/><Relationship Id="rId2" Type="http://schemas.openxmlformats.org/officeDocument/2006/relationships/hyperlink" Target="http://forward.com/news/national/308582/who-the-jewish-billionaires-are-backing-in-2016/" TargetMode="External"/><Relationship Id="rId1" Type="http://schemas.openxmlformats.org/officeDocument/2006/relationships/slideLayout" Target="../slideLayouts/slideLayout150.xml"/><Relationship Id="rId6" Type="http://schemas.openxmlformats.org/officeDocument/2006/relationships/hyperlink" Target="http://www.jpost.com/50-Influencers-2016" TargetMode="External"/><Relationship Id="rId5" Type="http://schemas.openxmlformats.org/officeDocument/2006/relationships/hyperlink" Target="https://www.i24news.tv/en/news/israel/148882-170626-adelson-wife-questioned-by-israeli-police-as-part-of-netanyahu-corruption-probe" TargetMode="External"/><Relationship Id="rId4" Type="http://schemas.openxmlformats.org/officeDocument/2006/relationships/hyperlink" Target="http://www.jta.org/2016/09/06/news-opinion/politics/donald-trump-says-israel-will-be-destroyed-unless-he-is-elected" TargetMode="External"/></Relationships>
</file>

<file path=ppt/slides/_rels/slide363.xml.rels><?xml version="1.0" encoding="UTF-8" standalone="yes"?>
<Relationships xmlns="http://schemas.openxmlformats.org/package/2006/relationships"><Relationship Id="rId3" Type="http://schemas.openxmlformats.org/officeDocument/2006/relationships/hyperlink" Target="http://www.israelnationalnews.com/News/News.aspx/225191" TargetMode="External"/><Relationship Id="rId7" Type="http://schemas.openxmlformats.org/officeDocument/2006/relationships/hyperlink" Target="https://www.rt.com/news/388580-israel-minister-assad-assassination/" TargetMode="External"/><Relationship Id="rId2" Type="http://schemas.openxmlformats.org/officeDocument/2006/relationships/hyperlink" Target="https://www.state.gov/secretary/remarks/2017/04/270341.htm" TargetMode="External"/><Relationship Id="rId1" Type="http://schemas.openxmlformats.org/officeDocument/2006/relationships/slideLayout" Target="../slideLayouts/slideLayout112.xml"/><Relationship Id="rId6" Type="http://schemas.openxmlformats.org/officeDocument/2006/relationships/hyperlink" Target="http://www.cnn.com/2017/02/28/politics/donald-trump-speech-transcript-full-text/" TargetMode="External"/><Relationship Id="rId5" Type="http://schemas.openxmlformats.org/officeDocument/2006/relationships/hyperlink" Target="http://www.theatlantic.com/magazine/archive/2016/04/the-obama-doctrine/471525/" TargetMode="External"/><Relationship Id="rId4" Type="http://schemas.openxmlformats.org/officeDocument/2006/relationships/hyperlink" Target="http://english.alarabiya.net/en/News/gulf/2017/05/02/Saudi-Deputy-Crown-Prince-Iran-is-trying-to-control-the-Muslim-world.html" TargetMode="External"/></Relationships>
</file>

<file path=ppt/slides/_rels/slide364.xml.rels><?xml version="1.0" encoding="UTF-8" standalone="yes"?>
<Relationships xmlns="http://schemas.openxmlformats.org/package/2006/relationships"><Relationship Id="rId8" Type="http://schemas.openxmlformats.org/officeDocument/2006/relationships/hyperlink" Target="https://www.youtube.com/watch?v=n7efwC2UJ0M" TargetMode="External"/><Relationship Id="rId3" Type="http://schemas.openxmlformats.org/officeDocument/2006/relationships/hyperlink" Target="https://english.alarabiya.net/" TargetMode="External"/><Relationship Id="rId7" Type="http://schemas.openxmlformats.org/officeDocument/2006/relationships/hyperlink" Target="https://english.alarabiya.net/en/News/gulf/2017/05/21/Trump-readies-for-more-meetings-after-his-1st-tremendous-day-in-Saudi-.html" TargetMode="External"/><Relationship Id="rId12" Type="http://schemas.openxmlformats.org/officeDocument/2006/relationships/hyperlink" Target="https://www.washingtonpost.com/world/the_americas/irans-supreme-leader-saudi-arabia-cow-milked-by-us/2017/05/27/7d09e534-4301-11e7-b29f-f40ffced2ddb_story.html" TargetMode="External"/><Relationship Id="rId2" Type="http://schemas.openxmlformats.org/officeDocument/2006/relationships/image" Target="../media/image201.jpeg"/><Relationship Id="rId1" Type="http://schemas.openxmlformats.org/officeDocument/2006/relationships/slideLayout" Target="../slideLayouts/slideLayout128.xml"/><Relationship Id="rId6" Type="http://schemas.openxmlformats.org/officeDocument/2006/relationships/image" Target="../media/image202.jpeg"/><Relationship Id="rId11" Type="http://schemas.openxmlformats.org/officeDocument/2006/relationships/hyperlink" Target="http://www.jta.org/2017/06/06/news-opinion/united-states/arab-countries-are-turning-on-qatar-what-does-it-mean-for-israel" TargetMode="External"/><Relationship Id="rId5" Type="http://schemas.openxmlformats.org/officeDocument/2006/relationships/hyperlink" Target="http://www.business-standard.com/article/international/gulf-nations-conflict-explained-why-4-arab-nations-snapped-ties-with-qatar-117060500477_1.html" TargetMode="External"/><Relationship Id="rId10" Type="http://schemas.openxmlformats.org/officeDocument/2006/relationships/hyperlink" Target="https://www.nytimes.com/2017/06/06/world/middleeast/trump-qatar-saudi-arabia.html" TargetMode="External"/><Relationship Id="rId4" Type="http://schemas.openxmlformats.org/officeDocument/2006/relationships/hyperlink" Target="https://www.washingtonpost.com/news/worldviews/wp/2017/05/05/saudi-family-names-their-daughter-ivanka-in-honor-of-trump/" TargetMode="External"/><Relationship Id="rId9" Type="http://schemas.openxmlformats.org/officeDocument/2006/relationships/hyperlink" Target="https://www.ft.com/content/dd033082-49e9-11e7-a3f4-c742b9791d43?mhq5j=e3" TargetMode="External"/></Relationships>
</file>

<file path=ppt/slides/_rels/slide365.xml.rels><?xml version="1.0" encoding="UTF-8" standalone="yes"?>
<Relationships xmlns="http://schemas.openxmlformats.org/package/2006/relationships"><Relationship Id="rId8" Type="http://schemas.openxmlformats.org/officeDocument/2006/relationships/hyperlink" Target="http://www.bbc.com/news/world-middle-east-40173757" TargetMode="External"/><Relationship Id="rId13" Type="http://schemas.openxmlformats.org/officeDocument/2006/relationships/hyperlink" Target="https://www.i24news.tv/en/news/international/americas/146890-170602-cia-creates-new-body-dedicated-to-iran-operations" TargetMode="External"/><Relationship Id="rId3" Type="http://schemas.openxmlformats.org/officeDocument/2006/relationships/hyperlink" Target="http://www.cbsnews.com/news/trump-feels-very-warmly-about-israel-jews-says-netanyahu-60-minutes/" TargetMode="External"/><Relationship Id="rId7" Type="http://schemas.openxmlformats.org/officeDocument/2006/relationships/hyperlink" Target="http://www.haaretz.com/middle-east-news/.premium-1.797007" TargetMode="External"/><Relationship Id="rId12" Type="http://schemas.openxmlformats.org/officeDocument/2006/relationships/hyperlink" Target="https://www.rt.com/op-edge/388519-saudi-arabia-war-iran/" TargetMode="External"/><Relationship Id="rId2" Type="http://schemas.openxmlformats.org/officeDocument/2006/relationships/image" Target="../media/image203.jpeg"/><Relationship Id="rId1" Type="http://schemas.openxmlformats.org/officeDocument/2006/relationships/slideLayout" Target="../slideLayouts/slideLayout183.xml"/><Relationship Id="rId6" Type="http://schemas.openxmlformats.org/officeDocument/2006/relationships/hyperlink" Target="https://english.alarabiya.net/en/News/gulf/2017/05/21/Trump-readies-for-more-meetings-after-his-1st-tremendous-day-in-Saudi-.html" TargetMode="External"/><Relationship Id="rId11" Type="http://schemas.openxmlformats.org/officeDocument/2006/relationships/hyperlink" Target="http://www.jta.org/2017/05/30/news-opinion/politics/trump-wants-to-sell-lots-of-weapons-to-saudi-arabia-why-are-israel-and-its-friends-keeping-quiet" TargetMode="External"/><Relationship Id="rId5" Type="http://schemas.openxmlformats.org/officeDocument/2006/relationships/hyperlink" Target="https://www.i24news.tv/en/news/international/147319-170608-us-senate-advances-sanctions-bill-against-iran-despite-islamic-state-attack" TargetMode="External"/><Relationship Id="rId10" Type="http://schemas.openxmlformats.org/officeDocument/2006/relationships/hyperlink" Target="http://www.arabnews.com/node/1102196/saudi-arabia" TargetMode="External"/><Relationship Id="rId4" Type="http://schemas.openxmlformats.org/officeDocument/2006/relationships/hyperlink" Target="http://www.timesofisrael.com/meet-the-jews-in-the-trump-administration%20/" TargetMode="External"/><Relationship Id="rId9" Type="http://schemas.openxmlformats.org/officeDocument/2006/relationships/hyperlink" Target="https://www.youtube.com/watch?v=W146lbl0zaM" TargetMode="External"/><Relationship Id="rId14" Type="http://schemas.openxmlformats.org/officeDocument/2006/relationships/hyperlink" Target="http://www.foxnews.com/world/2017/06/07/shooting-at-iranian-parliament-building-reportedly-injures-security-guard.html" TargetMode="External"/></Relationships>
</file>

<file path=ppt/slides/_rels/slide366.xml.rels><?xml version="1.0" encoding="UTF-8" standalone="yes"?>
<Relationships xmlns="http://schemas.openxmlformats.org/package/2006/relationships"><Relationship Id="rId8" Type="http://schemas.openxmlformats.org/officeDocument/2006/relationships/hyperlink" Target="http://www.jta.org/2017/07/07/news-opinion/world/londons-muslim-mayor-calls-for-complete-ban-on-hezbollah" TargetMode="External"/><Relationship Id="rId13" Type="http://schemas.openxmlformats.org/officeDocument/2006/relationships/hyperlink" Target="http://www.jta.org/2017/08/20/news-opinion/politics/jewish-senator-calls-on-jewish-trump-cabinet-members-to-resign" TargetMode="External"/><Relationship Id="rId3" Type="http://schemas.openxmlformats.org/officeDocument/2006/relationships/hyperlink" Target="http://www.jta.org/2015/09/03/news-opinion/united-states/j-street-us-new-muslim-president-is-culturally-jewish" TargetMode="External"/><Relationship Id="rId7" Type="http://schemas.openxmlformats.org/officeDocument/2006/relationships/hyperlink" Target="http://jewishnews.timesofisrael.com/zac-goldsmith-and-sadiq-khan-back-tel-aviv-festival-in-london/" TargetMode="External"/><Relationship Id="rId12" Type="http://schemas.openxmlformats.org/officeDocument/2006/relationships/hyperlink" Target="http://forward.com/news/israel/354402/how-steve-bannon-and-breitbart-news-can-be-pro-israel-and-anti-semitic-at-t/" TargetMode="External"/><Relationship Id="rId2" Type="http://schemas.openxmlformats.org/officeDocument/2006/relationships/hyperlink" Target="http://www.jta.org/2013/10/18/news-opinion/united-states/muslim-group-appoints-jew-as-their-philadelphia-director" TargetMode="External"/><Relationship Id="rId16" Type="http://schemas.openxmlformats.org/officeDocument/2006/relationships/hyperlink" Target="http://www.independent.co.uk/news/world/americas/victoria-islamic-centre-mosque-fire-texas-jews-give-key-synagogue-muslims-worship-gofundme-a7556331.html" TargetMode="External"/><Relationship Id="rId1" Type="http://schemas.openxmlformats.org/officeDocument/2006/relationships/slideLayout" Target="../slideLayouts/slideLayout167.xml"/><Relationship Id="rId6" Type="http://schemas.openxmlformats.org/officeDocument/2006/relationships/hyperlink" Target="http://www.haaretz.com/jewish/news/1.721590" TargetMode="External"/><Relationship Id="rId11" Type="http://schemas.openxmlformats.org/officeDocument/2006/relationships/hyperlink" Target="http://www.breitbart.com/big-journalism/2015/11/17/breitbart-news-network-born-in-the-usa-conceived-in-israel/" TargetMode="External"/><Relationship Id="rId5" Type="http://schemas.openxmlformats.org/officeDocument/2006/relationships/hyperlink" Target="http://www.jta.org/2016/11/14/news-opinion/united-states/jews-and-muslims-ramp-up-alliances-in-wake-of-trumps-election" TargetMode="External"/><Relationship Id="rId15" Type="http://schemas.openxmlformats.org/officeDocument/2006/relationships/hyperlink" Target="http://www.presstv.com/Detail/2017/02/22/511633/US-Muslims-Jewish-cemetary" TargetMode="External"/><Relationship Id="rId10" Type="http://schemas.openxmlformats.org/officeDocument/2006/relationships/hyperlink" Target="http://www.jta.org/2009/01/13/news-opinion/politics/obama-pushes-ahead-with-plan-to-rejuvenate-black-jewish-alliance" TargetMode="External"/><Relationship Id="rId4" Type="http://schemas.openxmlformats.org/officeDocument/2006/relationships/hyperlink" Target="http://forward.com/news/breaking-news/310378/us-census-may-add-controversial-israeli-category/" TargetMode="External"/><Relationship Id="rId9" Type="http://schemas.openxmlformats.org/officeDocument/2006/relationships/hyperlink" Target="http://www.jpost.com/Opinion/Indian-Americans-and-American-Jews-Advancing-a-trilateral-alliance-498989" TargetMode="External"/><Relationship Id="rId14" Type="http://schemas.openxmlformats.org/officeDocument/2006/relationships/hyperlink" Target="http://www.breitbart.com/jerusalem/2017/08/21/report-bannon-urged-trump-move-u-s-embassy-jerusalem-blocked-jared-kushner/" TargetMode="External"/></Relationships>
</file>

<file path=ppt/slides/_rels/slide367.xml.rels><?xml version="1.0" encoding="UTF-8" standalone="yes"?>
<Relationships xmlns="http://schemas.openxmlformats.org/package/2006/relationships"><Relationship Id="rId3" Type="http://schemas.openxmlformats.org/officeDocument/2006/relationships/hyperlink" Target="https://www.washingtonpost.com/news/worldviews/wp/2016/09/07/10-new-wars-that-could-be-unleashed-as-a-result-of-the-one-against-isis%20/"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www.haaretz.com/news/diplomacy-defense/.premium-1.601997" TargetMode="External"/></Relationships>
</file>

<file path=ppt/slides/_rels/slide368.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hyperlink" Target="http://www.nytimes.com/2014/06/15/opinion/sunday/ross-douthat-changing-maps-in-the-mideast.html" TargetMode="External"/><Relationship Id="rId4" Type="http://schemas.openxmlformats.org/officeDocument/2006/relationships/hyperlink" Target="http://temi.repubblica.it/limes-heartland/iraqs-partition/1106" TargetMode="External"/></Relationships>
</file>

<file path=ppt/slides/_rels/slide369.xml.rels><?xml version="1.0" encoding="UTF-8" standalone="yes"?>
<Relationships xmlns="http://schemas.openxmlformats.org/package/2006/relationships"><Relationship Id="rId8" Type="http://schemas.openxmlformats.org/officeDocument/2006/relationships/hyperlink" Target="https://sputniknews.com/middleeast/201609261045724904-jabhat-fatah-al-sham-us-tow/" TargetMode="External"/><Relationship Id="rId3" Type="http://schemas.openxmlformats.org/officeDocument/2006/relationships/image" Target="../media/image205.png"/><Relationship Id="rId7" Type="http://schemas.openxmlformats.org/officeDocument/2006/relationships/hyperlink" Target="https://www.nytimes.com/2016/08/23/magazine/how-many-guns-did-the-us-lose-track-of-in-iraq-and-afghanistan-hundreds-of-thousands.html" TargetMode="External"/><Relationship Id="rId2" Type="http://schemas.openxmlformats.org/officeDocument/2006/relationships/hyperlink" Target="http://www.nytimes.com/interactive/2013/09/29/sunday-review/how-5-countries-could-become-14.html" TargetMode="External"/><Relationship Id="rId1" Type="http://schemas.openxmlformats.org/officeDocument/2006/relationships/slideLayout" Target="../slideLayouts/slideLayout161.xml"/><Relationship Id="rId6" Type="http://schemas.openxmlformats.org/officeDocument/2006/relationships/hyperlink" Target="https://www.washingtonpost.com/news/checkpoint/wp/2017/05/24/u-s-failed-to-keep-proper-track-of-more-than-1-billion-in-weapons-and-equipment-in-iraq/" TargetMode="External"/><Relationship Id="rId11" Type="http://schemas.openxmlformats.org/officeDocument/2006/relationships/hyperlink" Target="https://www.washingtonpost.com/news/checkpoint/wp/2014/10/21/u-s-accidentally-delivered-weapons-to-the-islamic-state-by-airdrop-militants-allege/" TargetMode="External"/><Relationship Id="rId5" Type="http://schemas.openxmlformats.org/officeDocument/2006/relationships/hyperlink" Target="http://www.veteranstoday.com/2017/05/28/why-pentagon-continues-to-lose-arms-in-war-zones/" TargetMode="External"/><Relationship Id="rId10" Type="http://schemas.openxmlformats.org/officeDocument/2006/relationships/hyperlink" Target="https://www.washingtonpost.com/world/national-security/pentagon-loses-sight-of-500-million-in-counterterrorism-aid-given-to-yemen/2015/03/17/f4ca25ce-cbf9-11e4-8a46-b1dc9be5a8ff_story.html" TargetMode="External"/><Relationship Id="rId4" Type="http://schemas.openxmlformats.org/officeDocument/2006/relationships/image" Target="../media/image206.jpeg"/><Relationship Id="rId9" Type="http://schemas.openxmlformats.org/officeDocument/2006/relationships/hyperlink" Target="http://www.telegraph.co.uk/news/worldnews/middleeast/syria/11882195/US-trained-Division-30-rebels-betrayed-US-and-hand-weapons-over-to-al-Qaedas-affiliate-in-Syria.html" TargetMode="External"/></Relationships>
</file>

<file path=ppt/slides/_rels/slide370.xml.rels><?xml version="1.0" encoding="UTF-8" standalone="yes"?>
<Relationships xmlns="http://schemas.openxmlformats.org/package/2006/relationships"><Relationship Id="rId8" Type="http://schemas.openxmlformats.org/officeDocument/2006/relationships/hyperlink" Target="http://www.huffingtonpost.com/modern-farmer/alektorophobia-fear-of-ch_b_9547596.html" TargetMode="External"/><Relationship Id="rId3" Type="http://schemas.openxmlformats.org/officeDocument/2006/relationships/hyperlink" Target="http://www.state.gov/www/global/terrorism/1999report/intro.html" TargetMode="External"/><Relationship Id="rId7" Type="http://schemas.openxmlformats.org/officeDocument/2006/relationships/hyperlink" Target="https://www.democracynow.org/2015/1/22/inside_the_us_torture_chambers_prisoners"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www.stopwar.org.uk/index.php/news-comment/2615-unworthy-victims-western-wars-have-killed-four-million-muslims-since-1990" TargetMode="External"/><Relationship Id="rId5" Type="http://schemas.openxmlformats.org/officeDocument/2006/relationships/hyperlink" Target="http://www.psr.org/assets/pdfs/body-count.pdf" TargetMode="External"/><Relationship Id="rId4" Type="http://schemas.openxmlformats.org/officeDocument/2006/relationships/hyperlink" Target="http://economicsandpeace.org/wp-content/uploads/2016/11/Global-Terrorism-Index-2016.2.pdf" TargetMode="External"/></Relationships>
</file>

<file path=ppt/slides/_rels/slide371.xml.rels><?xml version="1.0" encoding="UTF-8" standalone="yes"?>
<Relationships xmlns="http://schemas.openxmlformats.org/package/2006/relationships"><Relationship Id="rId8" Type="http://schemas.openxmlformats.org/officeDocument/2006/relationships/hyperlink" Target="http://www.independent.co.uk/life-style/gadgets-and-tech/news/google-syria-rebels-defection-hillary-clinton-emails-wikileaks-a6946121.html" TargetMode="External"/><Relationship Id="rId13" Type="http://schemas.openxmlformats.org/officeDocument/2006/relationships/hyperlink" Target="https://www.youtube.com/watch?v=dUOhf1DJw90" TargetMode="External"/><Relationship Id="rId18" Type="http://schemas.openxmlformats.org/officeDocument/2006/relationships/hyperlink" Target="http://www.veteranstoday.com/2017/05/15/america-is-something-that-you-can-easily-maneuver-bibi-netanyahu/" TargetMode="External"/><Relationship Id="rId26" Type="http://schemas.openxmlformats.org/officeDocument/2006/relationships/hyperlink" Target="https://upload.wikimedia.org/wikipedia/commons/4/40/NE_565ad.jpg" TargetMode="External"/><Relationship Id="rId3" Type="http://schemas.openxmlformats.org/officeDocument/2006/relationships/hyperlink" Target="https://www.youtube.com/watch?v=YyWMvV83oqA" TargetMode="External"/><Relationship Id="rId21" Type="http://schemas.openxmlformats.org/officeDocument/2006/relationships/hyperlink" Target="https://www.youtube.com/watch?v=SSBRk10E5R8" TargetMode="External"/><Relationship Id="rId7" Type="http://schemas.openxmlformats.org/officeDocument/2006/relationships/hyperlink" Target="https://www.youtube.com/watch?v=t3KfmjdviHM" TargetMode="External"/><Relationship Id="rId12" Type="http://schemas.openxmlformats.org/officeDocument/2006/relationships/hyperlink" Target="https://www.youtube.com/watch?v=Dr6M_2l6KDc" TargetMode="External"/><Relationship Id="rId17" Type="http://schemas.openxmlformats.org/officeDocument/2006/relationships/hyperlink" Target="https://www.youtube.com/watch?v=PMlck4IZXsk" TargetMode="External"/><Relationship Id="rId25" Type="http://schemas.openxmlformats.org/officeDocument/2006/relationships/hyperlink" Target="http://www.israelnationalnews.com/News/News.aspx/229717" TargetMode="External"/><Relationship Id="rId2" Type="http://schemas.openxmlformats.org/officeDocument/2006/relationships/image" Target="../media/image207.jpeg"/><Relationship Id="rId16" Type="http://schemas.openxmlformats.org/officeDocument/2006/relationships/hyperlink" Target="https://www.youtube.com/watch?v=Xmms5Eoixfs" TargetMode="External"/><Relationship Id="rId20" Type="http://schemas.openxmlformats.org/officeDocument/2006/relationships/hyperlink" Target="http://www.globalresearch.ca/twenty-six-things-about-the-islamic-state-isil-that-obama-does-not-want-you-to-know-about/5414735" TargetMode="External"/><Relationship Id="rId29" Type="http://schemas.openxmlformats.org/officeDocument/2006/relationships/hyperlink" Target="http://www.cnn.com/2017/04/07/world/syria-us-strike-world-reaction/index.html" TargetMode="External"/><Relationship Id="rId1" Type="http://schemas.openxmlformats.org/officeDocument/2006/relationships/slideLayout" Target="../slideLayouts/slideLayout44.xml"/><Relationship Id="rId6" Type="http://schemas.openxmlformats.org/officeDocument/2006/relationships/hyperlink" Target="https://journal-neo.org/2017/11/18/revelations-of-a-high-profile-qatari-officials-reveal-a-wider-anti-syria-conspiracy/" TargetMode="External"/><Relationship Id="rId11" Type="http://schemas.openxmlformats.org/officeDocument/2006/relationships/hyperlink" Target="http://www.haaretz.com/news/diplomacy-defense/former-mossad-head-dagan-israel-should-do-whatever-it-can-to-bring-down-syria-s-assad.premium-1.518081" TargetMode="External"/><Relationship Id="rId24" Type="http://schemas.openxmlformats.org/officeDocument/2006/relationships/hyperlink" Target="https://wikileaks.org/clinton-emails/Clinton_Email_November_Release/C05794498.pdf" TargetMode="External"/><Relationship Id="rId5" Type="http://schemas.openxmlformats.org/officeDocument/2006/relationships/hyperlink" Target="https://www.youtube.com/watch?v=9f33l30kQxg" TargetMode="External"/><Relationship Id="rId15" Type="http://schemas.openxmlformats.org/officeDocument/2006/relationships/hyperlink" Target="https://www.veteranstoday.com/2017/11/28/revelations-of-a-high-profile-qatari-official-reveal-a-wider-anti-syria-conspiracy/comment-page-1/" TargetMode="External"/><Relationship Id="rId23" Type="http://schemas.openxmlformats.org/officeDocument/2006/relationships/hyperlink" Target="https://www.youtube.com/watch?v=pzuPA5_E6FI" TargetMode="External"/><Relationship Id="rId28" Type="http://schemas.openxmlformats.org/officeDocument/2006/relationships/hyperlink" Target="http://english.almanar.com.lb/263811" TargetMode="External"/><Relationship Id="rId10" Type="http://schemas.openxmlformats.org/officeDocument/2006/relationships/hyperlink" Target="http://www.ynetnews.com/articles/0,7340,L-4196944,00.html" TargetMode="External"/><Relationship Id="rId19" Type="http://schemas.openxmlformats.org/officeDocument/2006/relationships/hyperlink" Target="http://www.latimes.com/world/middleeast/la-fg-obama-syria-20140627-story.html" TargetMode="External"/><Relationship Id="rId4" Type="http://schemas.openxmlformats.org/officeDocument/2006/relationships/hyperlink" Target="https://www.youtube.com/watch?v=JR2E9jhF_aM" TargetMode="External"/><Relationship Id="rId9" Type="http://schemas.openxmlformats.org/officeDocument/2006/relationships/hyperlink" Target="http://www.jta.org/2013/10/07/life-religion/ovadia-yosef-founder-of-shas-and-sephardi-sage-dies-at-93" TargetMode="External"/><Relationship Id="rId14" Type="http://schemas.openxmlformats.org/officeDocument/2006/relationships/hyperlink" Target="http://www.dailymail.co.uk/wires/afp/article-4682362/War-cost-226-billion-Syria-economy-World-Bank.html" TargetMode="External"/><Relationship Id="rId22" Type="http://schemas.openxmlformats.org/officeDocument/2006/relationships/hyperlink" Target="https://www.youtube.com/watch?v=qBB4rv9fgkQ" TargetMode="External"/><Relationship Id="rId27" Type="http://schemas.openxmlformats.org/officeDocument/2006/relationships/hyperlink" Target="http://syriatimes.sy/index.php/news/local/28648-new-occupation-missile-attack-on-mezzeh-military-airport-west-of-damascus" TargetMode="External"/><Relationship Id="rId30" Type="http://schemas.openxmlformats.org/officeDocument/2006/relationships/hyperlink" Target="https://www.youtube.com/watch?v=AoQO81hKC3A" TargetMode="External"/></Relationships>
</file>

<file path=ppt/slides/_rels/slide372.xml.rels><?xml version="1.0" encoding="UTF-8" standalone="yes"?>
<Relationships xmlns="http://schemas.openxmlformats.org/package/2006/relationships"><Relationship Id="rId3" Type="http://schemas.openxmlformats.org/officeDocument/2006/relationships/hyperlink" Target="http://www.jpost.com/Middle-East/Saudi-ambassador-to-Algeria-Hamas-is-a-terrorist-group-499590" TargetMode="External"/><Relationship Id="rId2" Type="http://schemas.openxmlformats.org/officeDocument/2006/relationships/hyperlink" Target="http://www.timesofisrael.com/liveblog_entry/gaza-may-already-be-unlivable-un-official-says/" TargetMode="External"/><Relationship Id="rId1" Type="http://schemas.openxmlformats.org/officeDocument/2006/relationships/slideLayout" Target="../slideLayouts/slideLayout134.xml"/><Relationship Id="rId5" Type="http://schemas.openxmlformats.org/officeDocument/2006/relationships/hyperlink" Target="http://www.jewishpress.com/news/us-news/hamas-visits-tehran-joins-irans-axis-of-resistance-with-hezbollah/2017/08/07/" TargetMode="External"/><Relationship Id="rId4" Type="http://schemas.openxmlformats.org/officeDocument/2006/relationships/hyperlink" Target="https://www.alaraby.co.uk/english/news/2017/7/11/qatar-pledges-gaza-support-despite-saudi-arabia-pressure" TargetMode="External"/></Relationships>
</file>

<file path=ppt/slides/_rels/slide373.xml.rels><?xml version="1.0" encoding="UTF-8" standalone="yes"?>
<Relationships xmlns="http://schemas.openxmlformats.org/package/2006/relationships"><Relationship Id="rId3" Type="http://schemas.openxmlformats.org/officeDocument/2006/relationships/hyperlink" Target="https://www.rt.com/news/395336-media-russia-china-simonyan/" TargetMode="External"/><Relationship Id="rId2" Type="http://schemas.openxmlformats.org/officeDocument/2006/relationships/image" Target="../media/image208.jpeg"/><Relationship Id="rId1" Type="http://schemas.openxmlformats.org/officeDocument/2006/relationships/slideLayout" Target="../slideLayouts/slideLayout194.xml"/><Relationship Id="rId4" Type="http://schemas.openxmlformats.org/officeDocument/2006/relationships/hyperlink" Target="http://www.veteranstoday.com/2017/07/23/syria-and-organized-crime-duff-interview/" TargetMode="External"/></Relationships>
</file>

<file path=ppt/slides/_rels/slide374.xml.rels><?xml version="1.0" encoding="UTF-8" standalone="yes"?>
<Relationships xmlns="http://schemas.openxmlformats.org/package/2006/relationships"><Relationship Id="rId3" Type="http://schemas.openxmlformats.org/officeDocument/2006/relationships/hyperlink" Target="https://www.reuters.com/article/us-china-silkroad-russia-pipelines/china-to-complete-russia-oil-gas-pipeline-sections-by-end-2018-vice-governor-idUSKBN18819I" TargetMode="External"/><Relationship Id="rId2" Type="http://schemas.openxmlformats.org/officeDocument/2006/relationships/hyperlink" Target="http://foreignpolicy.com/2018/03/08/putin-and-xi-are-dreaming-of-a-polar-silk-road-arctic-northern-sea-route-yamal/" TargetMode="External"/><Relationship Id="rId1" Type="http://schemas.openxmlformats.org/officeDocument/2006/relationships/slideLayout" Target="../slideLayouts/slideLayout128.xml"/><Relationship Id="rId5" Type="http://schemas.openxmlformats.org/officeDocument/2006/relationships/image" Target="../media/image209.jpeg"/><Relationship Id="rId4" Type="http://schemas.openxmlformats.org/officeDocument/2006/relationships/hyperlink" Target="https://www.globalresearch.ca/the-secret-stupid-saudi-us-deal-on-syria/5410130" TargetMode="External"/></Relationships>
</file>

<file path=ppt/slides/_rels/slide375.xml.rels><?xml version="1.0" encoding="UTF-8" standalone="yes"?>
<Relationships xmlns="http://schemas.openxmlformats.org/package/2006/relationships"><Relationship Id="rId8" Type="http://schemas.openxmlformats.org/officeDocument/2006/relationships/hyperlink" Target="https://www.rt.com/newsline/413395-russian-mod-accuses-us/Published" TargetMode="External"/><Relationship Id="rId3" Type="http://schemas.openxmlformats.org/officeDocument/2006/relationships/hyperlink" Target="https://www.nytimes.com/2017/04/12/opinion/why-is-trump-fighting-isis-in-syria.html" TargetMode="External"/><Relationship Id="rId7" Type="http://schemas.openxmlformats.org/officeDocument/2006/relationships/hyperlink" Target="https://www.veteranstoday.com/2017/12/06/fbi-wrong-about-trump-collusion-with-russia/" TargetMode="External"/><Relationship Id="rId2" Type="http://schemas.openxmlformats.org/officeDocument/2006/relationships/hyperlink" Target="http://www.worldjewishcongress.org/en/bdsrallycongress" TargetMode="External"/><Relationship Id="rId1" Type="http://schemas.openxmlformats.org/officeDocument/2006/relationships/slideLayout" Target="../slideLayouts/slideLayout123.xml"/><Relationship Id="rId6" Type="http://schemas.openxmlformats.org/officeDocument/2006/relationships/hyperlink" Target="https://www.veteranstoday.com/2017/12/04/trump-treason/" TargetMode="External"/><Relationship Id="rId5" Type="http://schemas.openxmlformats.org/officeDocument/2006/relationships/hyperlink" Target="http://www.jpost.com/Business-and-Innovation/Israeli-companies-likely-talking-to-Saudi-Arabia-about-500-bil-smart-city-508429" TargetMode="External"/><Relationship Id="rId4" Type="http://schemas.openxmlformats.org/officeDocument/2006/relationships/hyperlink" Target="http://www.newsweek.com/kissinger-warns-trump-isis-keeping-iran-check-he-must-not-let-it-fill-void-647766" TargetMode="External"/></Relationships>
</file>

<file path=ppt/slides/_rels/slide376.xml.rels><?xml version="1.0" encoding="UTF-8" standalone="yes"?>
<Relationships xmlns="http://schemas.openxmlformats.org/package/2006/relationships"><Relationship Id="rId3" Type="http://schemas.openxmlformats.org/officeDocument/2006/relationships/hyperlink" Target="https://www.vox.com/2017/12/6/16742640/trump-jerusalem-israel-speech-full-text" TargetMode="External"/><Relationship Id="rId2" Type="http://schemas.openxmlformats.org/officeDocument/2006/relationships/hyperlink" Target="https://www.congress.gov/104/plaws/publ45/PLAW-104publ45.pdf" TargetMode="External"/><Relationship Id="rId1" Type="http://schemas.openxmlformats.org/officeDocument/2006/relationships/slideLayout" Target="../slideLayouts/slideLayout205.xml"/><Relationship Id="rId6" Type="http://schemas.openxmlformats.org/officeDocument/2006/relationships/hyperlink" Target="http://www.presstv.com/Detail/2017/12/13/545489/OIC-Iran-Zarif-Jerusalem-Israel-Palestine-Quds" TargetMode="External"/><Relationship Id="rId5" Type="http://schemas.openxmlformats.org/officeDocument/2006/relationships/hyperlink" Target="https://www.voanews.com/a/islamic-world-meeting-regarding-trump-jerusalem-choice/4161688.html" TargetMode="External"/><Relationship Id="rId4" Type="http://schemas.openxmlformats.org/officeDocument/2006/relationships/hyperlink" Target="https://www.theguardian.com/world/2017/dec/13/recep-tayyip-erdogan-unite-muslim-world-trump-east-jerusalem" TargetMode="External"/></Relationships>
</file>

<file path=ppt/slides/_rels/slide377.xml.rels><?xml version="1.0" encoding="UTF-8" standalone="yes"?>
<Relationships xmlns="http://schemas.openxmlformats.org/package/2006/relationships"><Relationship Id="rId8" Type="http://schemas.openxmlformats.org/officeDocument/2006/relationships/hyperlink" Target="http://www.huffingtonpost.com/2012/03/06/aipac-susan-rice-obama-israel_n_1323398.html" TargetMode="External"/><Relationship Id="rId3" Type="http://schemas.openxmlformats.org/officeDocument/2006/relationships/hyperlink" Target="http://www.cnn.com/2017/12/18/middleeast/us-un-security-council-jerusalem/index.html" TargetMode="External"/><Relationship Id="rId7" Type="http://schemas.openxmlformats.org/officeDocument/2006/relationships/hyperlink" Target="http://www.haaretz.com/news/diplomacy-defense/we-will-continue-to-shield-israel-militarily-and-diplomatically-u-s-official-says-1.302208" TargetMode="External"/><Relationship Id="rId2" Type="http://schemas.openxmlformats.org/officeDocument/2006/relationships/hyperlink" Target="http://www.cnn.com/2017/12/20/politics/nikki-haley-taking-names-on-jerusalem/index.html" TargetMode="External"/><Relationship Id="rId1" Type="http://schemas.openxmlformats.org/officeDocument/2006/relationships/slideLayout" Target="../slideLayouts/slideLayout200.xml"/><Relationship Id="rId6" Type="http://schemas.openxmlformats.org/officeDocument/2006/relationships/hyperlink" Target="https://forward.com/news/national/389760/5-things-to-know-about-nikki-haleys-jewish-right-hand-man-jon-lerner/" TargetMode="External"/><Relationship Id="rId11" Type="http://schemas.openxmlformats.org/officeDocument/2006/relationships/hyperlink" Target="http://www.washingtonpost.com/wp-dyn/articles/A13790-2005Mar7.html" TargetMode="External"/><Relationship Id="rId5" Type="http://schemas.openxmlformats.org/officeDocument/2006/relationships/hyperlink" Target="https://www.foreign.senate.gov/imo/media/doc/011817_Haley_Testimony.pdf" TargetMode="External"/><Relationship Id="rId10" Type="http://schemas.openxmlformats.org/officeDocument/2006/relationships/hyperlink" Target="https://zoa.org/2005/12/102071-zoa-praises-u-s-ambassador-to-u-n-john-bolton-for-strong-stand-against-terrorism-in-support-of-israel/" TargetMode="External"/><Relationship Id="rId4" Type="http://schemas.openxmlformats.org/officeDocument/2006/relationships/hyperlink" Target="http://www.jpost.com/Us-Elections/Donald-Trump/South-Carolina-governor-who-opposed-anti-Israel-BDS-to-be-Trumps-UN-envoy-473448" TargetMode="External"/><Relationship Id="rId9" Type="http://schemas.openxmlformats.org/officeDocument/2006/relationships/hyperlink" Target="http://www.jta.org/2013/06/05/news-opinion/politics/in-new-white-house-role-israel-will-still-keep-susan-rice-busy" TargetMode="External"/></Relationships>
</file>

<file path=ppt/slides/_rels/slide378.xml.rels><?xml version="1.0" encoding="UTF-8" standalone="yes"?>
<Relationships xmlns="http://schemas.openxmlformats.org/package/2006/relationships"><Relationship Id="rId8" Type="http://schemas.openxmlformats.org/officeDocument/2006/relationships/hyperlink" Target="http://mediaed.org/occupationmovie/" TargetMode="External"/><Relationship Id="rId3" Type="http://schemas.openxmlformats.org/officeDocument/2006/relationships/hyperlink" Target="https://www.haaretz.com/israel-news/1.795006" TargetMode="External"/><Relationship Id="rId7" Type="http://schemas.openxmlformats.org/officeDocument/2006/relationships/hyperlink" Target="https://www.youtube.com/watch?v=JrtuBas3Ipw" TargetMode="External"/><Relationship Id="rId2" Type="http://schemas.openxmlformats.org/officeDocument/2006/relationships/image" Target="../media/image210.jpeg"/><Relationship Id="rId1" Type="http://schemas.openxmlformats.org/officeDocument/2006/relationships/slideLayout" Target="../slideLayouts/slideLayout205.xml"/><Relationship Id="rId6" Type="http://schemas.openxmlformats.org/officeDocument/2006/relationships/hyperlink" Target="https://www.youtube.com/watch?v=C99BJULoNtc" TargetMode="External"/><Relationship Id="rId5" Type="http://schemas.openxmlformats.org/officeDocument/2006/relationships/hyperlink" Target="https://www.youtube.com/watch?v=eFTGm0pMQ_o" TargetMode="External"/><Relationship Id="rId10" Type="http://schemas.openxmlformats.org/officeDocument/2006/relationships/image" Target="../media/image211.jpeg"/><Relationship Id="rId4" Type="http://schemas.openxmlformats.org/officeDocument/2006/relationships/hyperlink" Target="https://www.haaretz.com/us-news/1.786229" TargetMode="External"/><Relationship Id="rId9" Type="http://schemas.openxmlformats.org/officeDocument/2006/relationships/hyperlink" Target="https://www.youtube.com/watch?v=hUJx1dVX45s" TargetMode="External"/></Relationships>
</file>

<file path=ppt/slides/_rels/slide379.xml.rels><?xml version="1.0" encoding="UTF-8" standalone="yes"?>
<Relationships xmlns="http://schemas.openxmlformats.org/package/2006/relationships"><Relationship Id="rId2" Type="http://schemas.openxmlformats.org/officeDocument/2006/relationships/hyperlink" Target="https://www.ausa.org/sites/default/files/DR-15-1-The-Army-Operating-Concept-2020-2040-Winning-in-a-Complex-World.pdf" TargetMode="External"/><Relationship Id="rId1" Type="http://schemas.openxmlformats.org/officeDocument/2006/relationships/slideLayout" Target="../slideLayouts/slideLayout2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palestine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44922" y="1524000"/>
            <a:ext cx="2499077"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39" name="Text Box 7"/>
          <p:cNvSpPr txBox="1">
            <a:spLocks noChangeArrowheads="1"/>
          </p:cNvSpPr>
          <p:nvPr/>
        </p:nvSpPr>
        <p:spPr bwMode="auto">
          <a:xfrm>
            <a:off x="-1" y="22225"/>
            <a:ext cx="9116291" cy="1677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7200">
                <a:solidFill>
                  <a:schemeClr val="tx1"/>
                </a:solidFill>
                <a:latin typeface="Times New Roman" pitchFamily="18" charset="0"/>
                <a:cs typeface="Arial" charset="0"/>
              </a:defRPr>
            </a:lvl1pPr>
            <a:lvl2pPr marL="742950" indent="-285750" eaLnBrk="0" hangingPunct="0">
              <a:defRPr sz="7200">
                <a:solidFill>
                  <a:schemeClr val="tx1"/>
                </a:solidFill>
                <a:latin typeface="Times New Roman" pitchFamily="18" charset="0"/>
                <a:cs typeface="Arial" charset="0"/>
              </a:defRPr>
            </a:lvl2pPr>
            <a:lvl3pPr marL="1143000" indent="-228600" eaLnBrk="0" hangingPunct="0">
              <a:defRPr sz="7200">
                <a:solidFill>
                  <a:schemeClr val="tx1"/>
                </a:solidFill>
                <a:latin typeface="Times New Roman" pitchFamily="18" charset="0"/>
                <a:cs typeface="Arial" charset="0"/>
              </a:defRPr>
            </a:lvl3pPr>
            <a:lvl4pPr marL="1600200" indent="-228600" eaLnBrk="0" hangingPunct="0">
              <a:defRPr sz="7200">
                <a:solidFill>
                  <a:schemeClr val="tx1"/>
                </a:solidFill>
                <a:latin typeface="Times New Roman" pitchFamily="18" charset="0"/>
                <a:cs typeface="Arial" charset="0"/>
              </a:defRPr>
            </a:lvl4pPr>
            <a:lvl5pPr marL="2057400" indent="-228600" eaLnBrk="0" hangingPunct="0">
              <a:defRPr sz="7200">
                <a:solidFill>
                  <a:schemeClr val="tx1"/>
                </a:solidFill>
                <a:latin typeface="Times New Roman" pitchFamily="18" charset="0"/>
                <a:cs typeface="Arial" charset="0"/>
              </a:defRPr>
            </a:lvl5pPr>
            <a:lvl6pPr marL="2514600" indent="-228600" eaLnBrk="0" fontAlgn="base" hangingPunct="0">
              <a:spcBef>
                <a:spcPct val="0"/>
              </a:spcBef>
              <a:spcAft>
                <a:spcPct val="0"/>
              </a:spcAft>
              <a:defRPr sz="7200">
                <a:solidFill>
                  <a:schemeClr val="tx1"/>
                </a:solidFill>
                <a:latin typeface="Times New Roman" pitchFamily="18" charset="0"/>
                <a:cs typeface="Arial" charset="0"/>
              </a:defRPr>
            </a:lvl6pPr>
            <a:lvl7pPr marL="2971800" indent="-228600" eaLnBrk="0" fontAlgn="base" hangingPunct="0">
              <a:spcBef>
                <a:spcPct val="0"/>
              </a:spcBef>
              <a:spcAft>
                <a:spcPct val="0"/>
              </a:spcAft>
              <a:defRPr sz="7200">
                <a:solidFill>
                  <a:schemeClr val="tx1"/>
                </a:solidFill>
                <a:latin typeface="Times New Roman" pitchFamily="18" charset="0"/>
                <a:cs typeface="Arial" charset="0"/>
              </a:defRPr>
            </a:lvl7pPr>
            <a:lvl8pPr marL="3429000" indent="-228600" eaLnBrk="0" fontAlgn="base" hangingPunct="0">
              <a:spcBef>
                <a:spcPct val="0"/>
              </a:spcBef>
              <a:spcAft>
                <a:spcPct val="0"/>
              </a:spcAft>
              <a:defRPr sz="7200">
                <a:solidFill>
                  <a:schemeClr val="tx1"/>
                </a:solidFill>
                <a:latin typeface="Times New Roman" pitchFamily="18" charset="0"/>
                <a:cs typeface="Arial" charset="0"/>
              </a:defRPr>
            </a:lvl8pPr>
            <a:lvl9pPr marL="3886200" indent="-228600" eaLnBrk="0" fontAlgn="base" hangingPunct="0">
              <a:spcBef>
                <a:spcPct val="0"/>
              </a:spcBef>
              <a:spcAft>
                <a:spcPct val="0"/>
              </a:spcAft>
              <a:defRPr sz="7200">
                <a:solidFill>
                  <a:schemeClr val="tx1"/>
                </a:solidFill>
                <a:latin typeface="Times New Roman" pitchFamily="18" charset="0"/>
                <a:cs typeface="Arial" charset="0"/>
              </a:defRPr>
            </a:lvl9pPr>
          </a:lstStyle>
          <a:p>
            <a:pPr>
              <a:defRPr/>
            </a:pPr>
            <a:r>
              <a:rPr lang="en-US" sz="2600" b="1" kern="0" dirty="0" smtClean="0">
                <a:solidFill>
                  <a:srgbClr val="FFFF00"/>
                </a:solidFill>
                <a:latin typeface="Times New Roman"/>
                <a:ea typeface="+mj-ea"/>
                <a:cs typeface="+mj-cs"/>
              </a:rPr>
              <a:t>Who promised Palestine to the Jews in 1917? God or Britain?</a:t>
            </a:r>
          </a:p>
          <a:p>
            <a:pPr>
              <a:defRPr/>
            </a:pPr>
            <a:r>
              <a:rPr lang="en-US" sz="1200" kern="0" dirty="0" smtClean="0">
                <a:latin typeface="Times New Roman"/>
                <a:ea typeface="+mj-ea"/>
                <a:cs typeface="+mj-cs"/>
              </a:rPr>
              <a:t>In 1917  Britain issued the </a:t>
            </a:r>
            <a:r>
              <a:rPr lang="en-US" sz="1200" kern="0" dirty="0" smtClean="0">
                <a:effectLst>
                  <a:outerShdw blurRad="38100" dist="38100" dir="2700000" algn="tl">
                    <a:srgbClr val="000000">
                      <a:alpha val="43137"/>
                    </a:srgbClr>
                  </a:outerShdw>
                </a:effectLst>
                <a:latin typeface="Times New Roman"/>
                <a:ea typeface="+mj-ea"/>
                <a:cs typeface="+mj-cs"/>
              </a:rPr>
              <a:t>Balfour Declaration (</a:t>
            </a:r>
            <a:r>
              <a:rPr lang="en-US" sz="1200" kern="0" dirty="0" smtClean="0">
                <a:latin typeface="Times New Roman"/>
                <a:ea typeface="+mj-ea"/>
                <a:cs typeface="+mj-cs"/>
              </a:rPr>
              <a:t>promising Arab Palestine to world Jewry) and began a 30-year military occupation of Palestine to fulfill the promise through what British </a:t>
            </a:r>
            <a:r>
              <a:rPr lang="en-US" sz="1200" kern="0" dirty="0">
                <a:latin typeface="Times New Roman"/>
                <a:ea typeface="+mj-ea"/>
                <a:cs typeface="+mj-cs"/>
              </a:rPr>
              <a:t>Colonel Charles Churchill </a:t>
            </a:r>
            <a:r>
              <a:rPr lang="en-US" sz="1200" kern="0" dirty="0" smtClean="0">
                <a:latin typeface="Times New Roman"/>
                <a:ea typeface="+mj-ea"/>
                <a:cs typeface="+mj-cs"/>
              </a:rPr>
              <a:t>envisioned in 1841 as a simultaneous and Europe-wide Jewish “agitation” </a:t>
            </a:r>
          </a:p>
          <a:p>
            <a:pPr>
              <a:defRPr/>
            </a:pPr>
            <a:r>
              <a:rPr lang="en-US" sz="1200" kern="0" dirty="0" smtClean="0">
                <a:solidFill>
                  <a:schemeClr val="tx2"/>
                </a:solidFill>
                <a:latin typeface="Times New Roman"/>
                <a:ea typeface="+mj-ea"/>
                <a:cs typeface="+mj-cs"/>
              </a:rPr>
              <a:t>Speaking at a hastily convened meeting of the 57-nation </a:t>
            </a:r>
            <a:r>
              <a:rPr lang="en-US" sz="1200" kern="0" dirty="0" err="1" smtClean="0">
                <a:solidFill>
                  <a:schemeClr val="tx2"/>
                </a:solidFill>
                <a:latin typeface="Times New Roman"/>
                <a:ea typeface="+mj-ea"/>
                <a:cs typeface="+mj-cs"/>
              </a:rPr>
              <a:t>Organisation</a:t>
            </a:r>
            <a:r>
              <a:rPr lang="en-US" sz="1200" kern="0" dirty="0" smtClean="0">
                <a:solidFill>
                  <a:schemeClr val="tx2"/>
                </a:solidFill>
                <a:latin typeface="Times New Roman"/>
                <a:ea typeface="+mj-ea"/>
                <a:cs typeface="+mj-cs"/>
              </a:rPr>
              <a:t> of Islamic Cooperation in Istanbul, Palestinian President Mahmoud Abbas demands UN takes charge of peace process after Trump’s recognition of Jerusalem as capital of Israel [on 12/6/2017]. Abbas formally declared that “Jerusalem is and will forever be the capital of the Palestinian state” and “We do not accept any role of the United States in the political process from now on. Because it is completely biased towards Israel.”</a:t>
            </a:r>
            <a:r>
              <a:rPr lang="en-US" sz="1200" kern="0" dirty="0" smtClean="0">
                <a:latin typeface="Times New Roman"/>
                <a:ea typeface="+mj-ea"/>
                <a:cs typeface="+mj-cs"/>
              </a:rPr>
              <a:t> The Guardian, 12/13/2017,  </a:t>
            </a:r>
            <a:r>
              <a:rPr lang="en-US" sz="500" kern="0" dirty="0" smtClean="0">
                <a:latin typeface="Times New Roman"/>
                <a:ea typeface="+mj-ea"/>
                <a:cs typeface="+mj-cs"/>
                <a:hlinkClick r:id="rId4"/>
              </a:rPr>
              <a:t>https://www.theguardian.com/world/2017/dec/13/recep-tayyip-erdogan-unite-muslim-world-trump-east-jerusalem</a:t>
            </a:r>
            <a:r>
              <a:rPr lang="en-US" sz="500" kern="0" dirty="0" smtClean="0">
                <a:latin typeface="Times New Roman"/>
                <a:ea typeface="+mj-ea"/>
                <a:cs typeface="+mj-cs"/>
              </a:rPr>
              <a:t>  </a:t>
            </a:r>
          </a:p>
        </p:txBody>
      </p:sp>
      <p:sp>
        <p:nvSpPr>
          <p:cNvPr id="2" name="Rectangle 1"/>
          <p:cNvSpPr/>
          <p:nvPr/>
        </p:nvSpPr>
        <p:spPr>
          <a:xfrm>
            <a:off x="4114800" y="1531818"/>
            <a:ext cx="2530122" cy="2123658"/>
          </a:xfrm>
          <a:prstGeom prst="rect">
            <a:avLst/>
          </a:prstGeom>
        </p:spPr>
        <p:txBody>
          <a:bodyPr wrap="square">
            <a:spAutoFit/>
          </a:bodyPr>
          <a:lstStyle/>
          <a:p>
            <a:pPr lvl="0">
              <a:defRPr/>
            </a:pPr>
            <a:r>
              <a:rPr lang="en-US" sz="1000" dirty="0">
                <a:solidFill>
                  <a:srgbClr val="FFFF00"/>
                </a:solidFill>
              </a:rPr>
              <a:t>Watch</a:t>
            </a:r>
            <a:r>
              <a:rPr lang="en-US" sz="1000" dirty="0">
                <a:solidFill>
                  <a:srgbClr val="FFFFFF"/>
                </a:solidFill>
              </a:rPr>
              <a:t> </a:t>
            </a:r>
            <a:r>
              <a:rPr lang="en-US" sz="1000" dirty="0" smtClean="0">
                <a:solidFill>
                  <a:srgbClr val="FFFFFF"/>
                </a:solidFill>
              </a:rPr>
              <a:t>George </a:t>
            </a:r>
            <a:r>
              <a:rPr lang="en-US" sz="1000" dirty="0">
                <a:solidFill>
                  <a:srgbClr val="FFFFFF"/>
                </a:solidFill>
              </a:rPr>
              <a:t>Galloway </a:t>
            </a:r>
            <a:endParaRPr lang="en-US" sz="1000" dirty="0" smtClean="0">
              <a:solidFill>
                <a:srgbClr val="FFFFFF"/>
              </a:solidFill>
            </a:endParaRPr>
          </a:p>
          <a:p>
            <a:pPr lvl="0">
              <a:defRPr/>
            </a:pPr>
            <a:r>
              <a:rPr lang="en-US" sz="1000" dirty="0" smtClean="0">
                <a:solidFill>
                  <a:srgbClr val="FFFFFF"/>
                </a:solidFill>
              </a:rPr>
              <a:t>(</a:t>
            </a:r>
            <a:r>
              <a:rPr lang="en-US" sz="1000" dirty="0">
                <a:solidFill>
                  <a:srgbClr val="FFFFFF"/>
                </a:solidFill>
              </a:rPr>
              <a:t>long-time British Member of Parliament) discuss </a:t>
            </a:r>
            <a:r>
              <a:rPr lang="en-US" sz="1000" dirty="0" smtClean="0">
                <a:solidFill>
                  <a:srgbClr val="FFFFFF"/>
                </a:solidFill>
              </a:rPr>
              <a:t>how </a:t>
            </a:r>
            <a:r>
              <a:rPr lang="en-US" sz="1000" dirty="0" smtClean="0">
                <a:solidFill>
                  <a:schemeClr val="tx2"/>
                </a:solidFill>
              </a:rPr>
              <a:t>“the Balfour Declaration, made by Arthur Balfour, the British Foreign Secretary, promised on behalf of one people [</a:t>
            </a:r>
            <a:r>
              <a:rPr lang="en-US" sz="1000" dirty="0" smtClean="0"/>
              <a:t>the British</a:t>
            </a:r>
            <a:r>
              <a:rPr lang="en-US" sz="1000" dirty="0" smtClean="0">
                <a:solidFill>
                  <a:schemeClr val="tx2"/>
                </a:solidFill>
              </a:rPr>
              <a:t>] to a second people [</a:t>
            </a:r>
            <a:r>
              <a:rPr lang="en-US" sz="1000" dirty="0" smtClean="0"/>
              <a:t>the Jews</a:t>
            </a:r>
            <a:r>
              <a:rPr lang="en-US" sz="1000" dirty="0" smtClean="0">
                <a:solidFill>
                  <a:schemeClr val="tx2"/>
                </a:solidFill>
              </a:rPr>
              <a:t>] the land that belongs to a third people [</a:t>
            </a:r>
            <a:r>
              <a:rPr lang="en-US" sz="1000" dirty="0" smtClean="0"/>
              <a:t>the Palestinians</a:t>
            </a:r>
            <a:r>
              <a:rPr lang="en-US" sz="1000" dirty="0" smtClean="0">
                <a:solidFill>
                  <a:schemeClr val="tx2"/>
                </a:solidFill>
              </a:rPr>
              <a:t>]”, </a:t>
            </a:r>
            <a:r>
              <a:rPr lang="en-US" sz="1000" dirty="0" smtClean="0">
                <a:solidFill>
                  <a:srgbClr val="FFFFFF"/>
                </a:solidFill>
              </a:rPr>
              <a:t>6/4/2015: </a:t>
            </a:r>
            <a:r>
              <a:rPr lang="en-US" sz="800" kern="0" dirty="0" smtClean="0">
                <a:solidFill>
                  <a:srgbClr val="FFFF00"/>
                </a:solidFill>
                <a:latin typeface="Times New Roman"/>
                <a:hlinkClick r:id="rId5"/>
              </a:rPr>
              <a:t>https</a:t>
            </a:r>
            <a:r>
              <a:rPr lang="en-US" sz="800" kern="0" dirty="0">
                <a:solidFill>
                  <a:srgbClr val="FFFF00"/>
                </a:solidFill>
                <a:latin typeface="Times New Roman"/>
                <a:hlinkClick r:id="rId5"/>
              </a:rPr>
              <a:t>://</a:t>
            </a:r>
            <a:r>
              <a:rPr lang="en-US" sz="800" kern="0" dirty="0" smtClean="0">
                <a:solidFill>
                  <a:srgbClr val="FFFF00"/>
                </a:solidFill>
                <a:latin typeface="Times New Roman"/>
                <a:hlinkClick r:id="rId5"/>
              </a:rPr>
              <a:t>www.youtube.com/watch?v=KZvmOQhcObw</a:t>
            </a:r>
            <a:r>
              <a:rPr lang="en-US" sz="800" kern="0" dirty="0" smtClean="0">
                <a:solidFill>
                  <a:srgbClr val="FFFF00"/>
                </a:solidFill>
                <a:latin typeface="Times New Roman"/>
              </a:rPr>
              <a:t>  </a:t>
            </a:r>
          </a:p>
          <a:p>
            <a:pPr lvl="0">
              <a:defRPr/>
            </a:pPr>
            <a:r>
              <a:rPr lang="en-US" sz="1100" dirty="0" smtClean="0">
                <a:solidFill>
                  <a:schemeClr val="tx2"/>
                </a:solidFill>
                <a:latin typeface="Times New Roman"/>
              </a:rPr>
              <a:t>Watch</a:t>
            </a:r>
            <a:r>
              <a:rPr lang="en-US" sz="1100" dirty="0" smtClean="0">
                <a:latin typeface="Times New Roman"/>
              </a:rPr>
              <a:t> Alison Weir discuss “</a:t>
            </a:r>
            <a:r>
              <a:rPr lang="en-US" sz="1100" dirty="0" smtClean="0">
                <a:solidFill>
                  <a:srgbClr val="FFFF00"/>
                </a:solidFill>
                <a:latin typeface="Times New Roman"/>
              </a:rPr>
              <a:t>The </a:t>
            </a:r>
            <a:r>
              <a:rPr lang="en-US" sz="1100" dirty="0">
                <a:solidFill>
                  <a:srgbClr val="FFFF00"/>
                </a:solidFill>
                <a:latin typeface="Times New Roman"/>
              </a:rPr>
              <a:t>Hidden history of </a:t>
            </a:r>
            <a:r>
              <a:rPr lang="en-US" sz="1100" dirty="0" smtClean="0">
                <a:solidFill>
                  <a:srgbClr val="FFFF00"/>
                </a:solidFill>
                <a:latin typeface="Times New Roman"/>
              </a:rPr>
              <a:t>how the U.S. </a:t>
            </a:r>
            <a:r>
              <a:rPr lang="en-US" sz="1100" dirty="0">
                <a:solidFill>
                  <a:srgbClr val="FFFF00"/>
                </a:solidFill>
                <a:latin typeface="Times New Roman"/>
              </a:rPr>
              <a:t>was used to create Israel</a:t>
            </a:r>
            <a:r>
              <a:rPr lang="en-US" sz="1100" dirty="0" smtClean="0">
                <a:latin typeface="Times New Roman"/>
              </a:rPr>
              <a:t>,” If Americans Knew, 5/5/2015, </a:t>
            </a:r>
            <a:r>
              <a:rPr lang="en-US" sz="500" dirty="0">
                <a:latin typeface="Times New Roman"/>
                <a:hlinkClick r:id="rId6"/>
              </a:rPr>
              <a:t>https://</a:t>
            </a:r>
            <a:r>
              <a:rPr lang="en-US" sz="500" dirty="0" smtClean="0">
                <a:latin typeface="Times New Roman"/>
                <a:hlinkClick r:id="rId6"/>
              </a:rPr>
              <a:t>www.youtube.com/watch?v=k4cNrbo15ME</a:t>
            </a:r>
            <a:r>
              <a:rPr lang="en-US" sz="500" dirty="0" smtClean="0">
                <a:latin typeface="Times New Roman"/>
              </a:rPr>
              <a:t> </a:t>
            </a:r>
            <a:endParaRPr lang="en-US" sz="500" dirty="0">
              <a:latin typeface="Times New Roman"/>
            </a:endParaRPr>
          </a:p>
        </p:txBody>
      </p:sp>
      <p:pic>
        <p:nvPicPr>
          <p:cNvPr id="33797"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531818"/>
            <a:ext cx="4099308" cy="5330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81435" y="5791200"/>
            <a:ext cx="1366365" cy="830997"/>
          </a:xfrm>
          <a:prstGeom prst="rect">
            <a:avLst/>
          </a:prstGeom>
        </p:spPr>
        <p:txBody>
          <a:bodyPr wrap="square">
            <a:spAutoFit/>
          </a:bodyPr>
          <a:lstStyle/>
          <a:p>
            <a:r>
              <a:rPr lang="en-US" sz="800" b="1" dirty="0" smtClean="0">
                <a:solidFill>
                  <a:schemeClr val="bg1"/>
                </a:solidFill>
              </a:rPr>
              <a:t>Israel Ministry of Foreign Affairs, 10/30/2015,</a:t>
            </a:r>
          </a:p>
          <a:p>
            <a:r>
              <a:rPr lang="en-US" sz="800" dirty="0" smtClean="0">
                <a:hlinkClick r:id="rId8"/>
              </a:rPr>
              <a:t>http://mfa.gov.il/MFA/ForeignPolicy/Peace/Guide/Pages/The%20Balfour%20Declaration.aspx</a:t>
            </a:r>
            <a:r>
              <a:rPr lang="en-US" sz="800" dirty="0" smtClean="0"/>
              <a:t> </a:t>
            </a:r>
          </a:p>
        </p:txBody>
      </p:sp>
      <p:sp>
        <p:nvSpPr>
          <p:cNvPr id="4" name="Rectangle 3"/>
          <p:cNvSpPr/>
          <p:nvPr/>
        </p:nvSpPr>
        <p:spPr>
          <a:xfrm>
            <a:off x="4099308" y="3657600"/>
            <a:ext cx="2487558" cy="1015663"/>
          </a:xfrm>
          <a:prstGeom prst="rect">
            <a:avLst/>
          </a:prstGeom>
        </p:spPr>
        <p:txBody>
          <a:bodyPr wrap="square">
            <a:spAutoFit/>
          </a:bodyPr>
          <a:lstStyle/>
          <a:p>
            <a:pPr lvl="0">
              <a:defRPr/>
            </a:pPr>
            <a:r>
              <a:rPr lang="en-US" sz="1000" kern="0" dirty="0" smtClean="0">
                <a:latin typeface="Times New Roman"/>
              </a:rPr>
              <a:t>Prince Charles, heir </a:t>
            </a:r>
            <a:r>
              <a:rPr lang="en-US" sz="1000" kern="0" dirty="0">
                <a:latin typeface="Times New Roman"/>
              </a:rPr>
              <a:t>to British </a:t>
            </a:r>
            <a:r>
              <a:rPr lang="en-US" sz="1000" kern="0" dirty="0" smtClean="0">
                <a:latin typeface="Times New Roman"/>
              </a:rPr>
              <a:t>Throne, wrote in 1986: </a:t>
            </a:r>
            <a:r>
              <a:rPr lang="en-US" sz="1000" b="1" kern="0" dirty="0">
                <a:solidFill>
                  <a:schemeClr val="tx2"/>
                </a:solidFill>
                <a:latin typeface="Times New Roman"/>
              </a:rPr>
              <a:t>"Surely some U.S. president has to have the courage to stand up and take on the Jewish lobby in U.S.? I must be naive, I suppose!" </a:t>
            </a:r>
            <a:r>
              <a:rPr lang="en-US" sz="1000" kern="0" dirty="0">
                <a:latin typeface="Times New Roman"/>
              </a:rPr>
              <a:t>Israel </a:t>
            </a:r>
            <a:r>
              <a:rPr lang="en-US" sz="1000" kern="0" dirty="0" err="1">
                <a:latin typeface="Times New Roman"/>
              </a:rPr>
              <a:t>Hayom</a:t>
            </a:r>
            <a:r>
              <a:rPr lang="en-US" sz="1000" kern="0" dirty="0">
                <a:latin typeface="Times New Roman"/>
              </a:rPr>
              <a:t>, 11/12/2017</a:t>
            </a:r>
            <a:r>
              <a:rPr lang="en-US" sz="300" kern="0" dirty="0">
                <a:latin typeface="Times New Roman"/>
              </a:rPr>
              <a:t>, </a:t>
            </a:r>
            <a:r>
              <a:rPr lang="en-US" sz="300" kern="0" dirty="0">
                <a:solidFill>
                  <a:schemeClr val="tx2"/>
                </a:solidFill>
                <a:latin typeface="Times New Roman"/>
                <a:hlinkClick r:id="rId9"/>
              </a:rPr>
              <a:t>http://www.israelhayom.com/2017/11/12/1986-prince-charles-letter-reveals-shocking-thoughts-on-jews</a:t>
            </a:r>
            <a:r>
              <a:rPr lang="en-US" sz="300" kern="0" dirty="0" smtClean="0">
                <a:solidFill>
                  <a:schemeClr val="tx2"/>
                </a:solidFill>
                <a:latin typeface="Times New Roman"/>
                <a:hlinkClick r:id="rId9"/>
              </a:rPr>
              <a:t>/</a:t>
            </a:r>
            <a:r>
              <a:rPr lang="en-US" sz="300" kern="0" dirty="0" smtClean="0">
                <a:solidFill>
                  <a:schemeClr val="tx2"/>
                </a:solidFill>
                <a:latin typeface="Times New Roman"/>
              </a:rPr>
              <a:t> </a:t>
            </a:r>
            <a:endParaRPr lang="en-US" sz="300" kern="0" dirty="0">
              <a:solidFill>
                <a:srgbClr val="FFFF00"/>
              </a:solidFill>
              <a:latin typeface="Times New Roman"/>
            </a:endParaRPr>
          </a:p>
        </p:txBody>
      </p:sp>
      <p:cxnSp>
        <p:nvCxnSpPr>
          <p:cNvPr id="6" name="Straight Connector 5"/>
          <p:cNvCxnSpPr/>
          <p:nvPr/>
        </p:nvCxnSpPr>
        <p:spPr bwMode="auto">
          <a:xfrm>
            <a:off x="4088946" y="1550291"/>
            <a:ext cx="255597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088946" y="3679272"/>
            <a:ext cx="2632981"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TextBox 4"/>
          <p:cNvSpPr txBox="1"/>
          <p:nvPr/>
        </p:nvSpPr>
        <p:spPr>
          <a:xfrm>
            <a:off x="32656" y="1600200"/>
            <a:ext cx="1988045" cy="830997"/>
          </a:xfrm>
          <a:prstGeom prst="rect">
            <a:avLst/>
          </a:prstGeom>
          <a:noFill/>
        </p:spPr>
        <p:txBody>
          <a:bodyPr wrap="square" rtlCol="0">
            <a:spAutoFit/>
          </a:bodyPr>
          <a:lstStyle/>
          <a:p>
            <a:pPr algn="ctr"/>
            <a:r>
              <a:rPr lang="en-US" sz="1200" b="1" dirty="0" smtClean="0">
                <a:solidFill>
                  <a:schemeClr val="bg1"/>
                </a:solidFill>
                <a:effectLst>
                  <a:outerShdw blurRad="38100" dist="38100" dir="2700000" algn="tl">
                    <a:srgbClr val="000000">
                      <a:alpha val="43137"/>
                    </a:srgbClr>
                  </a:outerShdw>
                </a:effectLst>
              </a:rPr>
              <a:t>Read the Balfour </a:t>
            </a:r>
          </a:p>
          <a:p>
            <a:pPr algn="ctr"/>
            <a:r>
              <a:rPr lang="en-US" sz="1200" b="1" dirty="0" smtClean="0">
                <a:solidFill>
                  <a:schemeClr val="bg1"/>
                </a:solidFill>
                <a:effectLst>
                  <a:outerShdw blurRad="38100" dist="38100" dir="2700000" algn="tl">
                    <a:srgbClr val="000000">
                      <a:alpha val="43137"/>
                    </a:srgbClr>
                  </a:outerShdw>
                </a:effectLst>
              </a:rPr>
              <a:t>Declaration to see who promised Palestine to contemporary Jews </a:t>
            </a:r>
            <a:endParaRPr lang="en-US" sz="12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2514600" y="5849779"/>
            <a:ext cx="1676400" cy="246221"/>
          </a:xfrm>
          <a:prstGeom prst="rect">
            <a:avLst/>
          </a:prstGeom>
        </p:spPr>
        <p:txBody>
          <a:bodyPr wrap="square">
            <a:spAutoFit/>
          </a:bodyPr>
          <a:lstStyle/>
          <a:p>
            <a:r>
              <a:rPr lang="en-US" sz="1000" dirty="0">
                <a:solidFill>
                  <a:schemeClr val="bg1"/>
                </a:solidFill>
              </a:rPr>
              <a:t>Arthur James Balfour</a:t>
            </a:r>
          </a:p>
        </p:txBody>
      </p:sp>
      <p:sp>
        <p:nvSpPr>
          <p:cNvPr id="14" name="Rectangle 13"/>
          <p:cNvSpPr/>
          <p:nvPr/>
        </p:nvSpPr>
        <p:spPr>
          <a:xfrm>
            <a:off x="4088946" y="4649807"/>
            <a:ext cx="2586820" cy="2215991"/>
          </a:xfrm>
          <a:prstGeom prst="rect">
            <a:avLst/>
          </a:prstGeom>
        </p:spPr>
        <p:txBody>
          <a:bodyPr wrap="square">
            <a:spAutoFit/>
          </a:bodyPr>
          <a:lstStyle/>
          <a:p>
            <a:r>
              <a:rPr lang="en-US" sz="1200" dirty="0" smtClean="0"/>
              <a:t>In 1943, President </a:t>
            </a:r>
            <a:r>
              <a:rPr lang="en-US" sz="1200" dirty="0"/>
              <a:t>Roosevelt’s special envoy to the Middle East US Army Lt. Col. Harold </a:t>
            </a:r>
            <a:r>
              <a:rPr lang="en-US" sz="1200" dirty="0" smtClean="0"/>
              <a:t>Hoskins warned: </a:t>
            </a:r>
            <a:r>
              <a:rPr lang="en-US" sz="1200" dirty="0" smtClean="0">
                <a:solidFill>
                  <a:schemeClr val="tx2"/>
                </a:solidFill>
              </a:rPr>
              <a:t>“Only </a:t>
            </a:r>
            <a:r>
              <a:rPr lang="en-US" sz="1200" dirty="0">
                <a:solidFill>
                  <a:schemeClr val="tx2"/>
                </a:solidFill>
              </a:rPr>
              <a:t>by force can a Jewish state in Palestine be established or maintained</a:t>
            </a:r>
            <a:r>
              <a:rPr lang="en-US" sz="1200" dirty="0" smtClean="0">
                <a:solidFill>
                  <a:schemeClr val="tx2"/>
                </a:solidFill>
              </a:rPr>
              <a:t>” </a:t>
            </a:r>
            <a:r>
              <a:rPr lang="en-US" sz="1200" dirty="0" smtClean="0"/>
              <a:t>See PPT 9</a:t>
            </a:r>
          </a:p>
          <a:p>
            <a:endParaRPr lang="en-US" sz="800" dirty="0" smtClean="0">
              <a:solidFill>
                <a:schemeClr val="tx2"/>
              </a:solidFill>
            </a:endParaRPr>
          </a:p>
          <a:p>
            <a:r>
              <a:rPr lang="en-US" sz="1200" dirty="0" smtClean="0"/>
              <a:t>In </a:t>
            </a:r>
            <a:r>
              <a:rPr lang="en-US" sz="1200" dirty="0"/>
              <a:t>1946, </a:t>
            </a:r>
            <a:r>
              <a:rPr lang="en-US" sz="1200" dirty="0" smtClean="0"/>
              <a:t>Albert Einstein warned that </a:t>
            </a:r>
          </a:p>
          <a:p>
            <a:r>
              <a:rPr lang="en-US" sz="1200" dirty="0" smtClean="0">
                <a:solidFill>
                  <a:schemeClr val="tx2"/>
                </a:solidFill>
              </a:rPr>
              <a:t>a Jewish state in Palestine where </a:t>
            </a:r>
            <a:r>
              <a:rPr lang="en-US" sz="1200" dirty="0">
                <a:solidFill>
                  <a:schemeClr val="tx2"/>
                </a:solidFill>
              </a:rPr>
              <a:t>a majority of the population is Arab would be “unjust and impractical</a:t>
            </a:r>
            <a:r>
              <a:rPr lang="en-US" sz="1200" dirty="0" smtClean="0">
                <a:solidFill>
                  <a:schemeClr val="tx2"/>
                </a:solidFill>
              </a:rPr>
              <a:t>.” </a:t>
            </a:r>
            <a:r>
              <a:rPr lang="en-US" sz="1200" dirty="0"/>
              <a:t>Forward, 11/22/2015</a:t>
            </a:r>
            <a:r>
              <a:rPr lang="en-US" sz="800" dirty="0"/>
              <a:t>, </a:t>
            </a:r>
            <a:r>
              <a:rPr lang="en-US" sz="200" dirty="0">
                <a:hlinkClick r:id="rId10"/>
              </a:rPr>
              <a:t>http://forward.com/news/325189/what-was-einsteins-relationship-to-judaism-and-zionism</a:t>
            </a:r>
            <a:r>
              <a:rPr lang="en-US" sz="200" dirty="0" smtClean="0">
                <a:hlinkClick r:id="rId10"/>
              </a:rPr>
              <a:t>/</a:t>
            </a:r>
            <a:r>
              <a:rPr lang="en-US" sz="200" dirty="0" smtClean="0"/>
              <a:t>  </a:t>
            </a:r>
          </a:p>
          <a:p>
            <a:endParaRPr lang="en-US" sz="200" dirty="0"/>
          </a:p>
          <a:p>
            <a:r>
              <a:rPr lang="en-US" sz="800" dirty="0">
                <a:hlinkClick r:id="rId11"/>
              </a:rPr>
              <a:t>http://www.valentinosghost.com/#</a:t>
            </a:r>
            <a:r>
              <a:rPr lang="en-US" sz="800" dirty="0" smtClean="0">
                <a:hlinkClick r:id="rId11"/>
              </a:rPr>
              <a:t>anchorSummery</a:t>
            </a:r>
            <a:r>
              <a:rPr lang="en-US" sz="800" dirty="0" smtClean="0"/>
              <a:t> </a:t>
            </a:r>
            <a:endParaRPr lang="en-US" sz="800" dirty="0"/>
          </a:p>
        </p:txBody>
      </p:sp>
      <p:cxnSp>
        <p:nvCxnSpPr>
          <p:cNvPr id="17" name="Straight Connector 16"/>
          <p:cNvCxnSpPr/>
          <p:nvPr/>
        </p:nvCxnSpPr>
        <p:spPr bwMode="auto">
          <a:xfrm>
            <a:off x="4099308" y="4648200"/>
            <a:ext cx="257645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4114800" y="2895600"/>
            <a:ext cx="255597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4088946" y="5638800"/>
            <a:ext cx="261665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Rectangle 11"/>
          <p:cNvSpPr/>
          <p:nvPr/>
        </p:nvSpPr>
        <p:spPr>
          <a:xfrm>
            <a:off x="6644618" y="1524000"/>
            <a:ext cx="1127782" cy="2769989"/>
          </a:xfrm>
          <a:prstGeom prst="rect">
            <a:avLst/>
          </a:prstGeom>
        </p:spPr>
        <p:txBody>
          <a:bodyPr wrap="square">
            <a:spAutoFit/>
          </a:bodyPr>
          <a:lstStyle/>
          <a:p>
            <a:r>
              <a:rPr lang="en-US" sz="1200" dirty="0" smtClean="0">
                <a:solidFill>
                  <a:schemeClr val="bg1"/>
                </a:solidFill>
              </a:rPr>
              <a:t>With the 100th anniversary of the Balfour Declaration approaching, </a:t>
            </a:r>
          </a:p>
          <a:p>
            <a:r>
              <a:rPr lang="en-US" sz="1200" b="1" dirty="0" smtClean="0">
                <a:solidFill>
                  <a:schemeClr val="bg1"/>
                </a:solidFill>
              </a:rPr>
              <a:t>“the Palestinian Authority said it plans to sue Britain for issuing the edict”</a:t>
            </a:r>
          </a:p>
          <a:p>
            <a:r>
              <a:rPr lang="en-US" sz="1000" dirty="0" smtClean="0">
                <a:solidFill>
                  <a:schemeClr val="bg2"/>
                </a:solidFill>
              </a:rPr>
              <a:t>JTA, </a:t>
            </a:r>
          </a:p>
          <a:p>
            <a:r>
              <a:rPr lang="en-US" sz="1000" dirty="0" smtClean="0">
                <a:solidFill>
                  <a:schemeClr val="bg2"/>
                </a:solidFill>
              </a:rPr>
              <a:t>7/25/2016</a:t>
            </a:r>
          </a:p>
          <a:p>
            <a:r>
              <a:rPr lang="en-US" sz="1000" dirty="0" smtClean="0">
                <a:solidFill>
                  <a:schemeClr val="bg2"/>
                </a:solidFill>
              </a:rPr>
              <a:t> </a:t>
            </a:r>
            <a:r>
              <a:rPr lang="en-US" sz="100" dirty="0" smtClean="0">
                <a:solidFill>
                  <a:schemeClr val="bg1"/>
                </a:solidFill>
                <a:hlinkClick r:id="rId12"/>
              </a:rPr>
              <a:t>http://www.jta.org/2016/07/25/news-opinion/israel-middle-east/palestinian-authority-to-sue-uk-over-balfour-declaration</a:t>
            </a:r>
            <a:r>
              <a:rPr lang="en-US" sz="100" dirty="0" smtClean="0">
                <a:solidFill>
                  <a:schemeClr val="bg1"/>
                </a:solidFill>
              </a:rPr>
              <a:t>  </a:t>
            </a:r>
            <a:endParaRPr lang="en-US" sz="100" dirty="0">
              <a:solidFill>
                <a:schemeClr val="bg1"/>
              </a:solidFill>
            </a:endParaRPr>
          </a:p>
        </p:txBody>
      </p:sp>
      <p:sp>
        <p:nvSpPr>
          <p:cNvPr id="13" name="Rectangle 12"/>
          <p:cNvSpPr/>
          <p:nvPr/>
        </p:nvSpPr>
        <p:spPr>
          <a:xfrm>
            <a:off x="6644618" y="4419600"/>
            <a:ext cx="2423182" cy="646331"/>
          </a:xfrm>
          <a:prstGeom prst="rect">
            <a:avLst/>
          </a:prstGeom>
        </p:spPr>
        <p:txBody>
          <a:bodyPr wrap="square">
            <a:spAutoFit/>
          </a:bodyPr>
          <a:lstStyle/>
          <a:p>
            <a:r>
              <a:rPr lang="en-US" sz="1200" dirty="0">
                <a:solidFill>
                  <a:schemeClr val="bg1"/>
                </a:solidFill>
              </a:rPr>
              <a:t>The Balfour Declaration – A Century of Jewish Power, </a:t>
            </a:r>
            <a:r>
              <a:rPr lang="en-US" sz="1200" dirty="0" smtClean="0">
                <a:solidFill>
                  <a:schemeClr val="bg2"/>
                </a:solidFill>
              </a:rPr>
              <a:t>VT, 5/17/2017,</a:t>
            </a:r>
            <a:r>
              <a:rPr lang="en-US" sz="1200" dirty="0" smtClean="0">
                <a:solidFill>
                  <a:schemeClr val="bg1"/>
                </a:solidFill>
              </a:rPr>
              <a:t> </a:t>
            </a:r>
            <a:r>
              <a:rPr lang="en-US" sz="300" dirty="0">
                <a:solidFill>
                  <a:schemeClr val="bg1"/>
                </a:solidFill>
                <a:hlinkClick r:id="rId13"/>
              </a:rPr>
              <a:t>http://www.veteranstoday.com/2017/05/17/the-balfour-declaration-a-century-of-jewish-power</a:t>
            </a:r>
            <a:r>
              <a:rPr lang="en-US" sz="300" dirty="0" smtClean="0">
                <a:solidFill>
                  <a:schemeClr val="bg1"/>
                </a:solidFill>
                <a:hlinkClick r:id="rId13"/>
              </a:rPr>
              <a:t>/</a:t>
            </a:r>
            <a:r>
              <a:rPr lang="en-US" sz="300" dirty="0" smtClean="0">
                <a:solidFill>
                  <a:schemeClr val="bg1"/>
                </a:solidFill>
              </a:rPr>
              <a:t> </a:t>
            </a:r>
            <a:endParaRPr lang="en-US" sz="300" dirty="0">
              <a:solidFill>
                <a:schemeClr val="bg1"/>
              </a:solidFill>
            </a:endParaRPr>
          </a:p>
        </p:txBody>
      </p:sp>
      <p:sp>
        <p:nvSpPr>
          <p:cNvPr id="15" name="Rectangle 14"/>
          <p:cNvSpPr/>
          <p:nvPr/>
        </p:nvSpPr>
        <p:spPr>
          <a:xfrm>
            <a:off x="6675766" y="5562600"/>
            <a:ext cx="1477633" cy="1246495"/>
          </a:xfrm>
          <a:prstGeom prst="rect">
            <a:avLst/>
          </a:prstGeom>
        </p:spPr>
        <p:txBody>
          <a:bodyPr wrap="square">
            <a:spAutoFit/>
          </a:bodyPr>
          <a:lstStyle/>
          <a:p>
            <a:r>
              <a:rPr lang="en-US" sz="1200" b="1" dirty="0">
                <a:solidFill>
                  <a:srgbClr val="FF0000"/>
                </a:solidFill>
              </a:rPr>
              <a:t>We’re American Jewish Historians. This Is Why We’ve Left Zionism Behind, </a:t>
            </a:r>
            <a:r>
              <a:rPr lang="en-US" sz="1000" dirty="0">
                <a:solidFill>
                  <a:schemeClr val="bg2"/>
                </a:solidFill>
              </a:rPr>
              <a:t>IMEMC News, 8/12/2016, </a:t>
            </a:r>
            <a:r>
              <a:rPr lang="en-US" sz="500" dirty="0">
                <a:solidFill>
                  <a:schemeClr val="bg2"/>
                </a:solidFill>
                <a:hlinkClick r:id="rId14"/>
              </a:rPr>
              <a:t>http://imemc.org/article/65397-2</a:t>
            </a:r>
            <a:r>
              <a:rPr lang="en-US" sz="500" dirty="0" smtClean="0">
                <a:hlinkClick r:id="rId14"/>
              </a:rPr>
              <a:t>/</a:t>
            </a:r>
            <a:r>
              <a:rPr lang="en-US" sz="500" dirty="0" smtClean="0"/>
              <a:t> </a:t>
            </a:r>
            <a:endParaRPr lang="en-US" sz="500" dirty="0"/>
          </a:p>
        </p:txBody>
      </p:sp>
      <p:sp>
        <p:nvSpPr>
          <p:cNvPr id="18" name="Rectangle 17"/>
          <p:cNvSpPr/>
          <p:nvPr/>
        </p:nvSpPr>
        <p:spPr>
          <a:xfrm>
            <a:off x="8153399" y="5198730"/>
            <a:ext cx="990601" cy="1431161"/>
          </a:xfrm>
          <a:prstGeom prst="rect">
            <a:avLst/>
          </a:prstGeom>
        </p:spPr>
        <p:txBody>
          <a:bodyPr wrap="square">
            <a:spAutoFit/>
          </a:bodyPr>
          <a:lstStyle/>
          <a:p>
            <a:r>
              <a:rPr lang="en-US" sz="900" dirty="0">
                <a:solidFill>
                  <a:schemeClr val="bg1"/>
                </a:solidFill>
              </a:rPr>
              <a:t>“The Palestinian people are likely to prevail” and “the Israelis are going to have to listen and finally back down</a:t>
            </a:r>
            <a:r>
              <a:rPr lang="en-US" sz="900" dirty="0" smtClean="0">
                <a:solidFill>
                  <a:schemeClr val="bg1"/>
                </a:solidFill>
              </a:rPr>
              <a:t>…” </a:t>
            </a:r>
            <a:r>
              <a:rPr lang="en-US" sz="900" dirty="0" err="1" smtClean="0">
                <a:solidFill>
                  <a:schemeClr val="bg2"/>
                </a:solidFill>
              </a:rPr>
              <a:t>PressTV</a:t>
            </a:r>
            <a:r>
              <a:rPr lang="en-US" sz="900" dirty="0" smtClean="0">
                <a:solidFill>
                  <a:schemeClr val="bg2"/>
                </a:solidFill>
              </a:rPr>
              <a:t>, 5/4/2017,</a:t>
            </a:r>
            <a:endParaRPr lang="en-US" sz="900" dirty="0">
              <a:solidFill>
                <a:schemeClr val="bg2"/>
              </a:solidFill>
            </a:endParaRPr>
          </a:p>
          <a:p>
            <a:r>
              <a:rPr lang="en-US" sz="300" dirty="0">
                <a:solidFill>
                  <a:schemeClr val="bg1"/>
                </a:solidFill>
                <a:hlinkClick r:id="rId15"/>
              </a:rPr>
              <a:t>http://www.veteranstoday.com/category/world-global/middle-east-issues</a:t>
            </a:r>
            <a:r>
              <a:rPr lang="en-US" sz="300" dirty="0" smtClean="0">
                <a:solidFill>
                  <a:schemeClr val="bg1"/>
                </a:solidFill>
                <a:hlinkClick r:id="rId15"/>
              </a:rPr>
              <a:t>/</a:t>
            </a:r>
            <a:r>
              <a:rPr lang="en-US" sz="300" dirty="0" smtClean="0">
                <a:solidFill>
                  <a:schemeClr val="bg1"/>
                </a:solidFill>
              </a:rPr>
              <a:t>   </a:t>
            </a:r>
            <a:endParaRPr lang="en-US" sz="300" dirty="0">
              <a:solidFill>
                <a:schemeClr val="bg1"/>
              </a:solidFill>
            </a:endParaRPr>
          </a:p>
        </p:txBody>
      </p:sp>
      <p:sp>
        <p:nvSpPr>
          <p:cNvPr id="9" name="Rectangle 8"/>
          <p:cNvSpPr/>
          <p:nvPr/>
        </p:nvSpPr>
        <p:spPr>
          <a:xfrm>
            <a:off x="7894460" y="2463105"/>
            <a:ext cx="1249539" cy="1292662"/>
          </a:xfrm>
          <a:prstGeom prst="rect">
            <a:avLst/>
          </a:prstGeom>
        </p:spPr>
        <p:txBody>
          <a:bodyPr wrap="square">
            <a:spAutoFit/>
          </a:bodyPr>
          <a:lstStyle/>
          <a:p>
            <a:r>
              <a:rPr lang="en-US" sz="1200" dirty="0">
                <a:solidFill>
                  <a:srgbClr val="FF0000"/>
                </a:solidFill>
              </a:rPr>
              <a:t>Existence of Israel contrary to Torah teachings: Rabbi Weiss, </a:t>
            </a:r>
            <a:r>
              <a:rPr lang="en-US" sz="1000" dirty="0">
                <a:solidFill>
                  <a:schemeClr val="bg2"/>
                </a:solidFill>
              </a:rPr>
              <a:t>Published on Apr </a:t>
            </a:r>
            <a:r>
              <a:rPr lang="en-US" sz="1000" dirty="0" smtClean="0">
                <a:solidFill>
                  <a:schemeClr val="bg2"/>
                </a:solidFill>
              </a:rPr>
              <a:t>3, 2014, </a:t>
            </a:r>
            <a:r>
              <a:rPr lang="en-US" sz="500" dirty="0" smtClean="0">
                <a:solidFill>
                  <a:schemeClr val="bg2"/>
                </a:solidFill>
                <a:hlinkClick r:id="rId16"/>
              </a:rPr>
              <a:t>https</a:t>
            </a:r>
            <a:r>
              <a:rPr lang="en-US" sz="500" dirty="0">
                <a:solidFill>
                  <a:schemeClr val="bg2"/>
                </a:solidFill>
                <a:hlinkClick r:id="rId16"/>
              </a:rPr>
              <a:t>://</a:t>
            </a:r>
            <a:r>
              <a:rPr lang="en-US" sz="500" dirty="0" smtClean="0">
                <a:solidFill>
                  <a:schemeClr val="bg2"/>
                </a:solidFill>
                <a:hlinkClick r:id="rId16"/>
              </a:rPr>
              <a:t>www.youtube.com/watch?v=WuAy2xkeniY</a:t>
            </a:r>
            <a:r>
              <a:rPr lang="en-US" sz="500" dirty="0" smtClean="0">
                <a:solidFill>
                  <a:schemeClr val="bg2"/>
                </a:solidFill>
              </a:rPr>
              <a:t> </a:t>
            </a:r>
            <a:endParaRPr lang="en-US" sz="500" dirty="0">
              <a:solidFill>
                <a:schemeClr val="bg2"/>
              </a:solidFill>
            </a:endParaRPr>
          </a:p>
        </p:txBody>
      </p:sp>
      <p:sp>
        <p:nvSpPr>
          <p:cNvPr id="19" name="Rectangle 18"/>
          <p:cNvSpPr/>
          <p:nvPr/>
        </p:nvSpPr>
        <p:spPr>
          <a:xfrm>
            <a:off x="1676400" y="2557046"/>
            <a:ext cx="2412546" cy="338554"/>
          </a:xfrm>
          <a:prstGeom prst="rect">
            <a:avLst/>
          </a:prstGeom>
        </p:spPr>
        <p:txBody>
          <a:bodyPr wrap="square">
            <a:spAutoFit/>
          </a:bodyPr>
          <a:lstStyle/>
          <a:p>
            <a:pPr algn="ctr"/>
            <a:r>
              <a:rPr lang="en-US" sz="1100" dirty="0">
                <a:solidFill>
                  <a:schemeClr val="bg1"/>
                </a:solidFill>
              </a:rPr>
              <a:t>The </a:t>
            </a:r>
            <a:r>
              <a:rPr lang="en-US" sz="1100" b="1" dirty="0">
                <a:solidFill>
                  <a:schemeClr val="bg1"/>
                </a:solidFill>
              </a:rPr>
              <a:t>Rothschild </a:t>
            </a:r>
            <a:r>
              <a:rPr lang="en-US" sz="1100" dirty="0">
                <a:solidFill>
                  <a:schemeClr val="bg1"/>
                </a:solidFill>
              </a:rPr>
              <a:t>Jewish family in 1906</a:t>
            </a:r>
          </a:p>
          <a:p>
            <a:pPr algn="ctr"/>
            <a:r>
              <a:rPr lang="en-US" sz="500" dirty="0">
                <a:solidFill>
                  <a:schemeClr val="bg1"/>
                </a:solidFill>
                <a:hlinkClick r:id="rId17"/>
              </a:rPr>
              <a:t>http://</a:t>
            </a:r>
            <a:r>
              <a:rPr lang="en-US" sz="500" dirty="0" smtClean="0">
                <a:solidFill>
                  <a:schemeClr val="bg1"/>
                </a:solidFill>
                <a:hlinkClick r:id="rId17"/>
              </a:rPr>
              <a:t>www.jewishencyclopedia.com/articles/12909-rothschild</a:t>
            </a:r>
            <a:r>
              <a:rPr lang="en-US" sz="500" dirty="0">
                <a:solidFill>
                  <a:schemeClr val="bg1"/>
                </a:solidFill>
              </a:rPr>
              <a:t> </a:t>
            </a:r>
          </a:p>
        </p:txBody>
      </p:sp>
      <p:cxnSp>
        <p:nvCxnSpPr>
          <p:cNvPr id="20" name="Straight Connector 19"/>
          <p:cNvCxnSpPr/>
          <p:nvPr/>
        </p:nvCxnSpPr>
        <p:spPr bwMode="auto">
          <a:xfrm flipH="1">
            <a:off x="-1" y="833224"/>
            <a:ext cx="911629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48389045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0" y="0"/>
            <a:ext cx="9144000" cy="2667000"/>
          </a:xfrm>
        </p:spPr>
        <p:txBody>
          <a:bodyPr/>
          <a:lstStyle/>
          <a:p>
            <a:pPr algn="l"/>
            <a:r>
              <a:rPr lang="en-US" altLang="en-US" sz="2800" b="1" dirty="0" smtClean="0"/>
              <a:t>The British government promised Arab Palestine to world Jewry on 11/2/1917 and occupied Jerusalem on 12/11/1917</a:t>
            </a:r>
            <a:r>
              <a:rPr lang="en-US" altLang="en-US" sz="2400" b="1" dirty="0" smtClean="0"/>
              <a:t/>
            </a:r>
            <a:br>
              <a:rPr lang="en-US" altLang="en-US" sz="2400" b="1" dirty="0" smtClean="0"/>
            </a:br>
            <a:r>
              <a:rPr lang="en-US" altLang="en-US" sz="1400" dirty="0" smtClean="0">
                <a:solidFill>
                  <a:schemeClr val="tx1"/>
                </a:solidFill>
              </a:rPr>
              <a:t>This British promise was expressed in a letter (dated 11/2/1917) by British Foreign Secretary Arthur James Balfour to Lord Rothschild, a leading member a Jewish banking family in London. But the promise was not a personal letter from Balfour to Rothschild. It was debated by the British Cabinet “comma by comma” through the whole of 1917, approved by US President Wilson and the US Congress, and adhered to by France and Italy.  It was also approved at the San Remo Conference held by the Allies in 1920 and incorporated into the Palestine Mandate of the League of Nations in 1922 which was actually an implementation document for the promise (known as the Balfour Declaration). </a:t>
            </a:r>
            <a:r>
              <a:rPr lang="en-US" altLang="en-US" sz="900" dirty="0" smtClean="0">
                <a:solidFill>
                  <a:schemeClr val="tx1"/>
                </a:solidFill>
              </a:rPr>
              <a:t>L. Wolf, 1919; B. Tuchman, 1984; H. </a:t>
            </a:r>
            <a:r>
              <a:rPr lang="en-US" altLang="en-US" sz="900" dirty="0" err="1" smtClean="0">
                <a:solidFill>
                  <a:schemeClr val="tx1"/>
                </a:solidFill>
              </a:rPr>
              <a:t>Cattan</a:t>
            </a:r>
            <a:r>
              <a:rPr lang="en-US" altLang="en-US" sz="900" dirty="0" smtClean="0">
                <a:solidFill>
                  <a:schemeClr val="tx1"/>
                </a:solidFill>
              </a:rPr>
              <a:t>, 1969; Y. </a:t>
            </a:r>
            <a:r>
              <a:rPr lang="en-US" altLang="en-US" sz="900" dirty="0" err="1" smtClean="0">
                <a:solidFill>
                  <a:schemeClr val="tx1"/>
                </a:solidFill>
              </a:rPr>
              <a:t>Hazony</a:t>
            </a:r>
            <a:r>
              <a:rPr lang="en-US" altLang="en-US" sz="900" dirty="0" smtClean="0">
                <a:solidFill>
                  <a:schemeClr val="tx1"/>
                </a:solidFill>
              </a:rPr>
              <a:t>, 200</a:t>
            </a:r>
            <a:r>
              <a:rPr lang="en-US" altLang="en-US" sz="900" dirty="0" smtClean="0">
                <a:solidFill>
                  <a:srgbClr val="FFFF00"/>
                </a:solidFill>
              </a:rPr>
              <a:t>0.</a:t>
            </a:r>
            <a:r>
              <a:rPr lang="en-US" altLang="en-US" sz="1400" dirty="0" smtClean="0">
                <a:solidFill>
                  <a:srgbClr val="FFFF00"/>
                </a:solidFill>
              </a:rPr>
              <a:t/>
            </a:r>
            <a:br>
              <a:rPr lang="en-US" altLang="en-US" sz="1400" dirty="0" smtClean="0">
                <a:solidFill>
                  <a:srgbClr val="FFFF00"/>
                </a:solidFill>
              </a:rPr>
            </a:br>
            <a:r>
              <a:rPr lang="en-US" altLang="en-US" sz="1800" b="1" dirty="0" smtClean="0"/>
              <a:t>The following are two DIFFERENT versions of the British promise: the one on the left was adopted, the other was not. What’s the difference between the two, and why it’s significant?</a:t>
            </a:r>
          </a:p>
        </p:txBody>
      </p:sp>
      <p:sp>
        <p:nvSpPr>
          <p:cNvPr id="31747" name="Rectangle 3"/>
          <p:cNvSpPr>
            <a:spLocks noGrp="1" noChangeArrowheads="1"/>
          </p:cNvSpPr>
          <p:nvPr>
            <p:ph type="body" sz="half" idx="1"/>
          </p:nvPr>
        </p:nvSpPr>
        <p:spPr>
          <a:xfrm>
            <a:off x="4763" y="2752725"/>
            <a:ext cx="4419600" cy="2514600"/>
          </a:xfrm>
        </p:spPr>
        <p:txBody>
          <a:bodyPr/>
          <a:lstStyle/>
          <a:p>
            <a:pPr marL="0" indent="0">
              <a:lnSpc>
                <a:spcPct val="90000"/>
              </a:lnSpc>
              <a:buFontTx/>
              <a:buNone/>
            </a:pPr>
            <a:r>
              <a:rPr lang="en-US" altLang="en-US" sz="1800" dirty="0" smtClean="0"/>
              <a:t>“His Majesty's Government view with </a:t>
            </a:r>
            <a:r>
              <a:rPr lang="en-US" altLang="en-US" sz="1800" dirty="0" err="1" smtClean="0"/>
              <a:t>favour</a:t>
            </a:r>
            <a:r>
              <a:rPr lang="en-US" altLang="en-US" sz="1800" dirty="0" smtClean="0"/>
              <a:t> the establishment in Palestine of </a:t>
            </a:r>
            <a:r>
              <a:rPr lang="en-US" altLang="en-US" sz="1800" b="1" dirty="0" smtClean="0">
                <a:solidFill>
                  <a:schemeClr val="tx2"/>
                </a:solidFill>
              </a:rPr>
              <a:t>a</a:t>
            </a:r>
            <a:r>
              <a:rPr lang="en-US" altLang="en-US" sz="1800" dirty="0" smtClean="0"/>
              <a:t> National Home for the Jewish people, and will use their best </a:t>
            </a:r>
            <a:r>
              <a:rPr lang="en-US" altLang="en-US" sz="1800" dirty="0" err="1" smtClean="0"/>
              <a:t>endeavours</a:t>
            </a:r>
            <a:r>
              <a:rPr lang="en-US" altLang="en-US" sz="1800" dirty="0" smtClean="0"/>
              <a:t> to facilitate the achievement of this object, it being clearly understood that nothing shall be done which may prejudice the civil and religious rights of existing non-Jewish communities in Palestine, or the rights and political status enjoyed by Jews in any other country.”</a:t>
            </a:r>
          </a:p>
        </p:txBody>
      </p:sp>
      <p:sp>
        <p:nvSpPr>
          <p:cNvPr id="31748" name="Rectangle 5"/>
          <p:cNvSpPr>
            <a:spLocks noGrp="1" noChangeArrowheads="1"/>
          </p:cNvSpPr>
          <p:nvPr>
            <p:ph type="body" sz="half" idx="2"/>
          </p:nvPr>
        </p:nvSpPr>
        <p:spPr>
          <a:xfrm>
            <a:off x="4514850" y="2673350"/>
            <a:ext cx="4648200" cy="2552700"/>
          </a:xfrm>
        </p:spPr>
        <p:txBody>
          <a:bodyPr/>
          <a:lstStyle/>
          <a:p>
            <a:pPr marL="0" indent="0">
              <a:lnSpc>
                <a:spcPct val="90000"/>
              </a:lnSpc>
              <a:buFontTx/>
              <a:buNone/>
            </a:pPr>
            <a:r>
              <a:rPr lang="en-US" altLang="en-US" sz="1800" dirty="0" smtClean="0"/>
              <a:t>“His Majesty's Government view with </a:t>
            </a:r>
            <a:r>
              <a:rPr lang="en-US" altLang="en-US" sz="1800" dirty="0" err="1" smtClean="0"/>
              <a:t>favour</a:t>
            </a:r>
            <a:r>
              <a:rPr lang="en-US" altLang="en-US" sz="1800" dirty="0" smtClean="0"/>
              <a:t> the establishment in Palestine of </a:t>
            </a:r>
            <a:r>
              <a:rPr lang="en-US" altLang="en-US" sz="1800" b="1" dirty="0" smtClean="0">
                <a:solidFill>
                  <a:schemeClr val="tx2"/>
                </a:solidFill>
              </a:rPr>
              <a:t>the</a:t>
            </a:r>
            <a:r>
              <a:rPr lang="en-US" altLang="en-US" sz="1800" dirty="0" smtClean="0"/>
              <a:t> National Home for the Jewish people, and will use their best </a:t>
            </a:r>
            <a:r>
              <a:rPr lang="en-US" altLang="en-US" sz="1800" dirty="0" err="1" smtClean="0"/>
              <a:t>endeavours</a:t>
            </a:r>
            <a:r>
              <a:rPr lang="en-US" altLang="en-US" sz="1800" dirty="0" smtClean="0"/>
              <a:t> to facilitate the achievement of this object, it being clearly understood that nothing shall be done which may prejudice the civil and religious rights of existing non-Jewish communities in Palestine, or the rights and political status enjoyed by Jews in any other country.”</a:t>
            </a:r>
            <a:endParaRPr lang="en-US" altLang="en-US" sz="900" dirty="0" smtClean="0"/>
          </a:p>
        </p:txBody>
      </p:sp>
      <p:sp>
        <p:nvSpPr>
          <p:cNvPr id="31749" name="Line 6"/>
          <p:cNvSpPr>
            <a:spLocks noChangeShapeType="1"/>
          </p:cNvSpPr>
          <p:nvPr/>
        </p:nvSpPr>
        <p:spPr bwMode="auto">
          <a:xfrm>
            <a:off x="4495800" y="2667000"/>
            <a:ext cx="0" cy="26177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750" name="Line 8"/>
          <p:cNvSpPr>
            <a:spLocks noChangeShapeType="1"/>
          </p:cNvSpPr>
          <p:nvPr/>
        </p:nvSpPr>
        <p:spPr bwMode="auto">
          <a:xfrm flipH="1">
            <a:off x="-4763" y="2667000"/>
            <a:ext cx="914400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cxnSp>
        <p:nvCxnSpPr>
          <p:cNvPr id="31751" name="Straight Connector 2"/>
          <p:cNvCxnSpPr>
            <a:cxnSpLocks noChangeShapeType="1"/>
          </p:cNvCxnSpPr>
          <p:nvPr/>
        </p:nvCxnSpPr>
        <p:spPr bwMode="auto">
          <a:xfrm>
            <a:off x="-17463" y="5284788"/>
            <a:ext cx="914400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1752" name="TextBox 5"/>
          <p:cNvSpPr txBox="1">
            <a:spLocks noChangeArrowheads="1"/>
          </p:cNvSpPr>
          <p:nvPr/>
        </p:nvSpPr>
        <p:spPr bwMode="auto">
          <a:xfrm>
            <a:off x="23813" y="5226050"/>
            <a:ext cx="91487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rgbClr val="FFFF00"/>
                </a:solidFill>
              </a:rPr>
              <a:t>Napoleon promised Arab Palestine to world Jewry in 1799</a:t>
            </a:r>
          </a:p>
          <a:p>
            <a:pPr eaLnBrk="1" hangingPunct="1">
              <a:spcBef>
                <a:spcPct val="0"/>
              </a:spcBef>
              <a:buFontTx/>
              <a:buNone/>
            </a:pPr>
            <a:r>
              <a:rPr lang="en-US" altLang="en-US" sz="1800" dirty="0">
                <a:solidFill>
                  <a:srgbClr val="FFFF00"/>
                </a:solidFill>
              </a:rPr>
              <a:t>"Rightful heirs of Palestine! … Arise!… Hasten!..." France “offers to you [the Jews] at this very time, and contrary to expectations, Israel’s patrimony! France calls on you not indeed to conquer your patrimony, nay, only to take over that which has been conquered and, with that nation’s warranty and support, to maintain it against all comers.”  </a:t>
            </a:r>
            <a:r>
              <a:rPr lang="en-US" altLang="en-US" sz="900" dirty="0"/>
              <a:t>Napoleon Bonaparte, 1799, quoted in F. </a:t>
            </a:r>
            <a:r>
              <a:rPr lang="en-US" altLang="en-US" sz="900" dirty="0" err="1"/>
              <a:t>Kobler</a:t>
            </a:r>
            <a:r>
              <a:rPr lang="en-US" altLang="en-US" sz="900" dirty="0"/>
              <a:t>, 1975.</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jews_white2"/>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3276600" y="0"/>
            <a:ext cx="5867400" cy="6838950"/>
          </a:xfrm>
        </p:spPr>
      </p:pic>
      <p:pic>
        <p:nvPicPr>
          <p:cNvPr id="2050" name="Picture 2" descr="https://upload.wikimedia.org/wikipedia/commons/9/97/Charlotte_Sunday_Observer_front_page_May_27_1917%2C_Twenty-Century_Dream_of_Israel_May_Be_Realized_by_America%27s_Entry_into_W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48" y="-14785"/>
            <a:ext cx="3257972" cy="611078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700" y="5598181"/>
            <a:ext cx="1658556" cy="523220"/>
          </a:xfrm>
          <a:prstGeom prst="rect">
            <a:avLst/>
          </a:prstGeom>
        </p:spPr>
        <p:txBody>
          <a:bodyPr wrap="square">
            <a:spAutoFit/>
          </a:bodyPr>
          <a:lstStyle/>
          <a:p>
            <a:r>
              <a:rPr lang="en-US" sz="400" dirty="0">
                <a:hlinkClick r:id="rId5"/>
              </a:rPr>
              <a:t>https://</a:t>
            </a:r>
            <a:r>
              <a:rPr lang="en-US" sz="400" dirty="0" smtClean="0">
                <a:hlinkClick r:id="rId5"/>
              </a:rPr>
              <a:t>upload.wikimedia.org/wikipedia/commons/9/97/Charlotte_Sunday_Observer_front_page_May_27_1917%2C_Twenty-Century_Dream_of_Israel_May_Be_Realized_by_America%27s_Entry_into_War.jpg</a:t>
            </a:r>
            <a:r>
              <a:rPr lang="en-US" sz="400" dirty="0" smtClean="0"/>
              <a:t>    </a:t>
            </a:r>
          </a:p>
          <a:p>
            <a:endParaRPr lang="en-US" sz="400" dirty="0" smtClean="0"/>
          </a:p>
          <a:p>
            <a:endParaRPr lang="en-US" sz="400" dirty="0"/>
          </a:p>
          <a:p>
            <a:r>
              <a:rPr lang="en-US" sz="400" dirty="0">
                <a:hlinkClick r:id="rId6"/>
              </a:rPr>
              <a:t>http://</a:t>
            </a:r>
            <a:r>
              <a:rPr lang="en-US" sz="400" dirty="0" smtClean="0">
                <a:hlinkClick r:id="rId6"/>
              </a:rPr>
              <a:t>www.bbc.co.uk/history/worldwars/wwone/battle_somme.shtml</a:t>
            </a:r>
            <a:r>
              <a:rPr lang="en-US" sz="400" dirty="0" smtClean="0"/>
              <a:t>  </a:t>
            </a:r>
            <a:endParaRPr lang="en-US" sz="400" dirty="0"/>
          </a:p>
        </p:txBody>
      </p:sp>
      <p:sp>
        <p:nvSpPr>
          <p:cNvPr id="3" name="Rectangle 2"/>
          <p:cNvSpPr/>
          <p:nvPr/>
        </p:nvSpPr>
        <p:spPr>
          <a:xfrm>
            <a:off x="-948" y="6096000"/>
            <a:ext cx="3245272" cy="830997"/>
          </a:xfrm>
          <a:prstGeom prst="rect">
            <a:avLst/>
          </a:prstGeom>
        </p:spPr>
        <p:txBody>
          <a:bodyPr wrap="square">
            <a:spAutoFit/>
          </a:bodyPr>
          <a:lstStyle/>
          <a:p>
            <a:r>
              <a:rPr lang="en-US" sz="1800" b="1" dirty="0">
                <a:solidFill>
                  <a:schemeClr val="tx2"/>
                </a:solidFill>
              </a:rPr>
              <a:t>Did Brits Kill New York City Cops to Get U.S. into WWII</a:t>
            </a:r>
            <a:r>
              <a:rPr lang="en-US" sz="1800" b="1" dirty="0" smtClean="0">
                <a:solidFill>
                  <a:schemeClr val="tx2"/>
                </a:solidFill>
              </a:rPr>
              <a:t>? </a:t>
            </a:r>
            <a:r>
              <a:rPr lang="en-US" sz="1200" dirty="0" smtClean="0"/>
              <a:t>The </a:t>
            </a:r>
            <a:r>
              <a:rPr lang="en-US" sz="1200" dirty="0"/>
              <a:t>Daily Beast, 7/16/2017</a:t>
            </a:r>
            <a:r>
              <a:rPr lang="en-US" sz="1000" dirty="0"/>
              <a:t>, </a:t>
            </a:r>
            <a:r>
              <a:rPr lang="en-US" sz="300" dirty="0">
                <a:hlinkClick r:id="rId7"/>
              </a:rPr>
              <a:t>http://</a:t>
            </a:r>
            <a:r>
              <a:rPr lang="en-US" sz="300" dirty="0" smtClean="0">
                <a:hlinkClick r:id="rId7"/>
              </a:rPr>
              <a:t>www.thedailybeast.com/did-brits-kill-new-york-city-cops-to-get-us-into-wwii</a:t>
            </a:r>
            <a:r>
              <a:rPr lang="en-US" sz="300" dirty="0" smtClean="0"/>
              <a:t>  </a:t>
            </a:r>
            <a:endParaRPr lang="en-US" sz="3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81000"/>
          </a:xfrm>
        </p:spPr>
        <p:txBody>
          <a:bodyPr/>
          <a:lstStyle/>
          <a:p>
            <a:pPr>
              <a:defRPr/>
            </a:pPr>
            <a:r>
              <a:rPr lang="en-US" sz="2400" b="1" dirty="0" smtClean="0">
                <a:latin typeface="+mn-lt"/>
                <a:ea typeface="+mn-ea"/>
                <a:cs typeface="+mn-cs"/>
              </a:rPr>
              <a:t>Geography of Russia’s Jews by Provinces and Regions in 1897 </a:t>
            </a:r>
            <a:endParaRPr lang="en-US" sz="2400" dirty="0"/>
          </a:p>
        </p:txBody>
      </p:sp>
      <p:sp>
        <p:nvSpPr>
          <p:cNvPr id="33795" name="Content Placeholder 2"/>
          <p:cNvSpPr>
            <a:spLocks noGrp="1"/>
          </p:cNvSpPr>
          <p:nvPr>
            <p:ph idx="1"/>
          </p:nvPr>
        </p:nvSpPr>
        <p:spPr>
          <a:xfrm>
            <a:off x="0" y="381000"/>
            <a:ext cx="9144000" cy="6477000"/>
          </a:xfrm>
        </p:spPr>
        <p:txBody>
          <a:bodyPr/>
          <a:lstStyle/>
          <a:p>
            <a:r>
              <a:rPr lang="en-US" altLang="en-US" sz="1600" b="1" dirty="0" smtClean="0"/>
              <a:t>Provinces and Regions 		Jewish Population 		Percent of Total Population </a:t>
            </a:r>
            <a:endParaRPr lang="en-US" altLang="en-US" sz="1000" b="1" dirty="0" smtClean="0"/>
          </a:p>
          <a:p>
            <a:r>
              <a:rPr lang="en-US" altLang="en-US" sz="1000" dirty="0" smtClean="0"/>
              <a:t>Grodno Province 			276,874 			17.28 	</a:t>
            </a:r>
          </a:p>
          <a:p>
            <a:r>
              <a:rPr lang="en-US" altLang="en-US" sz="1000" dirty="0" err="1" smtClean="0"/>
              <a:t>Kovno</a:t>
            </a:r>
            <a:r>
              <a:rPr lang="en-US" altLang="en-US" sz="1000" dirty="0" smtClean="0"/>
              <a:t> 				212,230 			13.71 	</a:t>
            </a:r>
          </a:p>
          <a:p>
            <a:r>
              <a:rPr lang="en-US" altLang="en-US" sz="1000" dirty="0" smtClean="0"/>
              <a:t>Minsk 				338,657 			15.77 	</a:t>
            </a:r>
          </a:p>
          <a:p>
            <a:r>
              <a:rPr lang="en-US" altLang="en-US" sz="1000" dirty="0" err="1" smtClean="0"/>
              <a:t>Mohilev</a:t>
            </a:r>
            <a:r>
              <a:rPr lang="en-US" altLang="en-US" sz="1000" dirty="0" smtClean="0"/>
              <a:t> 				201,301 			11.92 	</a:t>
            </a:r>
          </a:p>
          <a:p>
            <a:r>
              <a:rPr lang="en-US" altLang="en-US" sz="1000" dirty="0" smtClean="0"/>
              <a:t>Vilna 				205,261 			12.80 	</a:t>
            </a:r>
          </a:p>
          <a:p>
            <a:r>
              <a:rPr lang="en-US" altLang="en-US" sz="1000" dirty="0" smtClean="0"/>
              <a:t>Vitebsk 				175,678 			11.80 	</a:t>
            </a:r>
          </a:p>
          <a:p>
            <a:r>
              <a:rPr lang="en-US" altLang="en-US" sz="1000" dirty="0" smtClean="0"/>
              <a:t>Kiev 				427,863 			12.03 	</a:t>
            </a:r>
          </a:p>
          <a:p>
            <a:r>
              <a:rPr lang="en-US" altLang="en-US" sz="1000" dirty="0" smtClean="0"/>
              <a:t>Podolia 				306,597 			12.15 	</a:t>
            </a:r>
          </a:p>
          <a:p>
            <a:r>
              <a:rPr lang="en-US" altLang="en-US" sz="1000" dirty="0" smtClean="0"/>
              <a:t>Poltava 				111,417 			4.02 	</a:t>
            </a:r>
          </a:p>
          <a:p>
            <a:r>
              <a:rPr lang="en-US" altLang="en-US" sz="1000" dirty="0" err="1" smtClean="0"/>
              <a:t>Tchernigov</a:t>
            </a:r>
            <a:r>
              <a:rPr lang="en-US" altLang="en-US" sz="1000" dirty="0" smtClean="0"/>
              <a:t> 			114,630 			4.99 	</a:t>
            </a:r>
          </a:p>
          <a:p>
            <a:r>
              <a:rPr lang="en-US" altLang="en-US" sz="1000" dirty="0" err="1" smtClean="0"/>
              <a:t>Volhynia</a:t>
            </a:r>
            <a:r>
              <a:rPr lang="en-US" altLang="en-US" sz="1000" dirty="0" smtClean="0"/>
              <a:t> 				397,772 			13.31 	</a:t>
            </a:r>
          </a:p>
          <a:p>
            <a:r>
              <a:rPr lang="en-US" altLang="en-US" sz="1000" dirty="0" smtClean="0"/>
              <a:t>Bessarabia 			225,637 			11.65 	</a:t>
            </a:r>
          </a:p>
          <a:p>
            <a:r>
              <a:rPr lang="en-US" altLang="en-US" sz="1000" dirty="0" err="1" smtClean="0"/>
              <a:t>Ekatrinoslav</a:t>
            </a:r>
            <a:r>
              <a:rPr lang="en-US" altLang="en-US" sz="1000" dirty="0" smtClean="0"/>
              <a:t> 			100,736 			4.77 	</a:t>
            </a:r>
          </a:p>
          <a:p>
            <a:r>
              <a:rPr lang="en-US" altLang="en-US" sz="1000" dirty="0" smtClean="0"/>
              <a:t>Kherson 				337,282 			12.32 	</a:t>
            </a:r>
          </a:p>
          <a:p>
            <a:r>
              <a:rPr lang="en-US" altLang="en-US" sz="1000" dirty="0" err="1" smtClean="0"/>
              <a:t>Tauride</a:t>
            </a:r>
            <a:r>
              <a:rPr lang="en-US" altLang="en-US" sz="1000" dirty="0" smtClean="0"/>
              <a:t> 				66,125 			4.57 	</a:t>
            </a:r>
          </a:p>
          <a:p>
            <a:r>
              <a:rPr lang="en-US" altLang="en-US" sz="1000" dirty="0" smtClean="0"/>
              <a:t>Kalisz 				72,339 			8.59 	</a:t>
            </a:r>
          </a:p>
          <a:p>
            <a:r>
              <a:rPr lang="en-US" altLang="en-US" sz="1000" dirty="0" smtClean="0"/>
              <a:t>Kielce 				82,427 			10.82 	</a:t>
            </a:r>
          </a:p>
          <a:p>
            <a:r>
              <a:rPr lang="en-US" altLang="en-US" sz="1000" dirty="0" err="1" smtClean="0"/>
              <a:t>Lomza</a:t>
            </a:r>
            <a:r>
              <a:rPr lang="en-US" altLang="en-US" sz="1000" dirty="0" smtClean="0"/>
              <a:t> 				90,912 			15.69 	</a:t>
            </a:r>
          </a:p>
          <a:p>
            <a:r>
              <a:rPr lang="en-US" altLang="en-US" sz="1000" dirty="0" smtClean="0"/>
              <a:t>Lublin 				153,728 			13.26 	</a:t>
            </a:r>
          </a:p>
          <a:p>
            <a:r>
              <a:rPr lang="en-US" altLang="en-US" sz="1000" dirty="0" err="1" smtClean="0"/>
              <a:t>Piotrkow</a:t>
            </a:r>
            <a:r>
              <a:rPr lang="en-US" altLang="en-US" sz="1000" dirty="0" smtClean="0"/>
              <a:t> 				222,299 			15.83 	</a:t>
            </a:r>
          </a:p>
          <a:p>
            <a:r>
              <a:rPr lang="en-US" altLang="en-US" sz="1000" dirty="0" smtClean="0"/>
              <a:t>Plock 				50,473 			9.13 	</a:t>
            </a:r>
          </a:p>
          <a:p>
            <a:r>
              <a:rPr lang="en-US" altLang="en-US" sz="1000" dirty="0" smtClean="0"/>
              <a:t>Radom 				113,277 			13.89 	</a:t>
            </a:r>
          </a:p>
          <a:p>
            <a:r>
              <a:rPr lang="en-US" altLang="en-US" sz="1000" dirty="0" err="1" smtClean="0"/>
              <a:t>Siedle</a:t>
            </a:r>
            <a:r>
              <a:rPr lang="en-US" altLang="en-US" sz="1000" dirty="0" smtClean="0"/>
              <a:t> 				122,370 			15.84 	</a:t>
            </a:r>
          </a:p>
          <a:p>
            <a:r>
              <a:rPr lang="en-US" altLang="en-US" sz="1000" dirty="0" err="1" smtClean="0"/>
              <a:t>Suwalki</a:t>
            </a:r>
            <a:r>
              <a:rPr lang="en-US" altLang="en-US" sz="1000" dirty="0" smtClean="0"/>
              <a:t> 				58,808 			10.09 	</a:t>
            </a:r>
          </a:p>
          <a:p>
            <a:r>
              <a:rPr lang="en-US" altLang="en-US" sz="1000" dirty="0" smtClean="0"/>
              <a:t>Warsaw 				349,943 			18.12 	</a:t>
            </a:r>
          </a:p>
          <a:p>
            <a:r>
              <a:rPr lang="en-US" altLang="en-US" sz="1000" dirty="0" smtClean="0"/>
              <a:t>Caucasus Region 			58,471 			0.63 	</a:t>
            </a:r>
          </a:p>
          <a:p>
            <a:r>
              <a:rPr lang="en-US" altLang="en-US" sz="1000" dirty="0" smtClean="0"/>
              <a:t>Siberia Region 			34,477 			0.60 	</a:t>
            </a:r>
          </a:p>
          <a:p>
            <a:r>
              <a:rPr lang="en-US" altLang="en-US" sz="1000" dirty="0" smtClean="0"/>
              <a:t>Central Asia Region 			12,729 			0.16 	</a:t>
            </a:r>
          </a:p>
          <a:p>
            <a:r>
              <a:rPr lang="en-US" altLang="en-US" sz="1000" dirty="0" smtClean="0"/>
              <a:t>Other Provinces/Regions 			269,088 	</a:t>
            </a:r>
          </a:p>
          <a:p>
            <a:r>
              <a:rPr lang="en-US" altLang="en-US" sz="1000" b="1" dirty="0" smtClean="0">
                <a:solidFill>
                  <a:schemeClr val="tx2"/>
                </a:solidFill>
              </a:rPr>
              <a:t>All Provinces/Regions 			5,189,401 			4.13 </a:t>
            </a:r>
          </a:p>
          <a:p>
            <a:pPr>
              <a:buFontTx/>
              <a:buNone/>
            </a:pPr>
            <a:endParaRPr lang="fr-FR" altLang="en-US" sz="300" dirty="0" smtClean="0">
              <a:solidFill>
                <a:schemeClr val="tx2"/>
              </a:solidFill>
            </a:endParaRPr>
          </a:p>
          <a:p>
            <a:pPr>
              <a:buFontTx/>
              <a:buNone/>
            </a:pPr>
            <a:r>
              <a:rPr lang="fr-FR" altLang="en-US" sz="1000" dirty="0" smtClean="0"/>
              <a:t>Source: </a:t>
            </a:r>
            <a:r>
              <a:rPr lang="fr-FR" altLang="en-US" sz="1000" dirty="0" err="1" smtClean="0"/>
              <a:t>Compiled</a:t>
            </a:r>
            <a:r>
              <a:rPr lang="fr-FR" altLang="en-US" sz="1000" dirty="0" smtClean="0"/>
              <a:t> </a:t>
            </a:r>
            <a:r>
              <a:rPr lang="fr-FR" altLang="en-US" sz="1000" dirty="0" err="1" smtClean="0"/>
              <a:t>from</a:t>
            </a:r>
            <a:r>
              <a:rPr lang="fr-FR" altLang="en-US" sz="1000" dirty="0" smtClean="0"/>
              <a:t>: </a:t>
            </a:r>
            <a:r>
              <a:rPr lang="fr-FR" altLang="en-US" sz="1000" dirty="0" err="1" smtClean="0"/>
              <a:t>Jewish</a:t>
            </a:r>
            <a:r>
              <a:rPr lang="fr-FR" altLang="en-US" sz="1000" dirty="0" smtClean="0"/>
              <a:t> </a:t>
            </a:r>
            <a:r>
              <a:rPr lang="fr-FR" altLang="en-US" sz="1000" dirty="0" err="1" smtClean="0"/>
              <a:t>Colonization</a:t>
            </a:r>
            <a:r>
              <a:rPr lang="fr-FR" altLang="en-US" sz="1000" dirty="0" smtClean="0"/>
              <a:t> Association, </a:t>
            </a:r>
            <a:r>
              <a:rPr lang="fr-FR" altLang="en-US" sz="1000" i="1" dirty="0" smtClean="0"/>
              <a:t>Recueil de matériaux sur la situation économique des Israélites de Russie, d'après l'enquête de la </a:t>
            </a:r>
            <a:r>
              <a:rPr lang="fr-FR" altLang="en-US" sz="1000" i="1" dirty="0" err="1" smtClean="0"/>
              <a:t>Jewish</a:t>
            </a:r>
            <a:r>
              <a:rPr lang="fr-FR" altLang="en-US" sz="1000" i="1" dirty="0" smtClean="0"/>
              <a:t> </a:t>
            </a:r>
            <a:r>
              <a:rPr lang="fr-FR" altLang="en-US" sz="1000" i="1" dirty="0" err="1" smtClean="0"/>
              <a:t>Colonization</a:t>
            </a:r>
            <a:r>
              <a:rPr lang="fr-FR" altLang="en-US" sz="1000" i="1" dirty="0" smtClean="0"/>
              <a:t> Association, Tome II: La Grande Industrie, Misère et Bienfaisance, Instruction, Paris: F. Alcan, 1908, Appendice, Tableau 1, 2, 3, and Carte (Note: the </a:t>
            </a:r>
            <a:r>
              <a:rPr lang="fr-FR" altLang="en-US" sz="1000" i="1" dirty="0" err="1" smtClean="0"/>
              <a:t>names</a:t>
            </a:r>
            <a:r>
              <a:rPr lang="fr-FR" altLang="en-US" sz="1000" i="1" dirty="0" smtClean="0"/>
              <a:t> of </a:t>
            </a:r>
            <a:r>
              <a:rPr lang="fr-FR" altLang="en-US" sz="1000" i="1" dirty="0" err="1" smtClean="0"/>
              <a:t>some</a:t>
            </a:r>
            <a:r>
              <a:rPr lang="fr-FR" altLang="en-US" sz="1000" i="1" dirty="0" smtClean="0"/>
              <a:t> provinces </a:t>
            </a:r>
            <a:r>
              <a:rPr lang="fr-FR" altLang="en-US" sz="1000" i="1" dirty="0" err="1" smtClean="0"/>
              <a:t>retain</a:t>
            </a:r>
            <a:r>
              <a:rPr lang="fr-FR" altLang="en-US" sz="1000" i="1" dirty="0" smtClean="0"/>
              <a:t> </a:t>
            </a:r>
            <a:r>
              <a:rPr lang="fr-FR" altLang="en-US" sz="1000" i="1" dirty="0" err="1" smtClean="0"/>
              <a:t>their</a:t>
            </a:r>
            <a:r>
              <a:rPr lang="fr-FR" altLang="en-US" sz="1000" i="1" dirty="0" smtClean="0"/>
              <a:t> French </a:t>
            </a:r>
            <a:r>
              <a:rPr lang="fr-FR" altLang="en-US" sz="1000" i="1" dirty="0" err="1" smtClean="0"/>
              <a:t>spelling</a:t>
            </a:r>
            <a:r>
              <a:rPr lang="fr-FR" altLang="en-US" sz="1000" i="1" dirty="0" smtClean="0"/>
              <a:t>). </a:t>
            </a:r>
            <a:r>
              <a:rPr lang="fr-FR" altLang="en-US" sz="1000" i="1" dirty="0" err="1" smtClean="0"/>
              <a:t>See</a:t>
            </a:r>
            <a:r>
              <a:rPr lang="fr-FR" altLang="en-US" sz="1000" i="1" dirty="0" smtClean="0"/>
              <a:t> </a:t>
            </a:r>
            <a:r>
              <a:rPr lang="fr-FR" altLang="en-US" sz="1000" i="1" dirty="0" err="1" smtClean="0"/>
              <a:t>also</a:t>
            </a:r>
            <a:r>
              <a:rPr lang="fr-FR" altLang="en-US" sz="1000" i="1" dirty="0" smtClean="0"/>
              <a:t> </a:t>
            </a:r>
            <a:r>
              <a:rPr lang="fr-FR" altLang="en-US" sz="1000" i="1" dirty="0" err="1" smtClean="0"/>
              <a:t>Jewish</a:t>
            </a:r>
            <a:r>
              <a:rPr lang="fr-FR" altLang="en-US" sz="1000" i="1" dirty="0" smtClean="0"/>
              <a:t> </a:t>
            </a:r>
            <a:r>
              <a:rPr lang="fr-FR" altLang="en-US" sz="1000" i="1" dirty="0" err="1" smtClean="0"/>
              <a:t>Colonization</a:t>
            </a:r>
            <a:r>
              <a:rPr lang="fr-FR" altLang="en-US" sz="1000" i="1" dirty="0" smtClean="0"/>
              <a:t> Association, Recueil de matériaux sur la situation économique des Israélites de Russie, d'après l'enquête de la </a:t>
            </a:r>
            <a:r>
              <a:rPr lang="fr-FR" altLang="en-US" sz="1000" i="1" dirty="0" err="1" smtClean="0"/>
              <a:t>Jewish</a:t>
            </a:r>
            <a:r>
              <a:rPr lang="fr-FR" altLang="en-US" sz="1000" i="1" dirty="0" smtClean="0"/>
              <a:t> </a:t>
            </a:r>
            <a:r>
              <a:rPr lang="fr-FR" altLang="en-US" sz="1000" i="1" dirty="0" err="1" smtClean="0"/>
              <a:t>Colonization</a:t>
            </a:r>
            <a:r>
              <a:rPr lang="fr-FR" altLang="en-US" sz="1000" i="1" dirty="0" smtClean="0"/>
              <a:t> Association, Tome I: Introduction, Agriculture, Artisans et </a:t>
            </a:r>
            <a:r>
              <a:rPr lang="fr-FR" altLang="en-US" sz="1000" i="1" dirty="0" err="1" smtClean="0"/>
              <a:t>Manoeuvres</a:t>
            </a:r>
            <a:r>
              <a:rPr lang="fr-FR" altLang="en-US" sz="1000" i="1" dirty="0" smtClean="0"/>
              <a:t>, Paris: F. Alcan, 1908, pages 21-23. </a:t>
            </a:r>
            <a:r>
              <a:rPr lang="en-US" altLang="en-US" sz="1000" dirty="0" smtClean="0">
                <a:solidFill>
                  <a:schemeClr val="tx2"/>
                </a:solidFill>
              </a:rPr>
              <a:t>	</a:t>
            </a:r>
          </a:p>
        </p:txBody>
      </p:sp>
      <p:sp>
        <p:nvSpPr>
          <p:cNvPr id="33796" name="TextBox 2"/>
          <p:cNvSpPr txBox="1">
            <a:spLocks noChangeArrowheads="1"/>
          </p:cNvSpPr>
          <p:nvPr/>
        </p:nvSpPr>
        <p:spPr bwMode="auto">
          <a:xfrm>
            <a:off x="7038975" y="804863"/>
            <a:ext cx="2076450" cy="567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100" dirty="0">
                <a:solidFill>
                  <a:srgbClr val="FFFF00"/>
                </a:solidFill>
              </a:rPr>
              <a:t>Population figures published by the Berman Jewish </a:t>
            </a:r>
            <a:r>
              <a:rPr lang="en-US" altLang="en-US" sz="2100" dirty="0" err="1">
                <a:solidFill>
                  <a:srgbClr val="FFFF00"/>
                </a:solidFill>
              </a:rPr>
              <a:t>DataBank</a:t>
            </a:r>
            <a:r>
              <a:rPr lang="en-US" altLang="en-US" sz="2100" dirty="0">
                <a:solidFill>
                  <a:srgbClr val="FFFF00"/>
                </a:solidFill>
              </a:rPr>
              <a:t> of the Jewish Federations of North America indicate that in </a:t>
            </a:r>
            <a:r>
              <a:rPr lang="en-US" altLang="en-US" sz="2100" dirty="0" smtClean="0">
                <a:solidFill>
                  <a:srgbClr val="FFFF00"/>
                </a:solidFill>
              </a:rPr>
              <a:t>2016, </a:t>
            </a:r>
            <a:r>
              <a:rPr lang="en-US" altLang="en-US" sz="2100" dirty="0">
                <a:solidFill>
                  <a:srgbClr val="FFFF00"/>
                </a:solidFill>
              </a:rPr>
              <a:t>US Jewish population was </a:t>
            </a:r>
            <a:r>
              <a:rPr lang="en-US" altLang="en-US" sz="2100" dirty="0" smtClean="0">
                <a:solidFill>
                  <a:srgbClr val="FFFF00"/>
                </a:solidFill>
              </a:rPr>
              <a:t>6.8 </a:t>
            </a:r>
            <a:r>
              <a:rPr lang="en-US" altLang="en-US" sz="2100" dirty="0">
                <a:solidFill>
                  <a:srgbClr val="FFFF00"/>
                </a:solidFill>
              </a:rPr>
              <a:t>million, and the world's Jewish population was </a:t>
            </a:r>
            <a:r>
              <a:rPr lang="en-US" altLang="en-US" sz="2100" dirty="0" smtClean="0">
                <a:solidFill>
                  <a:srgbClr val="FFFF00"/>
                </a:solidFill>
              </a:rPr>
              <a:t>14.4 </a:t>
            </a:r>
            <a:r>
              <a:rPr lang="en-US" altLang="en-US" sz="2100" dirty="0">
                <a:solidFill>
                  <a:srgbClr val="FFFF00"/>
                </a:solidFill>
              </a:rPr>
              <a:t>million. </a:t>
            </a:r>
            <a:endParaRPr lang="en-US" altLang="en-US" sz="1600" dirty="0">
              <a:solidFill>
                <a:srgbClr val="FFFF00"/>
              </a:solidFill>
            </a:endParaRPr>
          </a:p>
          <a:p>
            <a:pPr eaLnBrk="1" hangingPunct="1">
              <a:spcBef>
                <a:spcPct val="0"/>
              </a:spcBef>
              <a:buFontTx/>
              <a:buNone/>
            </a:pPr>
            <a:r>
              <a:rPr lang="en-US" altLang="en-US" sz="1600" dirty="0">
                <a:solidFill>
                  <a:srgbClr val="FFFFFF"/>
                </a:solidFill>
                <a:hlinkClick r:id="rId2"/>
              </a:rPr>
              <a:t>http://www.jewishdatabank.org</a:t>
            </a:r>
            <a:r>
              <a:rPr lang="en-US" altLang="en-US" sz="1600" dirty="0" smtClean="0">
                <a:solidFill>
                  <a:srgbClr val="FFFFFF"/>
                </a:solidFill>
                <a:hlinkClick r:id="rId2"/>
              </a:rPr>
              <a:t>/</a:t>
            </a:r>
            <a:r>
              <a:rPr lang="en-US" altLang="en-US" sz="1600" dirty="0" smtClean="0">
                <a:solidFill>
                  <a:srgbClr val="FFFFFF"/>
                </a:solidFill>
              </a:rPr>
              <a:t> </a:t>
            </a:r>
            <a:endParaRPr lang="en-US" altLang="en-US" sz="1600" dirty="0">
              <a:solidFill>
                <a:srgbClr val="FFFFFF"/>
              </a:solidFill>
            </a:endParaRPr>
          </a:p>
          <a:p>
            <a:pPr eaLnBrk="1" hangingPunct="1">
              <a:spcBef>
                <a:spcPct val="0"/>
              </a:spcBef>
              <a:buFontTx/>
              <a:buNone/>
            </a:pPr>
            <a:r>
              <a:rPr lang="en-US" altLang="en-US" sz="1600" dirty="0">
                <a:solidFill>
                  <a:srgbClr val="FFFFFF"/>
                </a:solidFill>
              </a:rPr>
              <a:t> </a:t>
            </a:r>
          </a:p>
        </p:txBody>
      </p:sp>
      <p:cxnSp>
        <p:nvCxnSpPr>
          <p:cNvPr id="33797" name="Straight Connector 4"/>
          <p:cNvCxnSpPr>
            <a:cxnSpLocks noChangeShapeType="1"/>
          </p:cNvCxnSpPr>
          <p:nvPr/>
        </p:nvCxnSpPr>
        <p:spPr bwMode="auto">
          <a:xfrm>
            <a:off x="7038975" y="804863"/>
            <a:ext cx="21050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798" name="Straight Connector 6"/>
          <p:cNvCxnSpPr>
            <a:cxnSpLocks noChangeShapeType="1"/>
          </p:cNvCxnSpPr>
          <p:nvPr/>
        </p:nvCxnSpPr>
        <p:spPr bwMode="auto">
          <a:xfrm>
            <a:off x="7038975" y="804863"/>
            <a:ext cx="26988" cy="53673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799" name="Straight Connector 8"/>
          <p:cNvCxnSpPr>
            <a:cxnSpLocks noChangeShapeType="1"/>
          </p:cNvCxnSpPr>
          <p:nvPr/>
        </p:nvCxnSpPr>
        <p:spPr bwMode="auto">
          <a:xfrm>
            <a:off x="7065963" y="6172200"/>
            <a:ext cx="21050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4"/>
          <p:cNvSpPr txBox="1">
            <a:spLocks noChangeArrowheads="1"/>
          </p:cNvSpPr>
          <p:nvPr/>
        </p:nvSpPr>
        <p:spPr bwMode="auto">
          <a:xfrm>
            <a:off x="0" y="0"/>
            <a:ext cx="9144000" cy="6848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2600" b="1" dirty="0">
                <a:solidFill>
                  <a:srgbClr val="FFFF00"/>
                </a:solidFill>
              </a:rPr>
              <a:t>Original names and countries of the new*</a:t>
            </a:r>
            <a:r>
              <a:rPr lang="en-US" altLang="en-US" sz="2600" b="1" i="1" dirty="0">
                <a:solidFill>
                  <a:srgbClr val="FFFF00"/>
                </a:solidFill>
              </a:rPr>
              <a:t> </a:t>
            </a:r>
            <a:r>
              <a:rPr lang="en-US" altLang="en-US" sz="2600" b="1" dirty="0">
                <a:solidFill>
                  <a:srgbClr val="FFFF00"/>
                </a:solidFill>
              </a:rPr>
              <a:t>children of Abraham</a:t>
            </a:r>
          </a:p>
          <a:p>
            <a:pPr>
              <a:spcBef>
                <a:spcPct val="0"/>
              </a:spcBef>
              <a:buFontTx/>
              <a:buNone/>
            </a:pPr>
            <a:r>
              <a:rPr lang="en-US" altLang="en-US" sz="1400" b="1" u="sng" dirty="0">
                <a:solidFill>
                  <a:srgbClr val="FFFFFF"/>
                </a:solidFill>
              </a:rPr>
              <a:t>Israeli Name </a:t>
            </a:r>
            <a:r>
              <a:rPr lang="en-US" altLang="en-US" sz="1400" b="1" dirty="0">
                <a:solidFill>
                  <a:srgbClr val="FFFFFF"/>
                </a:solidFill>
              </a:rPr>
              <a:t>	           </a:t>
            </a:r>
            <a:r>
              <a:rPr lang="en-US" altLang="en-US" sz="1400" b="1" u="sng" dirty="0">
                <a:solidFill>
                  <a:srgbClr val="FFFFFF"/>
                </a:solidFill>
              </a:rPr>
              <a:t>Original Name </a:t>
            </a:r>
            <a:r>
              <a:rPr lang="en-US" altLang="en-US" sz="1400" b="1" dirty="0">
                <a:solidFill>
                  <a:srgbClr val="FFFFFF"/>
                </a:solidFill>
              </a:rPr>
              <a:t>	</a:t>
            </a:r>
            <a:r>
              <a:rPr lang="en-US" altLang="en-US" sz="1400" b="1" u="sng" dirty="0">
                <a:solidFill>
                  <a:srgbClr val="FFFFFF"/>
                </a:solidFill>
              </a:rPr>
              <a:t>Original Country </a:t>
            </a:r>
            <a:r>
              <a:rPr lang="en-US" altLang="en-US" sz="1400" b="1" dirty="0">
                <a:solidFill>
                  <a:srgbClr val="FFFFFF"/>
                </a:solidFill>
              </a:rPr>
              <a:t>	</a:t>
            </a:r>
            <a:r>
              <a:rPr lang="en-US" altLang="en-US" sz="1400" b="1" u="sng" dirty="0">
                <a:solidFill>
                  <a:srgbClr val="FFFFFF"/>
                </a:solidFill>
              </a:rPr>
              <a:t>Top Services to the State of Israel</a:t>
            </a:r>
          </a:p>
          <a:p>
            <a:pPr>
              <a:spcBef>
                <a:spcPct val="0"/>
              </a:spcBef>
              <a:buFontTx/>
              <a:buNone/>
            </a:pPr>
            <a:r>
              <a:rPr lang="en-US" altLang="en-US" sz="1400" dirty="0">
                <a:solidFill>
                  <a:srgbClr val="FFFFFF"/>
                </a:solidFill>
              </a:rPr>
              <a:t>David Ben-Gurion 	           </a:t>
            </a:r>
            <a:r>
              <a:rPr lang="en-US" altLang="en-US" sz="1400" dirty="0" err="1">
                <a:solidFill>
                  <a:srgbClr val="FFFFFF"/>
                </a:solidFill>
              </a:rPr>
              <a:t>Grün</a:t>
            </a:r>
            <a:r>
              <a:rPr lang="en-US" altLang="en-US" sz="1400" dirty="0">
                <a:solidFill>
                  <a:srgbClr val="FFFFFF"/>
                </a:solidFill>
              </a:rPr>
              <a:t> 	       	Poland 		Prime Minister 1948-53 &amp; 1955-63</a:t>
            </a:r>
          </a:p>
          <a:p>
            <a:pPr>
              <a:spcBef>
                <a:spcPct val="0"/>
              </a:spcBef>
              <a:buFontTx/>
              <a:buNone/>
            </a:pPr>
            <a:r>
              <a:rPr lang="en-US" altLang="en-US" sz="1400" dirty="0">
                <a:solidFill>
                  <a:srgbClr val="FFFFFF"/>
                </a:solidFill>
              </a:rPr>
              <a:t>Moshe </a:t>
            </a:r>
            <a:r>
              <a:rPr lang="en-US" altLang="en-US" sz="1400" dirty="0" err="1">
                <a:solidFill>
                  <a:srgbClr val="FFFFFF"/>
                </a:solidFill>
              </a:rPr>
              <a:t>Sharett</a:t>
            </a:r>
            <a:r>
              <a:rPr lang="en-US" altLang="en-US" sz="1400" dirty="0">
                <a:solidFill>
                  <a:srgbClr val="FFFFFF"/>
                </a:solidFill>
              </a:rPr>
              <a:t> 	           </a:t>
            </a:r>
            <a:r>
              <a:rPr lang="en-US" altLang="en-US" sz="1400" dirty="0" err="1">
                <a:solidFill>
                  <a:srgbClr val="FFFFFF"/>
                </a:solidFill>
              </a:rPr>
              <a:t>Shertok</a:t>
            </a:r>
            <a:r>
              <a:rPr lang="en-US" altLang="en-US" sz="1400" dirty="0">
                <a:solidFill>
                  <a:srgbClr val="FFFFFF"/>
                </a:solidFill>
              </a:rPr>
              <a:t> 	Ukraine 		Prime Minister 1954-55</a:t>
            </a:r>
          </a:p>
          <a:p>
            <a:pPr>
              <a:spcBef>
                <a:spcPct val="0"/>
              </a:spcBef>
              <a:buFontTx/>
              <a:buNone/>
            </a:pPr>
            <a:r>
              <a:rPr lang="en-US" altLang="en-US" sz="1400" dirty="0">
                <a:solidFill>
                  <a:srgbClr val="FFFFFF"/>
                </a:solidFill>
              </a:rPr>
              <a:t>Levi Eshkol 	            	           </a:t>
            </a:r>
            <a:r>
              <a:rPr lang="en-US" altLang="en-US" sz="1400" dirty="0" err="1">
                <a:solidFill>
                  <a:srgbClr val="FFFFFF"/>
                </a:solidFill>
              </a:rPr>
              <a:t>Shkolnik</a:t>
            </a:r>
            <a:r>
              <a:rPr lang="en-US" altLang="en-US" sz="1400" dirty="0">
                <a:solidFill>
                  <a:srgbClr val="FFFFFF"/>
                </a:solidFill>
              </a:rPr>
              <a:t> 	Ukraine 		Prime Minister 1963-69</a:t>
            </a:r>
          </a:p>
          <a:p>
            <a:pPr>
              <a:spcBef>
                <a:spcPct val="0"/>
              </a:spcBef>
              <a:buFontTx/>
              <a:buNone/>
            </a:pPr>
            <a:r>
              <a:rPr lang="en-US" altLang="en-US" sz="1400" dirty="0">
                <a:solidFill>
                  <a:srgbClr val="FFFFFF"/>
                </a:solidFill>
              </a:rPr>
              <a:t>Golda Meir 	            	           </a:t>
            </a:r>
            <a:r>
              <a:rPr lang="en-US" altLang="en-US" sz="1400" dirty="0" err="1">
                <a:solidFill>
                  <a:srgbClr val="FFFFFF"/>
                </a:solidFill>
              </a:rPr>
              <a:t>Mabovitch</a:t>
            </a:r>
            <a:r>
              <a:rPr lang="en-US" altLang="en-US" sz="1400" dirty="0">
                <a:solidFill>
                  <a:srgbClr val="FFFFFF"/>
                </a:solidFill>
              </a:rPr>
              <a:t> 	Ukraine 		Prime Minister 1969-74</a:t>
            </a:r>
          </a:p>
          <a:p>
            <a:pPr>
              <a:spcBef>
                <a:spcPct val="0"/>
              </a:spcBef>
              <a:buFontTx/>
              <a:buNone/>
            </a:pPr>
            <a:r>
              <a:rPr lang="en-US" altLang="en-US" sz="1400" dirty="0">
                <a:solidFill>
                  <a:srgbClr val="FFFFFF"/>
                </a:solidFill>
              </a:rPr>
              <a:t>Yitzhak Rabin 	           </a:t>
            </a:r>
            <a:r>
              <a:rPr lang="en-US" altLang="en-US" sz="1400" dirty="0" err="1">
                <a:solidFill>
                  <a:srgbClr val="FFFFFF"/>
                </a:solidFill>
              </a:rPr>
              <a:t>Rubitzov</a:t>
            </a:r>
            <a:r>
              <a:rPr lang="en-US" altLang="en-US" sz="1400" dirty="0">
                <a:solidFill>
                  <a:srgbClr val="FFFFFF"/>
                </a:solidFill>
              </a:rPr>
              <a:t> 	 Ukraine 		Prime Minister 1974-77 &amp; 1992-95</a:t>
            </a:r>
          </a:p>
          <a:p>
            <a:pPr>
              <a:spcBef>
                <a:spcPct val="0"/>
              </a:spcBef>
              <a:buFontTx/>
              <a:buNone/>
            </a:pPr>
            <a:r>
              <a:rPr lang="nl-NL" altLang="en-US" sz="1400" dirty="0">
                <a:solidFill>
                  <a:srgbClr val="FFFFFF"/>
                </a:solidFill>
              </a:rPr>
              <a:t>Menachem Begin 	           Begin 	 Belarus 		Prime Minister 1977-83</a:t>
            </a:r>
          </a:p>
          <a:p>
            <a:pPr>
              <a:spcBef>
                <a:spcPct val="0"/>
              </a:spcBef>
              <a:buFontTx/>
              <a:buNone/>
            </a:pPr>
            <a:r>
              <a:rPr lang="en-US" altLang="en-US" sz="1400" dirty="0">
                <a:solidFill>
                  <a:srgbClr val="FFFFFF"/>
                </a:solidFill>
              </a:rPr>
              <a:t>Yitzhak Shamir 	           </a:t>
            </a:r>
            <a:r>
              <a:rPr lang="en-US" altLang="en-US" sz="1400" dirty="0" err="1">
                <a:solidFill>
                  <a:srgbClr val="FFFFFF"/>
                </a:solidFill>
              </a:rPr>
              <a:t>Yzernitzky</a:t>
            </a:r>
            <a:r>
              <a:rPr lang="en-US" altLang="en-US" sz="1400" dirty="0">
                <a:solidFill>
                  <a:srgbClr val="FFFFFF"/>
                </a:solidFill>
              </a:rPr>
              <a:t> 	 Poland 		Prime Minister 1983-84 &amp; 1992-95</a:t>
            </a:r>
          </a:p>
          <a:p>
            <a:pPr>
              <a:spcBef>
                <a:spcPct val="0"/>
              </a:spcBef>
              <a:buFontTx/>
              <a:buNone/>
            </a:pPr>
            <a:r>
              <a:rPr lang="en-US" altLang="en-US" sz="1400" b="1" dirty="0">
                <a:solidFill>
                  <a:srgbClr val="FFFF00"/>
                </a:solidFill>
              </a:rPr>
              <a:t>Benjamin Netanyahu                </a:t>
            </a:r>
            <a:r>
              <a:rPr lang="en-US" altLang="en-US" sz="1400" b="1" dirty="0" err="1">
                <a:solidFill>
                  <a:srgbClr val="FFFF00"/>
                </a:solidFill>
              </a:rPr>
              <a:t>Milikowsky</a:t>
            </a:r>
            <a:r>
              <a:rPr lang="en-US" altLang="en-US" sz="1400" b="1" dirty="0">
                <a:solidFill>
                  <a:srgbClr val="FFFF00"/>
                </a:solidFill>
              </a:rPr>
              <a:t> 	 Lithuania 		Prime Minister 1996-99/2009-present</a:t>
            </a:r>
          </a:p>
          <a:p>
            <a:pPr>
              <a:spcBef>
                <a:spcPct val="0"/>
              </a:spcBef>
              <a:buFontTx/>
              <a:buNone/>
            </a:pPr>
            <a:r>
              <a:rPr lang="en-US" altLang="en-US" sz="1400" dirty="0">
                <a:solidFill>
                  <a:srgbClr val="FFFFFF"/>
                </a:solidFill>
              </a:rPr>
              <a:t>Ehud Barak 	            	            </a:t>
            </a:r>
            <a:r>
              <a:rPr lang="en-US" altLang="en-US" sz="1400" dirty="0" err="1">
                <a:solidFill>
                  <a:srgbClr val="FFFFFF"/>
                </a:solidFill>
              </a:rPr>
              <a:t>Brug</a:t>
            </a:r>
            <a:r>
              <a:rPr lang="en-US" altLang="en-US" sz="1400" dirty="0">
                <a:solidFill>
                  <a:srgbClr val="FFFFFF"/>
                </a:solidFill>
              </a:rPr>
              <a:t> 	 Belarus 		Prime Minister 1999-01</a:t>
            </a:r>
          </a:p>
          <a:p>
            <a:pPr>
              <a:spcBef>
                <a:spcPct val="0"/>
              </a:spcBef>
              <a:buFontTx/>
              <a:buNone/>
            </a:pPr>
            <a:r>
              <a:rPr lang="en-US" altLang="en-US" sz="1400" dirty="0">
                <a:solidFill>
                  <a:srgbClr val="FFFFFF"/>
                </a:solidFill>
              </a:rPr>
              <a:t>Ariel Sharon 	            </a:t>
            </a:r>
            <a:r>
              <a:rPr lang="en-US" altLang="en-US" sz="1400" dirty="0" err="1">
                <a:solidFill>
                  <a:srgbClr val="FFFFFF"/>
                </a:solidFill>
              </a:rPr>
              <a:t>Sheinerman</a:t>
            </a:r>
            <a:r>
              <a:rPr lang="en-US" altLang="en-US" sz="1400" dirty="0">
                <a:solidFill>
                  <a:srgbClr val="FFFFFF"/>
                </a:solidFill>
              </a:rPr>
              <a:t>           Belarus 		Prime Minister 2001-06</a:t>
            </a:r>
          </a:p>
          <a:p>
            <a:pPr>
              <a:spcBef>
                <a:spcPct val="0"/>
              </a:spcBef>
              <a:buFontTx/>
              <a:buNone/>
            </a:pPr>
            <a:r>
              <a:rPr lang="nb-NO" altLang="en-US" sz="1400" dirty="0">
                <a:solidFill>
                  <a:srgbClr val="FFFFFF"/>
                </a:solidFill>
              </a:rPr>
              <a:t>Ehud Olmert 	            Olmert 	 Ukraine 		Prime Minister 2006-2009</a:t>
            </a:r>
          </a:p>
          <a:p>
            <a:pPr>
              <a:spcBef>
                <a:spcPct val="0"/>
              </a:spcBef>
              <a:buFontTx/>
              <a:buNone/>
            </a:pPr>
            <a:r>
              <a:rPr lang="de-DE" altLang="en-US" sz="1400" dirty="0">
                <a:solidFill>
                  <a:srgbClr val="FFFFFF"/>
                </a:solidFill>
              </a:rPr>
              <a:t>Chaim Weizmann 	            Weizmann 	 Belarus 		President 1949-52</a:t>
            </a:r>
          </a:p>
          <a:p>
            <a:pPr>
              <a:spcBef>
                <a:spcPct val="0"/>
              </a:spcBef>
              <a:buFontTx/>
              <a:buNone/>
            </a:pPr>
            <a:r>
              <a:rPr lang="nl-NL" altLang="en-US" sz="1400" dirty="0">
                <a:solidFill>
                  <a:srgbClr val="FFFFFF"/>
                </a:solidFill>
              </a:rPr>
              <a:t>Itzhak Ben-Zvi 	            Shimshelevitz       Ukraine 		President 1952-63</a:t>
            </a:r>
          </a:p>
          <a:p>
            <a:pPr>
              <a:spcBef>
                <a:spcPct val="0"/>
              </a:spcBef>
              <a:buFontTx/>
              <a:buNone/>
            </a:pPr>
            <a:r>
              <a:rPr lang="en-US" altLang="en-US" sz="1400" dirty="0" err="1">
                <a:solidFill>
                  <a:srgbClr val="FFFFFF"/>
                </a:solidFill>
              </a:rPr>
              <a:t>Zalman</a:t>
            </a:r>
            <a:r>
              <a:rPr lang="en-US" altLang="en-US" sz="1400" dirty="0">
                <a:solidFill>
                  <a:srgbClr val="FFFFFF"/>
                </a:solidFill>
              </a:rPr>
              <a:t> </a:t>
            </a:r>
            <a:r>
              <a:rPr lang="en-US" altLang="en-US" sz="1400" dirty="0" err="1">
                <a:solidFill>
                  <a:srgbClr val="FFFFFF"/>
                </a:solidFill>
              </a:rPr>
              <a:t>Shazar</a:t>
            </a:r>
            <a:r>
              <a:rPr lang="en-US" altLang="en-US" sz="1400" dirty="0">
                <a:solidFill>
                  <a:srgbClr val="FFFFFF"/>
                </a:solidFill>
              </a:rPr>
              <a:t> 	            </a:t>
            </a:r>
            <a:r>
              <a:rPr lang="en-US" altLang="en-US" sz="1400" dirty="0" err="1">
                <a:solidFill>
                  <a:srgbClr val="FFFFFF"/>
                </a:solidFill>
              </a:rPr>
              <a:t>Rubashov</a:t>
            </a:r>
            <a:r>
              <a:rPr lang="en-US" altLang="en-US" sz="1400" dirty="0">
                <a:solidFill>
                  <a:srgbClr val="FFFFFF"/>
                </a:solidFill>
              </a:rPr>
              <a:t> 	 Belarus 		President 1963-73</a:t>
            </a:r>
          </a:p>
          <a:p>
            <a:pPr>
              <a:spcBef>
                <a:spcPct val="0"/>
              </a:spcBef>
              <a:buFontTx/>
              <a:buNone/>
            </a:pPr>
            <a:r>
              <a:rPr lang="en-US" altLang="en-US" sz="1400" dirty="0">
                <a:solidFill>
                  <a:srgbClr val="FFFFFF"/>
                </a:solidFill>
              </a:rPr>
              <a:t>Yitzhak Navon 	            Navon 	 Spain 		President 1978-83</a:t>
            </a:r>
          </a:p>
          <a:p>
            <a:pPr>
              <a:spcBef>
                <a:spcPct val="0"/>
              </a:spcBef>
              <a:buFontTx/>
              <a:buNone/>
            </a:pPr>
            <a:r>
              <a:rPr lang="en-US" altLang="en-US" sz="1400" dirty="0">
                <a:solidFill>
                  <a:srgbClr val="FFFFFF"/>
                </a:solidFill>
              </a:rPr>
              <a:t>Chaim Herzog 	            Herzog 	 Poland 		President 1983-93</a:t>
            </a:r>
          </a:p>
          <a:p>
            <a:pPr>
              <a:spcBef>
                <a:spcPct val="0"/>
              </a:spcBef>
              <a:buFontTx/>
              <a:buNone/>
            </a:pPr>
            <a:r>
              <a:rPr lang="de-DE" altLang="en-US" sz="1400" dirty="0">
                <a:solidFill>
                  <a:srgbClr val="FFFFFF"/>
                </a:solidFill>
              </a:rPr>
              <a:t>Ezer Weizman 	            Weizman 	 Belarus 		President 1993-00</a:t>
            </a:r>
          </a:p>
          <a:p>
            <a:pPr>
              <a:spcBef>
                <a:spcPct val="0"/>
              </a:spcBef>
              <a:buFontTx/>
              <a:buNone/>
            </a:pPr>
            <a:r>
              <a:rPr lang="sv-SE" altLang="en-US" sz="1400" dirty="0">
                <a:solidFill>
                  <a:srgbClr val="FFFFFF"/>
                </a:solidFill>
              </a:rPr>
              <a:t>Moshe Katsav 	            Qassab 	 Iran 		President 2000-07</a:t>
            </a:r>
          </a:p>
          <a:p>
            <a:pPr>
              <a:spcBef>
                <a:spcPct val="0"/>
              </a:spcBef>
              <a:buFontTx/>
              <a:buNone/>
            </a:pPr>
            <a:r>
              <a:rPr lang="en-US" altLang="en-US" sz="1400" dirty="0"/>
              <a:t>Shimon Peres 	            </a:t>
            </a:r>
            <a:r>
              <a:rPr lang="en-US" altLang="en-US" sz="1400" dirty="0" err="1"/>
              <a:t>Perski</a:t>
            </a:r>
            <a:r>
              <a:rPr lang="en-US" altLang="en-US" sz="1400" dirty="0"/>
              <a:t> 	 Belarus 		President 2007-2014</a:t>
            </a:r>
          </a:p>
          <a:p>
            <a:pPr>
              <a:spcBef>
                <a:spcPct val="0"/>
              </a:spcBef>
              <a:buFontTx/>
              <a:buNone/>
            </a:pPr>
            <a:r>
              <a:rPr lang="en-US" altLang="en-US" sz="1400" b="1" dirty="0">
                <a:solidFill>
                  <a:schemeClr val="tx2"/>
                </a:solidFill>
              </a:rPr>
              <a:t>Reuven </a:t>
            </a:r>
            <a:r>
              <a:rPr lang="en-US" altLang="en-US" sz="1400" b="1" dirty="0" err="1">
                <a:solidFill>
                  <a:schemeClr val="tx2"/>
                </a:solidFill>
              </a:rPr>
              <a:t>Rivlin</a:t>
            </a:r>
            <a:r>
              <a:rPr lang="en-US" altLang="en-US" sz="1400" b="1" dirty="0">
                <a:solidFill>
                  <a:schemeClr val="tx2"/>
                </a:solidFill>
              </a:rPr>
              <a:t>                            </a:t>
            </a:r>
            <a:r>
              <a:rPr lang="en-US" altLang="en-US" sz="1400" b="1" dirty="0" err="1">
                <a:solidFill>
                  <a:schemeClr val="tx2"/>
                </a:solidFill>
              </a:rPr>
              <a:t>Rivlin</a:t>
            </a:r>
            <a:r>
              <a:rPr lang="en-US" altLang="en-US" sz="1400" b="1" dirty="0">
                <a:solidFill>
                  <a:schemeClr val="tx2"/>
                </a:solidFill>
              </a:rPr>
              <a:t>	 Austria		President 2014-present</a:t>
            </a:r>
          </a:p>
          <a:p>
            <a:pPr>
              <a:spcBef>
                <a:spcPct val="0"/>
              </a:spcBef>
              <a:buFontTx/>
              <a:buNone/>
            </a:pPr>
            <a:r>
              <a:rPr lang="en-US" altLang="en-US" sz="1000" dirty="0">
                <a:solidFill>
                  <a:srgbClr val="FFFFFF"/>
                </a:solidFill>
              </a:rPr>
              <a:t>Source: Israel Ministry of Foreign Affairs, “Personalities: The Presidents of the State of Israel and The Prime Ministers of the State of Israel,” 19 August 2006, http://www.israel-mfa.gov.il/mfa. A couple of the biographies were updated from the website of </a:t>
            </a:r>
            <a:r>
              <a:rPr lang="en-US" altLang="en-US" sz="1000" dirty="0" err="1">
                <a:solidFill>
                  <a:srgbClr val="FFFFFF"/>
                </a:solidFill>
              </a:rPr>
              <a:t>Wikepedia</a:t>
            </a:r>
            <a:r>
              <a:rPr lang="en-US" altLang="en-US" sz="1000" dirty="0">
                <a:solidFill>
                  <a:srgbClr val="FFFFFF"/>
                </a:solidFill>
              </a:rPr>
              <a:t> Free Encyclopedia, 11 February 2008, </a:t>
            </a:r>
            <a:r>
              <a:rPr lang="en-US" altLang="en-US" sz="1000" dirty="0">
                <a:solidFill>
                  <a:srgbClr val="FFFFFF"/>
                </a:solidFill>
                <a:hlinkClick r:id="rId2"/>
              </a:rPr>
              <a:t>http://en.wikipedia.org</a:t>
            </a:r>
            <a:endParaRPr lang="en-US" altLang="en-US" sz="1000" dirty="0">
              <a:solidFill>
                <a:srgbClr val="FFFFFF"/>
              </a:solidFill>
            </a:endParaRPr>
          </a:p>
          <a:p>
            <a:pPr eaLnBrk="1" hangingPunct="1">
              <a:spcBef>
                <a:spcPct val="0"/>
              </a:spcBef>
              <a:buFontTx/>
              <a:buNone/>
            </a:pPr>
            <a:r>
              <a:rPr lang="en-US" altLang="en-US" sz="1100" dirty="0" smtClean="0">
                <a:solidFill>
                  <a:srgbClr val="FFFF00"/>
                </a:solidFill>
              </a:rPr>
              <a:t>*</a:t>
            </a:r>
            <a:r>
              <a:rPr lang="en-US" altLang="en-US" sz="1100" dirty="0">
                <a:solidFill>
                  <a:srgbClr val="FFFF00"/>
                </a:solidFill>
              </a:rPr>
              <a:t>The “Semitic” ancestry and inheritance claimed by Zionism and Israel in the name of contemporary Jews have been rejected and exposed by many scholars, including (1) Hungarian Ashkenazi Jew Arthur Koestler in his book </a:t>
            </a:r>
            <a:r>
              <a:rPr lang="en-US" altLang="en-US" sz="1100" i="1" dirty="0">
                <a:solidFill>
                  <a:srgbClr val="FFFF00"/>
                </a:solidFill>
              </a:rPr>
              <a:t>The Thirteenth Tribe: The </a:t>
            </a:r>
            <a:r>
              <a:rPr lang="en-US" altLang="en-US" sz="1100" i="1" dirty="0" err="1">
                <a:solidFill>
                  <a:srgbClr val="FFFF00"/>
                </a:solidFill>
              </a:rPr>
              <a:t>Khazar</a:t>
            </a:r>
            <a:r>
              <a:rPr lang="en-US" altLang="en-US" sz="1100" i="1" dirty="0">
                <a:solidFill>
                  <a:srgbClr val="FFFF00"/>
                </a:solidFill>
              </a:rPr>
              <a:t> Empire and its Heritage; (2) British archaeologist Michael Rice in his book False Inheritance: Israel in Palestine and the Search for a Solution, (3) Tel Aviv University Professor Paul Wexler in his four books (a) The Ashkenazic Jews: A </a:t>
            </a:r>
            <a:r>
              <a:rPr lang="en-US" altLang="en-US" sz="1100" i="1" dirty="0" err="1">
                <a:solidFill>
                  <a:srgbClr val="FFFF00"/>
                </a:solidFill>
              </a:rPr>
              <a:t>Slavo</a:t>
            </a:r>
            <a:r>
              <a:rPr lang="en-US" altLang="en-US" sz="1100" i="1" dirty="0">
                <a:solidFill>
                  <a:srgbClr val="FFFF00"/>
                </a:solidFill>
              </a:rPr>
              <a:t>-Turkic People in Search of a Jewish Identity, (b) The Non-Jewish Origins of the Sephardic Jews, (c) Two-tiered </a:t>
            </a:r>
            <a:r>
              <a:rPr lang="en-US" altLang="en-US" sz="1100" i="1" dirty="0" err="1">
                <a:solidFill>
                  <a:srgbClr val="FFFF00"/>
                </a:solidFill>
              </a:rPr>
              <a:t>Relexification</a:t>
            </a:r>
            <a:r>
              <a:rPr lang="en-US" altLang="en-US" sz="1100" i="1" dirty="0">
                <a:solidFill>
                  <a:srgbClr val="FFFF00"/>
                </a:solidFill>
              </a:rPr>
              <a:t> in Yiddish: Jews, Sorbs, </a:t>
            </a:r>
            <a:r>
              <a:rPr lang="en-US" altLang="en-US" sz="1100" i="1" dirty="0" err="1">
                <a:solidFill>
                  <a:srgbClr val="FFFF00"/>
                </a:solidFill>
              </a:rPr>
              <a:t>Khazars</a:t>
            </a:r>
            <a:r>
              <a:rPr lang="en-US" altLang="en-US" sz="1100" i="1" dirty="0">
                <a:solidFill>
                  <a:srgbClr val="FFFF00"/>
                </a:solidFill>
              </a:rPr>
              <a:t>, and the Kiev-</a:t>
            </a:r>
            <a:r>
              <a:rPr lang="en-US" altLang="en-US" sz="1100" i="1" dirty="0" err="1">
                <a:solidFill>
                  <a:srgbClr val="FFFF00"/>
                </a:solidFill>
              </a:rPr>
              <a:t>Polessian</a:t>
            </a:r>
            <a:r>
              <a:rPr lang="en-US" altLang="en-US" sz="1100" i="1" dirty="0">
                <a:solidFill>
                  <a:srgbClr val="FFFF00"/>
                </a:solidFill>
              </a:rPr>
              <a:t> Dialect; (d) Jewish and Non-Jewish Creators of “Jewish” Languages, and (4) Tel Aviv University Professor </a:t>
            </a:r>
            <a:r>
              <a:rPr lang="en-US" altLang="en-US" sz="1100" i="1" dirty="0" err="1">
                <a:solidFill>
                  <a:srgbClr val="FFFF00"/>
                </a:solidFill>
              </a:rPr>
              <a:t>Shlomo</a:t>
            </a:r>
            <a:r>
              <a:rPr lang="en-US" altLang="en-US" sz="1100" i="1" dirty="0">
                <a:solidFill>
                  <a:srgbClr val="FFFF00"/>
                </a:solidFill>
              </a:rPr>
              <a:t> Sand in his </a:t>
            </a:r>
            <a:r>
              <a:rPr lang="en-US" altLang="en-US" sz="1100" i="1" dirty="0" smtClean="0">
                <a:solidFill>
                  <a:srgbClr val="FFFF00"/>
                </a:solidFill>
              </a:rPr>
              <a:t>two books (a) The Invention of the Jewish People and (b) The Invention of the Land of Israel. </a:t>
            </a:r>
          </a:p>
          <a:p>
            <a:pPr eaLnBrk="1" hangingPunct="1">
              <a:spcBef>
                <a:spcPct val="0"/>
              </a:spcBef>
              <a:buFontTx/>
              <a:buNone/>
            </a:pPr>
            <a:r>
              <a:rPr lang="en-US" altLang="en-US" sz="1100" dirty="0" smtClean="0">
                <a:solidFill>
                  <a:schemeClr val="tx2"/>
                </a:solidFill>
              </a:rPr>
              <a:t>Ibn </a:t>
            </a:r>
            <a:r>
              <a:rPr lang="en-US" altLang="en-US" sz="1100" dirty="0" err="1" smtClean="0">
                <a:solidFill>
                  <a:schemeClr val="tx2"/>
                </a:solidFill>
              </a:rPr>
              <a:t>Fadlan</a:t>
            </a:r>
            <a:r>
              <a:rPr lang="en-US" altLang="en-US" sz="1100" dirty="0" smtClean="0">
                <a:solidFill>
                  <a:schemeClr val="tx2"/>
                </a:solidFill>
              </a:rPr>
              <a:t> visited the </a:t>
            </a:r>
            <a:r>
              <a:rPr lang="en-US" altLang="en-US" sz="1100" dirty="0" err="1" smtClean="0">
                <a:solidFill>
                  <a:schemeClr val="tx2"/>
                </a:solidFill>
              </a:rPr>
              <a:t>Khazar</a:t>
            </a:r>
            <a:r>
              <a:rPr lang="en-US" altLang="en-US" sz="1100" dirty="0" smtClean="0">
                <a:solidFill>
                  <a:schemeClr val="tx2"/>
                </a:solidFill>
              </a:rPr>
              <a:t> city [Astrakhan, Russia]  on the </a:t>
            </a:r>
            <a:r>
              <a:rPr lang="en-US" altLang="en-US" sz="1100" dirty="0" err="1" smtClean="0">
                <a:solidFill>
                  <a:schemeClr val="tx2"/>
                </a:solidFill>
              </a:rPr>
              <a:t>Itil</a:t>
            </a:r>
            <a:r>
              <a:rPr lang="en-US" altLang="en-US" sz="1100" dirty="0" smtClean="0">
                <a:solidFill>
                  <a:schemeClr val="tx2"/>
                </a:solidFill>
              </a:rPr>
              <a:t> [Volga] River in 921 AD and wrote:  </a:t>
            </a:r>
            <a:r>
              <a:rPr lang="en-US" altLang="en-US" sz="1100" b="1" dirty="0" smtClean="0">
                <a:solidFill>
                  <a:schemeClr val="tx2"/>
                </a:solidFill>
              </a:rPr>
              <a:t>“The </a:t>
            </a:r>
            <a:r>
              <a:rPr lang="en-US" altLang="en-US" sz="1100" b="1" dirty="0" err="1" smtClean="0">
                <a:solidFill>
                  <a:schemeClr val="tx2"/>
                </a:solidFill>
              </a:rPr>
              <a:t>Khazars</a:t>
            </a:r>
            <a:r>
              <a:rPr lang="en-US" altLang="en-US" sz="1100" b="1" dirty="0" smtClean="0">
                <a:solidFill>
                  <a:schemeClr val="tx2"/>
                </a:solidFill>
              </a:rPr>
              <a:t> and their king are all Jews” , </a:t>
            </a:r>
            <a:r>
              <a:rPr lang="en-US" altLang="en-US" sz="1100" i="1" dirty="0" smtClean="0">
                <a:solidFill>
                  <a:schemeClr val="tx2"/>
                </a:solidFill>
              </a:rPr>
              <a:t>Ibn </a:t>
            </a:r>
            <a:r>
              <a:rPr lang="en-US" altLang="en-US" sz="1100" i="1" dirty="0" err="1" smtClean="0">
                <a:solidFill>
                  <a:schemeClr val="tx2"/>
                </a:solidFill>
              </a:rPr>
              <a:t>Fadlan</a:t>
            </a:r>
            <a:r>
              <a:rPr lang="en-US" altLang="en-US" sz="1100" i="1" dirty="0" smtClean="0">
                <a:solidFill>
                  <a:schemeClr val="tx2"/>
                </a:solidFill>
              </a:rPr>
              <a:t> and the Land of Darkness</a:t>
            </a:r>
            <a:r>
              <a:rPr lang="en-US" altLang="en-US" sz="1100" dirty="0" smtClean="0">
                <a:solidFill>
                  <a:schemeClr val="tx2"/>
                </a:solidFill>
              </a:rPr>
              <a:t>, translated with an introduction by Paul </a:t>
            </a:r>
            <a:r>
              <a:rPr lang="en-US" altLang="en-US" sz="1100" dirty="0" err="1" smtClean="0">
                <a:solidFill>
                  <a:schemeClr val="tx2"/>
                </a:solidFill>
              </a:rPr>
              <a:t>Lunde</a:t>
            </a:r>
            <a:r>
              <a:rPr lang="en-US" altLang="en-US" sz="1100" dirty="0" smtClean="0">
                <a:solidFill>
                  <a:schemeClr val="tx2"/>
                </a:solidFill>
              </a:rPr>
              <a:t> and Caroline Stone, </a:t>
            </a:r>
            <a:r>
              <a:rPr lang="en-US" altLang="en-US" sz="1100" dirty="0" err="1" smtClean="0">
                <a:solidFill>
                  <a:schemeClr val="tx2"/>
                </a:solidFill>
              </a:rPr>
              <a:t>Pinguin</a:t>
            </a:r>
            <a:r>
              <a:rPr lang="en-US" altLang="en-US" sz="1100" dirty="0" smtClean="0">
                <a:solidFill>
                  <a:schemeClr val="tx2"/>
                </a:solidFill>
              </a:rPr>
              <a:t> Books, London, 2012, </a:t>
            </a:r>
            <a:r>
              <a:rPr lang="en-US" altLang="en-US" sz="1100" dirty="0" smtClean="0"/>
              <a:t>p. 58.</a:t>
            </a:r>
          </a:p>
          <a:p>
            <a:pPr eaLnBrk="1" hangingPunct="1">
              <a:spcBef>
                <a:spcPct val="0"/>
              </a:spcBef>
              <a:buFontTx/>
              <a:buNone/>
            </a:pPr>
            <a:r>
              <a:rPr lang="en-US" altLang="en-US" sz="1100" dirty="0"/>
              <a:t>Ibn al-</a:t>
            </a:r>
            <a:r>
              <a:rPr lang="en-US" altLang="en-US" sz="1100" dirty="0" err="1"/>
              <a:t>Faqih’s</a:t>
            </a:r>
            <a:r>
              <a:rPr lang="en-US" altLang="en-US" sz="1100" dirty="0"/>
              <a:t> </a:t>
            </a:r>
            <a:r>
              <a:rPr lang="en-US" altLang="en-US" sz="1100" dirty="0" err="1"/>
              <a:t>kitab</a:t>
            </a:r>
            <a:r>
              <a:rPr lang="en-US" altLang="en-US" sz="1100" dirty="0"/>
              <a:t> al-</a:t>
            </a:r>
            <a:r>
              <a:rPr lang="en-US" altLang="en-US" sz="1100" dirty="0" err="1"/>
              <a:t>buldan</a:t>
            </a:r>
            <a:r>
              <a:rPr lang="en-US" altLang="en-US" sz="1100" dirty="0"/>
              <a:t> of the tenth century noted with a spontaneous precision that “the </a:t>
            </a:r>
            <a:r>
              <a:rPr lang="en-US" altLang="en-US" sz="1100" dirty="0" err="1"/>
              <a:t>Khazars</a:t>
            </a:r>
            <a:r>
              <a:rPr lang="en-US" altLang="en-US" sz="1100" dirty="0"/>
              <a:t> are all Jews, but Judaized (only) recently” </a:t>
            </a:r>
            <a:r>
              <a:rPr lang="en-US" altLang="en-US" sz="1100" dirty="0" smtClean="0"/>
              <a:t>(</a:t>
            </a:r>
            <a:r>
              <a:rPr lang="ar-SA" altLang="en-US" sz="1100" dirty="0" smtClean="0"/>
              <a:t>من قريب</a:t>
            </a:r>
            <a:r>
              <a:rPr lang="en-US" altLang="en-US" sz="1100" dirty="0" smtClean="0"/>
              <a:t>).</a:t>
            </a:r>
            <a:endParaRPr lang="en-US" altLang="en-US" sz="1100" dirty="0"/>
          </a:p>
        </p:txBody>
      </p:sp>
      <p:sp>
        <p:nvSpPr>
          <p:cNvPr id="2" name="TextBox 1"/>
          <p:cNvSpPr txBox="1"/>
          <p:nvPr/>
        </p:nvSpPr>
        <p:spPr>
          <a:xfrm>
            <a:off x="7086600" y="2970074"/>
            <a:ext cx="2057400" cy="1754326"/>
          </a:xfrm>
          <a:prstGeom prst="rect">
            <a:avLst/>
          </a:prstGeom>
          <a:noFill/>
        </p:spPr>
        <p:txBody>
          <a:bodyPr wrap="square" rtlCol="0">
            <a:spAutoFit/>
          </a:bodyPr>
          <a:lstStyle/>
          <a:p>
            <a:r>
              <a:rPr lang="en-US" sz="1200" dirty="0" smtClean="0">
                <a:solidFill>
                  <a:schemeClr val="tx2"/>
                </a:solidFill>
              </a:rPr>
              <a:t>Ibn </a:t>
            </a:r>
            <a:r>
              <a:rPr lang="en-US" sz="1200" dirty="0" err="1" smtClean="0">
                <a:solidFill>
                  <a:schemeClr val="tx2"/>
                </a:solidFill>
              </a:rPr>
              <a:t>Rusta</a:t>
            </a:r>
            <a:r>
              <a:rPr lang="en-US" sz="1200" dirty="0" smtClean="0">
                <a:solidFill>
                  <a:schemeClr val="tx2"/>
                </a:solidFill>
              </a:rPr>
              <a:t> on the </a:t>
            </a:r>
            <a:r>
              <a:rPr lang="en-US" sz="1200" dirty="0" err="1" smtClean="0">
                <a:solidFill>
                  <a:schemeClr val="tx2"/>
                </a:solidFill>
              </a:rPr>
              <a:t>Khazars</a:t>
            </a:r>
            <a:r>
              <a:rPr lang="en-US" sz="1200" dirty="0" smtClean="0">
                <a:solidFill>
                  <a:schemeClr val="tx2"/>
                </a:solidFill>
              </a:rPr>
              <a:t> 903-913 AD: “Their supreme authority [</a:t>
            </a:r>
            <a:r>
              <a:rPr lang="en-US" sz="1200" dirty="0" err="1" smtClean="0">
                <a:solidFill>
                  <a:schemeClr val="tx2"/>
                </a:solidFill>
              </a:rPr>
              <a:t>Khaqan</a:t>
            </a:r>
            <a:r>
              <a:rPr lang="en-US" sz="1200" dirty="0" smtClean="0">
                <a:solidFill>
                  <a:schemeClr val="tx2"/>
                </a:solidFill>
              </a:rPr>
              <a:t>] is Jewish, and so is the </a:t>
            </a:r>
            <a:r>
              <a:rPr lang="en-US" sz="1200" dirty="0" err="1" smtClean="0">
                <a:solidFill>
                  <a:schemeClr val="tx2"/>
                </a:solidFill>
              </a:rPr>
              <a:t>Isha</a:t>
            </a:r>
            <a:r>
              <a:rPr lang="en-US" sz="1200" dirty="0" smtClean="0">
                <a:solidFill>
                  <a:schemeClr val="tx2"/>
                </a:solidFill>
              </a:rPr>
              <a:t> [king] and those commanding officers and important men who support him. The rest of them follow a religion like the religion of the Turks” p 117</a:t>
            </a:r>
            <a:endParaRPr lang="en-US" sz="1200" dirty="0">
              <a:solidFill>
                <a:schemeClr val="tx2"/>
              </a:solidFill>
            </a:endParaRPr>
          </a:p>
        </p:txBody>
      </p:sp>
      <p:cxnSp>
        <p:nvCxnSpPr>
          <p:cNvPr id="4" name="Straight Connector 3"/>
          <p:cNvCxnSpPr/>
          <p:nvPr/>
        </p:nvCxnSpPr>
        <p:spPr bwMode="auto">
          <a:xfrm>
            <a:off x="7086600" y="2971800"/>
            <a:ext cx="205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7086600" y="2970074"/>
            <a:ext cx="0" cy="1754326"/>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7086600" y="4724400"/>
            <a:ext cx="205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0" y="0"/>
            <a:ext cx="9144000" cy="1981200"/>
          </a:xfrm>
        </p:spPr>
        <p:txBody>
          <a:bodyPr/>
          <a:lstStyle/>
          <a:p>
            <a:r>
              <a:rPr lang="en-US" altLang="en-US" b="1" smtClean="0"/>
              <a:t>Soviet Government Plans Jewish Republic in Siberia, Kalenin Says</a:t>
            </a:r>
            <a:br>
              <a:rPr lang="en-US" altLang="en-US" b="1" smtClean="0"/>
            </a:br>
            <a:r>
              <a:rPr lang="en-US" altLang="en-US" sz="2000" b="1" smtClean="0"/>
              <a:t>Jewish Telegraphic Agency, </a:t>
            </a:r>
            <a:r>
              <a:rPr lang="en-US" altLang="en-US" sz="2000" smtClean="0"/>
              <a:t>January 3, 1923,</a:t>
            </a:r>
            <a:br>
              <a:rPr lang="en-US" altLang="en-US" sz="2000" smtClean="0"/>
            </a:br>
            <a:r>
              <a:rPr lang="en-US" altLang="en-US" sz="1400" smtClean="0">
                <a:hlinkClick r:id="rId2"/>
              </a:rPr>
              <a:t>http://archive.jta.org/article/1926/08/16/2762918/soviet-government-plans-jewish-republic-in-siberia-kalenin-says</a:t>
            </a:r>
            <a:r>
              <a:rPr lang="en-US" altLang="en-US" sz="1400" smtClean="0"/>
              <a:t>  </a:t>
            </a:r>
            <a:br>
              <a:rPr lang="en-US" altLang="en-US" sz="1400" smtClean="0"/>
            </a:br>
            <a:endParaRPr lang="en-US" altLang="en-US" sz="1400" smtClean="0"/>
          </a:p>
        </p:txBody>
      </p:sp>
      <p:sp>
        <p:nvSpPr>
          <p:cNvPr id="35843" name="Content Placeholder 2"/>
          <p:cNvSpPr>
            <a:spLocks noGrp="1"/>
          </p:cNvSpPr>
          <p:nvPr>
            <p:ph idx="1"/>
          </p:nvPr>
        </p:nvSpPr>
        <p:spPr>
          <a:xfrm>
            <a:off x="0" y="1981200"/>
            <a:ext cx="9144000" cy="4876800"/>
          </a:xfrm>
        </p:spPr>
        <p:txBody>
          <a:bodyPr/>
          <a:lstStyle/>
          <a:p>
            <a:r>
              <a:rPr lang="en-US" altLang="en-US" sz="1400" dirty="0" smtClean="0"/>
              <a:t>The establishment of a Jewish republic in Siberia, under the auspices of the Union of Socialist Soviet Republics, is the latest plan of the Soviet Government, according to an article published in the New York "Herald-Tribune" by Elias </a:t>
            </a:r>
            <a:r>
              <a:rPr lang="en-US" altLang="en-US" sz="1400" dirty="0" err="1" smtClean="0"/>
              <a:t>Tobenkin</a:t>
            </a:r>
            <a:r>
              <a:rPr lang="en-US" altLang="en-US" sz="1400" dirty="0" smtClean="0"/>
              <a:t>, American Jewish writer and author of the novel "The God of Might", who spent five months in Soviet Russia as correspondent for the "Herald-Tribune."</a:t>
            </a:r>
          </a:p>
          <a:p>
            <a:r>
              <a:rPr lang="en-US" altLang="en-US" sz="1400" dirty="0" smtClean="0"/>
              <a:t>Mr. </a:t>
            </a:r>
            <a:r>
              <a:rPr lang="en-US" altLang="en-US" sz="1400" dirty="0" err="1" smtClean="0"/>
              <a:t>Tobenkin</a:t>
            </a:r>
            <a:r>
              <a:rPr lang="en-US" altLang="en-US" sz="1400" dirty="0" smtClean="0"/>
              <a:t> reproduces in his article an interview with Michael </a:t>
            </a:r>
            <a:r>
              <a:rPr lang="en-US" altLang="en-US" sz="1400" dirty="0" err="1" smtClean="0"/>
              <a:t>Kalenin</a:t>
            </a:r>
            <a:r>
              <a:rPr lang="en-US" altLang="en-US" sz="1400" dirty="0" smtClean="0"/>
              <a:t>, President of the Soviet Republic, on this matter.</a:t>
            </a:r>
          </a:p>
          <a:p>
            <a:r>
              <a:rPr lang="en-US" altLang="en-US" sz="1400" dirty="0" smtClean="0"/>
              <a:t>"'I would like to see a Jewish republic established in Russia, in Siberia. It need not be a very big republic--half a million people would do. Nor need the whole of this half million population be exclusively </a:t>
            </a:r>
            <a:r>
              <a:rPr lang="en-US" altLang="en-US" sz="1400" dirty="0" err="1" smtClean="0"/>
              <a:t>landworkers</a:t>
            </a:r>
            <a:r>
              <a:rPr lang="en-US" altLang="en-US" sz="1400" dirty="0" smtClean="0"/>
              <a:t>. Such a Jewish republic could very well consist of a combination of peasants, with home artisans and skilled mechanics,' </a:t>
            </a:r>
            <a:r>
              <a:rPr lang="en-US" altLang="en-US" sz="1400" dirty="0" err="1" smtClean="0"/>
              <a:t>Kalenin</a:t>
            </a:r>
            <a:r>
              <a:rPr lang="en-US" altLang="en-US" sz="1400" dirty="0" smtClean="0"/>
              <a:t> stated….</a:t>
            </a:r>
          </a:p>
          <a:p>
            <a:r>
              <a:rPr lang="en-US" altLang="en-US" sz="1400" dirty="0" smtClean="0"/>
              <a:t>"The President of the Soviet Republic at this point found himself discussing Zionism. M. </a:t>
            </a:r>
            <a:r>
              <a:rPr lang="en-US" altLang="en-US" sz="1400" dirty="0" err="1" smtClean="0"/>
              <a:t>Kalenin</a:t>
            </a:r>
            <a:r>
              <a:rPr lang="en-US" altLang="en-US" sz="1400" dirty="0" smtClean="0"/>
              <a:t> did not seem familiar with the word 'Palestine' and regularly substituted the word 'Mesopotamia' for it.</a:t>
            </a:r>
          </a:p>
          <a:p>
            <a:r>
              <a:rPr lang="en-US" altLang="en-US" sz="1400" dirty="0" smtClean="0"/>
              <a:t>"</a:t>
            </a:r>
            <a:r>
              <a:rPr lang="en-US" altLang="en-US" sz="1400" b="1" dirty="0" smtClean="0">
                <a:solidFill>
                  <a:schemeClr val="tx2"/>
                </a:solidFill>
              </a:rPr>
              <a:t>'I understand,' he said, 'that there is a movement on foot in certain countries of Europe and in America to settle Jews on land in Mesopotamia [Palestine]. Of course, we are not going to hinder any one who wishes to leave the country to expatriate himself. But it is an insult to us to say that Jews need to go away from Russia to engage in agriculture or in any other pursuit. There is not the slightest juridical discrimination among nationalities in our country. There is not a trace of a Jewish question in law or in fact anywhere in the Soviet Union</a:t>
            </a:r>
            <a:r>
              <a:rPr lang="en-US" altLang="en-US" sz="1400" dirty="0" smtClean="0"/>
              <a:t>.‘… "The Jews, by reason of their not being permitted to take root in the soil, had, before the revolution, a merchant class running up to 42 per cent of the total Jewish inhabitants in Russia. The revolution, with its ban on private trade, left this class economically helpless…"'It is the plan of the Jewish spokesmen in Soviet Russia to give their people a natural footing in the country by converting 20 per cent of the Jewish population into farmers.” </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0" y="-9525"/>
            <a:ext cx="9144000" cy="2057400"/>
          </a:xfrm>
        </p:spPr>
        <p:txBody>
          <a:bodyPr/>
          <a:lstStyle/>
          <a:p>
            <a:r>
              <a:rPr lang="en-US" altLang="en-US" sz="5400" b="1" dirty="0" smtClean="0"/>
              <a:t>Text of Kalinin’s Statement on Jewish Question in Russia</a:t>
            </a:r>
            <a:br>
              <a:rPr lang="en-US" altLang="en-US" sz="5400" b="1" dirty="0" smtClean="0"/>
            </a:br>
            <a:r>
              <a:rPr lang="en-US" altLang="en-US" sz="1800" dirty="0" smtClean="0"/>
              <a:t>Jewish Telegraphic Agency, July 30, 1926</a:t>
            </a:r>
            <a:br>
              <a:rPr lang="en-US" altLang="en-US" sz="1800" dirty="0" smtClean="0"/>
            </a:br>
            <a:r>
              <a:rPr lang="en-US" altLang="en-US" sz="1000" dirty="0" smtClean="0">
                <a:hlinkClick r:id="rId2"/>
              </a:rPr>
              <a:t>http://www.jta.org/1926/07/30/archive/text-of-kalinins-statement-on-jewish-question-in-russia</a:t>
            </a:r>
            <a:r>
              <a:rPr lang="en-US" altLang="en-US" sz="1000" dirty="0" smtClean="0"/>
              <a:t> </a:t>
            </a:r>
          </a:p>
        </p:txBody>
      </p:sp>
      <p:sp>
        <p:nvSpPr>
          <p:cNvPr id="36867" name="Content Placeholder 2"/>
          <p:cNvSpPr>
            <a:spLocks noGrp="1"/>
          </p:cNvSpPr>
          <p:nvPr>
            <p:ph idx="1"/>
          </p:nvPr>
        </p:nvSpPr>
        <p:spPr>
          <a:xfrm>
            <a:off x="-9525" y="1981200"/>
            <a:ext cx="9144000" cy="4876800"/>
          </a:xfrm>
        </p:spPr>
        <p:txBody>
          <a:bodyPr/>
          <a:lstStyle/>
          <a:p>
            <a:pPr marL="0" indent="0">
              <a:buFontTx/>
              <a:buNone/>
            </a:pPr>
            <a:r>
              <a:rPr lang="en-US" altLang="en-US" sz="1400" dirty="0" smtClean="0"/>
              <a:t>The statement of M. Kalinin, chairman of the Central Executive Committee of the Soviets, dealing with the Jewish question in Soviet Russia and particularly with the Jewish Colonization question and the opposition manifested against it by some peasant elements…. </a:t>
            </a:r>
          </a:p>
          <a:p>
            <a:pPr marL="0" indent="0">
              <a:buFontTx/>
              <a:buNone/>
            </a:pPr>
            <a:r>
              <a:rPr lang="en-US" altLang="en-US" sz="1400" dirty="0" smtClean="0"/>
              <a:t>“The first stages of the revolution fell most severely upon the small traders and the artisans, upon just that section of the population which consisted almost exclusively of Jews... The small nationalities feel that the Soviet Government is a real mother, not a step-mother. We have discovered among us peoples of whose existence no one knew and today they are equals among equals. All of them enjoy national autonomy. Only the Jews dispersed among the other nationalities could not obtain territorial autonomy, although their numbers, from two-and-a-half to three million people in the Soviet Union, gives them the right to autonomy... So the Jews have asked the Soviet Governments to provide them with land. The Government of the Soviet Union realized that the greatest part of the Jewish masses can be saved from ruin and destruction only by settling them on the land and for this reason a committee was formed for settling the Jewish toiling masses on the land... The Jews have by fate been made accustomed to life in a temperate Southern climate. They live in the Ukraine, Poland and South Russia. Czarism did not allow them to go northward and Siberia was closed to them... So the Government seeks to settle them in places where the climate and other conditions are not dissimilar from those to which they are accustomed. </a:t>
            </a:r>
            <a:r>
              <a:rPr lang="en-US" altLang="en-US" sz="1400" dirty="0" smtClean="0">
                <a:solidFill>
                  <a:schemeClr val="tx2"/>
                </a:solidFill>
              </a:rPr>
              <a:t>During the Czarist regime, a great number of Jews emigrated to America and of late there is the idea of settling most of the Jews in Palestine, an idea supported by foreign Jewish capitalists. This movement is still very strong. The Zionists wage a campaign against the Soviet Government, enticing the Jewish impoverished masses to Palestine where they fall into slavery to British and Jewish capital. The Soviet Government cannot sit by and see not the rich man but the beguiled Jewish poor learning its territory. </a:t>
            </a:r>
            <a:r>
              <a:rPr lang="en-US" altLang="en-US" sz="1400" dirty="0" smtClean="0"/>
              <a:t>The Jewish communists, not those communists who occupy important positions with us who are only Jews by descent, but those Jewish communists who live among the Jewish masses </a:t>
            </a:r>
            <a:r>
              <a:rPr lang="en-US" altLang="en-US" sz="1400" dirty="0" smtClean="0">
                <a:solidFill>
                  <a:schemeClr val="tx2"/>
                </a:solidFill>
              </a:rPr>
              <a:t>have approached the Government asking it to settle in the Soviet Union those emigrants who would go to Palestine and for this purpose to raise the funds which are being collected abroad for the settling of the Jews on the land in Russia."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052040"/>
            <a:ext cx="9145136" cy="4805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Text Box 6"/>
          <p:cNvSpPr txBox="1">
            <a:spLocks noChangeArrowheads="1"/>
          </p:cNvSpPr>
          <p:nvPr/>
        </p:nvSpPr>
        <p:spPr bwMode="auto">
          <a:xfrm>
            <a:off x="0" y="0"/>
            <a:ext cx="9145137"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5200" b="1" dirty="0">
                <a:solidFill>
                  <a:schemeClr val="tx2"/>
                </a:solidFill>
              </a:rPr>
              <a:t>Soviet Joseph Stalin’s Promised Homeland for the Jews (1928)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0" y="0"/>
            <a:ext cx="9144000" cy="1828800"/>
          </a:xfrm>
        </p:spPr>
        <p:txBody>
          <a:bodyPr/>
          <a:lstStyle/>
          <a:p>
            <a:r>
              <a:rPr lang="en-US" altLang="en-US" sz="4000" b="1" dirty="0" smtClean="0"/>
              <a:t>In 1943, US Army Colonel Hoskins warned President Roosevelt against the creation of a Jewish state in Palestine </a:t>
            </a:r>
          </a:p>
        </p:txBody>
      </p:sp>
      <p:sp>
        <p:nvSpPr>
          <p:cNvPr id="38915" name="Content Placeholder 2"/>
          <p:cNvSpPr>
            <a:spLocks noGrp="1"/>
          </p:cNvSpPr>
          <p:nvPr>
            <p:ph idx="1"/>
          </p:nvPr>
        </p:nvSpPr>
        <p:spPr>
          <a:xfrm>
            <a:off x="0" y="1828800"/>
            <a:ext cx="9144000" cy="5029200"/>
          </a:xfrm>
        </p:spPr>
        <p:txBody>
          <a:bodyPr/>
          <a:lstStyle/>
          <a:p>
            <a:r>
              <a:rPr lang="en-US" altLang="en-US" sz="1800" dirty="0" smtClean="0"/>
              <a:t>In a 1943 secret memo to President Franklin D. Roosevelt, special envoy to the Middle East US Army Lt. Col. Harold Hoskins, warned against the creation of a Jewish state in Palestine: </a:t>
            </a:r>
            <a:r>
              <a:rPr lang="en-US" altLang="en-US" sz="1800" b="1" dirty="0" smtClean="0">
                <a:solidFill>
                  <a:schemeClr val="tx2"/>
                </a:solidFill>
              </a:rPr>
              <a:t>“… Not only you as President but the American people as a whole should realize that, if the American government decides to support the establishment of a Jewish state in Palestine… they are committing the American people to the use of force in that area, since only by force can a Jewish state in Palestine be established or maintained.”----</a:t>
            </a:r>
            <a:r>
              <a:rPr lang="en-US" altLang="en-US" sz="1800" dirty="0" smtClean="0"/>
              <a:t>Ben Bradley, “The secret files: Washington, Israel and the Gulf,” videocassette (60 min.), Washington, D.C.: WETA, 1991.</a:t>
            </a:r>
          </a:p>
          <a:p>
            <a:r>
              <a:rPr lang="en-US" altLang="en-US" sz="2000" dirty="0" smtClean="0">
                <a:solidFill>
                  <a:schemeClr val="tx2"/>
                </a:solidFill>
              </a:rPr>
              <a:t>“Even </a:t>
            </a:r>
            <a:r>
              <a:rPr lang="en-US" altLang="en-US" sz="2000" dirty="0">
                <a:solidFill>
                  <a:schemeClr val="tx2"/>
                </a:solidFill>
              </a:rPr>
              <a:t>in 1946, when the horrors of the Holocaust were still raw, </a:t>
            </a:r>
            <a:r>
              <a:rPr lang="en-US" altLang="en-US" sz="2000" dirty="0" smtClean="0">
                <a:solidFill>
                  <a:schemeClr val="tx2"/>
                </a:solidFill>
              </a:rPr>
              <a:t>[Albert] Einstein’s </a:t>
            </a:r>
            <a:r>
              <a:rPr lang="en-US" altLang="en-US" sz="2000" dirty="0">
                <a:solidFill>
                  <a:schemeClr val="tx2"/>
                </a:solidFill>
              </a:rPr>
              <a:t>views were unchanged</a:t>
            </a:r>
            <a:r>
              <a:rPr lang="en-US" altLang="en-US" sz="2000" dirty="0" smtClean="0">
                <a:solidFill>
                  <a:schemeClr val="tx2"/>
                </a:solidFill>
              </a:rPr>
              <a:t>. In </a:t>
            </a:r>
            <a:r>
              <a:rPr lang="en-US" altLang="en-US" sz="2000" dirty="0">
                <a:solidFill>
                  <a:schemeClr val="tx2"/>
                </a:solidFill>
              </a:rPr>
              <a:t>an interview with the </a:t>
            </a:r>
            <a:r>
              <a:rPr lang="en-US" altLang="en-US" sz="2000" dirty="0" err="1">
                <a:solidFill>
                  <a:schemeClr val="tx2"/>
                </a:solidFill>
              </a:rPr>
              <a:t>Forverts</a:t>
            </a:r>
            <a:r>
              <a:rPr lang="en-US" altLang="en-US" sz="2000" dirty="0">
                <a:solidFill>
                  <a:schemeClr val="tx2"/>
                </a:solidFill>
              </a:rPr>
              <a:t>, Einstein warned that a “Jewish commonwealth” where a majority of the population is Arab would be “</a:t>
            </a:r>
            <a:r>
              <a:rPr lang="en-US" altLang="en-US" sz="2000" b="1" dirty="0">
                <a:solidFill>
                  <a:schemeClr val="tx2"/>
                </a:solidFill>
              </a:rPr>
              <a:t>unjust and impractical</a:t>
            </a:r>
            <a:r>
              <a:rPr lang="en-US" altLang="en-US" sz="2000" dirty="0">
                <a:solidFill>
                  <a:schemeClr val="tx2"/>
                </a:solidFill>
              </a:rPr>
              <a:t>.” Testifying in Washington that same year to an international committee examining the Palestine question, Einstein said, “</a:t>
            </a:r>
            <a:r>
              <a:rPr lang="en-US" altLang="en-US" sz="2000" b="1" dirty="0">
                <a:solidFill>
                  <a:schemeClr val="tx2"/>
                </a:solidFill>
              </a:rPr>
              <a:t>The state idea is not in my heart</a:t>
            </a:r>
            <a:r>
              <a:rPr lang="en-US" altLang="en-US" sz="2000" dirty="0" smtClean="0">
                <a:solidFill>
                  <a:schemeClr val="tx2"/>
                </a:solidFill>
              </a:rPr>
              <a:t>.” If </a:t>
            </a:r>
            <a:r>
              <a:rPr lang="en-US" altLang="en-US" sz="2000" dirty="0">
                <a:solidFill>
                  <a:schemeClr val="tx2"/>
                </a:solidFill>
              </a:rPr>
              <a:t>Einstein’s opposition to a Jewish state was disappointing for Zionists, then his religious views disappointed religious Jews as well as atheists</a:t>
            </a:r>
            <a:r>
              <a:rPr lang="en-US" altLang="en-US" sz="2000" dirty="0" smtClean="0">
                <a:solidFill>
                  <a:schemeClr val="tx2"/>
                </a:solidFill>
              </a:rPr>
              <a:t>.” </a:t>
            </a:r>
            <a:r>
              <a:rPr lang="en-US" altLang="en-US" sz="2000" dirty="0" smtClean="0"/>
              <a:t>Forward</a:t>
            </a:r>
            <a:r>
              <a:rPr lang="en-US" altLang="en-US" sz="2000" dirty="0"/>
              <a:t>, 11/22/2015, </a:t>
            </a:r>
            <a:r>
              <a:rPr lang="en-US" altLang="en-US" sz="1800" dirty="0">
                <a:hlinkClick r:id="rId2"/>
              </a:rPr>
              <a:t>http://forward.com/news/325189/what-was-einsteins-relationship-to-judaism-and-zionism</a:t>
            </a:r>
            <a:r>
              <a:rPr lang="en-US" altLang="en-US" sz="1800" dirty="0" smtClean="0">
                <a:hlinkClick r:id="rId2"/>
              </a:rPr>
              <a:t>/</a:t>
            </a:r>
            <a:r>
              <a:rPr lang="en-US" altLang="en-US" sz="1800" dirty="0" smtClean="0"/>
              <a:t> </a:t>
            </a:r>
          </a:p>
        </p:txBody>
      </p:sp>
      <p:cxnSp>
        <p:nvCxnSpPr>
          <p:cNvPr id="3" name="Straight Connector 2"/>
          <p:cNvCxnSpPr/>
          <p:nvPr/>
        </p:nvCxnSpPr>
        <p:spPr bwMode="auto">
          <a:xfrm>
            <a:off x="0" y="4093029"/>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0" y="0"/>
            <a:ext cx="9144000" cy="1524000"/>
          </a:xfrm>
        </p:spPr>
        <p:txBody>
          <a:bodyPr/>
          <a:lstStyle/>
          <a:p>
            <a:r>
              <a:rPr lang="en-US" altLang="en-US" sz="3400" b="1" dirty="0" smtClean="0"/>
              <a:t>The Palestine question was the main concern during the historic encounter between President Roosevelt and King Ibn Saud  in 1945</a:t>
            </a:r>
          </a:p>
        </p:txBody>
      </p:sp>
      <p:sp>
        <p:nvSpPr>
          <p:cNvPr id="39939" name="Content Placeholder 2"/>
          <p:cNvSpPr>
            <a:spLocks noGrp="1"/>
          </p:cNvSpPr>
          <p:nvPr>
            <p:ph idx="1"/>
          </p:nvPr>
        </p:nvSpPr>
        <p:spPr>
          <a:xfrm>
            <a:off x="-7938" y="1600200"/>
            <a:ext cx="9144001" cy="5257800"/>
          </a:xfrm>
        </p:spPr>
        <p:txBody>
          <a:bodyPr/>
          <a:lstStyle/>
          <a:p>
            <a:pPr marL="0" indent="0">
              <a:buFontTx/>
              <a:buNone/>
            </a:pPr>
            <a:r>
              <a:rPr lang="en-US" altLang="en-US" sz="1300" dirty="0" smtClean="0"/>
              <a:t>“President Roosevelt took the initiative of inviting Ibn Saud to meet with him for the first time in February 1945 on board of the USS </a:t>
            </a:r>
            <a:r>
              <a:rPr lang="en-US" altLang="en-US" sz="1300" i="1" dirty="0" smtClean="0"/>
              <a:t>Quincy</a:t>
            </a:r>
            <a:r>
              <a:rPr lang="en-US" altLang="en-US" sz="1300" dirty="0" smtClean="0"/>
              <a:t> on Great Bitter Lake in the Suez Canal. At the meeting, following warm pleasantries and evidence of mutual goodwill (including Roosevelt's gift to the king of one of his wheelchairs), the entire meeting became a vigorous exchange on the Palestine question. This had been the central theme of earlier correspondence between the two leaders, beginning with a letter from Ibn Saud to the president dated November 29, 1938, and the president’s reply of January 2, 1939. In July 1943, Roosevelt had ordered Harold Hoskins, the son of American missionaries and a speaker of Arabic, to Saudi Arabia to determine by personal contact with Ibn Saud whether the king would be willing to meet with Chaim </a:t>
            </a:r>
            <a:r>
              <a:rPr lang="en-US" altLang="en-US" sz="1300" dirty="0" err="1" smtClean="0"/>
              <a:t>Weizman</a:t>
            </a:r>
            <a:r>
              <a:rPr lang="en-US" altLang="en-US" sz="1300" dirty="0" smtClean="0"/>
              <a:t> or other representatives of the Jewish Agency. The purpose would be to seek a ‘solution of basic problems affecting Palestine acceptable to both Arabs and Jews.’ Hoskins was personally well received. His report to Roosevelt recounted a weeklong visit to Riyadh, where he held frequent sessions alone with Ibn Saud. The king was appreciative of the opportunity Hoskins offered to speak frankly on many sensitive topics without an interpreter. The subject dealt with were many, but </a:t>
            </a:r>
            <a:r>
              <a:rPr lang="en-US" altLang="en-US" sz="1300" b="1" dirty="0" smtClean="0">
                <a:solidFill>
                  <a:schemeClr val="tx2"/>
                </a:solidFill>
              </a:rPr>
              <a:t>Palestine was the main concern</a:t>
            </a:r>
            <a:r>
              <a:rPr lang="en-US" altLang="en-US" sz="1300" dirty="0" smtClean="0"/>
              <a:t>. The king chose his words to the president with the utmost care. He said he could neither enter into such talks himself nor authorize a representative to do so. He feared a stage-by-stage wipeout of the Palestinian Arab population; also, he revealed a personal hatred of </a:t>
            </a:r>
            <a:r>
              <a:rPr lang="en-US" altLang="en-US" sz="1300" dirty="0" err="1" smtClean="0"/>
              <a:t>Weizman</a:t>
            </a:r>
            <a:r>
              <a:rPr lang="en-US" altLang="en-US" sz="1300" dirty="0" smtClean="0"/>
              <a:t>, based on </a:t>
            </a:r>
            <a:r>
              <a:rPr lang="en-US" altLang="en-US" sz="1300" dirty="0" err="1" smtClean="0"/>
              <a:t>Weizman’s</a:t>
            </a:r>
            <a:r>
              <a:rPr lang="en-US" altLang="en-US" sz="1300" dirty="0" smtClean="0"/>
              <a:t> alleged attempt to bribe him with 20 million pounds sterling, to be ‘guaranteed’ by President Roosevelt. The king later told me that </a:t>
            </a:r>
            <a:r>
              <a:rPr lang="en-US" altLang="en-US" sz="1300" dirty="0" err="1" smtClean="0"/>
              <a:t>Weizman’s</a:t>
            </a:r>
            <a:r>
              <a:rPr lang="en-US" altLang="en-US" sz="1300" dirty="0" smtClean="0"/>
              <a:t> proposed intermediary was H. St. John </a:t>
            </a:r>
            <a:r>
              <a:rPr lang="en-US" altLang="en-US" sz="1300" dirty="0" err="1" smtClean="0"/>
              <a:t>Philby</a:t>
            </a:r>
            <a:r>
              <a:rPr lang="en-US" altLang="en-US" sz="1300" dirty="0" smtClean="0"/>
              <a:t>.” Hoskins made his report to Roosevelt in person in a one-hour breakfast talk on September 27, 1943, only a few days before the scheduled arrival in Washington of Princes Faisal and Khalid. To Hoskins, Roosevelt expressed full understanding of the reason for the king’s refusal to meet with </a:t>
            </a:r>
            <a:r>
              <a:rPr lang="en-US" altLang="en-US" sz="1300" dirty="0" err="1" smtClean="0"/>
              <a:t>Weizman</a:t>
            </a:r>
            <a:r>
              <a:rPr lang="en-US" altLang="en-US" sz="1300" dirty="0" smtClean="0"/>
              <a:t>, and the president also showed irritation that his name had been mentioned as a guarantor, for which, he said, there was no basis in fact. The nearest he ever came to bordering on a discussion of this subject, Roosevelt said, was a suggestion he made several years earlier to Stephen Wise, chairman of the American Zionist Emergency Council, that if the Jews wanted to get more land in Palestine, they might well think of buying arable land outside of Palestine and assisting Arabs financially to move from Palestine to such areas. Roosevelt also told Hoskins that he favored an international trusteeship for Palestine, as recommended by the Department of State.”</a:t>
            </a:r>
          </a:p>
          <a:p>
            <a:pPr marL="0" indent="0">
              <a:buFontTx/>
              <a:buNone/>
            </a:pPr>
            <a:r>
              <a:rPr lang="en-US" altLang="en-US" sz="1300" dirty="0" smtClean="0">
                <a:solidFill>
                  <a:schemeClr val="tx2"/>
                </a:solidFill>
              </a:rPr>
              <a:t>Source: Parker Hart, Saudi Arabia and the United States: Birth of a Security Partnership, Indiana University Press, 1998, pp. 38-39</a:t>
            </a:r>
          </a:p>
          <a:p>
            <a:pPr marL="0" indent="0">
              <a:buFontTx/>
              <a:buNone/>
            </a:pPr>
            <a:r>
              <a:rPr lang="en-US" altLang="en-US" sz="1300" dirty="0" smtClean="0"/>
              <a:t>See also William Eddy’s memorandum  of the conversation printed in </a:t>
            </a:r>
            <a:r>
              <a:rPr lang="en-US" altLang="en-US" sz="1300" i="1" dirty="0" smtClean="0">
                <a:solidFill>
                  <a:schemeClr val="tx2"/>
                </a:solidFill>
              </a:rPr>
              <a:t>Foreign Relations of the United States</a:t>
            </a:r>
            <a:r>
              <a:rPr lang="en-US" altLang="en-US" sz="1300" dirty="0" smtClean="0"/>
              <a:t>, 1945, vol. 8, pp. 1-3 and 7-9 , and in Eddy’s personal account, </a:t>
            </a:r>
            <a:r>
              <a:rPr lang="en-US" altLang="en-US" sz="1300" i="1" dirty="0" smtClean="0">
                <a:solidFill>
                  <a:schemeClr val="tx2"/>
                </a:solidFill>
              </a:rPr>
              <a:t>F.D.R. Meets Ibn </a:t>
            </a:r>
            <a:r>
              <a:rPr lang="en-US" altLang="en-US" sz="1300" i="1" dirty="0" err="1" smtClean="0">
                <a:solidFill>
                  <a:schemeClr val="tx2"/>
                </a:solidFill>
              </a:rPr>
              <a:t>Sa’ud</a:t>
            </a:r>
            <a:r>
              <a:rPr lang="en-US" altLang="en-US" sz="1300" dirty="0" smtClean="0"/>
              <a:t>, published in 1954.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ChangeArrowheads="1"/>
          </p:cNvSpPr>
          <p:nvPr/>
        </p:nvSpPr>
        <p:spPr bwMode="auto">
          <a:xfrm>
            <a:off x="3165385" y="0"/>
            <a:ext cx="3189989" cy="6909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smtClean="0">
                <a:solidFill>
                  <a:schemeClr val="tx2"/>
                </a:solidFill>
              </a:rPr>
              <a:t>Ethnic cleansing &amp; River Diversion </a:t>
            </a:r>
          </a:p>
          <a:p>
            <a:pPr eaLnBrk="1" hangingPunct="1">
              <a:spcBef>
                <a:spcPct val="0"/>
              </a:spcBef>
              <a:buFontTx/>
              <a:buNone/>
            </a:pPr>
            <a:r>
              <a:rPr lang="en-US" altLang="en-US" sz="1200" dirty="0" smtClean="0">
                <a:solidFill>
                  <a:srgbClr val="FFFFFF"/>
                </a:solidFill>
              </a:rPr>
              <a:t>* Israeli historian and political scientist </a:t>
            </a:r>
            <a:r>
              <a:rPr lang="en-US" altLang="en-US" sz="1200" dirty="0" err="1" smtClean="0">
                <a:solidFill>
                  <a:srgbClr val="FFFFFF"/>
                </a:solidFill>
              </a:rPr>
              <a:t>Ilan</a:t>
            </a:r>
            <a:r>
              <a:rPr lang="en-US" altLang="en-US" sz="1200" dirty="0" smtClean="0">
                <a:solidFill>
                  <a:srgbClr val="FFFFFF"/>
                </a:solidFill>
              </a:rPr>
              <a:t> </a:t>
            </a:r>
            <a:r>
              <a:rPr lang="en-US" altLang="en-US" sz="1200" dirty="0" err="1" smtClean="0">
                <a:solidFill>
                  <a:srgbClr val="FFFFFF"/>
                </a:solidFill>
              </a:rPr>
              <a:t>Pappe</a:t>
            </a:r>
            <a:r>
              <a:rPr lang="en-US" altLang="en-US" sz="1200" dirty="0" smtClean="0">
                <a:solidFill>
                  <a:srgbClr val="FFFFFF"/>
                </a:solidFill>
              </a:rPr>
              <a:t> describes and documents the planning and execution of the ethnic cleansing of Palestine by 11 Jewish settlers sitting in a room </a:t>
            </a:r>
            <a:r>
              <a:rPr lang="en-US" altLang="en-US" sz="1200" dirty="0" smtClean="0">
                <a:solidFill>
                  <a:srgbClr val="FFFF00"/>
                </a:solidFill>
              </a:rPr>
              <a:t>beneath Marxist-style posters that carried slogans such as ‘Brothers in Arms</a:t>
            </a:r>
            <a:r>
              <a:rPr lang="en-US" altLang="en-US" sz="1200" dirty="0" smtClean="0">
                <a:solidFill>
                  <a:srgbClr val="FFFFFF"/>
                </a:solidFill>
              </a:rPr>
              <a:t>:’ </a:t>
            </a:r>
          </a:p>
          <a:p>
            <a:pPr eaLnBrk="1" hangingPunct="1">
              <a:spcBef>
                <a:spcPct val="0"/>
              </a:spcBef>
              <a:buFontTx/>
              <a:buNone/>
            </a:pPr>
            <a:r>
              <a:rPr lang="en-US" altLang="en-US" sz="1200" dirty="0" smtClean="0">
                <a:solidFill>
                  <a:srgbClr val="FFFFFF"/>
                </a:solidFill>
              </a:rPr>
              <a:t>* “</a:t>
            </a:r>
            <a:r>
              <a:rPr lang="en-US" altLang="en-US" sz="1200" dirty="0" smtClean="0">
                <a:solidFill>
                  <a:srgbClr val="FFFF00"/>
                </a:solidFill>
              </a:rPr>
              <a:t>In this building [the Red House in the Jewish settlement of Tel-Aviv], on a cold Wednesday afternoon, 10 March 1948, a group of eleven men, veteran Zionist leaders together with young military Jewish officers, put the final touches to a plan [</a:t>
            </a:r>
            <a:r>
              <a:rPr lang="en-US" altLang="en-US" sz="1200" i="1" dirty="0" smtClean="0">
                <a:solidFill>
                  <a:srgbClr val="FFFF00"/>
                </a:solidFill>
              </a:rPr>
              <a:t>Plan </a:t>
            </a:r>
            <a:r>
              <a:rPr lang="en-US" altLang="en-US" sz="1200" i="1" dirty="0" err="1" smtClean="0">
                <a:solidFill>
                  <a:srgbClr val="FFFF00"/>
                </a:solidFill>
              </a:rPr>
              <a:t>Dalet</a:t>
            </a:r>
            <a:r>
              <a:rPr lang="en-US" altLang="en-US" sz="1200" dirty="0" smtClean="0">
                <a:solidFill>
                  <a:srgbClr val="FFFF00"/>
                </a:solidFill>
              </a:rPr>
              <a:t>] for the ethnic cleansing of Palestine</a:t>
            </a:r>
            <a:r>
              <a:rPr lang="en-US" altLang="en-US" sz="1200" dirty="0" smtClean="0">
                <a:solidFill>
                  <a:srgbClr val="FFFFFF"/>
                </a:solidFill>
              </a:rPr>
              <a:t>.”	</a:t>
            </a:r>
          </a:p>
          <a:p>
            <a:pPr eaLnBrk="1" hangingPunct="1">
              <a:spcBef>
                <a:spcPct val="0"/>
              </a:spcBef>
              <a:buFontTx/>
              <a:buNone/>
            </a:pPr>
            <a:r>
              <a:rPr lang="en-US" altLang="en-US" sz="1200" dirty="0" smtClean="0">
                <a:solidFill>
                  <a:srgbClr val="FFFFFF"/>
                </a:solidFill>
              </a:rPr>
              <a:t>* “The orders came with a detailed description of the methods to be employed to forcibly evict the people: </a:t>
            </a:r>
            <a:r>
              <a:rPr lang="en-US" altLang="en-US" sz="1200" dirty="0" smtClean="0">
                <a:solidFill>
                  <a:srgbClr val="FFFF00"/>
                </a:solidFill>
              </a:rPr>
              <a:t>large-scale intimidation</a:t>
            </a:r>
            <a:r>
              <a:rPr lang="en-US" altLang="en-US" sz="1200" dirty="0" smtClean="0">
                <a:solidFill>
                  <a:srgbClr val="FFFFFF"/>
                </a:solidFill>
              </a:rPr>
              <a:t>; </a:t>
            </a:r>
            <a:r>
              <a:rPr lang="en-US" altLang="en-US" sz="1200" dirty="0" smtClean="0">
                <a:solidFill>
                  <a:srgbClr val="FFFF00"/>
                </a:solidFill>
              </a:rPr>
              <a:t>laying siege to and bombarding villages and population </a:t>
            </a:r>
            <a:r>
              <a:rPr lang="en-US" altLang="en-US" sz="1200" dirty="0" err="1" smtClean="0">
                <a:solidFill>
                  <a:srgbClr val="FFFF00"/>
                </a:solidFill>
              </a:rPr>
              <a:t>centres</a:t>
            </a:r>
            <a:r>
              <a:rPr lang="en-US" altLang="en-US" sz="1200" dirty="0" smtClean="0">
                <a:solidFill>
                  <a:srgbClr val="FFFFFF"/>
                </a:solidFill>
              </a:rPr>
              <a:t>; </a:t>
            </a:r>
            <a:r>
              <a:rPr lang="en-US" altLang="en-US" sz="1200" dirty="0" smtClean="0">
                <a:solidFill>
                  <a:srgbClr val="FFFF00"/>
                </a:solidFill>
              </a:rPr>
              <a:t>setting fire to homes, properties and goods</a:t>
            </a:r>
            <a:r>
              <a:rPr lang="en-US" altLang="en-US" sz="1200" dirty="0" smtClean="0">
                <a:solidFill>
                  <a:srgbClr val="FFFFFF"/>
                </a:solidFill>
              </a:rPr>
              <a:t>; </a:t>
            </a:r>
            <a:r>
              <a:rPr lang="en-US" altLang="en-US" sz="1200" dirty="0" smtClean="0">
                <a:solidFill>
                  <a:srgbClr val="FFFF00"/>
                </a:solidFill>
              </a:rPr>
              <a:t>expulsion</a:t>
            </a:r>
            <a:r>
              <a:rPr lang="en-US" altLang="en-US" sz="1200" dirty="0" smtClean="0">
                <a:solidFill>
                  <a:srgbClr val="FFFFFF"/>
                </a:solidFill>
              </a:rPr>
              <a:t>;  </a:t>
            </a:r>
            <a:r>
              <a:rPr lang="en-US" altLang="en-US" sz="1200" dirty="0" smtClean="0">
                <a:solidFill>
                  <a:srgbClr val="FFFF00"/>
                </a:solidFill>
              </a:rPr>
              <a:t>demolition</a:t>
            </a:r>
            <a:r>
              <a:rPr lang="en-US" altLang="en-US" sz="1200" dirty="0" smtClean="0">
                <a:solidFill>
                  <a:srgbClr val="FFFFFF"/>
                </a:solidFill>
              </a:rPr>
              <a:t>; and, finally, </a:t>
            </a:r>
            <a:r>
              <a:rPr lang="en-US" altLang="en-US" sz="1200" dirty="0" smtClean="0">
                <a:solidFill>
                  <a:srgbClr val="FFFF00"/>
                </a:solidFill>
              </a:rPr>
              <a:t>planting mines among the rubble to prevent any of the expelled inhabitants from returning</a:t>
            </a:r>
            <a:r>
              <a:rPr lang="en-US" altLang="en-US" sz="1200" dirty="0" smtClean="0">
                <a:solidFill>
                  <a:srgbClr val="FFFFFF"/>
                </a:solidFill>
              </a:rPr>
              <a:t>. Each unit was issued with its own </a:t>
            </a:r>
            <a:r>
              <a:rPr lang="en-US" altLang="en-US" sz="1200" dirty="0" smtClean="0">
                <a:solidFill>
                  <a:srgbClr val="FFFF00"/>
                </a:solidFill>
              </a:rPr>
              <a:t>list of villages and </a:t>
            </a:r>
            <a:r>
              <a:rPr lang="en-US" altLang="en-US" sz="1200" dirty="0" err="1" smtClean="0">
                <a:solidFill>
                  <a:srgbClr val="FFFF00"/>
                </a:solidFill>
              </a:rPr>
              <a:t>neighbourhoods</a:t>
            </a:r>
            <a:r>
              <a:rPr lang="en-US" altLang="en-US" sz="1200" dirty="0" smtClean="0">
                <a:solidFill>
                  <a:srgbClr val="FFFF00"/>
                </a:solidFill>
              </a:rPr>
              <a:t> </a:t>
            </a:r>
            <a:r>
              <a:rPr lang="en-US" altLang="en-US" sz="1200" dirty="0" smtClean="0">
                <a:solidFill>
                  <a:srgbClr val="FFFFFF"/>
                </a:solidFill>
              </a:rPr>
              <a:t>as the targets of this master plan.”  </a:t>
            </a:r>
          </a:p>
          <a:p>
            <a:pPr eaLnBrk="1" hangingPunct="1">
              <a:spcBef>
                <a:spcPct val="0"/>
              </a:spcBef>
              <a:buFontTx/>
              <a:buNone/>
            </a:pPr>
            <a:r>
              <a:rPr lang="en-US" altLang="en-US" sz="1200" dirty="0" err="1" smtClean="0">
                <a:solidFill>
                  <a:srgbClr val="FFFFFF"/>
                </a:solidFill>
              </a:rPr>
              <a:t>Ilan</a:t>
            </a:r>
            <a:r>
              <a:rPr lang="en-US" altLang="en-US" sz="1200" dirty="0" smtClean="0">
                <a:solidFill>
                  <a:srgbClr val="FFFFFF"/>
                </a:solidFill>
              </a:rPr>
              <a:t> </a:t>
            </a:r>
            <a:r>
              <a:rPr lang="en-US" altLang="en-US" sz="1200" dirty="0" err="1" smtClean="0">
                <a:solidFill>
                  <a:srgbClr val="FFFFFF"/>
                </a:solidFill>
              </a:rPr>
              <a:t>Pappe</a:t>
            </a:r>
            <a:r>
              <a:rPr lang="en-US" altLang="en-US" sz="1200" dirty="0" smtClean="0">
                <a:solidFill>
                  <a:srgbClr val="FFFFFF"/>
                </a:solidFill>
              </a:rPr>
              <a:t>, </a:t>
            </a:r>
            <a:r>
              <a:rPr lang="en-US" altLang="en-US" sz="1200" i="1" dirty="0" smtClean="0">
                <a:solidFill>
                  <a:srgbClr val="FFFFFF"/>
                </a:solidFill>
              </a:rPr>
              <a:t>The Ethnic Cleansing of Palestine,</a:t>
            </a:r>
            <a:r>
              <a:rPr lang="en-US" altLang="en-US" sz="1200" dirty="0" smtClean="0">
                <a:solidFill>
                  <a:srgbClr val="FFFFFF"/>
                </a:solidFill>
              </a:rPr>
              <a:t> Oxford: </a:t>
            </a:r>
            <a:r>
              <a:rPr lang="en-US" altLang="en-US" sz="1200" dirty="0" err="1" smtClean="0">
                <a:solidFill>
                  <a:srgbClr val="FFFFFF"/>
                </a:solidFill>
              </a:rPr>
              <a:t>Oneworld</a:t>
            </a:r>
            <a:r>
              <a:rPr lang="en-US" altLang="en-US" sz="1200" dirty="0" smtClean="0">
                <a:solidFill>
                  <a:srgbClr val="FFFFFF"/>
                </a:solidFill>
              </a:rPr>
              <a:t>, 2006, p. xii-xiii.</a:t>
            </a:r>
          </a:p>
          <a:p>
            <a:pPr eaLnBrk="1" hangingPunct="1">
              <a:spcBef>
                <a:spcPct val="0"/>
              </a:spcBef>
              <a:buFontTx/>
              <a:buNone/>
            </a:pPr>
            <a:endParaRPr lang="en-US" altLang="en-US" sz="300" dirty="0" smtClean="0">
              <a:solidFill>
                <a:srgbClr val="FFFFFF"/>
              </a:solidFill>
            </a:endParaRPr>
          </a:p>
          <a:p>
            <a:pPr eaLnBrk="1" hangingPunct="1">
              <a:spcBef>
                <a:spcPct val="0"/>
              </a:spcBef>
              <a:buFontTx/>
              <a:buNone/>
            </a:pPr>
            <a:r>
              <a:rPr lang="en-US" altLang="en-US" sz="1800" dirty="0" smtClean="0">
                <a:solidFill>
                  <a:schemeClr val="tx2"/>
                </a:solidFill>
              </a:rPr>
              <a:t>Diversion </a:t>
            </a:r>
            <a:r>
              <a:rPr lang="en-US" altLang="en-US" sz="1800" dirty="0">
                <a:solidFill>
                  <a:schemeClr val="tx2"/>
                </a:solidFill>
              </a:rPr>
              <a:t>of the only river (The Jordan River) in an arid country away from its 20 million-year-old natural </a:t>
            </a:r>
            <a:r>
              <a:rPr lang="en-US" altLang="en-US" sz="1800" dirty="0" smtClean="0">
                <a:solidFill>
                  <a:schemeClr val="tx2"/>
                </a:solidFill>
              </a:rPr>
              <a:t>course.</a:t>
            </a:r>
          </a:p>
        </p:txBody>
      </p:sp>
      <p:sp>
        <p:nvSpPr>
          <p:cNvPr id="6" name="Rectangle 5"/>
          <p:cNvSpPr/>
          <p:nvPr/>
        </p:nvSpPr>
        <p:spPr>
          <a:xfrm>
            <a:off x="-10888" y="4826675"/>
            <a:ext cx="3176274" cy="2031325"/>
          </a:xfrm>
          <a:prstGeom prst="rect">
            <a:avLst/>
          </a:prstGeom>
        </p:spPr>
        <p:txBody>
          <a:bodyPr wrap="square">
            <a:spAutoFit/>
          </a:bodyPr>
          <a:lstStyle/>
          <a:p>
            <a:r>
              <a:rPr lang="en-US" altLang="en-US" sz="1800" dirty="0" smtClean="0">
                <a:solidFill>
                  <a:schemeClr val="tx2"/>
                </a:solidFill>
              </a:rPr>
              <a:t>The 1948 ethnic cleansing of native Palestinian Muslims and Christians by incoming Jewish settlers is known in Arabic as the </a:t>
            </a:r>
            <a:r>
              <a:rPr lang="en-US" altLang="en-US" sz="1800" i="1" dirty="0" err="1" smtClean="0">
                <a:solidFill>
                  <a:schemeClr val="tx2"/>
                </a:solidFill>
              </a:rPr>
              <a:t>Alnakba</a:t>
            </a:r>
            <a:r>
              <a:rPr lang="en-US" altLang="en-US" sz="1800" dirty="0" smtClean="0">
                <a:solidFill>
                  <a:schemeClr val="tx2"/>
                </a:solidFill>
              </a:rPr>
              <a:t> or the Catastrophe:</a:t>
            </a:r>
          </a:p>
          <a:p>
            <a:endParaRPr lang="en-US" sz="1200" dirty="0" smtClean="0"/>
          </a:p>
          <a:p>
            <a:r>
              <a:rPr lang="en-US" sz="1200" dirty="0" err="1" smtClean="0"/>
              <a:t>Alnakba</a:t>
            </a:r>
            <a:r>
              <a:rPr lang="en-US" sz="1200" dirty="0" smtClean="0"/>
              <a:t> English P1, </a:t>
            </a:r>
            <a:r>
              <a:rPr lang="en-US" sz="500" dirty="0" smtClean="0">
                <a:hlinkClick r:id="rId2"/>
              </a:rPr>
              <a:t>https://www.youtube.com/watch?v=bm7dMhE80dw</a:t>
            </a:r>
            <a:r>
              <a:rPr lang="en-US" sz="500" dirty="0" smtClean="0"/>
              <a:t>  </a:t>
            </a:r>
          </a:p>
          <a:p>
            <a:r>
              <a:rPr lang="en-US" sz="1200" dirty="0" err="1" smtClean="0"/>
              <a:t>Alnakba</a:t>
            </a:r>
            <a:r>
              <a:rPr lang="en-US" sz="1200" dirty="0" smtClean="0"/>
              <a:t> English P2, </a:t>
            </a:r>
            <a:r>
              <a:rPr lang="en-US" sz="500" dirty="0" smtClean="0">
                <a:hlinkClick r:id="rId3"/>
              </a:rPr>
              <a:t>https://www.youtube.com/watch?v=jYvimRnlTqE#t=6117</a:t>
            </a:r>
            <a:r>
              <a:rPr lang="en-US" sz="500" dirty="0" smtClean="0"/>
              <a:t> </a:t>
            </a:r>
            <a:endParaRPr lang="en-US" sz="500"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87" y="0"/>
            <a:ext cx="3176273"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Straight Connector 6"/>
          <p:cNvCxnSpPr/>
          <p:nvPr/>
        </p:nvCxnSpPr>
        <p:spPr bwMode="auto">
          <a:xfrm>
            <a:off x="3142342" y="4850039"/>
            <a:ext cx="1" cy="200796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5375" y="0"/>
            <a:ext cx="2823882"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7848599" y="4876800"/>
            <a:ext cx="1330657" cy="1938992"/>
          </a:xfrm>
          <a:prstGeom prst="rect">
            <a:avLst/>
          </a:prstGeom>
        </p:spPr>
        <p:txBody>
          <a:bodyPr wrap="square">
            <a:spAutoFit/>
          </a:bodyPr>
          <a:lstStyle/>
          <a:p>
            <a:r>
              <a:rPr lang="en-US" sz="1200" dirty="0" smtClean="0">
                <a:solidFill>
                  <a:schemeClr val="bg1"/>
                </a:solidFill>
              </a:rPr>
              <a:t>CC</a:t>
            </a:r>
          </a:p>
          <a:p>
            <a:r>
              <a:rPr lang="en-US" sz="1200" b="1" dirty="0" smtClean="0">
                <a:solidFill>
                  <a:schemeClr val="bg1"/>
                </a:solidFill>
              </a:rPr>
              <a:t>National </a:t>
            </a:r>
            <a:r>
              <a:rPr lang="en-US" sz="1200" b="1" dirty="0">
                <a:solidFill>
                  <a:schemeClr val="bg1"/>
                </a:solidFill>
              </a:rPr>
              <a:t>Water Carrier of Israel, </a:t>
            </a:r>
            <a:r>
              <a:rPr lang="en-US" sz="1200" dirty="0">
                <a:solidFill>
                  <a:schemeClr val="bg1"/>
                </a:solidFill>
              </a:rPr>
              <a:t>by </a:t>
            </a:r>
            <a:r>
              <a:rPr lang="en-US" sz="1200" dirty="0" err="1">
                <a:solidFill>
                  <a:schemeClr val="bg1"/>
                </a:solidFill>
              </a:rPr>
              <a:t>AdamHej</a:t>
            </a:r>
            <a:r>
              <a:rPr lang="en-US" sz="1200" dirty="0">
                <a:solidFill>
                  <a:schemeClr val="bg1"/>
                </a:solidFill>
              </a:rPr>
              <a:t>, 15 March 2015, </a:t>
            </a:r>
            <a:r>
              <a:rPr lang="en-US" sz="1200" dirty="0">
                <a:hlinkClick r:id="rId6"/>
              </a:rPr>
              <a:t>https://commons.wikimedia.org/wiki/File:National_Water_Carrier_of_Israel_-</a:t>
            </a:r>
            <a:r>
              <a:rPr lang="en-US" sz="1200" dirty="0" smtClean="0">
                <a:hlinkClick r:id="rId6"/>
              </a:rPr>
              <a:t>en.svg</a:t>
            </a:r>
            <a:r>
              <a:rPr lang="en-US" sz="1200" dirty="0" smtClean="0"/>
              <a:t> </a:t>
            </a:r>
            <a:endParaRPr lang="en-US" sz="1200" dirty="0"/>
          </a:p>
        </p:txBody>
      </p:sp>
      <p:cxnSp>
        <p:nvCxnSpPr>
          <p:cNvPr id="12" name="Straight Connector 11"/>
          <p:cNvCxnSpPr/>
          <p:nvPr/>
        </p:nvCxnSpPr>
        <p:spPr bwMode="auto">
          <a:xfrm>
            <a:off x="3142342" y="5638800"/>
            <a:ext cx="321303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762000"/>
            <a:ext cx="91821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extBox 6"/>
          <p:cNvSpPr txBox="1">
            <a:spLocks noChangeArrowheads="1"/>
          </p:cNvSpPr>
          <p:nvPr/>
        </p:nvSpPr>
        <p:spPr bwMode="auto">
          <a:xfrm>
            <a:off x="0" y="4724400"/>
            <a:ext cx="32940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rgbClr val="000000"/>
                </a:solidFill>
              </a:rPr>
              <a:t>Source: Jeff Gates, </a:t>
            </a:r>
            <a:r>
              <a:rPr lang="en-US" altLang="en-US" sz="1200" i="1" dirty="0">
                <a:solidFill>
                  <a:srgbClr val="000000"/>
                </a:solidFill>
              </a:rPr>
              <a:t>Guilt by Association</a:t>
            </a:r>
            <a:r>
              <a:rPr lang="en-US" altLang="en-US" sz="1200" dirty="0">
                <a:solidFill>
                  <a:srgbClr val="000000"/>
                </a:solidFill>
              </a:rPr>
              <a:t>, page 180</a:t>
            </a:r>
          </a:p>
        </p:txBody>
      </p:sp>
      <p:sp>
        <p:nvSpPr>
          <p:cNvPr id="41988" name="TextBox 4"/>
          <p:cNvSpPr txBox="1">
            <a:spLocks noChangeArrowheads="1"/>
          </p:cNvSpPr>
          <p:nvPr/>
        </p:nvSpPr>
        <p:spPr bwMode="auto">
          <a:xfrm>
            <a:off x="4114800" y="4953000"/>
            <a:ext cx="50292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FF0000"/>
                </a:solidFill>
              </a:rPr>
              <a:t>“Sometime in the late 1950s, that world-class gossip and occasional historian, John F. Kennedy, told me how, in 1948, Harry S. Truman had been pretty much abandoned by everyone when he came to run for president. Then an American Zionist brought him two million dollars in cash, in a suitcase, aboard his whistle-stop campaign train. ‘That’s why our recognition of Israel was rushed through so fast.’”---</a:t>
            </a:r>
            <a:r>
              <a:rPr lang="en-US" altLang="en-US" sz="1000" dirty="0">
                <a:solidFill>
                  <a:srgbClr val="FF0000"/>
                </a:solidFill>
              </a:rPr>
              <a:t>Gore Vidal, </a:t>
            </a:r>
            <a:r>
              <a:rPr lang="en-US" altLang="en-US" sz="1000" dirty="0">
                <a:solidFill>
                  <a:srgbClr val="000000"/>
                </a:solidFill>
              </a:rPr>
              <a:t>Quoted in Grant F. Smith</a:t>
            </a:r>
            <a:r>
              <a:rPr lang="en-US" altLang="en-US" sz="1000" i="1" dirty="0">
                <a:solidFill>
                  <a:srgbClr val="000000"/>
                </a:solidFill>
              </a:rPr>
              <a:t>, Spy Trade: How Israel’s Lobby Undermines America’s Economy</a:t>
            </a:r>
            <a:r>
              <a:rPr lang="en-US" altLang="en-US" sz="1000" dirty="0">
                <a:solidFill>
                  <a:srgbClr val="000000"/>
                </a:solidFill>
              </a:rPr>
              <a:t>, Institute for Research: Middle Eastern Policy, Inc., Washington, DC, 2008, page 27</a:t>
            </a:r>
          </a:p>
        </p:txBody>
      </p:sp>
      <p:sp>
        <p:nvSpPr>
          <p:cNvPr id="8" name="Rectangle 7"/>
          <p:cNvSpPr/>
          <p:nvPr/>
        </p:nvSpPr>
        <p:spPr>
          <a:xfrm>
            <a:off x="0" y="0"/>
            <a:ext cx="9144000" cy="708025"/>
          </a:xfrm>
          <a:prstGeom prst="rect">
            <a:avLst/>
          </a:prstGeom>
        </p:spPr>
        <p:txBody>
          <a:bodyPr>
            <a:spAutoFit/>
          </a:bodyPr>
          <a:lstStyle/>
          <a:p>
            <a:pPr algn="ctr">
              <a:defRPr/>
            </a:pPr>
            <a:r>
              <a:rPr lang="en-US" sz="2000" b="1" dirty="0">
                <a:solidFill>
                  <a:srgbClr val="FFFF00"/>
                </a:solidFill>
                <a:effectLst>
                  <a:outerShdw blurRad="38100" dist="38100" dir="2700000" algn="tl">
                    <a:srgbClr val="000000">
                      <a:alpha val="43137"/>
                    </a:srgbClr>
                  </a:outerShdw>
                </a:effectLst>
              </a:rPr>
              <a:t>U.S. President Harry Truman recognized Israel 11 minutes after its proclamation, </a:t>
            </a:r>
          </a:p>
          <a:p>
            <a:pPr algn="ctr">
              <a:defRPr/>
            </a:pPr>
            <a:r>
              <a:rPr lang="en-US" sz="2000" b="1" dirty="0">
                <a:solidFill>
                  <a:srgbClr val="FFFF00"/>
                </a:solidFill>
                <a:effectLst>
                  <a:outerShdw blurRad="38100" dist="38100" dir="2700000" algn="tl">
                    <a:srgbClr val="000000">
                      <a:alpha val="43137"/>
                    </a:srgbClr>
                  </a:outerShdw>
                </a:effectLst>
              </a:rPr>
              <a:t>      but he recognized it as a “provisional” government and a “non-Jewish” state </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0" y="0"/>
            <a:ext cx="9144000" cy="2286000"/>
          </a:xfrm>
        </p:spPr>
        <p:txBody>
          <a:bodyPr/>
          <a:lstStyle/>
          <a:p>
            <a:r>
              <a:rPr lang="en-US" altLang="en-US" b="1" dirty="0" smtClean="0"/>
              <a:t>Palestine Refugees Hearings</a:t>
            </a:r>
            <a:r>
              <a:rPr lang="en-US" altLang="en-US" sz="8000" dirty="0" smtClean="0"/>
              <a:t/>
            </a:r>
            <a:br>
              <a:rPr lang="en-US" altLang="en-US" sz="8000" dirty="0" smtClean="0"/>
            </a:br>
            <a:r>
              <a:rPr lang="en-US" altLang="en-US" sz="2400" dirty="0" smtClean="0"/>
              <a:t> </a:t>
            </a:r>
            <a:r>
              <a:rPr lang="en-US" altLang="en-US" sz="2000" dirty="0" smtClean="0"/>
              <a:t>before the Committee on Foreign Affairs , House of Representative , Eighty-First Congress on Senate Joint Resolution 153</a:t>
            </a:r>
            <a:r>
              <a:rPr lang="en-US" altLang="en-US" sz="1800" dirty="0" smtClean="0"/>
              <a:t/>
            </a:r>
            <a:br>
              <a:rPr lang="en-US" altLang="en-US" sz="1800" dirty="0" smtClean="0"/>
            </a:br>
            <a:r>
              <a:rPr lang="en-US" altLang="en-US" sz="2000" dirty="0" smtClean="0">
                <a:solidFill>
                  <a:schemeClr val="tx1"/>
                </a:solidFill>
              </a:rPr>
              <a:t>A Joint Resolution for the Authorization of a Contribution by the United States to the United Nations Relief and Works Agency for Palestine Refugees in the Near East</a:t>
            </a:r>
            <a:r>
              <a:rPr lang="en-US" altLang="en-US" sz="2800" dirty="0" smtClean="0"/>
              <a:t/>
            </a:r>
            <a:br>
              <a:rPr lang="en-US" altLang="en-US" sz="2800" dirty="0" smtClean="0"/>
            </a:br>
            <a:r>
              <a:rPr lang="en-US" altLang="en-US" sz="2800" dirty="0" smtClean="0"/>
              <a:t>Washington, DC, February 16 and 17, 1950</a:t>
            </a:r>
          </a:p>
        </p:txBody>
      </p:sp>
      <p:sp>
        <p:nvSpPr>
          <p:cNvPr id="43011" name="Content Placeholder 2"/>
          <p:cNvSpPr>
            <a:spLocks noGrp="1"/>
          </p:cNvSpPr>
          <p:nvPr>
            <p:ph idx="1"/>
          </p:nvPr>
        </p:nvSpPr>
        <p:spPr>
          <a:xfrm>
            <a:off x="0" y="2514600"/>
            <a:ext cx="6019800" cy="4343400"/>
          </a:xfrm>
        </p:spPr>
        <p:txBody>
          <a:bodyPr/>
          <a:lstStyle/>
          <a:p>
            <a:pPr>
              <a:buFontTx/>
              <a:buNone/>
            </a:pPr>
            <a:r>
              <a:rPr lang="en-US" altLang="en-US" sz="1600" b="1" dirty="0" smtClean="0">
                <a:solidFill>
                  <a:schemeClr val="tx2"/>
                </a:solidFill>
              </a:rPr>
              <a:t>Mr. [John M.] </a:t>
            </a:r>
            <a:r>
              <a:rPr lang="en-US" altLang="en-US" sz="1600" b="1" dirty="0" err="1" smtClean="0">
                <a:solidFill>
                  <a:schemeClr val="tx2"/>
                </a:solidFill>
              </a:rPr>
              <a:t>Vorys</a:t>
            </a:r>
            <a:r>
              <a:rPr lang="en-US" altLang="en-US" sz="1600" b="1" dirty="0" smtClean="0">
                <a:solidFill>
                  <a:schemeClr val="tx2"/>
                </a:solidFill>
              </a:rPr>
              <a:t> [House Committee on Foreign Affairs]. </a:t>
            </a:r>
            <a:r>
              <a:rPr lang="en-US" altLang="en-US" sz="1600" dirty="0" smtClean="0"/>
              <a:t>Looking at the Path of Immigration it would appear that 800,000 Jews came in , and 750,000 Arabs went out. Would that be a statement, nearly, of the cause and effect?</a:t>
            </a:r>
          </a:p>
          <a:p>
            <a:pPr>
              <a:buFontTx/>
              <a:buNone/>
            </a:pPr>
            <a:r>
              <a:rPr lang="en-US" altLang="en-US" sz="1600" b="1" dirty="0" smtClean="0">
                <a:solidFill>
                  <a:schemeClr val="tx2"/>
                </a:solidFill>
              </a:rPr>
              <a:t>Mr. [George C.]  McGhee [Assistant Secretary of State for Near Eastern, South Asian, and African Affairs]. </a:t>
            </a:r>
            <a:r>
              <a:rPr lang="en-US" altLang="en-US" sz="1600" dirty="0" smtClean="0"/>
              <a:t>No, sir, I do not think you can say there is a direct cause and effect relationship. Of course there was a considerable movement into Palestine, starting in 1919. One might reason that there is an indirect cause and effect.</a:t>
            </a:r>
          </a:p>
          <a:p>
            <a:pPr>
              <a:buFontTx/>
              <a:buNone/>
            </a:pPr>
            <a:r>
              <a:rPr lang="en-US" altLang="en-US" sz="1600" b="1" dirty="0" smtClean="0">
                <a:solidFill>
                  <a:schemeClr val="tx2"/>
                </a:solidFill>
              </a:rPr>
              <a:t>Mr. </a:t>
            </a:r>
            <a:r>
              <a:rPr lang="en-US" altLang="en-US" sz="1600" b="1" dirty="0" err="1" smtClean="0">
                <a:solidFill>
                  <a:schemeClr val="tx2"/>
                </a:solidFill>
              </a:rPr>
              <a:t>Vorys</a:t>
            </a:r>
            <a:r>
              <a:rPr lang="en-US" altLang="en-US" sz="1600" b="1" dirty="0" smtClean="0">
                <a:solidFill>
                  <a:schemeClr val="tx2"/>
                </a:solidFill>
              </a:rPr>
              <a:t> [Ohio]. </a:t>
            </a:r>
            <a:r>
              <a:rPr lang="en-US" altLang="en-US" sz="1600" dirty="0" smtClean="0"/>
              <a:t>I have no further questions.</a:t>
            </a:r>
          </a:p>
          <a:p>
            <a:pPr>
              <a:buFontTx/>
              <a:buNone/>
            </a:pPr>
            <a:r>
              <a:rPr lang="en-US" altLang="en-US" sz="1600" b="1" dirty="0" smtClean="0">
                <a:solidFill>
                  <a:schemeClr val="tx2"/>
                </a:solidFill>
              </a:rPr>
              <a:t>Chairman John </a:t>
            </a:r>
            <a:r>
              <a:rPr lang="en-US" altLang="en-US" sz="1600" b="1" dirty="0" err="1" smtClean="0">
                <a:solidFill>
                  <a:schemeClr val="tx2"/>
                </a:solidFill>
              </a:rPr>
              <a:t>Kee</a:t>
            </a:r>
            <a:r>
              <a:rPr lang="en-US" altLang="en-US" sz="1600" b="1" dirty="0" smtClean="0">
                <a:solidFill>
                  <a:schemeClr val="tx2"/>
                </a:solidFill>
              </a:rPr>
              <a:t> [West Virginia]. </a:t>
            </a:r>
            <a:r>
              <a:rPr lang="en-US" altLang="en-US" sz="1600" dirty="0" smtClean="0"/>
              <a:t>Mr. Battle?</a:t>
            </a:r>
          </a:p>
          <a:p>
            <a:pPr>
              <a:buFontTx/>
              <a:buNone/>
            </a:pPr>
            <a:r>
              <a:rPr lang="en-US" altLang="en-US" sz="1600" b="1" dirty="0" smtClean="0">
                <a:solidFill>
                  <a:schemeClr val="tx2"/>
                </a:solidFill>
              </a:rPr>
              <a:t>Mr. [Laurie C.] Battle [Alabama]. </a:t>
            </a:r>
            <a:r>
              <a:rPr lang="en-US" altLang="en-US" sz="1600" dirty="0" smtClean="0"/>
              <a:t>I have no further questions.</a:t>
            </a:r>
          </a:p>
          <a:p>
            <a:pPr>
              <a:buFontTx/>
              <a:buNone/>
            </a:pPr>
            <a:r>
              <a:rPr lang="en-US" altLang="en-US" sz="1600" b="1" dirty="0" smtClean="0">
                <a:solidFill>
                  <a:schemeClr val="tx2"/>
                </a:solidFill>
              </a:rPr>
              <a:t>Chairman </a:t>
            </a:r>
            <a:r>
              <a:rPr lang="en-US" altLang="en-US" sz="1600" b="1" dirty="0" err="1" smtClean="0">
                <a:solidFill>
                  <a:schemeClr val="tx2"/>
                </a:solidFill>
              </a:rPr>
              <a:t>Kee</a:t>
            </a:r>
            <a:r>
              <a:rPr lang="en-US" altLang="en-US" sz="1600" b="1" dirty="0" smtClean="0">
                <a:solidFill>
                  <a:schemeClr val="tx2"/>
                </a:solidFill>
              </a:rPr>
              <a:t> </a:t>
            </a:r>
            <a:r>
              <a:rPr lang="en-US" altLang="en-US" sz="1600" dirty="0" smtClean="0"/>
              <a:t>. Mr. </a:t>
            </a:r>
            <a:r>
              <a:rPr lang="en-US" altLang="en-US" sz="1600" dirty="0" err="1" smtClean="0"/>
              <a:t>Merrow</a:t>
            </a:r>
            <a:r>
              <a:rPr lang="en-US" altLang="en-US" sz="1600" dirty="0" smtClean="0"/>
              <a:t>?</a:t>
            </a:r>
          </a:p>
          <a:p>
            <a:pPr>
              <a:buFontTx/>
              <a:buNone/>
            </a:pPr>
            <a:r>
              <a:rPr lang="en-US" altLang="en-US" sz="1600" b="1" dirty="0" smtClean="0">
                <a:solidFill>
                  <a:schemeClr val="tx2"/>
                </a:solidFill>
              </a:rPr>
              <a:t>Mr. [Chester E.] </a:t>
            </a:r>
            <a:r>
              <a:rPr lang="en-US" altLang="en-US" sz="1600" b="1" dirty="0" err="1" smtClean="0">
                <a:solidFill>
                  <a:schemeClr val="tx2"/>
                </a:solidFill>
              </a:rPr>
              <a:t>Merrow</a:t>
            </a:r>
            <a:r>
              <a:rPr lang="en-US" altLang="en-US" sz="1600" b="1" dirty="0" smtClean="0">
                <a:solidFill>
                  <a:schemeClr val="tx2"/>
                </a:solidFill>
              </a:rPr>
              <a:t> [New Hampshire]. </a:t>
            </a:r>
            <a:r>
              <a:rPr lang="en-US" altLang="en-US" sz="1600" dirty="0" smtClean="0"/>
              <a:t>I have no further questions.</a:t>
            </a:r>
          </a:p>
          <a:p>
            <a:pPr>
              <a:buFontTx/>
              <a:buNone/>
            </a:pPr>
            <a:endParaRPr lang="en-US" altLang="en-US" sz="1800" dirty="0" smtClean="0"/>
          </a:p>
          <a:p>
            <a:pPr>
              <a:buFontTx/>
              <a:buNone/>
            </a:pPr>
            <a:endParaRPr lang="en-US" altLang="en-US" sz="2000" dirty="0" smtClean="0"/>
          </a:p>
          <a:p>
            <a:pPr>
              <a:buFontTx/>
              <a:buNone/>
            </a:pPr>
            <a:endParaRPr lang="en-US" altLang="en-US" sz="2000" dirty="0" smtClean="0"/>
          </a:p>
          <a:p>
            <a:r>
              <a:rPr lang="en-US" altLang="en-US" sz="2400" dirty="0" smtClean="0"/>
              <a:t> </a:t>
            </a:r>
          </a:p>
        </p:txBody>
      </p:sp>
      <p:sp>
        <p:nvSpPr>
          <p:cNvPr id="43012" name="TextBox 3"/>
          <p:cNvSpPr txBox="1">
            <a:spLocks noChangeArrowheads="1"/>
          </p:cNvSpPr>
          <p:nvPr/>
        </p:nvSpPr>
        <p:spPr bwMode="auto">
          <a:xfrm>
            <a:off x="5943600" y="2457450"/>
            <a:ext cx="32004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FFFF00"/>
                </a:solidFill>
              </a:rPr>
              <a:t>"The United States is committed to continuing its partnership with UNRWA [United Nations Relief and Works Agency for Palestine Refugees in the Near East] to assist the more than 5.4million registered Palestinian refugees and other registered persons assisted by UNRWA until a just solution is achieved and UNRWA’s mandate ends... UNRWA is committed to taking all possible measures to ensure that funding provided by the United States to support UNRWA is not used to provide assistance to, or otherwise support, terrorists or terrorist organizations." </a:t>
            </a:r>
          </a:p>
          <a:p>
            <a:pPr eaLnBrk="1" hangingPunct="1">
              <a:spcBef>
                <a:spcPct val="0"/>
              </a:spcBef>
              <a:buFontTx/>
              <a:buNone/>
            </a:pPr>
            <a:r>
              <a:rPr lang="en-US" altLang="en-US" sz="1000" dirty="0"/>
              <a:t>Framework for Cooperation Between the United Nations Relief and Works Agency for Palestine Refugees in the Near East and the Government of the United States of America for 2015, 2015 UNRWA-U.S. Framework for Cooperation, Report, November 28, 2014, </a:t>
            </a:r>
            <a:r>
              <a:rPr lang="en-US" altLang="en-US" sz="1000" dirty="0">
                <a:hlinkClick r:id="rId2"/>
              </a:rPr>
              <a:t>http://www.state.gov/j/prm/releases/frameworknew/234468.htm</a:t>
            </a:r>
            <a:r>
              <a:rPr lang="en-US" altLang="en-US" sz="1000" dirty="0"/>
              <a:t> </a:t>
            </a:r>
            <a:endParaRPr lang="en-US" altLang="en-US" sz="1000" b="1" dirty="0"/>
          </a:p>
        </p:txBody>
      </p:sp>
      <p:cxnSp>
        <p:nvCxnSpPr>
          <p:cNvPr id="43013" name="Straight Connector 2"/>
          <p:cNvCxnSpPr>
            <a:cxnSpLocks noChangeShapeType="1"/>
          </p:cNvCxnSpPr>
          <p:nvPr/>
        </p:nvCxnSpPr>
        <p:spPr bwMode="auto">
          <a:xfrm>
            <a:off x="5943600" y="5791200"/>
            <a:ext cx="0" cy="1066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3014" name="Straight Connector 8"/>
          <p:cNvCxnSpPr>
            <a:cxnSpLocks noChangeShapeType="1"/>
          </p:cNvCxnSpPr>
          <p:nvPr/>
        </p:nvCxnSpPr>
        <p:spPr bwMode="auto">
          <a:xfrm flipV="1">
            <a:off x="5943600" y="2438400"/>
            <a:ext cx="0" cy="3352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3015" name="Straight Connector 10"/>
          <p:cNvCxnSpPr>
            <a:cxnSpLocks noChangeShapeType="1"/>
          </p:cNvCxnSpPr>
          <p:nvPr/>
        </p:nvCxnSpPr>
        <p:spPr bwMode="auto">
          <a:xfrm>
            <a:off x="5943600" y="2438400"/>
            <a:ext cx="3200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0" name="Text Box 2"/>
          <p:cNvSpPr txBox="1">
            <a:spLocks noChangeArrowheads="1"/>
          </p:cNvSpPr>
          <p:nvPr/>
        </p:nvSpPr>
        <p:spPr bwMode="auto">
          <a:xfrm>
            <a:off x="5233988" y="1247775"/>
            <a:ext cx="3879850" cy="5687711"/>
          </a:xfrm>
          <a:prstGeom prst="rect">
            <a:avLst/>
          </a:prstGeom>
          <a:solidFill>
            <a:srgbClr val="0000FF"/>
          </a:solidFill>
          <a:ln w="9525">
            <a:noFill/>
            <a:miter lim="800000"/>
            <a:headEnd/>
            <a:tailEnd/>
          </a:ln>
          <a:effectLst/>
        </p:spPr>
        <p:txBody>
          <a:bodyPr>
            <a:spAutoFit/>
          </a:bodyPr>
          <a:lstStyle/>
          <a:p>
            <a:pPr algn="ctr">
              <a:lnSpc>
                <a:spcPct val="90000"/>
              </a:lnSpc>
              <a:defRPr/>
            </a:pPr>
            <a:r>
              <a:rPr lang="en-US" sz="2000" b="1" dirty="0">
                <a:solidFill>
                  <a:schemeClr val="tx2"/>
                </a:solidFill>
                <a:effectLst>
                  <a:outerShdw blurRad="38100" dist="38100" dir="2700000" algn="tl">
                    <a:srgbClr val="000000"/>
                  </a:outerShdw>
                </a:effectLst>
              </a:rPr>
              <a:t>Palestinian Dispossession and Dispersal 1948-2000</a:t>
            </a:r>
          </a:p>
          <a:p>
            <a:pPr>
              <a:lnSpc>
                <a:spcPct val="90000"/>
              </a:lnSpc>
              <a:defRPr/>
            </a:pPr>
            <a:r>
              <a:rPr lang="en-US" sz="1400" dirty="0"/>
              <a:t>Palestine/Israel (4,715,000), Jordan (2,540,000), Lebanon (500,000), Syria (443,000), Saudi Arabia (334,000), Iraq (87,000), Egypt (72,000), Kuwait (35,000), Libya (31,000), Other Arab States (570,000). </a:t>
            </a:r>
            <a:r>
              <a:rPr lang="en-US" sz="1400" dirty="0">
                <a:cs typeface="Times New Roman" pitchFamily="18" charset="0"/>
              </a:rPr>
              <a:t>Source: De </a:t>
            </a:r>
            <a:r>
              <a:rPr lang="en-US" sz="1400" dirty="0" err="1">
                <a:cs typeface="Times New Roman" pitchFamily="18" charset="0"/>
              </a:rPr>
              <a:t>Blij</a:t>
            </a:r>
            <a:r>
              <a:rPr lang="en-US" sz="1400" dirty="0">
                <a:cs typeface="Times New Roman" pitchFamily="18" charset="0"/>
              </a:rPr>
              <a:t>, H.J. and Muller, P. O. </a:t>
            </a:r>
            <a:r>
              <a:rPr lang="en-US" sz="1400" dirty="0">
                <a:solidFill>
                  <a:schemeClr val="tx2"/>
                </a:solidFill>
                <a:cs typeface="Times New Roman" pitchFamily="18" charset="0"/>
              </a:rPr>
              <a:t>(2002), </a:t>
            </a:r>
            <a:r>
              <a:rPr lang="en-US" sz="1400" i="1" dirty="0">
                <a:cs typeface="Times New Roman" pitchFamily="18" charset="0"/>
              </a:rPr>
              <a:t>Geography: Realms, Regions, and Concepts</a:t>
            </a:r>
            <a:r>
              <a:rPr lang="en-US" sz="1400" dirty="0">
                <a:cs typeface="Times New Roman" pitchFamily="18" charset="0"/>
              </a:rPr>
              <a:t>, 10th Edition. New York: John Wiley &amp; Sons. Page 314.</a:t>
            </a:r>
          </a:p>
          <a:p>
            <a:pPr>
              <a:lnSpc>
                <a:spcPct val="90000"/>
              </a:lnSpc>
              <a:defRPr/>
            </a:pPr>
            <a:endParaRPr lang="en-US" sz="1000" dirty="0" smtClean="0">
              <a:cs typeface="Times New Roman" pitchFamily="18" charset="0"/>
            </a:endParaRPr>
          </a:p>
          <a:p>
            <a:pPr>
              <a:lnSpc>
                <a:spcPct val="90000"/>
              </a:lnSpc>
              <a:defRPr/>
            </a:pPr>
            <a:r>
              <a:rPr lang="en-US" sz="2400" dirty="0" smtClean="0">
                <a:solidFill>
                  <a:schemeClr val="tx2"/>
                </a:solidFill>
                <a:cs typeface="Times New Roman" pitchFamily="18" charset="0"/>
              </a:rPr>
              <a:t>At </a:t>
            </a:r>
            <a:r>
              <a:rPr lang="en-US" sz="2400" dirty="0">
                <a:solidFill>
                  <a:schemeClr val="tx2"/>
                </a:solidFill>
                <a:cs typeface="Times New Roman" pitchFamily="18" charset="0"/>
              </a:rPr>
              <a:t>the </a:t>
            </a:r>
            <a:r>
              <a:rPr lang="en-US" sz="2400" b="1" dirty="0">
                <a:solidFill>
                  <a:schemeClr val="tx2"/>
                </a:solidFill>
                <a:cs typeface="Times New Roman" pitchFamily="18" charset="0"/>
              </a:rPr>
              <a:t>end of </a:t>
            </a:r>
            <a:r>
              <a:rPr lang="en-US" sz="2400" b="1" dirty="0" smtClean="0">
                <a:solidFill>
                  <a:schemeClr val="tx2"/>
                </a:solidFill>
                <a:cs typeface="Times New Roman" pitchFamily="18" charset="0"/>
              </a:rPr>
              <a:t>2016</a:t>
            </a:r>
            <a:r>
              <a:rPr lang="en-US" sz="2400" dirty="0" smtClean="0">
                <a:solidFill>
                  <a:schemeClr val="tx2"/>
                </a:solidFill>
                <a:cs typeface="Times New Roman" pitchFamily="18" charset="0"/>
              </a:rPr>
              <a:t>, the estimated number </a:t>
            </a:r>
            <a:r>
              <a:rPr lang="en-US" sz="2400" dirty="0">
                <a:solidFill>
                  <a:schemeClr val="tx2"/>
                </a:solidFill>
                <a:cs typeface="Times New Roman" pitchFamily="18" charset="0"/>
              </a:rPr>
              <a:t>of Palestinians in the world </a:t>
            </a:r>
            <a:r>
              <a:rPr lang="en-US" sz="2400" dirty="0" smtClean="0">
                <a:solidFill>
                  <a:schemeClr val="tx2"/>
                </a:solidFill>
                <a:cs typeface="Times New Roman" pitchFamily="18" charset="0"/>
              </a:rPr>
              <a:t>was </a:t>
            </a:r>
            <a:r>
              <a:rPr lang="en-US" sz="2400" b="1" dirty="0" smtClean="0">
                <a:solidFill>
                  <a:schemeClr val="tx2"/>
                </a:solidFill>
                <a:cs typeface="Times New Roman" pitchFamily="18" charset="0"/>
              </a:rPr>
              <a:t>12.70 million</a:t>
            </a:r>
            <a:r>
              <a:rPr lang="en-US" sz="2400" dirty="0" smtClean="0">
                <a:solidFill>
                  <a:schemeClr val="tx2"/>
                </a:solidFill>
                <a:cs typeface="Times New Roman" pitchFamily="18" charset="0"/>
              </a:rPr>
              <a:t>, of whom 6.41 million in Palestine-Israel </a:t>
            </a:r>
            <a:r>
              <a:rPr lang="en-US" sz="2400" dirty="0">
                <a:solidFill>
                  <a:schemeClr val="tx2"/>
                </a:solidFill>
                <a:cs typeface="Times New Roman" pitchFamily="18" charset="0"/>
              </a:rPr>
              <a:t>and </a:t>
            </a:r>
            <a:r>
              <a:rPr lang="en-US" sz="2400" dirty="0" smtClean="0">
                <a:solidFill>
                  <a:schemeClr val="tx2"/>
                </a:solidFill>
                <a:cs typeface="Times New Roman" pitchFamily="18" charset="0"/>
              </a:rPr>
              <a:t>6.28 million in foreign countries,  </a:t>
            </a:r>
            <a:r>
              <a:rPr lang="en-US" sz="2400" dirty="0">
                <a:solidFill>
                  <a:schemeClr val="tx2"/>
                </a:solidFill>
                <a:cs typeface="Times New Roman" pitchFamily="18" charset="0"/>
              </a:rPr>
              <a:t>Palestinian Central Bureau of Statistics, </a:t>
            </a:r>
            <a:endParaRPr lang="ar-SA" sz="1800" dirty="0">
              <a:cs typeface="Times New Roman" pitchFamily="18" charset="0"/>
            </a:endParaRPr>
          </a:p>
          <a:p>
            <a:pPr algn="r">
              <a:lnSpc>
                <a:spcPct val="90000"/>
              </a:lnSpc>
              <a:defRPr/>
            </a:pPr>
            <a:r>
              <a:rPr lang="ar-SA" sz="1800" dirty="0" smtClean="0">
                <a:cs typeface="Times New Roman" pitchFamily="18" charset="0"/>
              </a:rPr>
              <a:t>الجهاز </a:t>
            </a:r>
            <a:r>
              <a:rPr lang="ar-SA" sz="1800" dirty="0">
                <a:cs typeface="Times New Roman" pitchFamily="18" charset="0"/>
              </a:rPr>
              <a:t>المركزي للإحصاء الفلسطيني، الفلسطينيون في نهاية عام 2016</a:t>
            </a:r>
          </a:p>
          <a:p>
            <a:pPr>
              <a:lnSpc>
                <a:spcPct val="90000"/>
              </a:lnSpc>
              <a:defRPr/>
            </a:pPr>
            <a:r>
              <a:rPr lang="en-US" sz="1400" dirty="0">
                <a:cs typeface="Times New Roman" pitchFamily="18" charset="0"/>
                <a:hlinkClick r:id="rId3"/>
              </a:rPr>
              <a:t>http://</a:t>
            </a:r>
            <a:r>
              <a:rPr lang="en-US" sz="1400" dirty="0" smtClean="0">
                <a:cs typeface="Times New Roman" pitchFamily="18" charset="0"/>
                <a:hlinkClick r:id="rId3"/>
              </a:rPr>
              <a:t>www.pcbs.gov.ps/Downloads/book2242.pdf</a:t>
            </a:r>
            <a:r>
              <a:rPr lang="en-US" sz="1400" dirty="0" smtClean="0">
                <a:cs typeface="Times New Roman" pitchFamily="18" charset="0"/>
              </a:rPr>
              <a:t> </a:t>
            </a:r>
            <a:endParaRPr lang="en-US" sz="1400" dirty="0">
              <a:cs typeface="Times New Roman" pitchFamily="18" charset="0"/>
            </a:endParaRPr>
          </a:p>
        </p:txBody>
      </p:sp>
      <p:sp>
        <p:nvSpPr>
          <p:cNvPr id="590851" name="Rectangle 3"/>
          <p:cNvSpPr>
            <a:spLocks noChangeArrowheads="1"/>
          </p:cNvSpPr>
          <p:nvPr/>
        </p:nvSpPr>
        <p:spPr bwMode="auto">
          <a:xfrm>
            <a:off x="0" y="1262063"/>
            <a:ext cx="3048000" cy="5456878"/>
          </a:xfrm>
          <a:prstGeom prst="rect">
            <a:avLst/>
          </a:prstGeom>
          <a:solidFill>
            <a:srgbClr val="0000FF"/>
          </a:solidFill>
          <a:ln w="9525">
            <a:noFill/>
            <a:miter lim="800000"/>
            <a:headEnd/>
            <a:tailEnd/>
          </a:ln>
          <a:effectLst/>
        </p:spPr>
        <p:txBody>
          <a:bodyPr>
            <a:spAutoFit/>
          </a:bodyPr>
          <a:lstStyle/>
          <a:p>
            <a:pPr algn="ctr">
              <a:lnSpc>
                <a:spcPct val="90000"/>
              </a:lnSpc>
              <a:spcBef>
                <a:spcPct val="50000"/>
              </a:spcBef>
              <a:defRPr/>
            </a:pPr>
            <a:r>
              <a:rPr lang="en-US" sz="2000" b="1" dirty="0">
                <a:solidFill>
                  <a:schemeClr val="tx2"/>
                </a:solidFill>
                <a:effectLst>
                  <a:outerShdw blurRad="38100" dist="38100" dir="2700000" algn="tl">
                    <a:srgbClr val="000000"/>
                  </a:outerShdw>
                </a:effectLst>
              </a:rPr>
              <a:t>Jewish Settlers in Palestine/Israel 1919-1999</a:t>
            </a:r>
            <a:endParaRPr lang="en-US" sz="2000" b="1" dirty="0">
              <a:effectLst>
                <a:outerShdw blurRad="38100" dist="38100" dir="2700000" algn="tl">
                  <a:srgbClr val="000000"/>
                </a:outerShdw>
              </a:effectLst>
            </a:endParaRPr>
          </a:p>
          <a:p>
            <a:pPr>
              <a:lnSpc>
                <a:spcPct val="90000"/>
              </a:lnSpc>
              <a:spcBef>
                <a:spcPct val="50000"/>
              </a:spcBef>
              <a:defRPr/>
            </a:pPr>
            <a:r>
              <a:rPr lang="en-US" sz="1800" dirty="0">
                <a:cs typeface="Times New Roman" pitchFamily="18" charset="0"/>
              </a:rPr>
              <a:t>About 3,237,000 Jewish settlers/immigrants arrived in Palestine/Israel between 1919 and 1999: Euro-American (71.2%) and Afro-Asian (28.8%). </a:t>
            </a:r>
            <a:r>
              <a:rPr lang="en-US" sz="1400" dirty="0">
                <a:cs typeface="Times New Roman" pitchFamily="18" charset="0"/>
              </a:rPr>
              <a:t>Source: </a:t>
            </a:r>
            <a:r>
              <a:rPr lang="en-US" sz="1400" dirty="0" err="1">
                <a:cs typeface="Times New Roman" pitchFamily="18" charset="0"/>
              </a:rPr>
              <a:t>Goldscheider</a:t>
            </a:r>
            <a:r>
              <a:rPr lang="en-US" sz="1400" dirty="0">
                <a:cs typeface="Times New Roman" pitchFamily="18" charset="0"/>
              </a:rPr>
              <a:t>, C. </a:t>
            </a:r>
            <a:r>
              <a:rPr lang="en-US" sz="1400" dirty="0">
                <a:solidFill>
                  <a:schemeClr val="tx2"/>
                </a:solidFill>
                <a:cs typeface="Times New Roman" pitchFamily="18" charset="0"/>
              </a:rPr>
              <a:t>(2002), </a:t>
            </a:r>
            <a:r>
              <a:rPr lang="en-US" sz="1400" i="1" dirty="0">
                <a:cs typeface="Times New Roman" pitchFamily="18" charset="0"/>
              </a:rPr>
              <a:t>Israel's Changing Society: Population, Ethnicity, and Development</a:t>
            </a:r>
            <a:r>
              <a:rPr lang="en-US" sz="1400" dirty="0">
                <a:cs typeface="Times New Roman" pitchFamily="18" charset="0"/>
              </a:rPr>
              <a:t>. Colorado: </a:t>
            </a:r>
            <a:r>
              <a:rPr lang="en-US" sz="1400" dirty="0" err="1">
                <a:cs typeface="Times New Roman" pitchFamily="18" charset="0"/>
              </a:rPr>
              <a:t>Westview</a:t>
            </a:r>
            <a:r>
              <a:rPr lang="en-US" sz="1400" dirty="0">
                <a:cs typeface="Times New Roman" pitchFamily="18" charset="0"/>
              </a:rPr>
              <a:t> Press. Page 51. </a:t>
            </a:r>
          </a:p>
          <a:p>
            <a:pPr>
              <a:spcBef>
                <a:spcPct val="50000"/>
              </a:spcBef>
              <a:defRPr/>
            </a:pPr>
            <a:r>
              <a:rPr lang="en-US" sz="2000" dirty="0">
                <a:solidFill>
                  <a:srgbClr val="FFFF00"/>
                </a:solidFill>
                <a:effectLst>
                  <a:outerShdw blurRad="38100" dist="38100" dir="2700000" algn="tl">
                    <a:srgbClr val="000000">
                      <a:alpha val="43137"/>
                    </a:srgbClr>
                  </a:outerShdw>
                </a:effectLst>
                <a:cs typeface="Times New Roman" pitchFamily="18" charset="0"/>
              </a:rPr>
              <a:t>At the </a:t>
            </a:r>
            <a:r>
              <a:rPr lang="en-US" sz="2000" b="1" dirty="0">
                <a:solidFill>
                  <a:srgbClr val="FFFF00"/>
                </a:solidFill>
                <a:effectLst>
                  <a:outerShdw blurRad="38100" dist="38100" dir="2700000" algn="tl">
                    <a:srgbClr val="000000">
                      <a:alpha val="43137"/>
                    </a:srgbClr>
                  </a:outerShdw>
                </a:effectLst>
                <a:cs typeface="Times New Roman" pitchFamily="18" charset="0"/>
              </a:rPr>
              <a:t>end of </a:t>
            </a:r>
            <a:r>
              <a:rPr lang="en-US" sz="2000" b="1" dirty="0" smtClean="0">
                <a:solidFill>
                  <a:srgbClr val="FFFF00"/>
                </a:solidFill>
                <a:effectLst>
                  <a:outerShdw blurRad="38100" dist="38100" dir="2700000" algn="tl">
                    <a:srgbClr val="000000">
                      <a:alpha val="43137"/>
                    </a:srgbClr>
                  </a:outerShdw>
                </a:effectLst>
                <a:cs typeface="Times New Roman" pitchFamily="18" charset="0"/>
              </a:rPr>
              <a:t>2017</a:t>
            </a:r>
            <a:r>
              <a:rPr lang="en-US" sz="2000" dirty="0" smtClean="0">
                <a:solidFill>
                  <a:srgbClr val="FFFF00"/>
                </a:solidFill>
                <a:effectLst>
                  <a:outerShdw blurRad="38100" dist="38100" dir="2700000" algn="tl">
                    <a:srgbClr val="000000">
                      <a:alpha val="43137"/>
                    </a:srgbClr>
                  </a:outerShdw>
                </a:effectLst>
                <a:cs typeface="Times New Roman" pitchFamily="18" charset="0"/>
              </a:rPr>
              <a:t>, </a:t>
            </a:r>
            <a:r>
              <a:rPr lang="en-US" sz="2000" dirty="0">
                <a:solidFill>
                  <a:srgbClr val="FFFF00"/>
                </a:solidFill>
                <a:effectLst>
                  <a:outerShdw blurRad="38100" dist="38100" dir="2700000" algn="tl">
                    <a:srgbClr val="000000">
                      <a:alpha val="43137"/>
                    </a:srgbClr>
                  </a:outerShdw>
                </a:effectLst>
                <a:cs typeface="Times New Roman" pitchFamily="18" charset="0"/>
              </a:rPr>
              <a:t>the estimated Jewish population in Palestine-Israel was </a:t>
            </a:r>
            <a:r>
              <a:rPr lang="en-US" sz="2000" b="1" dirty="0" smtClean="0">
                <a:solidFill>
                  <a:srgbClr val="FFFF00"/>
                </a:solidFill>
                <a:effectLst>
                  <a:outerShdw blurRad="38100" dist="38100" dir="2700000" algn="tl">
                    <a:srgbClr val="000000">
                      <a:alpha val="43137"/>
                    </a:srgbClr>
                  </a:outerShdw>
                </a:effectLst>
                <a:cs typeface="Times New Roman" pitchFamily="18" charset="0"/>
              </a:rPr>
              <a:t>6.5 </a:t>
            </a:r>
            <a:r>
              <a:rPr lang="en-US" sz="2000" b="1" dirty="0">
                <a:solidFill>
                  <a:srgbClr val="FFFF00"/>
                </a:solidFill>
                <a:effectLst>
                  <a:outerShdw blurRad="38100" dist="38100" dir="2700000" algn="tl">
                    <a:srgbClr val="000000">
                      <a:alpha val="43137"/>
                    </a:srgbClr>
                  </a:outerShdw>
                </a:effectLst>
                <a:cs typeface="Times New Roman" pitchFamily="18" charset="0"/>
              </a:rPr>
              <a:t>million</a:t>
            </a:r>
            <a:r>
              <a:rPr lang="en-US" sz="2000" dirty="0">
                <a:solidFill>
                  <a:srgbClr val="FFFF00"/>
                </a:solidFill>
                <a:effectLst>
                  <a:outerShdw blurRad="38100" dist="38100" dir="2700000" algn="tl">
                    <a:srgbClr val="000000">
                      <a:alpha val="43137"/>
                    </a:srgbClr>
                  </a:outerShdw>
                </a:effectLst>
                <a:cs typeface="Times New Roman" pitchFamily="18" charset="0"/>
              </a:rPr>
              <a:t>, </a:t>
            </a:r>
            <a:r>
              <a:rPr lang="en-US" sz="2000" dirty="0" smtClean="0">
                <a:solidFill>
                  <a:srgbClr val="FFFF00"/>
                </a:solidFill>
                <a:effectLst>
                  <a:outerShdw blurRad="38100" dist="38100" dir="2700000" algn="tl">
                    <a:srgbClr val="000000">
                      <a:alpha val="43137"/>
                    </a:srgbClr>
                  </a:outerShdw>
                </a:effectLst>
                <a:cs typeface="Times New Roman" pitchFamily="18" charset="0"/>
              </a:rPr>
              <a:t>Israel's </a:t>
            </a:r>
            <a:r>
              <a:rPr lang="en-US" sz="2000" dirty="0">
                <a:solidFill>
                  <a:srgbClr val="FFFF00"/>
                </a:solidFill>
                <a:effectLst>
                  <a:outerShdw blurRad="38100" dist="38100" dir="2700000" algn="tl">
                    <a:srgbClr val="000000">
                      <a:alpha val="43137"/>
                    </a:srgbClr>
                  </a:outerShdw>
                </a:effectLst>
                <a:cs typeface="Times New Roman" pitchFamily="18" charset="0"/>
              </a:rPr>
              <a:t>Central Bureau of Statistics, </a:t>
            </a:r>
            <a:r>
              <a:rPr lang="en-US" sz="1800" dirty="0" smtClean="0">
                <a:effectLst>
                  <a:outerShdw blurRad="38100" dist="38100" dir="2700000" algn="tl">
                    <a:srgbClr val="000000">
                      <a:alpha val="43137"/>
                    </a:srgbClr>
                  </a:outerShdw>
                </a:effectLst>
                <a:cs typeface="Times New Roman" pitchFamily="18" charset="0"/>
              </a:rPr>
              <a:t>Israel’s Central Bureau of Statistics, 1/10/2018 </a:t>
            </a:r>
            <a:r>
              <a:rPr lang="en-US" sz="800" dirty="0" smtClean="0">
                <a:effectLst>
                  <a:outerShdw blurRad="38100" dist="38100" dir="2700000" algn="tl">
                    <a:srgbClr val="000000">
                      <a:alpha val="43137"/>
                    </a:srgbClr>
                  </a:outerShdw>
                </a:effectLst>
                <a:cs typeface="Times New Roman" pitchFamily="18" charset="0"/>
                <a:hlinkClick r:id="rId4"/>
              </a:rPr>
              <a:t>http</a:t>
            </a:r>
            <a:r>
              <a:rPr lang="en-US" sz="800" dirty="0">
                <a:effectLst>
                  <a:outerShdw blurRad="38100" dist="38100" dir="2700000" algn="tl">
                    <a:srgbClr val="000000">
                      <a:alpha val="43137"/>
                    </a:srgbClr>
                  </a:outerShdw>
                </a:effectLst>
                <a:cs typeface="Times New Roman" pitchFamily="18" charset="0"/>
                <a:hlinkClick r:id="rId4"/>
              </a:rPr>
              <a:t>://cbs.gov.il/reader/?</a:t>
            </a:r>
            <a:r>
              <a:rPr lang="en-US" sz="800" dirty="0" smtClean="0">
                <a:effectLst>
                  <a:outerShdw blurRad="38100" dist="38100" dir="2700000" algn="tl">
                    <a:srgbClr val="000000">
                      <a:alpha val="43137"/>
                    </a:srgbClr>
                  </a:outerShdw>
                </a:effectLst>
                <a:cs typeface="Times New Roman" pitchFamily="18" charset="0"/>
                <a:hlinkClick r:id="rId4"/>
              </a:rPr>
              <a:t>MIval=cw_usr_view_SHTML&amp;ID=705</a:t>
            </a:r>
            <a:r>
              <a:rPr lang="en-US" sz="800" dirty="0" smtClean="0">
                <a:effectLst>
                  <a:outerShdw blurRad="38100" dist="38100" dir="2700000" algn="tl">
                    <a:srgbClr val="000000">
                      <a:alpha val="43137"/>
                    </a:srgbClr>
                  </a:outerShdw>
                </a:effectLst>
                <a:cs typeface="Times New Roman" pitchFamily="18" charset="0"/>
              </a:rPr>
              <a:t> </a:t>
            </a:r>
            <a:endParaRPr lang="en-US" sz="800" dirty="0"/>
          </a:p>
        </p:txBody>
      </p:sp>
      <p:pic>
        <p:nvPicPr>
          <p:cNvPr id="44036" name="Picture 4" descr="israe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2084" y="1523999"/>
            <a:ext cx="2191903" cy="481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0853" name="Text Box 5"/>
          <p:cNvSpPr txBox="1">
            <a:spLocks noChangeArrowheads="1"/>
          </p:cNvSpPr>
          <p:nvPr/>
        </p:nvSpPr>
        <p:spPr bwMode="auto">
          <a:xfrm>
            <a:off x="0" y="0"/>
            <a:ext cx="9144000" cy="1200150"/>
          </a:xfrm>
          <a:prstGeom prst="rect">
            <a:avLst/>
          </a:prstGeom>
          <a:noFill/>
          <a:ln w="9525">
            <a:noFill/>
            <a:miter lim="800000"/>
            <a:headEnd/>
            <a:tailEnd/>
          </a:ln>
          <a:effectLst/>
        </p:spPr>
        <p:txBody>
          <a:bodyPr>
            <a:spAutoFit/>
          </a:bodyPr>
          <a:lstStyle/>
          <a:p>
            <a:pPr algn="ctr">
              <a:defRPr/>
            </a:pPr>
            <a:r>
              <a:rPr lang="en-US" sz="3600" b="1" dirty="0">
                <a:solidFill>
                  <a:schemeClr val="tx2"/>
                </a:solidFill>
                <a:effectLst>
                  <a:outerShdw blurRad="38100" dist="38100" dir="2700000" algn="tl">
                    <a:srgbClr val="000000"/>
                  </a:outerShdw>
                </a:effectLst>
              </a:rPr>
              <a:t>Jewish settlers dispossessed and displaced most native Muslim/Christian Palestinians</a:t>
            </a:r>
          </a:p>
        </p:txBody>
      </p:sp>
      <p:sp>
        <p:nvSpPr>
          <p:cNvPr id="44038" name="Line 6"/>
          <p:cNvSpPr>
            <a:spLocks noChangeShapeType="1"/>
          </p:cNvSpPr>
          <p:nvPr/>
        </p:nvSpPr>
        <p:spPr bwMode="auto">
          <a:xfrm>
            <a:off x="0" y="1230313"/>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4039" name="TextBox 6"/>
          <p:cNvSpPr txBox="1">
            <a:spLocks noChangeArrowheads="1"/>
          </p:cNvSpPr>
          <p:nvPr/>
        </p:nvSpPr>
        <p:spPr bwMode="auto">
          <a:xfrm>
            <a:off x="4778375" y="6083300"/>
            <a:ext cx="4556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t>CNN</a:t>
            </a:r>
          </a:p>
        </p:txBody>
      </p:sp>
      <p:cxnSp>
        <p:nvCxnSpPr>
          <p:cNvPr id="44040" name="Straight Connector 2"/>
          <p:cNvCxnSpPr>
            <a:cxnSpLocks noChangeShapeType="1"/>
          </p:cNvCxnSpPr>
          <p:nvPr/>
        </p:nvCxnSpPr>
        <p:spPr bwMode="auto">
          <a:xfrm>
            <a:off x="0" y="4343400"/>
            <a:ext cx="300477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4041" name="Straight Connector 10"/>
          <p:cNvCxnSpPr>
            <a:cxnSpLocks noChangeShapeType="1"/>
          </p:cNvCxnSpPr>
          <p:nvPr/>
        </p:nvCxnSpPr>
        <p:spPr bwMode="auto">
          <a:xfrm>
            <a:off x="5181600" y="3429000"/>
            <a:ext cx="39322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026" name="Picture 2" descr="https://www.cia.gov/library/publications/resources/the-world-factbook/graphics/maps/is-map.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04771" y="1443037"/>
            <a:ext cx="2253029" cy="48815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noChangeArrowheads="1"/>
          </p:cNvSpPr>
          <p:nvPr>
            <p:ph type="title"/>
          </p:nvPr>
        </p:nvSpPr>
        <p:spPr>
          <a:xfrm>
            <a:off x="0" y="1371601"/>
            <a:ext cx="5943600" cy="2666999"/>
          </a:xfrm>
        </p:spPr>
        <p:txBody>
          <a:bodyPr/>
          <a:lstStyle/>
          <a:p>
            <a:pPr algn="l"/>
            <a:r>
              <a:rPr lang="en-US" altLang="en-US" sz="1400" b="1" dirty="0" smtClean="0"/>
              <a:t>At the end of 2016 </a:t>
            </a:r>
            <a:r>
              <a:rPr lang="en-US" altLang="en-US" sz="1400" dirty="0" smtClean="0">
                <a:solidFill>
                  <a:schemeClr val="tx1"/>
                </a:solidFill>
              </a:rPr>
              <a:t>there were </a:t>
            </a:r>
            <a:r>
              <a:rPr lang="en-US" altLang="en-US" sz="1400" b="1" dirty="0" smtClean="0"/>
              <a:t>6.4 million Jewish settlers </a:t>
            </a:r>
            <a:r>
              <a:rPr lang="en-US" altLang="en-US" sz="1400" dirty="0" smtClean="0">
                <a:solidFill>
                  <a:schemeClr val="tx1"/>
                </a:solidFill>
              </a:rPr>
              <a:t>or </a:t>
            </a:r>
            <a:r>
              <a:rPr lang="en-US" altLang="en-US" sz="1400" b="1" dirty="0" smtClean="0"/>
              <a:t>Jewish Israelis </a:t>
            </a:r>
            <a:r>
              <a:rPr lang="en-US" altLang="en-US" sz="1400" dirty="0" smtClean="0">
                <a:solidFill>
                  <a:schemeClr val="tx1"/>
                </a:solidFill>
              </a:rPr>
              <a:t>who came from over 100 countries and who live in Palestine-Israel. There were also </a:t>
            </a:r>
            <a:r>
              <a:rPr lang="en-US" altLang="en-US" sz="1400" b="1" dirty="0" smtClean="0"/>
              <a:t>12.70 million Muslim and Christian Palestinians </a:t>
            </a:r>
            <a:r>
              <a:rPr lang="en-US" altLang="en-US" sz="1400" dirty="0" smtClean="0">
                <a:solidFill>
                  <a:schemeClr val="tx1"/>
                </a:solidFill>
              </a:rPr>
              <a:t>who are the native of Palestine and who live inside and outside Palestine-Israel (</a:t>
            </a:r>
            <a:r>
              <a:rPr lang="en-US" altLang="en-US" sz="1400" b="1" dirty="0" smtClean="0"/>
              <a:t>millions of them living in 58 UN registered Palestinian refugee camps in Palestine-Israel, Jordan, Syria, and Lebanon for more than six decades</a:t>
            </a:r>
            <a:r>
              <a:rPr lang="en-US" altLang="en-US" sz="1400" dirty="0" smtClean="0">
                <a:solidFill>
                  <a:schemeClr val="tx1"/>
                </a:solidFill>
              </a:rPr>
              <a:t>). The Palestinian refugees continue to struggle to return to the homes from which they were expelled or fled in 1948 and thereafter. Israel continues to deny the Palestinian refugees the right to return to their country because they are not Jewish. This is the core of the Palestine-Israel conflict. </a:t>
            </a:r>
            <a:r>
              <a:rPr lang="en-US" altLang="en-US" sz="1400" dirty="0" smtClean="0"/>
              <a:t>Review carefully the geography of  the Palestine refugees and refugee camps as mapped by the United Nations Relief and Work Agency (UNRWA) at: </a:t>
            </a:r>
            <a:r>
              <a:rPr lang="en-US" altLang="en-US" sz="1000" dirty="0" smtClean="0">
                <a:hlinkClick r:id="rId2"/>
              </a:rPr>
              <a:t>http://www.unrwa.org/userfiles/2011011352710.pdf/</a:t>
            </a:r>
            <a:r>
              <a:rPr lang="en-US" altLang="en-US" sz="1000" dirty="0" smtClean="0"/>
              <a:t>  </a:t>
            </a:r>
            <a:endParaRPr lang="en-US" altLang="en-US" sz="1000" dirty="0" smtClean="0">
              <a:solidFill>
                <a:schemeClr val="tx1"/>
              </a:solidFill>
            </a:endParaRPr>
          </a:p>
        </p:txBody>
      </p:sp>
      <p:pic>
        <p:nvPicPr>
          <p:cNvPr id="45059" name="Picture 5" descr="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0"/>
            <a:ext cx="3200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0" y="-4763"/>
            <a:ext cx="5943600" cy="1446550"/>
          </a:xfrm>
          <a:prstGeom prst="rect">
            <a:avLst/>
          </a:prstGeom>
        </p:spPr>
        <p:txBody>
          <a:bodyPr>
            <a:spAutoFit/>
          </a:bodyPr>
          <a:lstStyle/>
          <a:p>
            <a:pPr algn="ctr">
              <a:defRPr/>
            </a:pPr>
            <a:r>
              <a:rPr lang="en-US" sz="4400" b="1" kern="0" dirty="0">
                <a:solidFill>
                  <a:srgbClr val="FFFF00"/>
                </a:solidFill>
                <a:latin typeface="Times New Roman"/>
                <a:ea typeface="+mj-ea"/>
                <a:cs typeface="+mj-cs"/>
              </a:rPr>
              <a:t>The Core of the Palestine-Israel Conflict</a:t>
            </a:r>
            <a:endParaRPr lang="en-US" sz="4400" dirty="0"/>
          </a:p>
        </p:txBody>
      </p:sp>
      <p:pic>
        <p:nvPicPr>
          <p:cNvPr id="1026" name="Picture 2" descr="http://www.pcbs.gov.ps/Portals/_Rainbow/images/ملف%20جديد؟/02-20062017E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4037936"/>
            <a:ext cx="5334001" cy="282006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90600" y="4037936"/>
            <a:ext cx="2667000" cy="830997"/>
          </a:xfrm>
          <a:prstGeom prst="rect">
            <a:avLst/>
          </a:prstGeom>
        </p:spPr>
        <p:txBody>
          <a:bodyPr wrap="square">
            <a:spAutoFit/>
          </a:bodyPr>
          <a:lstStyle/>
          <a:p>
            <a:r>
              <a:rPr lang="en-US" sz="1200" dirty="0">
                <a:solidFill>
                  <a:srgbClr val="FF0000"/>
                </a:solidFill>
              </a:rPr>
              <a:t>Percentage Distribution of </a:t>
            </a:r>
            <a:r>
              <a:rPr lang="en-US" sz="1200" dirty="0" smtClean="0">
                <a:solidFill>
                  <a:srgbClr val="FF0000"/>
                </a:solidFill>
              </a:rPr>
              <a:t>[5.9 million] Palestinian </a:t>
            </a:r>
            <a:r>
              <a:rPr lang="en-US" sz="1200" dirty="0">
                <a:solidFill>
                  <a:srgbClr val="FF0000"/>
                </a:solidFill>
              </a:rPr>
              <a:t>Refugees by the Residential Country 2016</a:t>
            </a:r>
            <a:r>
              <a:rPr lang="en-US" sz="1200" dirty="0" smtClean="0">
                <a:solidFill>
                  <a:srgbClr val="FF0000"/>
                </a:solidFill>
              </a:rPr>
              <a:t>, </a:t>
            </a:r>
            <a:r>
              <a:rPr lang="en-US" sz="1200" dirty="0">
                <a:solidFill>
                  <a:srgbClr val="FF0000"/>
                </a:solidFill>
              </a:rPr>
              <a:t>(According to the data of UNRWA on the Palestinian </a:t>
            </a:r>
            <a:r>
              <a:rPr lang="en-US" sz="1200" dirty="0" smtClean="0">
                <a:solidFill>
                  <a:srgbClr val="FF0000"/>
                </a:solidFill>
              </a:rPr>
              <a:t>Refugees)</a:t>
            </a:r>
            <a:r>
              <a:rPr lang="en-US" sz="1200" dirty="0" smtClean="0"/>
              <a:t>)</a:t>
            </a:r>
            <a:endParaRPr lang="en-US" sz="1200" dirty="0"/>
          </a:p>
        </p:txBody>
      </p:sp>
      <p:sp>
        <p:nvSpPr>
          <p:cNvPr id="3" name="Rectangle 2"/>
          <p:cNvSpPr/>
          <p:nvPr/>
        </p:nvSpPr>
        <p:spPr>
          <a:xfrm>
            <a:off x="1752600" y="6397079"/>
            <a:ext cx="2667000" cy="384721"/>
          </a:xfrm>
          <a:prstGeom prst="rect">
            <a:avLst/>
          </a:prstGeom>
        </p:spPr>
        <p:txBody>
          <a:bodyPr wrap="square">
            <a:spAutoFit/>
          </a:bodyPr>
          <a:lstStyle/>
          <a:p>
            <a:pPr algn="ctr"/>
            <a:r>
              <a:rPr lang="en-US" sz="1400" dirty="0" smtClean="0">
                <a:solidFill>
                  <a:srgbClr val="FF0000"/>
                </a:solidFill>
              </a:rPr>
              <a:t>PCBS, 6/20/2017, </a:t>
            </a:r>
            <a:r>
              <a:rPr lang="en-US" sz="500" dirty="0" smtClean="0">
                <a:solidFill>
                  <a:srgbClr val="FF0000"/>
                </a:solidFill>
                <a:hlinkClick r:id="rId5"/>
              </a:rPr>
              <a:t>http</a:t>
            </a:r>
            <a:r>
              <a:rPr lang="en-US" sz="500" dirty="0">
                <a:solidFill>
                  <a:srgbClr val="FF0000"/>
                </a:solidFill>
                <a:hlinkClick r:id="rId5"/>
              </a:rPr>
              <a:t>://www.pcbs.gov.ps/portals/_</a:t>
            </a:r>
            <a:r>
              <a:rPr lang="en-US" sz="500" dirty="0" smtClean="0">
                <a:solidFill>
                  <a:srgbClr val="FF0000"/>
                </a:solidFill>
                <a:hlinkClick r:id="rId5"/>
              </a:rPr>
              <a:t>pcbs/PressRelease/Press_En_IDRef2017En.pdf</a:t>
            </a:r>
            <a:endParaRPr lang="en-US" sz="500" dirty="0">
              <a:solidFill>
                <a:srgbClr val="FF0000"/>
              </a:solidFill>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
          <p:cNvSpPr>
            <a:spLocks noChangeArrowheads="1"/>
          </p:cNvSpPr>
          <p:nvPr/>
        </p:nvSpPr>
        <p:spPr bwMode="auto">
          <a:xfrm>
            <a:off x="0" y="1219200"/>
            <a:ext cx="4572000" cy="557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The United Nations Relief and Works Agency for Palestine Refugees (UNRWA) provides assistance and protection for millions of registered Palestine refugees. </a:t>
            </a:r>
            <a:endParaRPr lang="en-US" altLang="en-US" sz="1800" dirty="0" smtClean="0">
              <a:solidFill>
                <a:schemeClr val="tx2"/>
              </a:solidFill>
            </a:endParaRPr>
          </a:p>
          <a:p>
            <a:pPr eaLnBrk="1" hangingPunct="1">
              <a:spcBef>
                <a:spcPct val="0"/>
              </a:spcBef>
              <a:buFontTx/>
              <a:buNone/>
            </a:pPr>
            <a:r>
              <a:rPr lang="en-US" altLang="en-US" sz="1800" dirty="0" smtClean="0"/>
              <a:t>The </a:t>
            </a:r>
            <a:r>
              <a:rPr lang="en-US" altLang="en-US" sz="1800" dirty="0"/>
              <a:t>Gaza Strip is home to a population of approximately 1.9 million people, including 1.3 million Palestine </a:t>
            </a:r>
            <a:r>
              <a:rPr lang="en-US" altLang="en-US" sz="1800" dirty="0" smtClean="0"/>
              <a:t>refugees</a:t>
            </a:r>
            <a:endParaRPr lang="en-US" altLang="en-US" sz="1800" dirty="0"/>
          </a:p>
          <a:p>
            <a:pPr eaLnBrk="1" hangingPunct="1">
              <a:spcBef>
                <a:spcPct val="0"/>
              </a:spcBef>
              <a:buFontTx/>
              <a:buNone/>
            </a:pPr>
            <a:r>
              <a:rPr lang="en-US" altLang="en-US" sz="1800" b="1" dirty="0">
                <a:solidFill>
                  <a:schemeClr val="tx2"/>
                </a:solidFill>
              </a:rPr>
              <a:t>Facts &amp; Figures</a:t>
            </a:r>
          </a:p>
          <a:p>
            <a:pPr eaLnBrk="1" hangingPunct="1">
              <a:spcBef>
                <a:spcPct val="0"/>
              </a:spcBef>
              <a:buFontTx/>
              <a:buNone/>
            </a:pPr>
            <a:r>
              <a:rPr lang="en-US" altLang="en-US" sz="1800" dirty="0" smtClean="0"/>
              <a:t>•</a:t>
            </a:r>
            <a:r>
              <a:rPr lang="en-US" altLang="en-US" sz="1800" dirty="0"/>
              <a:t>1.3 million registered refugees out of 1.9 million total population (approximately </a:t>
            </a:r>
            <a:r>
              <a:rPr lang="en-US" altLang="en-US" sz="1800" dirty="0" smtClean="0"/>
              <a:t>70%)</a:t>
            </a:r>
            <a:endParaRPr lang="en-US" altLang="en-US" sz="1800" dirty="0"/>
          </a:p>
          <a:p>
            <a:pPr eaLnBrk="1" hangingPunct="1">
              <a:spcBef>
                <a:spcPct val="0"/>
              </a:spcBef>
              <a:buFontTx/>
              <a:buNone/>
            </a:pPr>
            <a:r>
              <a:rPr lang="en-US" altLang="en-US" sz="1800" dirty="0"/>
              <a:t>•8 refugee camps</a:t>
            </a:r>
          </a:p>
          <a:p>
            <a:pPr eaLnBrk="1" hangingPunct="1">
              <a:spcBef>
                <a:spcPct val="0"/>
              </a:spcBef>
              <a:buFontTx/>
              <a:buNone/>
            </a:pPr>
            <a:r>
              <a:rPr lang="en-US" altLang="en-US" sz="1800" dirty="0"/>
              <a:t>•Almost 12,500 staff </a:t>
            </a:r>
          </a:p>
          <a:p>
            <a:pPr eaLnBrk="1" hangingPunct="1">
              <a:spcBef>
                <a:spcPct val="0"/>
              </a:spcBef>
              <a:buFontTx/>
              <a:buNone/>
            </a:pPr>
            <a:r>
              <a:rPr lang="en-US" altLang="en-US" sz="1800" dirty="0"/>
              <a:t>•267 schools for over 262,000 students</a:t>
            </a:r>
          </a:p>
          <a:p>
            <a:pPr eaLnBrk="1" hangingPunct="1">
              <a:spcBef>
                <a:spcPct val="0"/>
              </a:spcBef>
              <a:buFontTx/>
              <a:buNone/>
            </a:pPr>
            <a:r>
              <a:rPr lang="en-US" altLang="en-US" sz="1800" dirty="0"/>
              <a:t>•21 health </a:t>
            </a:r>
            <a:r>
              <a:rPr lang="en-US" altLang="en-US" sz="1800" dirty="0" err="1"/>
              <a:t>centres</a:t>
            </a:r>
            <a:endParaRPr lang="en-US" altLang="en-US" sz="1800" dirty="0"/>
          </a:p>
          <a:p>
            <a:pPr eaLnBrk="1" hangingPunct="1">
              <a:spcBef>
                <a:spcPct val="0"/>
              </a:spcBef>
              <a:buFontTx/>
              <a:buNone/>
            </a:pPr>
            <a:r>
              <a:rPr lang="en-US" altLang="en-US" sz="1800" dirty="0"/>
              <a:t>•16 relief and social services offices</a:t>
            </a:r>
          </a:p>
          <a:p>
            <a:pPr eaLnBrk="1" hangingPunct="1">
              <a:spcBef>
                <a:spcPct val="0"/>
              </a:spcBef>
              <a:buFontTx/>
              <a:buNone/>
            </a:pPr>
            <a:r>
              <a:rPr lang="en-US" altLang="en-US" sz="1800" dirty="0"/>
              <a:t>•3 micro-finance offices </a:t>
            </a:r>
          </a:p>
          <a:p>
            <a:pPr eaLnBrk="1" hangingPunct="1">
              <a:spcBef>
                <a:spcPct val="0"/>
              </a:spcBef>
              <a:buFontTx/>
              <a:buNone/>
            </a:pPr>
            <a:r>
              <a:rPr lang="en-US" altLang="en-US" sz="1800" dirty="0"/>
              <a:t>•12 food distribution </a:t>
            </a:r>
            <a:r>
              <a:rPr lang="en-US" altLang="en-US" sz="1800" dirty="0" err="1"/>
              <a:t>centres</a:t>
            </a:r>
            <a:r>
              <a:rPr lang="en-US" altLang="en-US" sz="1800" dirty="0"/>
              <a:t> for almost one million beneficiaries</a:t>
            </a:r>
            <a:endParaRPr lang="en-US" altLang="en-US" sz="1800" dirty="0">
              <a:solidFill>
                <a:schemeClr val="tx2"/>
              </a:solidFill>
            </a:endParaRPr>
          </a:p>
          <a:p>
            <a:pPr eaLnBrk="1" hangingPunct="1">
              <a:spcBef>
                <a:spcPct val="0"/>
              </a:spcBef>
              <a:buFontTx/>
              <a:buNone/>
            </a:pPr>
            <a:r>
              <a:rPr lang="en-US" altLang="en-US" sz="1600" dirty="0" smtClean="0">
                <a:solidFill>
                  <a:schemeClr val="tx2"/>
                </a:solidFill>
              </a:rPr>
              <a:t>Figures </a:t>
            </a:r>
            <a:r>
              <a:rPr lang="en-US" altLang="en-US" sz="1600" dirty="0">
                <a:solidFill>
                  <a:schemeClr val="tx2"/>
                </a:solidFill>
              </a:rPr>
              <a:t>as of 31 October </a:t>
            </a:r>
            <a:r>
              <a:rPr lang="en-US" altLang="en-US" sz="1600" dirty="0" smtClean="0">
                <a:solidFill>
                  <a:schemeClr val="tx2"/>
                </a:solidFill>
              </a:rPr>
              <a:t>2016, </a:t>
            </a:r>
            <a:endParaRPr lang="en-US" altLang="en-US" sz="1600" dirty="0">
              <a:solidFill>
                <a:schemeClr val="tx2"/>
              </a:solidFill>
            </a:endParaRPr>
          </a:p>
          <a:p>
            <a:pPr eaLnBrk="1" hangingPunct="1">
              <a:spcBef>
                <a:spcPct val="0"/>
              </a:spcBef>
              <a:buFontTx/>
              <a:buNone/>
            </a:pPr>
            <a:r>
              <a:rPr lang="en-US" altLang="en-US" sz="1600" dirty="0">
                <a:hlinkClick r:id="rId2"/>
              </a:rPr>
              <a:t>https://</a:t>
            </a:r>
            <a:r>
              <a:rPr lang="en-US" altLang="en-US" sz="1600" dirty="0" smtClean="0">
                <a:hlinkClick r:id="rId2"/>
              </a:rPr>
              <a:t>www.unrwa.org/where-we-work/gaza-strip</a:t>
            </a:r>
            <a:r>
              <a:rPr lang="en-US" altLang="en-US" sz="1600" dirty="0" smtClean="0"/>
              <a:t> </a:t>
            </a:r>
            <a:endParaRPr lang="en-US" altLang="en-US" sz="1600" dirty="0"/>
          </a:p>
        </p:txBody>
      </p:sp>
      <p:pic>
        <p:nvPicPr>
          <p:cNvPr id="46083" name="Picture 4" descr="Gaza Strip">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1544638"/>
            <a:ext cx="4614863" cy="529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4" name="Rectangle 3"/>
          <p:cNvSpPr>
            <a:spLocks noChangeArrowheads="1"/>
          </p:cNvSpPr>
          <p:nvPr/>
        </p:nvSpPr>
        <p:spPr bwMode="auto">
          <a:xfrm>
            <a:off x="0" y="1250"/>
            <a:ext cx="914400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000" b="1" dirty="0">
                <a:solidFill>
                  <a:schemeClr val="tx2"/>
                </a:solidFill>
              </a:rPr>
              <a:t>Geography of UNRWA-registered Palestine refugees in Gaza Strip</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
          <p:cNvSpPr>
            <a:spLocks noChangeArrowheads="1"/>
          </p:cNvSpPr>
          <p:nvPr/>
        </p:nvSpPr>
        <p:spPr bwMode="auto">
          <a:xfrm>
            <a:off x="0" y="1570038"/>
            <a:ext cx="4572000"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solidFill>
                  <a:srgbClr val="FFFFFF"/>
                </a:solidFill>
              </a:rPr>
              <a:t>While the West Bank has the largest number of recognized Palestine refugee camps in the five UNWRA fields, the largest of them, Balata, has a population similar to that of the smallest camp in Gaza</a:t>
            </a:r>
            <a:r>
              <a:rPr lang="en-US" altLang="en-US" sz="2000" dirty="0" smtClean="0">
                <a:solidFill>
                  <a:srgbClr val="FFFFFF"/>
                </a:solidFill>
              </a:rPr>
              <a:t>.</a:t>
            </a:r>
            <a:endParaRPr lang="en-US" altLang="en-US" sz="2000" dirty="0">
              <a:solidFill>
                <a:srgbClr val="FFFFFF"/>
              </a:solidFill>
            </a:endParaRPr>
          </a:p>
          <a:p>
            <a:pPr eaLnBrk="1" hangingPunct="1">
              <a:spcBef>
                <a:spcPct val="0"/>
              </a:spcBef>
              <a:buFontTx/>
              <a:buNone/>
            </a:pPr>
            <a:r>
              <a:rPr lang="en-US" altLang="en-US" sz="2000" b="1" dirty="0">
                <a:solidFill>
                  <a:schemeClr val="tx2"/>
                </a:solidFill>
              </a:rPr>
              <a:t>Facts &amp; figures</a:t>
            </a:r>
          </a:p>
          <a:p>
            <a:pPr eaLnBrk="1" hangingPunct="1">
              <a:spcBef>
                <a:spcPct val="0"/>
              </a:spcBef>
              <a:buFontTx/>
              <a:buNone/>
            </a:pPr>
            <a:r>
              <a:rPr lang="en-US" altLang="en-US" sz="2000" dirty="0"/>
              <a:t>809,738 registered Palestine refugees</a:t>
            </a:r>
          </a:p>
          <a:p>
            <a:pPr eaLnBrk="1" hangingPunct="1">
              <a:spcBef>
                <a:spcPct val="0"/>
              </a:spcBef>
              <a:buFontTx/>
              <a:buNone/>
            </a:pPr>
            <a:r>
              <a:rPr lang="en-US" altLang="en-US" sz="2000" dirty="0"/>
              <a:t>•19 camps</a:t>
            </a:r>
          </a:p>
          <a:p>
            <a:pPr eaLnBrk="1" hangingPunct="1">
              <a:spcBef>
                <a:spcPct val="0"/>
              </a:spcBef>
              <a:buFontTx/>
              <a:buNone/>
            </a:pPr>
            <a:r>
              <a:rPr lang="en-US" altLang="en-US" sz="2000" dirty="0"/>
              <a:t>•96 schools, with 48,956​ pupils</a:t>
            </a:r>
          </a:p>
          <a:p>
            <a:pPr eaLnBrk="1" hangingPunct="1">
              <a:spcBef>
                <a:spcPct val="0"/>
              </a:spcBef>
              <a:buFontTx/>
              <a:buNone/>
            </a:pPr>
            <a:r>
              <a:rPr lang="en-US" altLang="en-US" sz="2000" dirty="0"/>
              <a:t>•2 vocational and technical training </a:t>
            </a:r>
            <a:r>
              <a:rPr lang="en-US" altLang="en-US" sz="2000" dirty="0" err="1"/>
              <a:t>centres</a:t>
            </a:r>
            <a:endParaRPr lang="en-US" altLang="en-US" sz="2000" dirty="0"/>
          </a:p>
          <a:p>
            <a:pPr eaLnBrk="1" hangingPunct="1">
              <a:spcBef>
                <a:spcPct val="0"/>
              </a:spcBef>
              <a:buFontTx/>
              <a:buNone/>
            </a:pPr>
            <a:r>
              <a:rPr lang="en-US" altLang="en-US" sz="2000" dirty="0"/>
              <a:t>•43 primary health </a:t>
            </a:r>
            <a:r>
              <a:rPr lang="en-US" altLang="en-US" sz="2000" dirty="0" err="1"/>
              <a:t>centres</a:t>
            </a:r>
            <a:endParaRPr lang="en-US" altLang="en-US" sz="2000" dirty="0"/>
          </a:p>
          <a:p>
            <a:pPr eaLnBrk="1" hangingPunct="1">
              <a:spcBef>
                <a:spcPct val="0"/>
              </a:spcBef>
              <a:buFontTx/>
              <a:buNone/>
            </a:pPr>
            <a:r>
              <a:rPr lang="en-US" altLang="en-US" sz="2000" dirty="0"/>
              <a:t>•15 community rehabilitation </a:t>
            </a:r>
            <a:r>
              <a:rPr lang="en-US" altLang="en-US" sz="2000" dirty="0" err="1"/>
              <a:t>centres</a:t>
            </a:r>
            <a:endParaRPr lang="en-US" altLang="en-US" sz="2000" dirty="0"/>
          </a:p>
          <a:p>
            <a:pPr eaLnBrk="1" hangingPunct="1">
              <a:spcBef>
                <a:spcPct val="0"/>
              </a:spcBef>
              <a:buFontTx/>
              <a:buNone/>
            </a:pPr>
            <a:r>
              <a:rPr lang="en-US" altLang="en-US" sz="2000" dirty="0"/>
              <a:t>•19 women’s </a:t>
            </a:r>
            <a:r>
              <a:rPr lang="en-US" altLang="en-US" sz="2000" dirty="0" err="1"/>
              <a:t>programme</a:t>
            </a:r>
            <a:r>
              <a:rPr lang="en-US" altLang="en-US" sz="2000" dirty="0"/>
              <a:t> </a:t>
            </a:r>
            <a:r>
              <a:rPr lang="en-US" altLang="en-US" sz="2000" dirty="0" err="1"/>
              <a:t>centres</a:t>
            </a:r>
            <a:endParaRPr lang="en-US" altLang="en-US" sz="2000" dirty="0"/>
          </a:p>
          <a:p>
            <a:pPr eaLnBrk="1" hangingPunct="1">
              <a:spcBef>
                <a:spcPct val="0"/>
              </a:spcBef>
              <a:buFontTx/>
              <a:buNone/>
            </a:pPr>
            <a:r>
              <a:rPr lang="en-US" altLang="en-US" sz="2000" dirty="0" smtClean="0">
                <a:solidFill>
                  <a:schemeClr val="tx2"/>
                </a:solidFill>
              </a:rPr>
              <a:t>Figures </a:t>
            </a:r>
            <a:r>
              <a:rPr lang="en-US" altLang="en-US" sz="2000" dirty="0">
                <a:solidFill>
                  <a:schemeClr val="tx2"/>
                </a:solidFill>
              </a:rPr>
              <a:t>as of 31 December </a:t>
            </a:r>
            <a:r>
              <a:rPr lang="en-US" altLang="en-US" sz="2000" dirty="0" smtClean="0">
                <a:solidFill>
                  <a:schemeClr val="tx2"/>
                </a:solidFill>
              </a:rPr>
              <a:t>2016, UNRWA</a:t>
            </a:r>
            <a:r>
              <a:rPr lang="en-US" altLang="en-US" sz="2000" dirty="0">
                <a:solidFill>
                  <a:srgbClr val="FFFFFF"/>
                </a:solidFill>
              </a:rPr>
              <a:t>, </a:t>
            </a:r>
            <a:r>
              <a:rPr lang="en-US" altLang="en-US" sz="2000" dirty="0">
                <a:solidFill>
                  <a:srgbClr val="FFFFFF"/>
                </a:solidFill>
                <a:hlinkClick r:id="rId2"/>
              </a:rPr>
              <a:t>https://</a:t>
            </a:r>
            <a:r>
              <a:rPr lang="en-US" altLang="en-US" sz="2000" dirty="0" smtClean="0">
                <a:solidFill>
                  <a:srgbClr val="FFFFFF"/>
                </a:solidFill>
                <a:hlinkClick r:id="rId2"/>
              </a:rPr>
              <a:t>www.unrwa.org/where-we-work/west-bank</a:t>
            </a:r>
            <a:r>
              <a:rPr lang="en-US" altLang="en-US" sz="2000" dirty="0" smtClean="0">
                <a:solidFill>
                  <a:srgbClr val="FFFFFF"/>
                </a:solidFill>
              </a:rPr>
              <a:t> </a:t>
            </a:r>
            <a:endParaRPr lang="en-US" altLang="en-US" sz="2000" dirty="0">
              <a:solidFill>
                <a:srgbClr val="FFFFFF"/>
              </a:solidFill>
            </a:endParaRPr>
          </a:p>
        </p:txBody>
      </p:sp>
      <p:sp>
        <p:nvSpPr>
          <p:cNvPr id="47107" name="Rectangle 3"/>
          <p:cNvSpPr>
            <a:spLocks noChangeArrowheads="1"/>
          </p:cNvSpPr>
          <p:nvPr/>
        </p:nvSpPr>
        <p:spPr bwMode="auto">
          <a:xfrm>
            <a:off x="0" y="-6350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rgbClr val="FFFF00"/>
                </a:solidFill>
              </a:rPr>
              <a:t>Geography of UNRWA-registered Palestine refugees in West Bank</a:t>
            </a:r>
          </a:p>
        </p:txBody>
      </p:sp>
      <p:pic>
        <p:nvPicPr>
          <p:cNvPr id="47108" name="Picture 2" descr="West Bank">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5488" y="1570038"/>
            <a:ext cx="4608512" cy="528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
          <p:cNvSpPr>
            <a:spLocks noChangeArrowheads="1"/>
          </p:cNvSpPr>
          <p:nvPr/>
        </p:nvSpPr>
        <p:spPr bwMode="auto">
          <a:xfrm>
            <a:off x="0" y="1570038"/>
            <a:ext cx="5164138" cy="5293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smtClean="0">
                <a:solidFill>
                  <a:schemeClr val="tx2"/>
                </a:solidFill>
              </a:rPr>
              <a:t>Facts </a:t>
            </a:r>
            <a:r>
              <a:rPr lang="en-US" altLang="en-US" sz="1800" b="1" dirty="0">
                <a:solidFill>
                  <a:schemeClr val="tx2"/>
                </a:solidFill>
              </a:rPr>
              <a:t>&amp; figures</a:t>
            </a:r>
          </a:p>
          <a:p>
            <a:pPr eaLnBrk="1" hangingPunct="1">
              <a:spcBef>
                <a:spcPct val="0"/>
              </a:spcBef>
              <a:buFontTx/>
              <a:buNone/>
            </a:pPr>
            <a:r>
              <a:rPr lang="en-US" altLang="en-US" sz="1800" dirty="0"/>
              <a:t>•526,744 registered Palestine refugees</a:t>
            </a:r>
          </a:p>
          <a:p>
            <a:pPr eaLnBrk="1" hangingPunct="1">
              <a:spcBef>
                <a:spcPct val="0"/>
              </a:spcBef>
              <a:buFontTx/>
              <a:buNone/>
            </a:pPr>
            <a:r>
              <a:rPr lang="en-US" altLang="en-US" sz="1800" dirty="0"/>
              <a:t>•Nine camps</a:t>
            </a:r>
          </a:p>
          <a:p>
            <a:pPr eaLnBrk="1" hangingPunct="1">
              <a:spcBef>
                <a:spcPct val="0"/>
              </a:spcBef>
              <a:buFontTx/>
              <a:buNone/>
            </a:pPr>
            <a:r>
              <a:rPr lang="en-US" altLang="en-US" sz="1800" dirty="0"/>
              <a:t>•42 schools(76 schools are unusable due to damage, inaccessibility or because they are housing IDPs. 43 alternative school buildings are used in afternoon shifts)</a:t>
            </a:r>
          </a:p>
          <a:p>
            <a:pPr eaLnBrk="1" hangingPunct="1">
              <a:spcBef>
                <a:spcPct val="0"/>
              </a:spcBef>
              <a:buFontTx/>
              <a:buNone/>
            </a:pPr>
            <a:r>
              <a:rPr lang="en-US" altLang="en-US" sz="1800" dirty="0"/>
              <a:t>•46,385 </a:t>
            </a:r>
            <a:r>
              <a:rPr lang="en-US" altLang="en-US" sz="1800" dirty="0" err="1" smtClean="0"/>
              <a:t>tsudents</a:t>
            </a:r>
            <a:r>
              <a:rPr lang="en-US" altLang="en-US" sz="1800" dirty="0" smtClean="0"/>
              <a:t> </a:t>
            </a:r>
            <a:r>
              <a:rPr lang="en-US" altLang="en-US" sz="1800" dirty="0"/>
              <a:t>(An estimated 10,000 UNRWA students in Syria are not currently in school and an estimated 10,000 Palestine refugees from Syria are attending UNRWA schools in Lebanon and Jordan)</a:t>
            </a:r>
          </a:p>
          <a:p>
            <a:pPr eaLnBrk="1" hangingPunct="1">
              <a:spcBef>
                <a:spcPct val="0"/>
              </a:spcBef>
              <a:buFontTx/>
              <a:buNone/>
            </a:pPr>
            <a:r>
              <a:rPr lang="en-US" altLang="en-US" sz="1800" dirty="0"/>
              <a:t>•Damascus Training Centre </a:t>
            </a:r>
          </a:p>
          <a:p>
            <a:pPr eaLnBrk="1" hangingPunct="1">
              <a:spcBef>
                <a:spcPct val="0"/>
              </a:spcBef>
              <a:buFontTx/>
              <a:buNone/>
            </a:pPr>
            <a:r>
              <a:rPr lang="en-US" altLang="en-US" sz="1800" dirty="0"/>
              <a:t>•23 primary health </a:t>
            </a:r>
            <a:r>
              <a:rPr lang="en-US" altLang="en-US" sz="1800" dirty="0" err="1"/>
              <a:t>centres</a:t>
            </a:r>
            <a:r>
              <a:rPr lang="en-US" altLang="en-US" sz="1800" dirty="0"/>
              <a:t> (Nine health </a:t>
            </a:r>
            <a:r>
              <a:rPr lang="en-US" altLang="en-US" sz="1800" dirty="0" err="1"/>
              <a:t>centres</a:t>
            </a:r>
            <a:r>
              <a:rPr lang="en-US" altLang="en-US" sz="1800" dirty="0"/>
              <a:t> are unusable; UNRWA has established an additional 12 health points)</a:t>
            </a:r>
          </a:p>
          <a:p>
            <a:pPr eaLnBrk="1" hangingPunct="1">
              <a:spcBef>
                <a:spcPct val="0"/>
              </a:spcBef>
              <a:buFontTx/>
              <a:buNone/>
            </a:pPr>
            <a:r>
              <a:rPr lang="en-US" altLang="en-US" sz="1800" dirty="0"/>
              <a:t>•Eight community rehabilitation </a:t>
            </a:r>
            <a:r>
              <a:rPr lang="en-US" altLang="en-US" sz="1800" dirty="0" err="1"/>
              <a:t>centres</a:t>
            </a:r>
            <a:endParaRPr lang="en-US" altLang="en-US" sz="1800" dirty="0"/>
          </a:p>
          <a:p>
            <a:pPr eaLnBrk="1" hangingPunct="1">
              <a:spcBef>
                <a:spcPct val="0"/>
              </a:spcBef>
              <a:buFontTx/>
              <a:buNone/>
            </a:pPr>
            <a:r>
              <a:rPr lang="en-US" altLang="en-US" sz="1800" dirty="0"/>
              <a:t>•16 women's </a:t>
            </a:r>
            <a:r>
              <a:rPr lang="en-US" altLang="en-US" sz="1800" dirty="0" err="1"/>
              <a:t>programme</a:t>
            </a:r>
            <a:r>
              <a:rPr lang="en-US" altLang="en-US" sz="1800" dirty="0"/>
              <a:t> </a:t>
            </a:r>
            <a:r>
              <a:rPr lang="en-US" altLang="en-US" sz="1800" dirty="0" err="1"/>
              <a:t>centres</a:t>
            </a:r>
            <a:endParaRPr lang="en-US" altLang="en-US" sz="1800" dirty="0"/>
          </a:p>
          <a:p>
            <a:pPr eaLnBrk="1" hangingPunct="1">
              <a:spcBef>
                <a:spcPct val="0"/>
              </a:spcBef>
              <a:buFontTx/>
              <a:buNone/>
            </a:pPr>
            <a:r>
              <a:rPr lang="en-US" altLang="en-US" sz="1600" dirty="0" smtClean="0">
                <a:solidFill>
                  <a:schemeClr val="tx2"/>
                </a:solidFill>
              </a:rPr>
              <a:t>Figures </a:t>
            </a:r>
            <a:r>
              <a:rPr lang="en-US" altLang="en-US" sz="1600" dirty="0">
                <a:solidFill>
                  <a:schemeClr val="tx2"/>
                </a:solidFill>
              </a:rPr>
              <a:t>as of 1 January 2011.</a:t>
            </a:r>
          </a:p>
          <a:p>
            <a:pPr eaLnBrk="1" hangingPunct="1">
              <a:spcBef>
                <a:spcPct val="0"/>
              </a:spcBef>
              <a:buFontTx/>
              <a:buNone/>
            </a:pPr>
            <a:r>
              <a:rPr lang="en-US" altLang="en-US" sz="1600" dirty="0" smtClean="0">
                <a:solidFill>
                  <a:schemeClr val="tx2"/>
                </a:solidFill>
              </a:rPr>
              <a:t>UNRWA</a:t>
            </a:r>
            <a:r>
              <a:rPr lang="en-US" altLang="en-US" sz="1600" dirty="0">
                <a:solidFill>
                  <a:schemeClr val="tx2"/>
                </a:solidFill>
              </a:rPr>
              <a:t>, </a:t>
            </a:r>
            <a:r>
              <a:rPr lang="en-US" altLang="en-US" sz="1600" dirty="0">
                <a:solidFill>
                  <a:schemeClr val="tx2"/>
                </a:solidFill>
                <a:hlinkClick r:id="rId2"/>
              </a:rPr>
              <a:t>https://</a:t>
            </a:r>
            <a:r>
              <a:rPr lang="en-US" altLang="en-US" sz="1600" dirty="0" smtClean="0">
                <a:solidFill>
                  <a:schemeClr val="tx2"/>
                </a:solidFill>
                <a:hlinkClick r:id="rId2"/>
              </a:rPr>
              <a:t>www.unrwa.org/where-we-work/syria</a:t>
            </a:r>
            <a:r>
              <a:rPr lang="en-US" altLang="en-US" sz="1600" dirty="0" smtClean="0">
                <a:solidFill>
                  <a:schemeClr val="tx2"/>
                </a:solidFill>
              </a:rPr>
              <a:t> </a:t>
            </a:r>
            <a:endParaRPr lang="en-US" altLang="en-US" sz="1600" dirty="0">
              <a:solidFill>
                <a:schemeClr val="tx2"/>
              </a:solidFill>
            </a:endParaRPr>
          </a:p>
        </p:txBody>
      </p:sp>
      <p:sp>
        <p:nvSpPr>
          <p:cNvPr id="48131" name="Rectangle 3"/>
          <p:cNvSpPr>
            <a:spLocks noChangeArrowheads="1"/>
          </p:cNvSpPr>
          <p:nvPr/>
        </p:nvSpPr>
        <p:spPr bwMode="auto">
          <a:xfrm>
            <a:off x="0" y="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rgbClr val="FFFF00"/>
                </a:solidFill>
              </a:rPr>
              <a:t>Geography of UNRWA-registered Palestine refugees in Syria</a:t>
            </a:r>
          </a:p>
        </p:txBody>
      </p:sp>
      <p:pic>
        <p:nvPicPr>
          <p:cNvPr id="48132" name="Picture 2" descr="Syri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4138" y="1570038"/>
            <a:ext cx="3979862" cy="528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
          <p:cNvSpPr>
            <a:spLocks noChangeArrowheads="1"/>
          </p:cNvSpPr>
          <p:nvPr/>
        </p:nvSpPr>
        <p:spPr bwMode="auto">
          <a:xfrm>
            <a:off x="0" y="1524000"/>
            <a:ext cx="5245100" cy="520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solidFill>
                  <a:srgbClr val="FFFFFF"/>
                </a:solidFill>
              </a:rPr>
              <a:t>The United Nations Relief and Works Agency for Palestine Refugees (UNRWA) provides assistance and protection for millions of registered Palestine refugees. Some 450,000 refugees are registered with UNRWA in Lebanon, with many living in the country’s 12 refugee camps.</a:t>
            </a:r>
          </a:p>
          <a:p>
            <a:pPr eaLnBrk="1" hangingPunct="1">
              <a:spcBef>
                <a:spcPct val="0"/>
              </a:spcBef>
              <a:buFontTx/>
              <a:buNone/>
            </a:pPr>
            <a:r>
              <a:rPr lang="en-US" altLang="en-US" sz="2000" b="1" dirty="0">
                <a:solidFill>
                  <a:srgbClr val="FFFF00"/>
                </a:solidFill>
              </a:rPr>
              <a:t>Facts &amp; figures</a:t>
            </a:r>
          </a:p>
          <a:p>
            <a:pPr eaLnBrk="1" hangingPunct="1">
              <a:spcBef>
                <a:spcPct val="0"/>
              </a:spcBef>
            </a:pPr>
            <a:r>
              <a:rPr lang="en-US" altLang="en-US" sz="2000" dirty="0" smtClean="0"/>
              <a:t>449,957 </a:t>
            </a:r>
            <a:r>
              <a:rPr lang="en-US" altLang="en-US" sz="2000" dirty="0"/>
              <a:t>registered Palestine refugees</a:t>
            </a:r>
          </a:p>
          <a:p>
            <a:pPr eaLnBrk="1" hangingPunct="1">
              <a:spcBef>
                <a:spcPct val="0"/>
              </a:spcBef>
            </a:pPr>
            <a:r>
              <a:rPr lang="en-US" altLang="en-US" sz="2000" dirty="0" smtClean="0"/>
              <a:t>12 </a:t>
            </a:r>
            <a:r>
              <a:rPr lang="en-US" altLang="en-US" sz="2000" dirty="0"/>
              <a:t>camps</a:t>
            </a:r>
          </a:p>
          <a:p>
            <a:pPr eaLnBrk="1" hangingPunct="1">
              <a:spcBef>
                <a:spcPct val="0"/>
              </a:spcBef>
            </a:pPr>
            <a:r>
              <a:rPr lang="en-US" altLang="en-US" sz="2000" dirty="0" smtClean="0"/>
              <a:t>69 </a:t>
            </a:r>
            <a:r>
              <a:rPr lang="en-US" altLang="en-US" sz="2000" dirty="0"/>
              <a:t>schools, with 32,350 pupils</a:t>
            </a:r>
          </a:p>
          <a:p>
            <a:pPr eaLnBrk="1" hangingPunct="1">
              <a:spcBef>
                <a:spcPct val="0"/>
              </a:spcBef>
            </a:pPr>
            <a:r>
              <a:rPr lang="en-US" altLang="en-US" sz="2000" dirty="0" smtClean="0"/>
              <a:t>Two </a:t>
            </a:r>
            <a:r>
              <a:rPr lang="en-US" altLang="en-US" sz="2000" dirty="0"/>
              <a:t>vocational and technical training </a:t>
            </a:r>
            <a:r>
              <a:rPr lang="en-US" altLang="en-US" sz="2000" dirty="0" err="1"/>
              <a:t>centres</a:t>
            </a:r>
            <a:endParaRPr lang="en-US" altLang="en-US" sz="2000" dirty="0"/>
          </a:p>
          <a:p>
            <a:pPr eaLnBrk="1" hangingPunct="1">
              <a:spcBef>
                <a:spcPct val="0"/>
              </a:spcBef>
            </a:pPr>
            <a:r>
              <a:rPr lang="en-US" altLang="en-US" sz="2000" dirty="0" smtClean="0"/>
              <a:t>27 </a:t>
            </a:r>
            <a:r>
              <a:rPr lang="en-US" altLang="en-US" sz="2000" dirty="0"/>
              <a:t>primary health </a:t>
            </a:r>
            <a:r>
              <a:rPr lang="en-US" altLang="en-US" sz="2000" dirty="0" err="1"/>
              <a:t>centres</a:t>
            </a:r>
            <a:endParaRPr lang="en-US" altLang="en-US" sz="2000" dirty="0"/>
          </a:p>
          <a:p>
            <a:pPr eaLnBrk="1" hangingPunct="1">
              <a:spcBef>
                <a:spcPct val="0"/>
              </a:spcBef>
            </a:pPr>
            <a:r>
              <a:rPr lang="en-US" altLang="en-US" sz="2000" dirty="0" smtClean="0"/>
              <a:t>One </a:t>
            </a:r>
            <a:r>
              <a:rPr lang="en-US" altLang="en-US" sz="2000" dirty="0"/>
              <a:t>community rehabilitation </a:t>
            </a:r>
            <a:r>
              <a:rPr lang="en-US" altLang="en-US" sz="2000" dirty="0" err="1"/>
              <a:t>centre</a:t>
            </a:r>
            <a:endParaRPr lang="en-US" altLang="en-US" sz="2000" dirty="0"/>
          </a:p>
          <a:p>
            <a:pPr eaLnBrk="1" hangingPunct="1">
              <a:spcBef>
                <a:spcPct val="0"/>
              </a:spcBef>
            </a:pPr>
            <a:r>
              <a:rPr lang="en-US" altLang="en-US" sz="2000" dirty="0" smtClean="0"/>
              <a:t>Nine </a:t>
            </a:r>
            <a:r>
              <a:rPr lang="en-US" altLang="en-US" sz="2000" dirty="0"/>
              <a:t>women’s </a:t>
            </a:r>
            <a:r>
              <a:rPr lang="en-US" altLang="en-US" sz="2000" dirty="0" err="1"/>
              <a:t>programme</a:t>
            </a:r>
            <a:r>
              <a:rPr lang="en-US" altLang="en-US" sz="2000" dirty="0"/>
              <a:t> </a:t>
            </a:r>
            <a:r>
              <a:rPr lang="en-US" altLang="en-US" sz="2000" dirty="0" err="1"/>
              <a:t>centres</a:t>
            </a:r>
            <a:endParaRPr lang="en-US" altLang="en-US" sz="2000" dirty="0"/>
          </a:p>
          <a:p>
            <a:pPr eaLnBrk="1" hangingPunct="1">
              <a:spcBef>
                <a:spcPct val="0"/>
              </a:spcBef>
              <a:buNone/>
            </a:pPr>
            <a:r>
              <a:rPr lang="en-US" altLang="en-US" sz="1600" dirty="0" smtClean="0"/>
              <a:t>Figures </a:t>
            </a:r>
            <a:r>
              <a:rPr lang="en-US" altLang="en-US" sz="1600" dirty="0"/>
              <a:t>as of 1 July 2014</a:t>
            </a:r>
          </a:p>
          <a:p>
            <a:pPr eaLnBrk="1" hangingPunct="1">
              <a:spcBef>
                <a:spcPct val="0"/>
              </a:spcBef>
              <a:buFontTx/>
              <a:buNone/>
            </a:pPr>
            <a:r>
              <a:rPr lang="en-US" altLang="en-US" sz="1600" dirty="0" smtClean="0">
                <a:solidFill>
                  <a:srgbClr val="FFFFFF"/>
                </a:solidFill>
              </a:rPr>
              <a:t>UNRWA</a:t>
            </a:r>
            <a:r>
              <a:rPr lang="en-US" altLang="en-US" sz="1600" dirty="0">
                <a:solidFill>
                  <a:srgbClr val="FFFFFF"/>
                </a:solidFill>
              </a:rPr>
              <a:t>, </a:t>
            </a:r>
            <a:r>
              <a:rPr lang="en-US" altLang="en-US" sz="1600" dirty="0">
                <a:solidFill>
                  <a:srgbClr val="FFFFFF"/>
                </a:solidFill>
                <a:hlinkClick r:id="rId2"/>
              </a:rPr>
              <a:t>https://</a:t>
            </a:r>
            <a:r>
              <a:rPr lang="en-US" altLang="en-US" sz="1600" dirty="0" smtClean="0">
                <a:solidFill>
                  <a:srgbClr val="FFFFFF"/>
                </a:solidFill>
                <a:hlinkClick r:id="rId2"/>
              </a:rPr>
              <a:t>www.unrwa.org/where-we-work/lebanon</a:t>
            </a:r>
            <a:r>
              <a:rPr lang="en-US" altLang="en-US" sz="1600" dirty="0" smtClean="0">
                <a:solidFill>
                  <a:srgbClr val="FFFFFF"/>
                </a:solidFill>
              </a:rPr>
              <a:t> </a:t>
            </a:r>
            <a:endParaRPr lang="en-US" altLang="en-US" sz="1600" dirty="0">
              <a:solidFill>
                <a:srgbClr val="FFFFFF"/>
              </a:solidFill>
            </a:endParaRPr>
          </a:p>
        </p:txBody>
      </p:sp>
      <p:sp>
        <p:nvSpPr>
          <p:cNvPr id="49155" name="Rectangle 3"/>
          <p:cNvSpPr>
            <a:spLocks noChangeArrowheads="1"/>
          </p:cNvSpPr>
          <p:nvPr/>
        </p:nvSpPr>
        <p:spPr bwMode="auto">
          <a:xfrm>
            <a:off x="0" y="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rgbClr val="FFFF00"/>
                </a:solidFill>
              </a:rPr>
              <a:t>Geography of UNRWA-registered Palestine refugees in Lebanon</a:t>
            </a:r>
          </a:p>
        </p:txBody>
      </p:sp>
      <p:pic>
        <p:nvPicPr>
          <p:cNvPr id="49156" name="Picture 2" descr="Leban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5100" y="1752600"/>
            <a:ext cx="38989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
          <p:cNvSpPr>
            <a:spLocks noChangeArrowheads="1"/>
          </p:cNvSpPr>
          <p:nvPr/>
        </p:nvSpPr>
        <p:spPr bwMode="auto">
          <a:xfrm>
            <a:off x="0" y="1570038"/>
            <a:ext cx="5771636"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rgbClr val="FFFFFF"/>
                </a:solidFill>
              </a:rPr>
              <a:t>More than 2 million registered Palestine refugees live in Jordan</a:t>
            </a:r>
            <a:r>
              <a:rPr lang="en-US" altLang="en-US" sz="1800" dirty="0" smtClean="0">
                <a:solidFill>
                  <a:srgbClr val="FFFFFF"/>
                </a:solidFill>
              </a:rPr>
              <a:t>.</a:t>
            </a:r>
          </a:p>
          <a:p>
            <a:pPr eaLnBrk="1" hangingPunct="1">
              <a:spcBef>
                <a:spcPct val="0"/>
              </a:spcBef>
              <a:buFontTx/>
              <a:buNone/>
            </a:pPr>
            <a:r>
              <a:rPr lang="en-US" altLang="en-US" sz="1800" b="1" dirty="0" smtClean="0">
                <a:solidFill>
                  <a:srgbClr val="FFFF00"/>
                </a:solidFill>
              </a:rPr>
              <a:t>Facts </a:t>
            </a:r>
            <a:r>
              <a:rPr lang="en-US" altLang="en-US" sz="1800" b="1" dirty="0">
                <a:solidFill>
                  <a:srgbClr val="FFFF00"/>
                </a:solidFill>
              </a:rPr>
              <a:t>&amp; figures</a:t>
            </a:r>
          </a:p>
          <a:p>
            <a:pPr eaLnBrk="1" hangingPunct="1">
              <a:spcBef>
                <a:spcPct val="0"/>
              </a:spcBef>
              <a:buNone/>
            </a:pPr>
            <a:r>
              <a:rPr lang="en-US" altLang="en-US" sz="1800" dirty="0"/>
              <a:t>•2,175,491 registered Palestine refugees</a:t>
            </a:r>
          </a:p>
          <a:p>
            <a:pPr eaLnBrk="1" hangingPunct="1">
              <a:spcBef>
                <a:spcPct val="0"/>
              </a:spcBef>
            </a:pPr>
            <a:r>
              <a:rPr lang="en-US" altLang="en-US" sz="1800" dirty="0" smtClean="0"/>
              <a:t>Ten </a:t>
            </a:r>
            <a:r>
              <a:rPr lang="en-US" altLang="en-US" sz="1800" dirty="0"/>
              <a:t>official camps</a:t>
            </a:r>
          </a:p>
          <a:p>
            <a:pPr eaLnBrk="1" hangingPunct="1">
              <a:spcBef>
                <a:spcPct val="0"/>
              </a:spcBef>
              <a:buNone/>
            </a:pPr>
            <a:r>
              <a:rPr lang="en-US" altLang="en-US" sz="1800" dirty="0"/>
              <a:t>•171 schools, with 121,368 students</a:t>
            </a:r>
          </a:p>
          <a:p>
            <a:pPr eaLnBrk="1" hangingPunct="1">
              <a:spcBef>
                <a:spcPct val="0"/>
              </a:spcBef>
            </a:pPr>
            <a:r>
              <a:rPr lang="en-US" altLang="en-US" sz="1800" dirty="0" smtClean="0"/>
              <a:t>One </a:t>
            </a:r>
            <a:r>
              <a:rPr lang="en-US" altLang="en-US" sz="1800" dirty="0"/>
              <a:t>Faculty of Science and Educational Arts</a:t>
            </a:r>
          </a:p>
          <a:p>
            <a:pPr eaLnBrk="1" hangingPunct="1">
              <a:spcBef>
                <a:spcPct val="0"/>
              </a:spcBef>
              <a:buNone/>
            </a:pPr>
            <a:r>
              <a:rPr lang="en-US" altLang="en-US" sz="1800" dirty="0"/>
              <a:t>•Two vocational and technical training </a:t>
            </a:r>
            <a:r>
              <a:rPr lang="en-US" altLang="en-US" sz="1800" dirty="0" err="1"/>
              <a:t>centres</a:t>
            </a:r>
            <a:endParaRPr lang="en-US" altLang="en-US" sz="1800" dirty="0"/>
          </a:p>
          <a:p>
            <a:pPr eaLnBrk="1" hangingPunct="1">
              <a:spcBef>
                <a:spcPct val="0"/>
              </a:spcBef>
            </a:pPr>
            <a:r>
              <a:rPr lang="en-US" altLang="en-US" sz="1800" dirty="0" smtClean="0"/>
              <a:t>25 </a:t>
            </a:r>
            <a:r>
              <a:rPr lang="en-US" altLang="en-US" sz="1800" dirty="0"/>
              <a:t>primary health </a:t>
            </a:r>
            <a:r>
              <a:rPr lang="en-US" altLang="en-US" sz="1800" dirty="0" err="1"/>
              <a:t>centres</a:t>
            </a:r>
            <a:endParaRPr lang="en-US" altLang="en-US" sz="1800" dirty="0"/>
          </a:p>
          <a:p>
            <a:pPr eaLnBrk="1" hangingPunct="1">
              <a:spcBef>
                <a:spcPct val="0"/>
              </a:spcBef>
            </a:pPr>
            <a:r>
              <a:rPr lang="en-US" altLang="en-US" sz="1800" dirty="0" smtClean="0"/>
              <a:t>Ten </a:t>
            </a:r>
            <a:r>
              <a:rPr lang="en-US" altLang="en-US" sz="1800" dirty="0"/>
              <a:t>community-based rehabilitation </a:t>
            </a:r>
            <a:r>
              <a:rPr lang="en-US" altLang="en-US" sz="1800" dirty="0" err="1"/>
              <a:t>centres</a:t>
            </a:r>
            <a:endParaRPr lang="en-US" altLang="en-US" sz="1800" dirty="0"/>
          </a:p>
          <a:p>
            <a:pPr eaLnBrk="1" hangingPunct="1">
              <a:spcBef>
                <a:spcPct val="0"/>
              </a:spcBef>
            </a:pPr>
            <a:r>
              <a:rPr lang="en-US" altLang="en-US" sz="1800" dirty="0" smtClean="0"/>
              <a:t>14 </a:t>
            </a:r>
            <a:r>
              <a:rPr lang="en-US" altLang="en-US" sz="1800" dirty="0"/>
              <a:t>women’s </a:t>
            </a:r>
            <a:r>
              <a:rPr lang="en-US" altLang="en-US" sz="1800" dirty="0" err="1"/>
              <a:t>programme</a:t>
            </a:r>
            <a:r>
              <a:rPr lang="en-US" altLang="en-US" sz="1800" dirty="0"/>
              <a:t> </a:t>
            </a:r>
            <a:r>
              <a:rPr lang="en-US" altLang="en-US" sz="1800" dirty="0" err="1"/>
              <a:t>centres</a:t>
            </a:r>
            <a:endParaRPr lang="en-US" altLang="en-US" sz="1800" dirty="0"/>
          </a:p>
          <a:p>
            <a:pPr eaLnBrk="1" hangingPunct="1">
              <a:spcBef>
                <a:spcPct val="0"/>
              </a:spcBef>
              <a:buNone/>
            </a:pPr>
            <a:r>
              <a:rPr lang="en-US" altLang="en-US" sz="1800" dirty="0" smtClean="0">
                <a:solidFill>
                  <a:schemeClr val="tx2"/>
                </a:solidFill>
              </a:rPr>
              <a:t>Figures </a:t>
            </a:r>
            <a:r>
              <a:rPr lang="en-US" altLang="en-US" sz="1800" dirty="0">
                <a:solidFill>
                  <a:schemeClr val="tx2"/>
                </a:solidFill>
              </a:rPr>
              <a:t>as of 1 December 2016</a:t>
            </a:r>
          </a:p>
          <a:p>
            <a:pPr eaLnBrk="1" hangingPunct="1">
              <a:spcBef>
                <a:spcPct val="0"/>
              </a:spcBef>
              <a:buFontTx/>
              <a:buNone/>
            </a:pPr>
            <a:r>
              <a:rPr lang="en-US" altLang="en-US" sz="1800" dirty="0" smtClean="0">
                <a:solidFill>
                  <a:schemeClr val="tx2"/>
                </a:solidFill>
              </a:rPr>
              <a:t>UNRWA</a:t>
            </a:r>
            <a:r>
              <a:rPr lang="en-US" altLang="en-US" sz="1800" dirty="0">
                <a:solidFill>
                  <a:schemeClr val="tx2"/>
                </a:solidFill>
              </a:rPr>
              <a:t>, </a:t>
            </a:r>
            <a:r>
              <a:rPr lang="en-US" altLang="en-US" sz="1800" dirty="0">
                <a:solidFill>
                  <a:srgbClr val="FFFFFF"/>
                </a:solidFill>
                <a:hlinkClick r:id="rId2"/>
              </a:rPr>
              <a:t>https://</a:t>
            </a:r>
            <a:r>
              <a:rPr lang="en-US" altLang="en-US" sz="1800" dirty="0" smtClean="0">
                <a:solidFill>
                  <a:srgbClr val="FFFFFF"/>
                </a:solidFill>
                <a:hlinkClick r:id="rId2"/>
              </a:rPr>
              <a:t>www.unrwa.org/where-we-work/jordan</a:t>
            </a:r>
            <a:r>
              <a:rPr lang="en-US" altLang="en-US" sz="1800" dirty="0" smtClean="0">
                <a:solidFill>
                  <a:srgbClr val="FFFFFF"/>
                </a:solidFill>
              </a:rPr>
              <a:t> </a:t>
            </a:r>
            <a:endParaRPr lang="en-US" altLang="en-US" sz="1800" dirty="0">
              <a:solidFill>
                <a:srgbClr val="FFFFFF"/>
              </a:solidFill>
            </a:endParaRPr>
          </a:p>
        </p:txBody>
      </p:sp>
      <p:sp>
        <p:nvSpPr>
          <p:cNvPr id="50179" name="Rectangle 3"/>
          <p:cNvSpPr>
            <a:spLocks noChangeArrowheads="1"/>
          </p:cNvSpPr>
          <p:nvPr/>
        </p:nvSpPr>
        <p:spPr bwMode="auto">
          <a:xfrm>
            <a:off x="-14288" y="-12700"/>
            <a:ext cx="9144001"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rgbClr val="FFFF00"/>
                </a:solidFill>
              </a:rPr>
              <a:t>Geography of UNRWA-registered Palestine refugees in Jordan</a:t>
            </a:r>
          </a:p>
        </p:txBody>
      </p:sp>
      <p:pic>
        <p:nvPicPr>
          <p:cNvPr id="50180" name="Picture 2" descr="Jorda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1676401"/>
            <a:ext cx="3276599" cy="3759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0" y="5486400"/>
            <a:ext cx="9144000" cy="1384995"/>
          </a:xfrm>
          <a:prstGeom prst="rect">
            <a:avLst/>
          </a:prstGeom>
          <a:noFill/>
        </p:spPr>
        <p:txBody>
          <a:bodyPr wrap="square" rtlCol="0">
            <a:spAutoFit/>
          </a:bodyPr>
          <a:lstStyle/>
          <a:p>
            <a:r>
              <a:rPr lang="en-US" sz="1400" dirty="0" err="1" smtClean="0">
                <a:solidFill>
                  <a:schemeClr val="tx2"/>
                </a:solidFill>
              </a:rPr>
              <a:t>Munther</a:t>
            </a:r>
            <a:r>
              <a:rPr lang="en-US" sz="1400" dirty="0" smtClean="0">
                <a:solidFill>
                  <a:schemeClr val="tx2"/>
                </a:solidFill>
              </a:rPr>
              <a:t> J. </a:t>
            </a:r>
            <a:r>
              <a:rPr lang="en-US" sz="1400" dirty="0" err="1" smtClean="0">
                <a:solidFill>
                  <a:schemeClr val="tx2"/>
                </a:solidFill>
              </a:rPr>
              <a:t>Haddadin</a:t>
            </a:r>
            <a:r>
              <a:rPr lang="en-US" sz="1400" dirty="0" smtClean="0">
                <a:solidFill>
                  <a:schemeClr val="tx2"/>
                </a:solidFill>
              </a:rPr>
              <a:t>, a senior negotiator in Jordan’s delegation to the Middle East Peace Process, once suggested  that “</a:t>
            </a:r>
            <a:r>
              <a:rPr lang="en-US" sz="1400" b="1" dirty="0" smtClean="0">
                <a:solidFill>
                  <a:schemeClr val="tx2"/>
                </a:solidFill>
              </a:rPr>
              <a:t>the Kingdom of Jordan should perform a detailed assessment of the costs it has incurred in housing the waves of people it has received since 1948, along with the natural growth this has caused, including the increased cost of providing utilities. It should seek compensation for its expenses when the issues of refugees are addressed in the context of Middle Eastern </a:t>
            </a:r>
            <a:r>
              <a:rPr lang="en-US" sz="1400" b="1" dirty="0">
                <a:solidFill>
                  <a:schemeClr val="tx2"/>
                </a:solidFill>
              </a:rPr>
              <a:t>peace</a:t>
            </a:r>
            <a:r>
              <a:rPr lang="en-US" sz="1400" dirty="0">
                <a:solidFill>
                  <a:schemeClr val="tx2"/>
                </a:solidFill>
              </a:rPr>
              <a:t>.” </a:t>
            </a:r>
            <a:r>
              <a:rPr lang="en-US" sz="1400" dirty="0" err="1" smtClean="0">
                <a:solidFill>
                  <a:schemeClr val="tx2"/>
                </a:solidFill>
              </a:rPr>
              <a:t>Munther</a:t>
            </a:r>
            <a:r>
              <a:rPr lang="en-US" sz="1400" dirty="0" smtClean="0">
                <a:solidFill>
                  <a:schemeClr val="tx2"/>
                </a:solidFill>
              </a:rPr>
              <a:t> J. </a:t>
            </a:r>
            <a:r>
              <a:rPr lang="en-US" sz="1400" dirty="0" err="1" smtClean="0">
                <a:solidFill>
                  <a:schemeClr val="tx2"/>
                </a:solidFill>
              </a:rPr>
              <a:t>Haddadin</a:t>
            </a:r>
            <a:r>
              <a:rPr lang="en-US" sz="1400" dirty="0" smtClean="0">
                <a:solidFill>
                  <a:schemeClr val="tx2"/>
                </a:solidFill>
              </a:rPr>
              <a:t>, </a:t>
            </a:r>
            <a:r>
              <a:rPr lang="en-US" sz="1400" dirty="0" smtClean="0"/>
              <a:t>“Conclusions,” </a:t>
            </a:r>
            <a:r>
              <a:rPr lang="en-US" sz="1400" dirty="0"/>
              <a:t>in </a:t>
            </a:r>
            <a:r>
              <a:rPr lang="en-US" sz="1400" i="1" dirty="0"/>
              <a:t>Water Resources in Jordan</a:t>
            </a:r>
            <a:r>
              <a:rPr lang="en-US" sz="1400" dirty="0"/>
              <a:t>, edited by </a:t>
            </a:r>
            <a:r>
              <a:rPr lang="en-US" sz="1400" dirty="0" err="1"/>
              <a:t>Munther</a:t>
            </a:r>
            <a:r>
              <a:rPr lang="en-US" sz="1400" dirty="0"/>
              <a:t> J. </a:t>
            </a:r>
            <a:r>
              <a:rPr lang="en-US" sz="1400" dirty="0" err="1"/>
              <a:t>Haddadin</a:t>
            </a:r>
            <a:r>
              <a:rPr lang="en-US" sz="1400" dirty="0"/>
              <a:t>, Resources for the Future, Washington, DC, USA, 2006, pp. </a:t>
            </a:r>
            <a:r>
              <a:rPr lang="en-US" sz="1400" dirty="0" smtClean="0"/>
              <a:t>264-284, </a:t>
            </a:r>
            <a:r>
              <a:rPr lang="en-US" sz="1400" dirty="0"/>
              <a:t>p. </a:t>
            </a:r>
            <a:r>
              <a:rPr lang="en-US" sz="1400" dirty="0" smtClean="0"/>
              <a:t> 268.</a:t>
            </a:r>
            <a:endParaRPr lang="en-US" sz="1400" dirty="0"/>
          </a:p>
        </p:txBody>
      </p:sp>
      <p:cxnSp>
        <p:nvCxnSpPr>
          <p:cNvPr id="4" name="Straight Connector 3"/>
          <p:cNvCxnSpPr/>
          <p:nvPr/>
        </p:nvCxnSpPr>
        <p:spPr bwMode="auto">
          <a:xfrm>
            <a:off x="-14288" y="54864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ChangeArrowheads="1"/>
          </p:cNvSpPr>
          <p:nvPr/>
        </p:nvSpPr>
        <p:spPr bwMode="auto">
          <a:xfrm>
            <a:off x="0" y="0"/>
            <a:ext cx="32004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t>“</a:t>
            </a:r>
            <a:r>
              <a:rPr lang="en-US" altLang="en-US" sz="1800" b="1" dirty="0">
                <a:solidFill>
                  <a:schemeClr val="tx2"/>
                </a:solidFill>
              </a:rPr>
              <a:t>The Israeli Knesset passed The Law for Safeguarding the Rejection of the Right of Return, 2001</a:t>
            </a:r>
            <a:r>
              <a:rPr lang="en-US" altLang="en-US" sz="1800" b="1" dirty="0"/>
              <a:t>”---</a:t>
            </a:r>
            <a:r>
              <a:rPr lang="en-US" altLang="en-US" sz="1200" dirty="0"/>
              <a:t>Israeli historian and political scientist </a:t>
            </a:r>
            <a:r>
              <a:rPr lang="en-US" altLang="en-US" sz="1200" dirty="0" err="1"/>
              <a:t>Ilan</a:t>
            </a:r>
            <a:r>
              <a:rPr lang="en-US" altLang="en-US" sz="1200" dirty="0"/>
              <a:t> </a:t>
            </a:r>
            <a:r>
              <a:rPr lang="en-US" altLang="en-US" sz="1200" dirty="0" err="1"/>
              <a:t>Pappe</a:t>
            </a:r>
            <a:r>
              <a:rPr lang="en-US" altLang="en-US" sz="1200" dirty="0"/>
              <a:t>, </a:t>
            </a:r>
            <a:r>
              <a:rPr lang="en-US" altLang="en-US" sz="1200" i="1" dirty="0"/>
              <a:t>The Ethnic Cleansing of Palestine </a:t>
            </a:r>
            <a:r>
              <a:rPr lang="en-US" altLang="en-US" sz="1200" dirty="0"/>
              <a:t>(2006), page 244 </a:t>
            </a:r>
          </a:p>
          <a:p>
            <a:pPr eaLnBrk="1" hangingPunct="1">
              <a:spcBef>
                <a:spcPct val="0"/>
              </a:spcBef>
              <a:buFontTx/>
              <a:buNone/>
            </a:pPr>
            <a:r>
              <a:rPr lang="en-US" altLang="en-US" sz="2000" b="1" dirty="0">
                <a:solidFill>
                  <a:schemeClr val="tx2"/>
                </a:solidFill>
              </a:rPr>
              <a:t>In 2003, the Israeli Knesset passed a law prohibiting Palestinians from obtaining citizenship, permanent residency or even temporary residency when they marry Israeli citizens</a:t>
            </a:r>
            <a:r>
              <a:rPr lang="en-US" altLang="en-US" sz="2000" dirty="0"/>
              <a:t>”-</a:t>
            </a:r>
            <a:r>
              <a:rPr lang="en-US" altLang="en-US" sz="1200" dirty="0"/>
              <a:t>--</a:t>
            </a:r>
            <a:r>
              <a:rPr lang="en-US" altLang="en-US" sz="1200" dirty="0" err="1"/>
              <a:t>Pappe</a:t>
            </a:r>
            <a:r>
              <a:rPr lang="en-US" altLang="en-US" sz="1200" dirty="0"/>
              <a:t>,  page 249</a:t>
            </a:r>
          </a:p>
          <a:p>
            <a:pPr eaLnBrk="1" hangingPunct="1">
              <a:spcBef>
                <a:spcPct val="0"/>
              </a:spcBef>
              <a:buFontTx/>
              <a:buNone/>
            </a:pPr>
            <a:r>
              <a:rPr lang="en-US" altLang="en-US" sz="1800" b="1" dirty="0"/>
              <a:t>“</a:t>
            </a:r>
            <a:r>
              <a:rPr lang="en-US" altLang="en-US" sz="1800" b="1" dirty="0">
                <a:solidFill>
                  <a:schemeClr val="tx2"/>
                </a:solidFill>
              </a:rPr>
              <a:t>No refugee can enter Israel as part of the peace process</a:t>
            </a:r>
            <a:r>
              <a:rPr lang="en-US" altLang="en-US" sz="1800" b="1" dirty="0"/>
              <a:t>.”</a:t>
            </a:r>
            <a:r>
              <a:rPr lang="en-US" altLang="en-US" sz="1200" dirty="0"/>
              <a:t>--- Israeli Foreign Minister </a:t>
            </a:r>
            <a:r>
              <a:rPr lang="en-US" altLang="en-US" sz="1200" dirty="0" err="1"/>
              <a:t>Tzipi</a:t>
            </a:r>
            <a:r>
              <a:rPr lang="en-US" altLang="en-US" sz="1200" dirty="0"/>
              <a:t> </a:t>
            </a:r>
            <a:r>
              <a:rPr lang="en-US" altLang="en-US" sz="1200" dirty="0" err="1"/>
              <a:t>Livni</a:t>
            </a:r>
            <a:r>
              <a:rPr lang="en-US" altLang="en-US" sz="1200" dirty="0"/>
              <a:t> told the Conference of Presidents of Major American Jewish organizations, 2/16/2009</a:t>
            </a:r>
            <a:r>
              <a:rPr lang="en-US" altLang="en-US" sz="200" dirty="0"/>
              <a:t>, </a:t>
            </a:r>
            <a:r>
              <a:rPr lang="en-US" altLang="en-US" sz="200" dirty="0">
                <a:hlinkClick r:id="rId2"/>
              </a:rPr>
              <a:t>http://www.israelnationalnews.com/News/News.aspx/129979</a:t>
            </a:r>
            <a:endParaRPr lang="en-US" altLang="en-US" sz="200" dirty="0"/>
          </a:p>
          <a:p>
            <a:pPr eaLnBrk="1" hangingPunct="1">
              <a:spcBef>
                <a:spcPct val="0"/>
              </a:spcBef>
              <a:buFontTx/>
              <a:buNone/>
            </a:pPr>
            <a:endParaRPr lang="en-US" altLang="en-US" sz="200" dirty="0"/>
          </a:p>
          <a:p>
            <a:pPr eaLnBrk="1" hangingPunct="1">
              <a:spcBef>
                <a:spcPct val="0"/>
              </a:spcBef>
              <a:buFontTx/>
              <a:buNone/>
            </a:pPr>
            <a:endParaRPr lang="en-US" altLang="en-US" sz="200" dirty="0"/>
          </a:p>
          <a:p>
            <a:pPr eaLnBrk="1" hangingPunct="1">
              <a:spcBef>
                <a:spcPct val="0"/>
              </a:spcBef>
              <a:buFontTx/>
              <a:buNone/>
            </a:pPr>
            <a:r>
              <a:rPr lang="en-US" altLang="en-US" sz="1800" b="1" dirty="0">
                <a:solidFill>
                  <a:schemeClr val="tx2"/>
                </a:solidFill>
              </a:rPr>
              <a:t>The refugee problem must be solved outside of Israeli borders. Their return goes against the principle of Israel as a Jewish state</a:t>
            </a:r>
            <a:r>
              <a:rPr lang="en-US" altLang="en-US" sz="1000" b="1" dirty="0"/>
              <a:t>.</a:t>
            </a:r>
            <a:r>
              <a:rPr lang="en-US" altLang="en-US" sz="1000" dirty="0"/>
              <a:t>—Israeli Prime Minister Benjamin Netanyahu, BBC, 6/14/2009, </a:t>
            </a:r>
            <a:r>
              <a:rPr lang="en-US" altLang="en-US" sz="1000" dirty="0">
                <a:hlinkClick r:id="rId3"/>
              </a:rPr>
              <a:t>http://news.bbc.co.uk/2/hi/middle_east/8099757.stm</a:t>
            </a:r>
            <a:endParaRPr lang="en-US" altLang="en-US" sz="1000" dirty="0"/>
          </a:p>
        </p:txBody>
      </p:sp>
      <p:sp>
        <p:nvSpPr>
          <p:cNvPr id="51203" name="Rectangle 3"/>
          <p:cNvSpPr>
            <a:spLocks noChangeArrowheads="1"/>
          </p:cNvSpPr>
          <p:nvPr/>
        </p:nvSpPr>
        <p:spPr bwMode="auto">
          <a:xfrm>
            <a:off x="3124200" y="0"/>
            <a:ext cx="3352800" cy="682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lnSpc>
                <a:spcPct val="90000"/>
              </a:lnSpc>
              <a:spcBef>
                <a:spcPct val="0"/>
              </a:spcBef>
              <a:buFontTx/>
              <a:buNone/>
            </a:pPr>
            <a:r>
              <a:rPr lang="en-US" altLang="en-US" sz="2000" dirty="0">
                <a:solidFill>
                  <a:schemeClr val="tx2"/>
                </a:solidFill>
              </a:rPr>
              <a:t>“</a:t>
            </a:r>
            <a:r>
              <a:rPr lang="en-US" altLang="en-US" sz="2000" b="1" dirty="0">
                <a:solidFill>
                  <a:schemeClr val="tx2"/>
                </a:solidFill>
              </a:rPr>
              <a:t>It was not as if there was a Palestinian people in Palestine and we came and threw them out and took their country away from them. They did not exist</a:t>
            </a:r>
            <a:r>
              <a:rPr lang="en-US" altLang="en-US" sz="2000" dirty="0">
                <a:solidFill>
                  <a:schemeClr val="tx2"/>
                </a:solidFill>
              </a:rPr>
              <a:t>.”—</a:t>
            </a:r>
            <a:r>
              <a:rPr lang="en-US" altLang="en-US" sz="1800" b="1" dirty="0"/>
              <a:t>Israeli Prime Minister Golda Meir (1969), </a:t>
            </a:r>
            <a:r>
              <a:rPr lang="en-US" altLang="en-US" sz="1200" i="1" dirty="0"/>
              <a:t>Sunday Times</a:t>
            </a:r>
            <a:r>
              <a:rPr lang="en-US" altLang="en-US" sz="1200" dirty="0"/>
              <a:t>, 6/15/1969. </a:t>
            </a:r>
            <a:r>
              <a:rPr lang="en-US" altLang="en-US" sz="1200" i="1" dirty="0"/>
              <a:t>The Guardian</a:t>
            </a:r>
            <a:r>
              <a:rPr lang="en-US" altLang="en-US" sz="1200" dirty="0"/>
              <a:t>, 6/6/2003 2003Ghada </a:t>
            </a:r>
            <a:r>
              <a:rPr lang="en-US" altLang="en-US" sz="1200" dirty="0" err="1"/>
              <a:t>Karmi</a:t>
            </a:r>
            <a:r>
              <a:rPr lang="en-US" altLang="en-US" sz="1200" dirty="0"/>
              <a:t>, “The map must show a way home: The Middle East plan will fail unless it allows the right of return,” </a:t>
            </a:r>
            <a:r>
              <a:rPr lang="en-US" altLang="en-US" sz="1200" dirty="0">
                <a:hlinkClick r:id="rId4"/>
              </a:rPr>
              <a:t>http://www.guardian.co.uk/comment/story/0,3604,971664,00.html</a:t>
            </a:r>
            <a:r>
              <a:rPr lang="en-US" altLang="en-US" sz="1200" dirty="0"/>
              <a:t>  </a:t>
            </a:r>
          </a:p>
          <a:p>
            <a:pPr eaLnBrk="1" hangingPunct="1">
              <a:lnSpc>
                <a:spcPct val="90000"/>
              </a:lnSpc>
              <a:spcBef>
                <a:spcPct val="0"/>
              </a:spcBef>
              <a:buFontTx/>
              <a:buNone/>
            </a:pPr>
            <a:endParaRPr lang="en-US" altLang="en-US" sz="1800" dirty="0"/>
          </a:p>
          <a:p>
            <a:pPr eaLnBrk="1" hangingPunct="1">
              <a:lnSpc>
                <a:spcPct val="90000"/>
              </a:lnSpc>
              <a:spcBef>
                <a:spcPct val="0"/>
              </a:spcBef>
              <a:buFontTx/>
              <a:buNone/>
            </a:pPr>
            <a:r>
              <a:rPr lang="en-US" altLang="en-US" sz="1800" b="1" dirty="0">
                <a:solidFill>
                  <a:schemeClr val="tx2"/>
                </a:solidFill>
              </a:rPr>
              <a:t>“What are we doing in the villages that were abandoned… by friends without a battle…? Are we ready to protect these villages so that their residents may return, or do we want to erase all evidence that a village ever existed at the site?—</a:t>
            </a:r>
            <a:r>
              <a:rPr lang="en-US" altLang="en-US" sz="1800" b="1" dirty="0"/>
              <a:t>Golda Meyerson (Meir)  before the central committee of the </a:t>
            </a:r>
            <a:r>
              <a:rPr lang="en-US" altLang="en-US" sz="1800" b="1" dirty="0" err="1"/>
              <a:t>Mapai</a:t>
            </a:r>
            <a:r>
              <a:rPr lang="en-US" altLang="en-US" sz="1800" b="1" dirty="0"/>
              <a:t> (Land of Israel Workers Party), May 11, 1948</a:t>
            </a:r>
            <a:r>
              <a:rPr lang="en-US" altLang="en-US" sz="1800" dirty="0"/>
              <a:t>. </a:t>
            </a:r>
            <a:r>
              <a:rPr lang="en-US" altLang="en-US" sz="1200" dirty="0"/>
              <a:t>Source: Quoted in </a:t>
            </a:r>
            <a:r>
              <a:rPr lang="en-US" altLang="en-US" sz="1200" i="1" dirty="0"/>
              <a:t>The Invention of the Land of Israel: From Holy Land to Homeland</a:t>
            </a:r>
            <a:r>
              <a:rPr lang="en-US" altLang="en-US" sz="1200" dirty="0"/>
              <a:t>, </a:t>
            </a:r>
            <a:r>
              <a:rPr lang="en-US" altLang="en-US" sz="1200" dirty="0" err="1"/>
              <a:t>Shlomo</a:t>
            </a:r>
            <a:r>
              <a:rPr lang="en-US" altLang="en-US" sz="1200" dirty="0"/>
              <a:t> Sand, Translated by </a:t>
            </a:r>
            <a:r>
              <a:rPr lang="en-US" altLang="en-US" sz="1200" dirty="0" err="1"/>
              <a:t>Geremy</a:t>
            </a:r>
            <a:r>
              <a:rPr lang="en-US" altLang="en-US" sz="1200" dirty="0"/>
              <a:t> Forman, Verso, 2102,  page 257. </a:t>
            </a:r>
          </a:p>
        </p:txBody>
      </p:sp>
      <p:sp>
        <p:nvSpPr>
          <p:cNvPr id="51204" name="Rectangle 4"/>
          <p:cNvSpPr>
            <a:spLocks noChangeArrowheads="1"/>
          </p:cNvSpPr>
          <p:nvPr/>
        </p:nvSpPr>
        <p:spPr bwMode="auto">
          <a:xfrm>
            <a:off x="6477000" y="0"/>
            <a:ext cx="2667000" cy="698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solidFill>
                  <a:schemeClr val="tx2"/>
                </a:solidFill>
              </a:rPr>
              <a:t>“I worked with David Ben-Gurion [first prime minister of Israel] and was at his side for eighteen consecutive years, including the War of Independence. Not only was Ben-Gurion against the Arabs leaving Israel, he did everything he could to keep them from departing and prevent them from feeling discriminated against.”-- </a:t>
            </a:r>
            <a:r>
              <a:rPr lang="en-US" altLang="en-US" sz="1200" b="1" dirty="0"/>
              <a:t>Israeli President Shimon Peres (2008), </a:t>
            </a:r>
            <a:r>
              <a:rPr lang="en-US" altLang="en-US" sz="1200" dirty="0"/>
              <a:t>An Interview with Shimon Peres,” In </a:t>
            </a:r>
            <a:r>
              <a:rPr lang="en-US" altLang="en-US" sz="1200" i="1" dirty="0"/>
              <a:t>Israel on Israel</a:t>
            </a:r>
            <a:r>
              <a:rPr lang="en-US" altLang="en-US" sz="1200" dirty="0"/>
              <a:t>, 2008, edited by Michael </a:t>
            </a:r>
            <a:r>
              <a:rPr lang="en-US" altLang="en-US" sz="1200" dirty="0" err="1"/>
              <a:t>Korinman</a:t>
            </a:r>
            <a:r>
              <a:rPr lang="en-US" altLang="en-US" sz="1200" dirty="0"/>
              <a:t> and John </a:t>
            </a:r>
            <a:r>
              <a:rPr lang="en-US" altLang="en-US" sz="1200" dirty="0" err="1"/>
              <a:t>Laughland</a:t>
            </a:r>
            <a:r>
              <a:rPr lang="en-US" altLang="en-US" sz="1200" dirty="0"/>
              <a:t>, London: </a:t>
            </a:r>
            <a:r>
              <a:rPr lang="en-US" altLang="en-US" sz="1200" dirty="0" err="1"/>
              <a:t>Vallentine</a:t>
            </a:r>
            <a:r>
              <a:rPr lang="en-US" altLang="en-US" sz="1200" dirty="0"/>
              <a:t> Mitchell, 2008, pages 10-14, page 10</a:t>
            </a:r>
            <a:r>
              <a:rPr lang="en-US" altLang="en-US" sz="1200" dirty="0" smtClean="0"/>
              <a:t>.</a:t>
            </a:r>
          </a:p>
          <a:p>
            <a:pPr eaLnBrk="1" hangingPunct="1">
              <a:spcBef>
                <a:spcPct val="0"/>
              </a:spcBef>
              <a:buFontTx/>
              <a:buNone/>
            </a:pPr>
            <a:endParaRPr lang="en-US" altLang="en-US" sz="1200" dirty="0"/>
          </a:p>
          <a:p>
            <a:pPr eaLnBrk="1" hangingPunct="1">
              <a:spcBef>
                <a:spcPct val="0"/>
              </a:spcBef>
              <a:buFontTx/>
              <a:buNone/>
            </a:pPr>
            <a:r>
              <a:rPr lang="en-US" altLang="en-US" sz="1400" b="1" dirty="0" smtClean="0">
                <a:solidFill>
                  <a:schemeClr val="tx2"/>
                </a:solidFill>
              </a:rPr>
              <a:t>[</a:t>
            </a:r>
            <a:r>
              <a:rPr lang="en-US" altLang="en-US" sz="1400" b="1" dirty="0">
                <a:solidFill>
                  <a:schemeClr val="tx2"/>
                </a:solidFill>
              </a:rPr>
              <a:t>Israel Defense Minister] </a:t>
            </a:r>
            <a:r>
              <a:rPr lang="en-US" altLang="en-US" sz="1400" b="1" dirty="0" err="1">
                <a:solidFill>
                  <a:schemeClr val="tx2"/>
                </a:solidFill>
              </a:rPr>
              <a:t>Liberman</a:t>
            </a:r>
            <a:r>
              <a:rPr lang="en-US" altLang="en-US" sz="1400" b="1" dirty="0">
                <a:solidFill>
                  <a:schemeClr val="tx2"/>
                </a:solidFill>
              </a:rPr>
              <a:t>: World should forget about Israeli-Palestinian conflict, </a:t>
            </a:r>
          </a:p>
          <a:p>
            <a:pPr eaLnBrk="1" hangingPunct="1">
              <a:spcBef>
                <a:spcPct val="0"/>
              </a:spcBef>
              <a:buFontTx/>
              <a:buNone/>
            </a:pPr>
            <a:r>
              <a:rPr lang="en-US" altLang="en-US" sz="1200" dirty="0"/>
              <a:t>Defense Minister Avigdor </a:t>
            </a:r>
            <a:r>
              <a:rPr lang="en-US" altLang="en-US" sz="1200" dirty="0" err="1"/>
              <a:t>Liberman</a:t>
            </a:r>
            <a:r>
              <a:rPr lang="en-US" altLang="en-US" sz="1200" dirty="0"/>
              <a:t> on Tuesday called on the entire international community to “forget about” the Israeli-Palestinian conflict, arguing that the world’s “over-involvement” does nothing to help achieve peace. “What I propose to everyone — to the Europeans, the Americans, the Russians — is first of all not to deal with the Israeli-Palestinian conflict. Forget about it,” he told a conference of the Israeli Institute for National Security Studies in Tel Aviv." </a:t>
            </a:r>
            <a:r>
              <a:rPr lang="en-US" altLang="en-US" sz="1200" dirty="0">
                <a:solidFill>
                  <a:schemeClr val="tx2"/>
                </a:solidFill>
              </a:rPr>
              <a:t>Times of Israel, 1/24/2017, </a:t>
            </a:r>
            <a:r>
              <a:rPr lang="en-US" altLang="en-US" sz="800" dirty="0">
                <a:hlinkClick r:id="rId5"/>
              </a:rPr>
              <a:t>http://www.timesofisrael.com/liberman-world-should-forget-about-israeli-palestinian-conflict</a:t>
            </a:r>
            <a:r>
              <a:rPr lang="en-US" altLang="en-US" sz="800" dirty="0" smtClean="0">
                <a:hlinkClick r:id="rId5"/>
              </a:rPr>
              <a:t>/</a:t>
            </a:r>
            <a:r>
              <a:rPr lang="en-US" altLang="en-US" sz="800" dirty="0" smtClean="0"/>
              <a:t>    </a:t>
            </a:r>
            <a:endParaRPr lang="en-US" altLang="en-US" sz="800" dirty="0"/>
          </a:p>
        </p:txBody>
      </p:sp>
      <p:cxnSp>
        <p:nvCxnSpPr>
          <p:cNvPr id="51205" name="Straight Connector 6"/>
          <p:cNvCxnSpPr>
            <a:cxnSpLocks noChangeShapeType="1"/>
          </p:cNvCxnSpPr>
          <p:nvPr/>
        </p:nvCxnSpPr>
        <p:spPr bwMode="auto">
          <a:xfrm rot="5400000">
            <a:off x="-304800" y="3436938"/>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06" name="Straight Connector 8"/>
          <p:cNvCxnSpPr>
            <a:cxnSpLocks noChangeShapeType="1"/>
          </p:cNvCxnSpPr>
          <p:nvPr/>
        </p:nvCxnSpPr>
        <p:spPr bwMode="auto">
          <a:xfrm rot="5400000">
            <a:off x="3048000" y="3436938"/>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07" name="Straight Connector 2"/>
          <p:cNvCxnSpPr>
            <a:cxnSpLocks noChangeShapeType="1"/>
          </p:cNvCxnSpPr>
          <p:nvPr/>
        </p:nvCxnSpPr>
        <p:spPr bwMode="auto">
          <a:xfrm>
            <a:off x="0" y="3962400"/>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08" name="Straight Connector 4"/>
          <p:cNvCxnSpPr>
            <a:cxnSpLocks noChangeShapeType="1"/>
          </p:cNvCxnSpPr>
          <p:nvPr/>
        </p:nvCxnSpPr>
        <p:spPr bwMode="auto">
          <a:xfrm>
            <a:off x="0" y="5105400"/>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09" name="Straight Connector 6"/>
          <p:cNvCxnSpPr>
            <a:cxnSpLocks noChangeShapeType="1"/>
          </p:cNvCxnSpPr>
          <p:nvPr/>
        </p:nvCxnSpPr>
        <p:spPr bwMode="auto">
          <a:xfrm>
            <a:off x="3124200" y="3048000"/>
            <a:ext cx="6019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1210" name="Straight Connector 2"/>
          <p:cNvCxnSpPr>
            <a:cxnSpLocks noChangeShapeType="1"/>
          </p:cNvCxnSpPr>
          <p:nvPr/>
        </p:nvCxnSpPr>
        <p:spPr bwMode="auto">
          <a:xfrm>
            <a:off x="0" y="1524000"/>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0" y="0"/>
            <a:ext cx="9144000" cy="2209800"/>
          </a:xfrm>
        </p:spPr>
        <p:txBody>
          <a:bodyPr/>
          <a:lstStyle/>
          <a:p>
            <a:r>
              <a:rPr lang="en-US" altLang="en-US" sz="6000" b="1" smtClean="0"/>
              <a:t>Universal Declaration </a:t>
            </a:r>
            <a:br>
              <a:rPr lang="en-US" altLang="en-US" sz="6000" b="1" smtClean="0"/>
            </a:br>
            <a:r>
              <a:rPr lang="en-US" altLang="en-US" sz="6000" b="1" smtClean="0"/>
              <a:t>of Human Rights</a:t>
            </a:r>
            <a:r>
              <a:rPr lang="en-US" altLang="en-US" sz="6600" b="1" smtClean="0"/>
              <a:t/>
            </a:r>
            <a:br>
              <a:rPr lang="en-US" altLang="en-US" sz="6600" b="1" smtClean="0"/>
            </a:br>
            <a:r>
              <a:rPr lang="en-US" altLang="en-US" sz="3600" b="1" smtClean="0"/>
              <a:t>December 10, 1948</a:t>
            </a:r>
          </a:p>
        </p:txBody>
      </p:sp>
      <p:sp>
        <p:nvSpPr>
          <p:cNvPr id="3" name="Content Placeholder 2"/>
          <p:cNvSpPr>
            <a:spLocks noGrp="1"/>
          </p:cNvSpPr>
          <p:nvPr>
            <p:ph idx="1"/>
          </p:nvPr>
        </p:nvSpPr>
        <p:spPr>
          <a:xfrm>
            <a:off x="0" y="2133600"/>
            <a:ext cx="9144000" cy="4724400"/>
          </a:xfrm>
        </p:spPr>
        <p:txBody>
          <a:bodyPr/>
          <a:lstStyle/>
          <a:p>
            <a:pPr>
              <a:buFontTx/>
              <a:buNone/>
              <a:defRPr/>
            </a:pPr>
            <a:r>
              <a:rPr lang="en-US" b="1" dirty="0" smtClean="0"/>
              <a:t>Article 13:</a:t>
            </a:r>
            <a:endParaRPr lang="en-US" dirty="0" smtClean="0"/>
          </a:p>
          <a:p>
            <a:pPr marL="514350" indent="-514350">
              <a:buFontTx/>
              <a:buAutoNum type="arabicPeriod"/>
              <a:defRPr/>
            </a:pPr>
            <a:r>
              <a:rPr lang="en-US" dirty="0" smtClean="0"/>
              <a:t>Everyone has the right to freedom of </a:t>
            </a:r>
            <a:r>
              <a:rPr lang="en-US" dirty="0" smtClean="0">
                <a:solidFill>
                  <a:schemeClr val="tx2"/>
                </a:solidFill>
              </a:rPr>
              <a:t>movement and residence</a:t>
            </a:r>
            <a:r>
              <a:rPr lang="en-US" dirty="0" smtClean="0"/>
              <a:t> within the borders of each State. </a:t>
            </a:r>
          </a:p>
          <a:p>
            <a:pPr marL="514350" indent="-514350">
              <a:buFontTx/>
              <a:buAutoNum type="arabicPeriod"/>
              <a:defRPr/>
            </a:pPr>
            <a:r>
              <a:rPr lang="en-US" dirty="0" smtClean="0"/>
              <a:t>Everyone has the right to leave any country, including his own, and </a:t>
            </a:r>
            <a:r>
              <a:rPr lang="en-US" dirty="0" smtClean="0">
                <a:solidFill>
                  <a:schemeClr val="tx2"/>
                </a:solidFill>
              </a:rPr>
              <a:t>to return to his country.</a:t>
            </a:r>
          </a:p>
          <a:p>
            <a:pPr>
              <a:buFontTx/>
              <a:buNone/>
              <a:defRPr/>
            </a:pPr>
            <a:endParaRPr lang="en-US" sz="1800" b="1" dirty="0" smtClean="0"/>
          </a:p>
          <a:p>
            <a:pPr>
              <a:buFontTx/>
              <a:buNone/>
              <a:defRPr/>
            </a:pPr>
            <a:r>
              <a:rPr lang="en-US" sz="1800" b="1" dirty="0" smtClean="0"/>
              <a:t>Article 2: </a:t>
            </a:r>
            <a:r>
              <a:rPr lang="en-US" sz="1800" b="1" dirty="0" smtClean="0">
                <a:solidFill>
                  <a:schemeClr val="tx2"/>
                </a:solidFill>
              </a:rPr>
              <a:t>Everyone is entitled to all the rights and freedoms set forth in this Declaration</a:t>
            </a:r>
            <a:r>
              <a:rPr lang="en-US" sz="1800" dirty="0" smtClean="0"/>
              <a:t>, without distinction of any kind, such as race, color, sex, language, religion, political or other opinion, national or social origin, property, birth or other status. Furthermore, </a:t>
            </a:r>
            <a:r>
              <a:rPr lang="en-US" sz="1800" dirty="0" smtClean="0">
                <a:solidFill>
                  <a:schemeClr val="tx2"/>
                </a:solidFill>
              </a:rPr>
              <a:t>no distinction shall be made on the basis of the political, jurisdictional or international status of the country </a:t>
            </a:r>
            <a:r>
              <a:rPr lang="en-US" sz="1800" dirty="0" smtClean="0"/>
              <a:t>or territory to which a person belongs, whether it be independent, trust, non-self-governing or under any other limitation of sovereignty. </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0" y="0"/>
            <a:ext cx="9144000" cy="1905000"/>
          </a:xfrm>
        </p:spPr>
        <p:txBody>
          <a:bodyPr/>
          <a:lstStyle/>
          <a:p>
            <a:r>
              <a:rPr lang="en-AU" altLang="en-US" b="1" dirty="0" smtClean="0"/>
              <a:t>United Nations Resolution 194 of December 11, 1948 Backs the Right of Return for the Palestinians</a:t>
            </a:r>
            <a:endParaRPr lang="en-US" altLang="en-US" b="1" dirty="0" smtClean="0"/>
          </a:p>
        </p:txBody>
      </p:sp>
      <p:sp>
        <p:nvSpPr>
          <p:cNvPr id="9219" name="Rectangle 3"/>
          <p:cNvSpPr>
            <a:spLocks noGrp="1" noChangeArrowheads="1"/>
          </p:cNvSpPr>
          <p:nvPr>
            <p:ph type="body" idx="1"/>
          </p:nvPr>
        </p:nvSpPr>
        <p:spPr>
          <a:xfrm>
            <a:off x="0" y="1981200"/>
            <a:ext cx="9144000" cy="4876800"/>
          </a:xfrm>
        </p:spPr>
        <p:txBody>
          <a:bodyPr/>
          <a:lstStyle/>
          <a:p>
            <a:pPr>
              <a:lnSpc>
                <a:spcPct val="80000"/>
              </a:lnSpc>
              <a:buFontTx/>
              <a:buNone/>
              <a:defRPr/>
            </a:pPr>
            <a:r>
              <a:rPr lang="en-AU" sz="1800" b="1" dirty="0" smtClean="0"/>
              <a:t>The UN General Assembly Resolution 194:</a:t>
            </a:r>
          </a:p>
          <a:p>
            <a:pPr>
              <a:lnSpc>
                <a:spcPct val="80000"/>
              </a:lnSpc>
              <a:defRPr/>
            </a:pPr>
            <a:r>
              <a:rPr lang="en-US" sz="1800" dirty="0" smtClean="0"/>
              <a:t>11. </a:t>
            </a:r>
            <a:r>
              <a:rPr lang="en-US" sz="1800" i="1" dirty="0" smtClean="0"/>
              <a:t>Resolves</a:t>
            </a:r>
            <a:r>
              <a:rPr lang="en-US" sz="1800" dirty="0" smtClean="0"/>
              <a:t> that the refugees wishing to return to their homes and live at peace with their </a:t>
            </a:r>
            <a:r>
              <a:rPr lang="en-US" sz="1800" dirty="0" err="1" smtClean="0"/>
              <a:t>neighbours</a:t>
            </a:r>
            <a:r>
              <a:rPr lang="en-US" sz="1800" dirty="0" smtClean="0"/>
              <a:t> should be permitted to do so at the earliest practicable date, and that compensation should be paid for the property of those choosing not to return and for loss of or damage to property which, under principles of international law or in equity, should be made good by the Governments or authorities responsible;</a:t>
            </a:r>
            <a:br>
              <a:rPr lang="en-US" sz="1800" dirty="0" smtClean="0"/>
            </a:br>
            <a:r>
              <a:rPr lang="en-US" sz="1800" dirty="0" smtClean="0"/>
              <a:t/>
            </a:r>
            <a:br>
              <a:rPr lang="en-US" sz="1800" dirty="0" smtClean="0"/>
            </a:br>
            <a:r>
              <a:rPr lang="en-US" sz="1800" dirty="0" smtClean="0"/>
              <a:t>Instructs the Conciliation Commission to facilitate the repatriation, resettlement and economic and social rehabilitation of the refugees and the payment of compensation, and to maintain close relations with the Director of the United Nations Relief for Palestine Refugees and, through him, with the appropriate organs and agencies of the United Nations.</a:t>
            </a:r>
          </a:p>
          <a:p>
            <a:pPr marL="0" indent="0">
              <a:lnSpc>
                <a:spcPct val="80000"/>
              </a:lnSpc>
              <a:buFontTx/>
              <a:buNone/>
              <a:defRPr/>
            </a:pPr>
            <a:endParaRPr lang="en-US" sz="800" b="1" dirty="0" smtClean="0">
              <a:solidFill>
                <a:schemeClr val="tx2"/>
              </a:solidFill>
            </a:endParaRPr>
          </a:p>
          <a:p>
            <a:pPr marL="0" indent="0">
              <a:lnSpc>
                <a:spcPct val="80000"/>
              </a:lnSpc>
              <a:buFontTx/>
              <a:buNone/>
              <a:defRPr/>
            </a:pPr>
            <a:endParaRPr lang="en-US" sz="800" b="1" dirty="0" smtClean="0">
              <a:solidFill>
                <a:schemeClr val="tx2"/>
              </a:solidFill>
            </a:endParaRPr>
          </a:p>
          <a:p>
            <a:pPr marL="0" indent="0">
              <a:lnSpc>
                <a:spcPct val="80000"/>
              </a:lnSpc>
              <a:buFontTx/>
              <a:buNone/>
              <a:defRPr/>
            </a:pPr>
            <a:r>
              <a:rPr lang="en-US" sz="3000" b="1" dirty="0" smtClean="0">
                <a:solidFill>
                  <a:schemeClr val="tx2"/>
                </a:solidFill>
              </a:rPr>
              <a:t>At </a:t>
            </a:r>
            <a:r>
              <a:rPr lang="en-US" sz="3000" b="1" dirty="0">
                <a:solidFill>
                  <a:schemeClr val="tx2"/>
                </a:solidFill>
              </a:rPr>
              <a:t>the end of 2015, </a:t>
            </a:r>
            <a:r>
              <a:rPr lang="en-US" sz="3000" b="1" dirty="0" smtClean="0">
                <a:solidFill>
                  <a:schemeClr val="tx2"/>
                </a:solidFill>
              </a:rPr>
              <a:t>the number </a:t>
            </a:r>
            <a:r>
              <a:rPr lang="en-US" sz="3000" b="1" dirty="0">
                <a:solidFill>
                  <a:schemeClr val="tx2"/>
                </a:solidFill>
              </a:rPr>
              <a:t>of Palestinians in the world </a:t>
            </a:r>
            <a:r>
              <a:rPr lang="en-US" sz="3000" b="1" dirty="0" smtClean="0">
                <a:solidFill>
                  <a:schemeClr val="tx2"/>
                </a:solidFill>
              </a:rPr>
              <a:t>was </a:t>
            </a:r>
            <a:r>
              <a:rPr lang="en-US" sz="3000" b="1" dirty="0">
                <a:solidFill>
                  <a:schemeClr val="tx2"/>
                </a:solidFill>
              </a:rPr>
              <a:t>12.37 </a:t>
            </a:r>
            <a:r>
              <a:rPr lang="en-US" sz="3000" b="1" dirty="0" smtClean="0">
                <a:solidFill>
                  <a:schemeClr val="tx2"/>
                </a:solidFill>
              </a:rPr>
              <a:t>million, of </a:t>
            </a:r>
            <a:r>
              <a:rPr lang="en-US" sz="3000" b="1" dirty="0">
                <a:solidFill>
                  <a:schemeClr val="tx2"/>
                </a:solidFill>
              </a:rPr>
              <a:t>whom 4.75 million </a:t>
            </a:r>
            <a:r>
              <a:rPr lang="en-US" sz="3000" b="1" dirty="0" smtClean="0">
                <a:solidFill>
                  <a:schemeClr val="tx2"/>
                </a:solidFill>
              </a:rPr>
              <a:t>were </a:t>
            </a:r>
            <a:r>
              <a:rPr lang="en-US" sz="3000" b="1" dirty="0">
                <a:solidFill>
                  <a:schemeClr val="tx2"/>
                </a:solidFill>
              </a:rPr>
              <a:t>in State of Palestine, 1.47 million in Israel, 5.46 million in Arab </a:t>
            </a:r>
            <a:r>
              <a:rPr lang="en-US" sz="3000" b="1" dirty="0" smtClean="0">
                <a:solidFill>
                  <a:schemeClr val="tx2"/>
                </a:solidFill>
              </a:rPr>
              <a:t>countries, </a:t>
            </a:r>
            <a:r>
              <a:rPr lang="en-US" sz="3000" b="1" dirty="0">
                <a:solidFill>
                  <a:schemeClr val="tx2"/>
                </a:solidFill>
              </a:rPr>
              <a:t>and around </a:t>
            </a:r>
            <a:r>
              <a:rPr lang="en-US" sz="3000" b="1" dirty="0" smtClean="0">
                <a:solidFill>
                  <a:schemeClr val="tx2"/>
                </a:solidFill>
              </a:rPr>
              <a:t>0.685 million </a:t>
            </a:r>
            <a:r>
              <a:rPr lang="en-US" sz="3000" b="1" dirty="0">
                <a:solidFill>
                  <a:schemeClr val="tx2"/>
                </a:solidFill>
              </a:rPr>
              <a:t>in foreign countries</a:t>
            </a:r>
            <a:r>
              <a:rPr lang="en-US" sz="3000" b="1" dirty="0" smtClean="0">
                <a:solidFill>
                  <a:schemeClr val="tx2"/>
                </a:solidFill>
              </a:rPr>
              <a:t>. </a:t>
            </a:r>
            <a:r>
              <a:rPr lang="en-US" sz="2400" dirty="0" smtClean="0"/>
              <a:t>Palestinian </a:t>
            </a:r>
            <a:r>
              <a:rPr lang="en-US" sz="2400" dirty="0"/>
              <a:t>Central Bureau of Statistics, </a:t>
            </a:r>
            <a:r>
              <a:rPr lang="en-US" sz="1800" dirty="0">
                <a:hlinkClick r:id="rId3"/>
              </a:rPr>
              <a:t>http://www.pcbs.gov.ps</a:t>
            </a:r>
            <a:r>
              <a:rPr lang="en-US" sz="1800" dirty="0" smtClean="0">
                <a:hlinkClick r:id="rId3"/>
              </a:rPr>
              <a:t>/</a:t>
            </a:r>
            <a:endParaRPr lang="en-US" sz="1800" dirty="0" smtClean="0"/>
          </a:p>
          <a:p>
            <a:pPr marL="0" indent="0">
              <a:lnSpc>
                <a:spcPct val="80000"/>
              </a:lnSpc>
              <a:buFontTx/>
              <a:buNone/>
              <a:defRPr/>
            </a:pPr>
            <a:endParaRPr lang="en-US" sz="1000" dirty="0" smtClean="0"/>
          </a:p>
        </p:txBody>
      </p:sp>
      <p:cxnSp>
        <p:nvCxnSpPr>
          <p:cNvPr id="53252" name="Straight Connector 2"/>
          <p:cNvCxnSpPr>
            <a:cxnSpLocks noChangeShapeType="1"/>
          </p:cNvCxnSpPr>
          <p:nvPr/>
        </p:nvCxnSpPr>
        <p:spPr bwMode="auto">
          <a:xfrm>
            <a:off x="0" y="4572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0" y="0"/>
            <a:ext cx="9144000" cy="1676400"/>
          </a:xfrm>
        </p:spPr>
        <p:txBody>
          <a:bodyPr/>
          <a:lstStyle/>
          <a:p>
            <a:r>
              <a:rPr lang="en-US" altLang="en-US" sz="6000" b="1" dirty="0" smtClean="0"/>
              <a:t>The Israeli Law of Return July 5, 1950</a:t>
            </a:r>
          </a:p>
        </p:txBody>
      </p:sp>
      <p:sp>
        <p:nvSpPr>
          <p:cNvPr id="54275" name="Rectangle 3"/>
          <p:cNvSpPr>
            <a:spLocks noGrp="1" noChangeArrowheads="1"/>
          </p:cNvSpPr>
          <p:nvPr>
            <p:ph type="body" idx="1"/>
          </p:nvPr>
        </p:nvSpPr>
        <p:spPr>
          <a:xfrm>
            <a:off x="0" y="1752600"/>
            <a:ext cx="9144000" cy="5105400"/>
          </a:xfrm>
        </p:spPr>
        <p:txBody>
          <a:bodyPr/>
          <a:lstStyle/>
          <a:p>
            <a:r>
              <a:rPr lang="en-US" altLang="en-US" sz="2000" smtClean="0"/>
              <a:t>1. “Every Jew has the right to come to this country as an </a:t>
            </a:r>
            <a:r>
              <a:rPr lang="en-US" altLang="en-US" sz="2000" i="1" smtClean="0"/>
              <a:t>oleh</a:t>
            </a:r>
            <a:r>
              <a:rPr lang="en-US" altLang="en-US" sz="2000" smtClean="0"/>
              <a:t> [a Jew immigrating]”</a:t>
            </a:r>
          </a:p>
          <a:p>
            <a:r>
              <a:rPr lang="en-US" altLang="en-US" sz="2000" smtClean="0"/>
              <a:t>4. Every Jew who has immigrated into this country before the coming into force of this Law, and every Jew who was born in this country, whether before or after the coming into force of this Law, shall be deemed to be a person who has come to this country as an oleh under this Law.</a:t>
            </a:r>
          </a:p>
          <a:p>
            <a:endParaRPr lang="en-US" altLang="en-US" sz="2000" smtClean="0"/>
          </a:p>
          <a:p>
            <a:r>
              <a:rPr lang="en-US" altLang="en-US" sz="2000" smtClean="0"/>
              <a:t>“</a:t>
            </a:r>
            <a:r>
              <a:rPr lang="en-US" altLang="en-US" sz="2000" smtClean="0">
                <a:solidFill>
                  <a:schemeClr val="tx2"/>
                </a:solidFill>
              </a:rPr>
              <a:t>Palestinians saw through the euphemisms that emerged between 1950 and 1952: the Law of Return blocked Palestinian return, the Law of Entry blocked Palestinian entry, and the Law of Nationality blocked Palestinian nationality. These “laws” deleted Palestinian rights. While Jews from anywhere in the world could enter and gain citizenship as a right under the Law of Return, today close to ten million Palestinians are denied that right and need a permit to enter, a permit to reside, a permit to work, a permit to move, a permit to exist, and so on</a:t>
            </a:r>
            <a:r>
              <a:rPr lang="en-US" altLang="en-US" sz="2000" smtClean="0"/>
              <a:t>.” Nadia Abu-Zahra and Adah Kay, </a:t>
            </a:r>
            <a:r>
              <a:rPr lang="en-US" altLang="en-US" sz="2000" i="1" smtClean="0"/>
              <a:t>Unfree in Palestine: Registration, Documentation and Movement Restriction</a:t>
            </a:r>
            <a:r>
              <a:rPr lang="en-US" altLang="en-US" sz="2000" smtClean="0"/>
              <a:t>, PlutoPress, 2013.</a:t>
            </a:r>
          </a:p>
        </p:txBody>
      </p:sp>
      <p:cxnSp>
        <p:nvCxnSpPr>
          <p:cNvPr id="54276" name="Straight Connector 2"/>
          <p:cNvCxnSpPr>
            <a:cxnSpLocks noChangeShapeType="1"/>
          </p:cNvCxnSpPr>
          <p:nvPr/>
        </p:nvCxnSpPr>
        <p:spPr bwMode="auto">
          <a:xfrm>
            <a:off x="0" y="3657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85800" y="0"/>
            <a:ext cx="7772400" cy="1752600"/>
          </a:xfrm>
        </p:spPr>
        <p:txBody>
          <a:bodyPr/>
          <a:lstStyle/>
          <a:p>
            <a:r>
              <a:rPr lang="en-US" altLang="en-US" sz="4800" b="1" dirty="0" smtClean="0"/>
              <a:t>The Israeli Law of Return (Amendment of  1970)</a:t>
            </a:r>
            <a:r>
              <a:rPr lang="en-US" altLang="en-US" dirty="0" smtClean="0"/>
              <a:t> </a:t>
            </a:r>
          </a:p>
        </p:txBody>
      </p:sp>
      <p:sp>
        <p:nvSpPr>
          <p:cNvPr id="55299" name="Rectangle 3"/>
          <p:cNvSpPr>
            <a:spLocks noGrp="1" noChangeArrowheads="1"/>
          </p:cNvSpPr>
          <p:nvPr>
            <p:ph type="body" idx="1"/>
          </p:nvPr>
        </p:nvSpPr>
        <p:spPr>
          <a:xfrm>
            <a:off x="0" y="1981200"/>
            <a:ext cx="9144000" cy="4876800"/>
          </a:xfrm>
        </p:spPr>
        <p:txBody>
          <a:bodyPr/>
          <a:lstStyle/>
          <a:p>
            <a:pPr>
              <a:lnSpc>
                <a:spcPct val="90000"/>
              </a:lnSpc>
            </a:pPr>
            <a:r>
              <a:rPr lang="en-US" altLang="en-US" sz="2800" smtClean="0"/>
              <a:t>4A. (a) The rights of a Jew under this Law and the rights of an oleh under the Nationality Law, 5712-1952***, as well as the rights of an oleh under any other enactment, are also vested in a child and a grandchild of a Jew, the spouse of a Jew, the spouse of a child of a Jew and the spouse of a grandchild of a Jew, except for a person who has been a Jew and has voluntarily changed his religion. </a:t>
            </a:r>
          </a:p>
          <a:p>
            <a:pPr>
              <a:lnSpc>
                <a:spcPct val="90000"/>
              </a:lnSpc>
            </a:pPr>
            <a:endParaRPr lang="en-US" altLang="en-US" sz="2800" smtClean="0"/>
          </a:p>
          <a:p>
            <a:pPr>
              <a:lnSpc>
                <a:spcPct val="90000"/>
              </a:lnSpc>
            </a:pPr>
            <a:r>
              <a:rPr lang="en-US" altLang="en-US" sz="2800" smtClean="0"/>
              <a:t>4B. For the purposes of this Law, "Jew" means a person who was born of a Jewish mother or has become converted to Judaism and who is not a member of another religion."</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819400"/>
          </a:xfrm>
        </p:spPr>
        <p:txBody>
          <a:bodyPr/>
          <a:lstStyle/>
          <a:p>
            <a:pPr>
              <a:defRPr/>
            </a:pPr>
            <a:r>
              <a:rPr lang="en-US" sz="4600" b="1" dirty="0" smtClean="0">
                <a:effectLst>
                  <a:outerShdw blurRad="38100" dist="38100" dir="2700000" algn="tl">
                    <a:srgbClr val="000000">
                      <a:alpha val="43137"/>
                    </a:srgbClr>
                  </a:outerShdw>
                </a:effectLst>
              </a:rPr>
              <a:t>American Jewish Joint Distribution Committee finances legal and illegal Jewish emigration from Eastern Europe </a:t>
            </a:r>
            <a:endParaRPr lang="en-US" sz="46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0" y="2819400"/>
            <a:ext cx="9144000" cy="4038600"/>
          </a:xfrm>
        </p:spPr>
        <p:txBody>
          <a:bodyPr/>
          <a:lstStyle/>
          <a:p>
            <a:pPr>
              <a:defRPr/>
            </a:pPr>
            <a:r>
              <a:rPr lang="en-US" sz="2800" dirty="0" smtClean="0"/>
              <a:t>At the end of World War II, an agreement was reached between David Ben-Gurion, then chairman of the Jewish Agency Executive, and Joseph Schwartz, chairman of the [American Jewish] Joint Distribution Committee’s European Executive Committee (AJJDC), stipulating that the AJJDC “</a:t>
            </a:r>
            <a:r>
              <a:rPr lang="en-US" sz="2800" dirty="0" smtClean="0">
                <a:solidFill>
                  <a:schemeClr val="tx2"/>
                </a:solidFill>
                <a:effectLst>
                  <a:outerShdw blurRad="38100" dist="38100" dir="2700000" algn="tl">
                    <a:srgbClr val="000000">
                      <a:alpha val="43137"/>
                    </a:srgbClr>
                  </a:outerShdw>
                </a:effectLst>
              </a:rPr>
              <a:t>would finance legal and illegal Jewish emigration from Eastern Europe</a:t>
            </a:r>
            <a:r>
              <a:rPr lang="en-US" sz="2800" dirty="0" smtClean="0"/>
              <a:t>.” </a:t>
            </a:r>
          </a:p>
          <a:p>
            <a:pPr marL="0" indent="0">
              <a:buFontTx/>
              <a:buNone/>
              <a:defRPr/>
            </a:pPr>
            <a:r>
              <a:rPr lang="en-US" sz="1800" dirty="0" smtClean="0"/>
              <a:t>Michael </a:t>
            </a:r>
            <a:r>
              <a:rPr lang="en-US" sz="1800" dirty="0" err="1" smtClean="0"/>
              <a:t>Beizer</a:t>
            </a:r>
            <a:r>
              <a:rPr lang="en-US" sz="1800" dirty="0" smtClean="0"/>
              <a:t>, Translated from Russian by I. Michael Aronson, “American Jewish Joint Distribution Committee,” The YIVO Encyclopedia of Jews in Eastern Europe, </a:t>
            </a:r>
            <a:r>
              <a:rPr lang="en-US" sz="1800" dirty="0" smtClean="0">
                <a:hlinkClick r:id="rId2"/>
              </a:rPr>
              <a:t>http://www.yivoencyclopedia.org/article.aspx/American_Jewish_Joint_Distribution_Committee</a:t>
            </a:r>
            <a:r>
              <a:rPr lang="en-US" sz="1800" dirty="0" smtClean="0"/>
              <a:t> </a:t>
            </a:r>
            <a:endParaRPr lang="en-US" sz="1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a:xfrm>
            <a:off x="-1588" y="1600200"/>
            <a:ext cx="6249988" cy="276999"/>
          </a:xfrm>
        </p:spPr>
        <p:txBody>
          <a:bodyPr/>
          <a:lstStyle/>
          <a:p>
            <a:pPr marL="0" indent="0">
              <a:buFontTx/>
              <a:buNone/>
            </a:pPr>
            <a:r>
              <a:rPr lang="en-US" altLang="en-US" sz="1600" dirty="0" smtClean="0"/>
              <a:t>Source: Israel Ministry of Foreign Affairs, </a:t>
            </a:r>
            <a:r>
              <a:rPr lang="en-US" altLang="en-US" sz="800" dirty="0" smtClean="0">
                <a:hlinkClick r:id="rId2"/>
              </a:rPr>
              <a:t>http://mfa.gov.il/MFA/MFA-Archive/2002/Pages/Aliyah.aspx</a:t>
            </a:r>
            <a:endParaRPr lang="en-US" altLang="en-US" sz="800" b="1" dirty="0" smtClean="0">
              <a:solidFill>
                <a:schemeClr val="tx2"/>
              </a:solidFill>
            </a:endParaRPr>
          </a:p>
        </p:txBody>
      </p:sp>
      <p:pic>
        <p:nvPicPr>
          <p:cNvPr id="57347" name="Picture 2" descr="The ingathering of the exi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2057400"/>
            <a:ext cx="4953000" cy="2142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8" name="TextBox 4"/>
          <p:cNvSpPr txBox="1">
            <a:spLocks noChangeArrowheads="1"/>
          </p:cNvSpPr>
          <p:nvPr/>
        </p:nvSpPr>
        <p:spPr bwMode="auto">
          <a:xfrm>
            <a:off x="5181600" y="1"/>
            <a:ext cx="396240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rgbClr val="FFFF00"/>
                </a:solidFill>
              </a:rPr>
              <a:t>Immigrants by Year of Immigration 1948-1996 </a:t>
            </a:r>
            <a:r>
              <a:rPr lang="en-US" altLang="en-US" sz="1800" b="1" dirty="0" smtClean="0">
                <a:solidFill>
                  <a:srgbClr val="FFFF00"/>
                </a:solidFill>
              </a:rPr>
              <a:t> </a:t>
            </a:r>
            <a:r>
              <a:rPr lang="en-US" altLang="en-US" sz="1800" dirty="0" smtClean="0">
                <a:solidFill>
                  <a:srgbClr val="FFFF00"/>
                </a:solidFill>
              </a:rPr>
              <a:t>1948-51   </a:t>
            </a:r>
            <a:r>
              <a:rPr lang="en-US" altLang="en-US" sz="1800" dirty="0">
                <a:solidFill>
                  <a:srgbClr val="FFFF00"/>
                </a:solidFill>
              </a:rPr>
              <a:t>688,000 </a:t>
            </a:r>
          </a:p>
          <a:p>
            <a:pPr algn="ctr" eaLnBrk="1" hangingPunct="1">
              <a:spcBef>
                <a:spcPct val="0"/>
              </a:spcBef>
              <a:buFontTx/>
              <a:buNone/>
            </a:pPr>
            <a:r>
              <a:rPr lang="en-US" altLang="en-US" sz="1800" dirty="0" smtClean="0">
                <a:solidFill>
                  <a:srgbClr val="FFFF00"/>
                </a:solidFill>
              </a:rPr>
              <a:t> 1952-59   </a:t>
            </a:r>
            <a:r>
              <a:rPr lang="en-US" altLang="en-US" sz="1800" dirty="0">
                <a:solidFill>
                  <a:srgbClr val="FFFF00"/>
                </a:solidFill>
              </a:rPr>
              <a:t>272,000 </a:t>
            </a:r>
          </a:p>
          <a:p>
            <a:pPr algn="ctr" eaLnBrk="1" hangingPunct="1">
              <a:spcBef>
                <a:spcPct val="0"/>
              </a:spcBef>
              <a:buFontTx/>
              <a:buNone/>
            </a:pPr>
            <a:r>
              <a:rPr lang="en-US" altLang="en-US" sz="1800" dirty="0" smtClean="0">
                <a:solidFill>
                  <a:srgbClr val="FFFF00"/>
                </a:solidFill>
              </a:rPr>
              <a:t> 1960-69   </a:t>
            </a:r>
            <a:r>
              <a:rPr lang="en-US" altLang="en-US" sz="1800" dirty="0">
                <a:solidFill>
                  <a:srgbClr val="FFFF00"/>
                </a:solidFill>
              </a:rPr>
              <a:t>374,000 </a:t>
            </a:r>
          </a:p>
          <a:p>
            <a:pPr algn="ctr" eaLnBrk="1" hangingPunct="1">
              <a:spcBef>
                <a:spcPct val="0"/>
              </a:spcBef>
              <a:buFontTx/>
              <a:buNone/>
            </a:pPr>
            <a:r>
              <a:rPr lang="en-US" altLang="en-US" sz="1800" dirty="0" smtClean="0">
                <a:solidFill>
                  <a:srgbClr val="FFFF00"/>
                </a:solidFill>
              </a:rPr>
              <a:t> 1970-79   </a:t>
            </a:r>
            <a:r>
              <a:rPr lang="en-US" altLang="en-US" sz="1800" dirty="0">
                <a:solidFill>
                  <a:srgbClr val="FFFF00"/>
                </a:solidFill>
              </a:rPr>
              <a:t>346,000 </a:t>
            </a:r>
          </a:p>
          <a:p>
            <a:pPr algn="ctr" eaLnBrk="1" hangingPunct="1">
              <a:spcBef>
                <a:spcPct val="0"/>
              </a:spcBef>
              <a:buFontTx/>
              <a:buNone/>
            </a:pPr>
            <a:r>
              <a:rPr lang="en-US" altLang="en-US" sz="1800" dirty="0" smtClean="0">
                <a:solidFill>
                  <a:srgbClr val="FFFF00"/>
                </a:solidFill>
              </a:rPr>
              <a:t> 1980-89   </a:t>
            </a:r>
            <a:r>
              <a:rPr lang="en-US" altLang="en-US" sz="1800" dirty="0">
                <a:solidFill>
                  <a:srgbClr val="FFFF00"/>
                </a:solidFill>
              </a:rPr>
              <a:t>154,000 </a:t>
            </a:r>
          </a:p>
          <a:p>
            <a:pPr algn="ctr" eaLnBrk="1" hangingPunct="1">
              <a:spcBef>
                <a:spcPct val="0"/>
              </a:spcBef>
              <a:buFontTx/>
              <a:buNone/>
            </a:pPr>
            <a:r>
              <a:rPr lang="en-US" altLang="en-US" sz="1800" dirty="0" smtClean="0">
                <a:solidFill>
                  <a:srgbClr val="FFFF00"/>
                </a:solidFill>
              </a:rPr>
              <a:t> 1990-96   </a:t>
            </a:r>
            <a:r>
              <a:rPr lang="en-US" altLang="en-US" sz="1800" dirty="0">
                <a:solidFill>
                  <a:srgbClr val="FFFF00"/>
                </a:solidFill>
              </a:rPr>
              <a:t>737,000 </a:t>
            </a:r>
          </a:p>
        </p:txBody>
      </p:sp>
      <p:sp>
        <p:nvSpPr>
          <p:cNvPr id="57349" name="TextBox 6"/>
          <p:cNvSpPr txBox="1">
            <a:spLocks noChangeArrowheads="1"/>
          </p:cNvSpPr>
          <p:nvPr/>
        </p:nvSpPr>
        <p:spPr bwMode="auto">
          <a:xfrm>
            <a:off x="-1588" y="0"/>
            <a:ext cx="5030788"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rgbClr val="FFFF00"/>
                </a:solidFill>
              </a:rPr>
              <a:t>Immigrants to [Israel] by Continent 1948-1996</a:t>
            </a:r>
          </a:p>
          <a:p>
            <a:pPr eaLnBrk="1" hangingPunct="1">
              <a:spcBef>
                <a:spcPct val="0"/>
              </a:spcBef>
              <a:buFontTx/>
              <a:buNone/>
            </a:pPr>
            <a:r>
              <a:rPr lang="en-US" altLang="en-US" sz="1800" dirty="0">
                <a:solidFill>
                  <a:srgbClr val="FFFF00"/>
                </a:solidFill>
              </a:rPr>
              <a:t>Europe                        58% </a:t>
            </a:r>
          </a:p>
          <a:p>
            <a:pPr eaLnBrk="1" hangingPunct="1">
              <a:spcBef>
                <a:spcPct val="0"/>
              </a:spcBef>
              <a:buFontTx/>
              <a:buNone/>
            </a:pPr>
            <a:r>
              <a:rPr lang="en-US" altLang="en-US" sz="1800" dirty="0">
                <a:solidFill>
                  <a:srgbClr val="FFFF00"/>
                </a:solidFill>
              </a:rPr>
              <a:t>Africa                         18% </a:t>
            </a:r>
          </a:p>
          <a:p>
            <a:pPr eaLnBrk="1" hangingPunct="1">
              <a:spcBef>
                <a:spcPct val="0"/>
              </a:spcBef>
              <a:buFontTx/>
              <a:buNone/>
            </a:pPr>
            <a:r>
              <a:rPr lang="en-US" altLang="en-US" sz="1800" dirty="0">
                <a:solidFill>
                  <a:srgbClr val="FFFF00"/>
                </a:solidFill>
              </a:rPr>
              <a:t>Asia                            15% </a:t>
            </a:r>
          </a:p>
          <a:p>
            <a:pPr eaLnBrk="1" hangingPunct="1">
              <a:spcBef>
                <a:spcPct val="0"/>
              </a:spcBef>
              <a:buFontTx/>
              <a:buNone/>
            </a:pPr>
            <a:r>
              <a:rPr lang="en-US" altLang="en-US" sz="1800" dirty="0">
                <a:solidFill>
                  <a:srgbClr val="FFFF00"/>
                </a:solidFill>
              </a:rPr>
              <a:t>America &amp; Oceania     8% </a:t>
            </a:r>
          </a:p>
          <a:p>
            <a:pPr eaLnBrk="1" hangingPunct="1">
              <a:spcBef>
                <a:spcPct val="0"/>
              </a:spcBef>
              <a:buFontTx/>
              <a:buNone/>
            </a:pPr>
            <a:r>
              <a:rPr lang="en-US" altLang="en-US" sz="1800" dirty="0">
                <a:solidFill>
                  <a:srgbClr val="FFFF00"/>
                </a:solidFill>
              </a:rPr>
              <a:t>Unknown                     1% </a:t>
            </a:r>
          </a:p>
        </p:txBody>
      </p:sp>
      <p:sp>
        <p:nvSpPr>
          <p:cNvPr id="2" name="Rectangle 1"/>
          <p:cNvSpPr/>
          <p:nvPr/>
        </p:nvSpPr>
        <p:spPr>
          <a:xfrm>
            <a:off x="-1588" y="2057400"/>
            <a:ext cx="4040188" cy="2062103"/>
          </a:xfrm>
          <a:prstGeom prst="rect">
            <a:avLst/>
          </a:prstGeom>
        </p:spPr>
        <p:txBody>
          <a:bodyPr wrap="square">
            <a:spAutoFit/>
          </a:bodyPr>
          <a:lstStyle/>
          <a:p>
            <a:r>
              <a:rPr lang="en-US" sz="1600" b="1" dirty="0">
                <a:solidFill>
                  <a:srgbClr val="FFFF00"/>
                </a:solidFill>
              </a:rPr>
              <a:t>Between 1989 to 2009, 1,274,574 people immigrated to Israel from the Former Soviet Union (996,059), Latin America (39,669),  U.S.A &amp; Canada (54,633), UK (11,205), France (39,505), Ethiopia (68,862), and Other countries (64,641).</a:t>
            </a:r>
            <a:r>
              <a:rPr lang="en-US" sz="1400" b="1" dirty="0">
                <a:solidFill>
                  <a:srgbClr val="FFFF00"/>
                </a:solidFill>
              </a:rPr>
              <a:t> </a:t>
            </a:r>
            <a:r>
              <a:rPr lang="en-US" sz="1200" dirty="0">
                <a:solidFill>
                  <a:srgbClr val="FFFFFF"/>
                </a:solidFill>
              </a:rPr>
              <a:t>Source: Knesset Research and Information Center (February 2011), Israel Ministry of Foreign Affairs, </a:t>
            </a:r>
            <a:r>
              <a:rPr lang="en-US" sz="800" dirty="0">
                <a:solidFill>
                  <a:srgbClr val="FFFFFF"/>
                </a:solidFill>
                <a:hlinkClick r:id="rId4"/>
              </a:rPr>
              <a:t>http://mfa.gov.il/MFA/AboutIsrael/People/Pages/SOCIETY-%</a:t>
            </a:r>
            <a:r>
              <a:rPr lang="en-US" sz="800" dirty="0" smtClean="0">
                <a:solidFill>
                  <a:srgbClr val="FFFFFF"/>
                </a:solidFill>
                <a:hlinkClick r:id="rId4"/>
              </a:rPr>
              <a:t>20Jewish%20Society.aspx</a:t>
            </a:r>
            <a:r>
              <a:rPr lang="en-US" sz="800" dirty="0" smtClean="0">
                <a:solidFill>
                  <a:srgbClr val="FFFFFF"/>
                </a:solidFill>
              </a:rPr>
              <a:t>  </a:t>
            </a:r>
            <a:endParaRPr lang="en-US" sz="800" dirty="0">
              <a:solidFill>
                <a:srgbClr val="FFFFFF"/>
              </a:solidFill>
            </a:endParaRPr>
          </a:p>
        </p:txBody>
      </p:sp>
      <p:sp>
        <p:nvSpPr>
          <p:cNvPr id="3" name="TextBox 2"/>
          <p:cNvSpPr txBox="1"/>
          <p:nvPr/>
        </p:nvSpPr>
        <p:spPr>
          <a:xfrm>
            <a:off x="4191000" y="2133600"/>
            <a:ext cx="1524000" cy="2062103"/>
          </a:xfrm>
          <a:prstGeom prst="rect">
            <a:avLst/>
          </a:prstGeom>
          <a:noFill/>
        </p:spPr>
        <p:txBody>
          <a:bodyPr wrap="square" rtlCol="0">
            <a:spAutoFit/>
          </a:bodyPr>
          <a:lstStyle/>
          <a:p>
            <a:r>
              <a:rPr lang="en-US" sz="1600" dirty="0" smtClean="0">
                <a:solidFill>
                  <a:srgbClr val="FF3300"/>
                </a:solidFill>
              </a:rPr>
              <a:t>This Zionist flow to Palestine after 1948 is comparable to Jihadist flow to Afghanistan after 1979</a:t>
            </a:r>
            <a:endParaRPr lang="en-US" sz="1600" dirty="0">
              <a:solidFill>
                <a:srgbClr val="FFFFFF"/>
              </a:solidFill>
            </a:endParaRPr>
          </a:p>
        </p:txBody>
      </p:sp>
      <p:sp>
        <p:nvSpPr>
          <p:cNvPr id="4" name="Rectangle 3"/>
          <p:cNvSpPr/>
          <p:nvPr/>
        </p:nvSpPr>
        <p:spPr>
          <a:xfrm>
            <a:off x="0" y="4267200"/>
            <a:ext cx="9144000" cy="2662267"/>
          </a:xfrm>
          <a:prstGeom prst="rect">
            <a:avLst/>
          </a:prstGeom>
        </p:spPr>
        <p:txBody>
          <a:bodyPr wrap="square">
            <a:spAutoFit/>
          </a:bodyPr>
          <a:lstStyle/>
          <a:p>
            <a:r>
              <a:rPr lang="en-US" sz="2300" b="1" dirty="0">
                <a:solidFill>
                  <a:srgbClr val="FFFF00"/>
                </a:solidFill>
              </a:rPr>
              <a:t>Israel Bares 200,000 Documents in Yemeni Baby-Kidnapping Scandal</a:t>
            </a:r>
          </a:p>
          <a:p>
            <a:r>
              <a:rPr lang="en-US" sz="1200" dirty="0">
                <a:solidFill>
                  <a:srgbClr val="FFFFFF"/>
                </a:solidFill>
              </a:rPr>
              <a:t>ERUSALEM (JTA) — Israel inaugurated an online database of some 200,000 pages of declassified documents about the long-controversial “Yemenite children affair” in a ceremony in this city.</a:t>
            </a:r>
          </a:p>
          <a:p>
            <a:r>
              <a:rPr lang="en-US" sz="1200" dirty="0">
                <a:solidFill>
                  <a:srgbClr val="FFFFFF"/>
                </a:solidFill>
              </a:rPr>
              <a:t>By making the documents public Wednesday, the state hopes to end the controversy, which has persisted in Israel for decades.</a:t>
            </a:r>
          </a:p>
          <a:p>
            <a:r>
              <a:rPr lang="en-US" sz="1200" dirty="0">
                <a:solidFill>
                  <a:srgbClr val="FFFFFF"/>
                </a:solidFill>
              </a:rPr>
              <a:t>Since the 1950, more than 1,000 Israelis families have alleged their children were systematically kidnapped from Israeli hospitals and put up for adoption in the country and abroad. The claims of the families, mostly immigrants from Yemen, were generally dismissed by authorities... Three government-appointed committees have looked into the Yemenite children affair, and each concluded that the majority of the children died in the hospital and were buried without the families being informed... </a:t>
            </a:r>
          </a:p>
          <a:p>
            <a:r>
              <a:rPr lang="en-US" sz="1200" dirty="0" err="1">
                <a:solidFill>
                  <a:srgbClr val="FFFFFF"/>
                </a:solidFill>
              </a:rPr>
              <a:t>Nurit</a:t>
            </a:r>
            <a:r>
              <a:rPr lang="en-US" sz="1200" dirty="0">
                <a:solidFill>
                  <a:srgbClr val="FFFFFF"/>
                </a:solidFill>
              </a:rPr>
              <a:t> </a:t>
            </a:r>
            <a:r>
              <a:rPr lang="en-US" sz="1200" dirty="0" err="1">
                <a:solidFill>
                  <a:srgbClr val="FFFFFF"/>
                </a:solidFill>
              </a:rPr>
              <a:t>Koren</a:t>
            </a:r>
            <a:r>
              <a:rPr lang="en-US" sz="1200" dirty="0">
                <a:solidFill>
                  <a:srgbClr val="FFFFFF"/>
                </a:solidFill>
              </a:rPr>
              <a:t>, a Knesset member for the ruling Likud party who chairs the Knesset panel tasked with researching the affair and whose cousin disappeared, welcomed the release of the documents but said it was “just the beginning of the path,” in a radio interview. </a:t>
            </a:r>
            <a:r>
              <a:rPr lang="en-US" sz="1200" dirty="0" err="1">
                <a:solidFill>
                  <a:srgbClr val="FFFFFF"/>
                </a:solidFill>
              </a:rPr>
              <a:t>Koren</a:t>
            </a:r>
            <a:r>
              <a:rPr lang="en-US" sz="1200" dirty="0">
                <a:solidFill>
                  <a:srgbClr val="FFFFFF"/>
                </a:solidFill>
              </a:rPr>
              <a:t> said the database included just half of the 400,000 documents generated by the three investigative committee. She also pointed out that one committee found the Yemenite children affair continued until 1966, while the database only includes documents from 1948 to 1954.</a:t>
            </a:r>
          </a:p>
          <a:p>
            <a:r>
              <a:rPr lang="en-US" sz="1200" dirty="0">
                <a:solidFill>
                  <a:srgbClr val="FFFFFF"/>
                </a:solidFill>
                <a:hlinkClick r:id="rId5"/>
              </a:rPr>
              <a:t>http://forward.com/news/breaking-news/358520/israel-bares-200-000-documents-in-yemeni-baby-kidnapping-scandal</a:t>
            </a:r>
            <a:r>
              <a:rPr lang="en-US" sz="1200" dirty="0" smtClean="0">
                <a:solidFill>
                  <a:srgbClr val="FFFFFF"/>
                </a:solidFill>
                <a:hlinkClick r:id="rId5"/>
              </a:rPr>
              <a:t>/</a:t>
            </a:r>
            <a:endParaRPr lang="en-US" sz="1200" dirty="0">
              <a:solidFill>
                <a:srgbClr val="FFFFFF"/>
              </a:solidFill>
            </a:endParaRPr>
          </a:p>
        </p:txBody>
      </p:sp>
      <p:cxnSp>
        <p:nvCxnSpPr>
          <p:cNvPr id="6" name="Straight Connector 5"/>
          <p:cNvCxnSpPr/>
          <p:nvPr/>
        </p:nvCxnSpPr>
        <p:spPr bwMode="auto">
          <a:xfrm>
            <a:off x="0" y="426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2445011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297" y="0"/>
            <a:ext cx="780184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bwMode="auto">
          <a:xfrm>
            <a:off x="0" y="0"/>
            <a:ext cx="6019801" cy="6858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2"/>
                </a:solidFill>
                <a:effectLst/>
              </a:rPr>
              <a:t>“Jewish experience with Palestinian </a:t>
            </a:r>
            <a:r>
              <a:rPr kumimoji="0" lang="en-US" sz="2000" b="1" i="0" u="none" strike="noStrike" cap="none" normalizeH="0" baseline="0" dirty="0" err="1" smtClean="0">
                <a:ln>
                  <a:noFill/>
                </a:ln>
                <a:solidFill>
                  <a:schemeClr val="tx2"/>
                </a:solidFill>
                <a:effectLst/>
              </a:rPr>
              <a:t>colonisation</a:t>
            </a:r>
            <a:r>
              <a:rPr kumimoji="0" lang="en-US" sz="2000" b="1" i="0" u="none" strike="noStrike" cap="none" normalizeH="0" baseline="0" dirty="0" smtClean="0">
                <a:ln>
                  <a:noFill/>
                </a:ln>
                <a:solidFill>
                  <a:schemeClr val="tx2"/>
                </a:solidFill>
                <a:effectLst/>
              </a:rPr>
              <a:t> has proved that for every family settled on the land, four additional families can be settled in towns</a:t>
            </a:r>
            <a:r>
              <a:rPr kumimoji="0" lang="en-US" sz="2000" b="1" i="0" u="none" strike="noStrike" cap="none" normalizeH="0" dirty="0" smtClean="0">
                <a:ln>
                  <a:noFill/>
                </a:ln>
                <a:solidFill>
                  <a:schemeClr val="tx2"/>
                </a:solidFill>
                <a:effectLst/>
              </a:rPr>
              <a:t> and villages, to live from industry, commerce, maritime trades, transportation, the professions, etc. … Thus the total absorptive capacity of Palestine, even within present mandate frontiers, can easily reach 5 millions[sic]. </a:t>
            </a:r>
            <a:r>
              <a:rPr lang="en-US" sz="1800" dirty="0" smtClean="0"/>
              <a:t>Abraham </a:t>
            </a:r>
            <a:r>
              <a:rPr lang="en-US" sz="1800" dirty="0" err="1" smtClean="0"/>
              <a:t>Revusky</a:t>
            </a:r>
            <a:r>
              <a:rPr lang="en-US" sz="1800" dirty="0"/>
              <a:t> </a:t>
            </a:r>
            <a:r>
              <a:rPr lang="en-US" sz="1800" dirty="0" smtClean="0"/>
              <a:t>[American Jewish journalist], “The absorptive capacity of Palestine,” </a:t>
            </a:r>
            <a:r>
              <a:rPr kumimoji="0" lang="en-US" sz="1800" b="0" i="0" u="none" strike="noStrike" cap="none" normalizeH="0" baseline="0" dirty="0" smtClean="0">
                <a:ln>
                  <a:noFill/>
                </a:ln>
                <a:effectLst/>
              </a:rPr>
              <a:t> In Palestine can take millions, Issued by the Information Department, The Jewish Agency for</a:t>
            </a:r>
            <a:r>
              <a:rPr kumimoji="0" lang="en-US" sz="1800" b="0" i="0" u="none" strike="noStrike" cap="none" normalizeH="0" dirty="0" smtClean="0">
                <a:ln>
                  <a:noFill/>
                </a:ln>
                <a:effectLst/>
              </a:rPr>
              <a:t> Palestine, November 1944, page 8.</a:t>
            </a:r>
          </a:p>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dirty="0" smtClean="0">
              <a:ln>
                <a:noFill/>
              </a:ln>
              <a:effectLst/>
            </a:endParaRPr>
          </a:p>
          <a:p>
            <a:pPr eaLnBrk="0" hangingPunct="0"/>
            <a:r>
              <a:rPr lang="en-US" sz="2000" b="1" dirty="0" smtClean="0">
                <a:solidFill>
                  <a:schemeClr val="tx2"/>
                </a:solidFill>
              </a:rPr>
              <a:t>“The region of the Jordan Valley offers an opportunity for the construction of one of the most striking and unique power and irrigation projects in the world. I propose the name Jordan Valley Authority, of the United States, to include all the drainage of the Jordan River and the maritime slope of Palestine.” </a:t>
            </a:r>
            <a:r>
              <a:rPr lang="en-US" sz="1800" dirty="0" smtClean="0"/>
              <a:t>Walter Clay </a:t>
            </a:r>
            <a:r>
              <a:rPr lang="en-US" sz="1800" dirty="0" err="1" smtClean="0"/>
              <a:t>Lowdermilk</a:t>
            </a:r>
            <a:r>
              <a:rPr lang="en-US" sz="1800" dirty="0" smtClean="0"/>
              <a:t> [American soil expert], “Palestine’s prospects and the Jordan Valley Plan,” </a:t>
            </a:r>
            <a:r>
              <a:rPr lang="en-US" sz="1800" dirty="0"/>
              <a:t>In In Palestine can take millions, Issued by the Information Department, The Jewish Agency for Palestine, November </a:t>
            </a:r>
            <a:r>
              <a:rPr lang="en-US" sz="1800" dirty="0" smtClean="0"/>
              <a:t>1944, page 19.</a:t>
            </a:r>
            <a:endParaRPr lang="en-US" sz="1800" dirty="0"/>
          </a:p>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0" y="0"/>
            <a:ext cx="9144000" cy="1295400"/>
          </a:xfrm>
        </p:spPr>
        <p:txBody>
          <a:bodyPr/>
          <a:lstStyle/>
          <a:p>
            <a:r>
              <a:rPr lang="en-US" altLang="en-US" sz="3400" b="1" dirty="0" smtClean="0"/>
              <a:t>Israel Marks First-Ever National Day Remembering Jewish Exodus from Arab Lands</a:t>
            </a:r>
            <a:r>
              <a:rPr lang="en-US" altLang="en-US" sz="3400" dirty="0" smtClean="0"/>
              <a:t/>
            </a:r>
            <a:br>
              <a:rPr lang="en-US" altLang="en-US" sz="3400" dirty="0" smtClean="0"/>
            </a:br>
            <a:r>
              <a:rPr lang="en-US" altLang="en-US" sz="1800" dirty="0" smtClean="0"/>
              <a:t>850,000 Refugees Forgotten No More</a:t>
            </a:r>
            <a:endParaRPr lang="en-US" altLang="en-US" dirty="0" smtClean="0"/>
          </a:p>
        </p:txBody>
      </p:sp>
      <p:sp>
        <p:nvSpPr>
          <p:cNvPr id="59395" name="Content Placeholder 2"/>
          <p:cNvSpPr>
            <a:spLocks noGrp="1"/>
          </p:cNvSpPr>
          <p:nvPr>
            <p:ph idx="1"/>
          </p:nvPr>
        </p:nvSpPr>
        <p:spPr>
          <a:xfrm>
            <a:off x="0" y="1295400"/>
            <a:ext cx="9144000" cy="5562600"/>
          </a:xfrm>
        </p:spPr>
        <p:txBody>
          <a:bodyPr/>
          <a:lstStyle/>
          <a:p>
            <a:pPr marL="0" indent="0">
              <a:buFontTx/>
              <a:buNone/>
            </a:pPr>
            <a:r>
              <a:rPr lang="en-US" altLang="en-US" sz="1000" dirty="0" smtClean="0"/>
              <a:t>(</a:t>
            </a:r>
            <a:r>
              <a:rPr lang="en-US" altLang="en-US" sz="1000" dirty="0" err="1" smtClean="0"/>
              <a:t>Haaretz</a:t>
            </a:r>
            <a:r>
              <a:rPr lang="en-US" altLang="en-US" sz="1000" dirty="0" smtClean="0"/>
              <a:t>) — For Meir </a:t>
            </a:r>
            <a:r>
              <a:rPr lang="en-US" altLang="en-US" sz="1000" dirty="0" err="1" smtClean="0"/>
              <a:t>Kahlon</a:t>
            </a:r>
            <a:r>
              <a:rPr lang="en-US" altLang="en-US" sz="1000" dirty="0" smtClean="0"/>
              <a:t>, chairman of the World Organization of Jews from Arab Countries, this is a historic week. For the first time, Israel has officially recognized his suffering, that of his family and some 850,000 other Jews who left, were expelled or fled from their homes in Syria, Libya, Morocco, Algeria, Tunisia, Iran, Iraq, Yemen, Egypt, Lebanon and other Arab and Muslim countries around the time of the founding of the State of Israel and afterwards.</a:t>
            </a:r>
          </a:p>
          <a:p>
            <a:pPr marL="0" indent="0">
              <a:buFontTx/>
              <a:buNone/>
            </a:pPr>
            <a:r>
              <a:rPr lang="en-US" altLang="en-US" sz="1000" dirty="0" smtClean="0"/>
              <a:t>“Until now, they spoke about the Arab refugees and not the Jewish refugees. Today we are marking the remembrance day commemorating the expulsion of the Jews of Arab lands,” shouted </a:t>
            </a:r>
            <a:r>
              <a:rPr lang="en-US" altLang="en-US" sz="1000" dirty="0" err="1" smtClean="0"/>
              <a:t>Kahlon</a:t>
            </a:r>
            <a:r>
              <a:rPr lang="en-US" altLang="en-US" sz="1000" dirty="0" smtClean="0"/>
              <a:t> emotionally into the microphone at Bar-</a:t>
            </a:r>
            <a:r>
              <a:rPr lang="en-US" altLang="en-US" sz="1000" dirty="0" err="1" smtClean="0"/>
              <a:t>Ilan</a:t>
            </a:r>
            <a:r>
              <a:rPr lang="en-US" altLang="en-US" sz="1000" dirty="0" smtClean="0"/>
              <a:t> University, where a seminar on the topic was held last Thursday with the title “Exodus, Emigration, Expulsion and Uprooting.”</a:t>
            </a:r>
          </a:p>
          <a:p>
            <a:pPr marL="0" indent="0">
              <a:buFontTx/>
              <a:buNone/>
            </a:pPr>
            <a:r>
              <a:rPr lang="en-US" altLang="en-US" sz="1000" dirty="0" smtClean="0"/>
              <a:t>November 30 is the official day the State of Israel marks for the first time as the national day of commemoration for Jewish refugees from Arab lands and Iran, based on a law sponsored by MK Shimon </a:t>
            </a:r>
            <a:r>
              <a:rPr lang="en-US" altLang="en-US" sz="1000" dirty="0" err="1" smtClean="0"/>
              <a:t>Ohayon</a:t>
            </a:r>
            <a:r>
              <a:rPr lang="en-US" altLang="en-US" sz="1000" dirty="0" smtClean="0"/>
              <a:t> (</a:t>
            </a:r>
            <a:r>
              <a:rPr lang="en-US" altLang="en-US" sz="1000" dirty="0" err="1" smtClean="0"/>
              <a:t>Yisrael</a:t>
            </a:r>
            <a:r>
              <a:rPr lang="en-US" altLang="en-US" sz="1000" dirty="0" smtClean="0"/>
              <a:t> </a:t>
            </a:r>
            <a:r>
              <a:rPr lang="en-US" altLang="en-US" sz="1000" dirty="0" err="1" smtClean="0"/>
              <a:t>Beiteinu</a:t>
            </a:r>
            <a:r>
              <a:rPr lang="en-US" altLang="en-US" sz="1000" dirty="0" smtClean="0"/>
              <a:t>) and passed this summer by the Knesset. The date has a special meaning – it is the day after November 29, the day in 1947 that the United Nations General Assembly approved the partition plan for the Palestine Mandate and the creation of a Jewish state. November 30, the day after the decision, is the day the Arabs started their concerted attacks on the Jews.</a:t>
            </a:r>
          </a:p>
          <a:p>
            <a:pPr marL="0" indent="0">
              <a:buFontTx/>
              <a:buNone/>
            </a:pPr>
            <a:r>
              <a:rPr lang="en-US" altLang="en-US" sz="1000" dirty="0" smtClean="0"/>
              <a:t>“The Arab nations did not accept the UN partition plan, and the riots against the Jews started. We want to remember this day as the Nakba [catastrophe in Arabic, used to refer by Palestinians to Israel’s Independence Day] Day of the Jews of Arab lands,” </a:t>
            </a:r>
            <a:r>
              <a:rPr lang="en-US" altLang="en-US" sz="1000" dirty="0" err="1" smtClean="0"/>
              <a:t>Kahlon</a:t>
            </a:r>
            <a:r>
              <a:rPr lang="en-US" altLang="en-US" sz="1000" dirty="0" smtClean="0"/>
              <a:t> told </a:t>
            </a:r>
            <a:r>
              <a:rPr lang="en-US" altLang="en-US" sz="1000" dirty="0" err="1" smtClean="0"/>
              <a:t>Haaretz</a:t>
            </a:r>
            <a:r>
              <a:rPr lang="en-US" altLang="en-US" sz="1000" dirty="0" smtClean="0"/>
              <a:t>. “It is not just the Nakba of the Palestinians – it is also our Nakba, Jews of Arab lands who were expelled and slaughtered.”</a:t>
            </a:r>
          </a:p>
          <a:p>
            <a:pPr marL="0" indent="0">
              <a:buFontTx/>
              <a:buNone/>
            </a:pPr>
            <a:r>
              <a:rPr lang="en-US" altLang="en-US" sz="1000" dirty="0" smtClean="0"/>
              <a:t>Almost a million Jews lived in Arab and Muslim countries in 1948 when Israel was founded. The largest Jewish community was in Morocco, with 250,000 Jews. Today are only a few tens of thousands of Jews left in all the Arab countries together...</a:t>
            </a:r>
          </a:p>
          <a:p>
            <a:pPr marL="0" indent="0">
              <a:buFontTx/>
              <a:buNone/>
            </a:pPr>
            <a:r>
              <a:rPr lang="en-US" altLang="en-US" sz="1000" dirty="0" smtClean="0"/>
              <a:t>“Every time the world talks about refugees from the Middle East [they] only emphasize the Palestinian refugees. The fact is there were two populations of refugees,” says Dr. Stanley </a:t>
            </a:r>
            <a:r>
              <a:rPr lang="en-US" altLang="en-US" sz="1000" dirty="0" err="1" smtClean="0"/>
              <a:t>Urman</a:t>
            </a:r>
            <a:r>
              <a:rPr lang="en-US" altLang="en-US" sz="1000" dirty="0" smtClean="0"/>
              <a:t>. </a:t>
            </a:r>
            <a:r>
              <a:rPr lang="en-US" altLang="en-US" sz="1000" dirty="0" err="1" smtClean="0"/>
              <a:t>Urman</a:t>
            </a:r>
            <a:r>
              <a:rPr lang="en-US" altLang="en-US" sz="1000" dirty="0" smtClean="0"/>
              <a:t>, a founder of JJAC, its current executive vice president and former executive director, lives in Montreal. The organization’s goal is make sure that the narrative of the suffering and rights of the Jews from Arab lands are also on the negotiating table, since they were also refugees as part of the same struggle, at the same time and in similar numbers, he says.</a:t>
            </a:r>
          </a:p>
          <a:p>
            <a:pPr marL="0" indent="0">
              <a:buFontTx/>
              <a:buNone/>
            </a:pPr>
            <a:r>
              <a:rPr lang="en-US" altLang="en-US" sz="1000" dirty="0" smtClean="0"/>
              <a:t>In recent years, </a:t>
            </a:r>
            <a:r>
              <a:rPr lang="en-US" altLang="en-US" sz="1000" dirty="0" err="1" smtClean="0"/>
              <a:t>Urman</a:t>
            </a:r>
            <a:r>
              <a:rPr lang="en-US" altLang="en-US" sz="1000" dirty="0" smtClean="0"/>
              <a:t> has been researching the UN’s activities concerning the refugees, and points out the lack of equality in the UN’s treatment of Palestinian and Jewish refugees. He counted 197 UN General Assembly and Security Council decisions between 1946 and 2014 concerning Palestinian refugees. Yet there is not a single UN resolution that emphasizes the suffering and rights of the Jews from Arab lands, he points out.</a:t>
            </a:r>
          </a:p>
          <a:p>
            <a:pPr marL="0" indent="0">
              <a:buFontTx/>
              <a:buNone/>
            </a:pPr>
            <a:r>
              <a:rPr lang="en-US" altLang="en-US" sz="1000" dirty="0" smtClean="0"/>
              <a:t>The exception is the famous Security Council Resolution 242 passed in November 1967 after the Six-Day War. “Achieving a just settlement of the refugee problem,” states section 2(b) of the resolution, without providing any details of which refugees it is talking about. </a:t>
            </a:r>
            <a:r>
              <a:rPr lang="en-US" altLang="en-US" sz="1000" dirty="0" smtClean="0">
                <a:solidFill>
                  <a:schemeClr val="tx2"/>
                </a:solidFill>
              </a:rPr>
              <a:t>Representatives of Britain and the United States said afterwards that they used this wording intentionally so as to also recognize the rights of the Jewish refugees</a:t>
            </a:r>
            <a:r>
              <a:rPr lang="en-US" altLang="en-US" sz="1000" dirty="0" smtClean="0"/>
              <a:t>, says </a:t>
            </a:r>
            <a:r>
              <a:rPr lang="en-US" altLang="en-US" sz="1000" dirty="0" err="1" smtClean="0"/>
              <a:t>Urman</a:t>
            </a:r>
            <a:r>
              <a:rPr lang="en-US" altLang="en-US" sz="1000" dirty="0" smtClean="0"/>
              <a:t>.</a:t>
            </a:r>
          </a:p>
          <a:p>
            <a:pPr marL="0" indent="0">
              <a:buFontTx/>
              <a:buNone/>
            </a:pPr>
            <a:r>
              <a:rPr lang="en-US" altLang="en-US" sz="1000" dirty="0" err="1" smtClean="0"/>
              <a:t>Ofer</a:t>
            </a:r>
            <a:r>
              <a:rPr lang="en-US" altLang="en-US" sz="1000" dirty="0" smtClean="0"/>
              <a:t> </a:t>
            </a:r>
            <a:r>
              <a:rPr lang="en-US" altLang="en-US" sz="1000" dirty="0" err="1" smtClean="0"/>
              <a:t>Aderet</a:t>
            </a:r>
            <a:r>
              <a:rPr lang="en-US" altLang="en-US" sz="1000" dirty="0" smtClean="0"/>
              <a:t>, "Israel Marks First-Ever National Day Remembering Jewish Exodus from Arab Lands," Forward, December 01, 2014, </a:t>
            </a:r>
            <a:r>
              <a:rPr lang="en-US" altLang="en-US" sz="1000" dirty="0" smtClean="0">
                <a:hlinkClick r:id="rId2"/>
              </a:rPr>
              <a:t>http://forward.com/articles/210138/israel-marks-first-ever-national-day-remembering</a:t>
            </a:r>
            <a:r>
              <a:rPr lang="en-US" altLang="en-US" sz="1000" dirty="0" smtClean="0"/>
              <a:t> </a:t>
            </a:r>
          </a:p>
          <a:p>
            <a:pPr marL="0" indent="0">
              <a:buFontTx/>
              <a:buNone/>
            </a:pPr>
            <a:r>
              <a:rPr lang="en-US" altLang="en-US" b="1" dirty="0" smtClean="0">
                <a:solidFill>
                  <a:schemeClr val="tx2"/>
                </a:solidFill>
              </a:rPr>
              <a:t>Israel secretly working to redeem Jewish property in Arab world and Iran</a:t>
            </a:r>
            <a:r>
              <a:rPr lang="en-US" altLang="en-US" sz="1800" dirty="0" smtClean="0"/>
              <a:t>, </a:t>
            </a:r>
            <a:r>
              <a:rPr lang="en-US" altLang="en-US" sz="1800" dirty="0" err="1" smtClean="0"/>
              <a:t>Arutz</a:t>
            </a:r>
            <a:r>
              <a:rPr lang="en-US" altLang="en-US" sz="1800" dirty="0"/>
              <a:t> Shiva, </a:t>
            </a:r>
            <a:r>
              <a:rPr lang="en-US" altLang="en-US" sz="1800" dirty="0" smtClean="0"/>
              <a:t>7/17/2016</a:t>
            </a:r>
            <a:r>
              <a:rPr lang="en-US" altLang="en-US" sz="1000" dirty="0" smtClean="0"/>
              <a:t>,, </a:t>
            </a:r>
            <a:r>
              <a:rPr lang="en-US" altLang="en-US" sz="800" dirty="0" smtClean="0">
                <a:hlinkClick r:id="rId3"/>
              </a:rPr>
              <a:t>http</a:t>
            </a:r>
            <a:r>
              <a:rPr lang="en-US" altLang="en-US" sz="800" dirty="0">
                <a:hlinkClick r:id="rId3"/>
              </a:rPr>
              <a:t>://</a:t>
            </a:r>
            <a:r>
              <a:rPr lang="en-US" altLang="en-US" sz="800" dirty="0" smtClean="0">
                <a:hlinkClick r:id="rId3"/>
              </a:rPr>
              <a:t>www.israelnationalnews.com/News/News.aspx/215067</a:t>
            </a:r>
            <a:r>
              <a:rPr lang="en-US" altLang="en-US" sz="800" dirty="0" smtClean="0"/>
              <a:t> </a:t>
            </a:r>
          </a:p>
        </p:txBody>
      </p:sp>
      <p:cxnSp>
        <p:nvCxnSpPr>
          <p:cNvPr id="3" name="Straight Connector 2"/>
          <p:cNvCxnSpPr/>
          <p:nvPr/>
        </p:nvCxnSpPr>
        <p:spPr bwMode="auto">
          <a:xfrm>
            <a:off x="0" y="5791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
          <p:cNvSpPr>
            <a:spLocks noChangeArrowheads="1"/>
          </p:cNvSpPr>
          <p:nvPr/>
        </p:nvSpPr>
        <p:spPr bwMode="auto">
          <a:xfrm>
            <a:off x="0" y="1938338"/>
            <a:ext cx="9183688" cy="337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smtClean="0">
                <a:solidFill>
                  <a:srgbClr val="FFFFFF"/>
                </a:solidFill>
              </a:rPr>
              <a:t>“The </a:t>
            </a:r>
            <a:r>
              <a:rPr lang="en-US" altLang="en-US" sz="1800" dirty="0">
                <a:solidFill>
                  <a:srgbClr val="FFFFFF"/>
                </a:solidFill>
              </a:rPr>
              <a:t>Interior Ministry [of the State of Israel] recently granted citizenship to a non-Jewish gay man married to a Jew, for the first time applying the </a:t>
            </a:r>
            <a:r>
              <a:rPr lang="en-US" altLang="en-US" sz="1800" dirty="0">
                <a:solidFill>
                  <a:srgbClr val="FFFF00"/>
                </a:solidFill>
              </a:rPr>
              <a:t>Law of Return </a:t>
            </a:r>
            <a:r>
              <a:rPr lang="en-US" altLang="en-US" sz="1800" dirty="0" smtClean="0">
                <a:solidFill>
                  <a:srgbClr val="FFFF00"/>
                </a:solidFill>
              </a:rPr>
              <a:t>[emphasis added] </a:t>
            </a:r>
            <a:r>
              <a:rPr lang="en-US" altLang="en-US" sz="1800" dirty="0" smtClean="0">
                <a:solidFill>
                  <a:srgbClr val="FFFFFF"/>
                </a:solidFill>
              </a:rPr>
              <a:t>to </a:t>
            </a:r>
            <a:r>
              <a:rPr lang="en-US" altLang="en-US" sz="1800" dirty="0">
                <a:solidFill>
                  <a:srgbClr val="FFFFFF"/>
                </a:solidFill>
              </a:rPr>
              <a:t>a spouse in same-sex marriage… The case of </a:t>
            </a:r>
            <a:r>
              <a:rPr lang="en-US" altLang="en-US" sz="1800" dirty="0" err="1">
                <a:solidFill>
                  <a:srgbClr val="FFFFFF"/>
                </a:solidFill>
              </a:rPr>
              <a:t>Bayardo</a:t>
            </a:r>
            <a:r>
              <a:rPr lang="en-US" altLang="en-US" sz="1800" dirty="0">
                <a:solidFill>
                  <a:srgbClr val="FFFFFF"/>
                </a:solidFill>
              </a:rPr>
              <a:t> Alvarez, who is not Jewish, and Joshua Goldberg, both U.S. citizens who married in Canada four years ago, made headlines earlier this year, after the couple threatened to sue the ministry for refusing Alvarez citizenship. According to the Law of Return, every Jew and his or her spouse have the right to immigrate to Israel as citizens, but until the ruling, this had only applied to heterosexual couples… With same-sex marriage being recently being legalized in New York State, the ministry may soon see many more cases like Alvarez's, according to Rabbi Seth Farber, whose </a:t>
            </a:r>
            <a:r>
              <a:rPr lang="en-US" altLang="en-US" sz="1800" dirty="0" err="1">
                <a:solidFill>
                  <a:srgbClr val="FFFFFF"/>
                </a:solidFill>
              </a:rPr>
              <a:t>Itim</a:t>
            </a:r>
            <a:r>
              <a:rPr lang="en-US" altLang="en-US" sz="1800" dirty="0">
                <a:solidFill>
                  <a:srgbClr val="FFFFFF"/>
                </a:solidFill>
              </a:rPr>
              <a:t> organization helps immigrants. "There is a significant Jewish homosexual population in New York, many of them very strongly identify with the State of Israel</a:t>
            </a:r>
            <a:r>
              <a:rPr lang="en-US" altLang="en-US" sz="1800" dirty="0" smtClean="0">
                <a:solidFill>
                  <a:srgbClr val="FFFFFF"/>
                </a:solidFill>
              </a:rPr>
              <a:t>.” </a:t>
            </a:r>
            <a:r>
              <a:rPr lang="en-US" altLang="en-US" sz="1800" dirty="0" err="1">
                <a:solidFill>
                  <a:srgbClr val="FFFF00"/>
                </a:solidFill>
              </a:rPr>
              <a:t>Haaretz</a:t>
            </a:r>
            <a:r>
              <a:rPr lang="en-US" altLang="en-US" sz="1800" dirty="0">
                <a:solidFill>
                  <a:srgbClr val="FFFF00"/>
                </a:solidFill>
              </a:rPr>
              <a:t>, 9/2/2011</a:t>
            </a:r>
            <a:r>
              <a:rPr lang="en-US" altLang="en-US" sz="1500" dirty="0">
                <a:solidFill>
                  <a:srgbClr val="FFFF00"/>
                </a:solidFill>
              </a:rPr>
              <a:t>, </a:t>
            </a:r>
            <a:r>
              <a:rPr lang="en-US" altLang="en-US" sz="1500" dirty="0">
                <a:solidFill>
                  <a:srgbClr val="FFFF00"/>
                </a:solidFill>
                <a:hlinkClick r:id="rId3"/>
              </a:rPr>
              <a:t>http://www.haaretz.com/weekend/anglo-file/ministry-grants-citizenship-to-gay-spouse-of-immigrant-1.382066</a:t>
            </a:r>
            <a:r>
              <a:rPr lang="en-US" altLang="en-US" sz="1500" dirty="0">
                <a:solidFill>
                  <a:srgbClr val="FFFF00"/>
                </a:solidFill>
              </a:rPr>
              <a:t> </a:t>
            </a:r>
          </a:p>
        </p:txBody>
      </p:sp>
      <p:sp>
        <p:nvSpPr>
          <p:cNvPr id="60420" name="TextBox 3"/>
          <p:cNvSpPr txBox="1">
            <a:spLocks noChangeArrowheads="1"/>
          </p:cNvSpPr>
          <p:nvPr/>
        </p:nvSpPr>
        <p:spPr bwMode="auto">
          <a:xfrm>
            <a:off x="0" y="0"/>
            <a:ext cx="91440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6000" b="1" dirty="0">
                <a:solidFill>
                  <a:srgbClr val="FFFF00"/>
                </a:solidFill>
              </a:rPr>
              <a:t>Ministry grants citizenship to gay spouse of immigrant</a:t>
            </a:r>
          </a:p>
        </p:txBody>
      </p:sp>
      <p:sp>
        <p:nvSpPr>
          <p:cNvPr id="60422" name="Rectangle 1"/>
          <p:cNvSpPr>
            <a:spLocks noChangeArrowheads="1"/>
          </p:cNvSpPr>
          <p:nvPr/>
        </p:nvSpPr>
        <p:spPr bwMode="auto">
          <a:xfrm>
            <a:off x="25400" y="5524500"/>
            <a:ext cx="9158288"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Gay Jews have “higher souls” than gentiles, says [Israeli] deputy minister [Rabbi Eli Ben-</a:t>
            </a:r>
            <a:r>
              <a:rPr lang="en-US" altLang="en-US" b="1" dirty="0" err="1">
                <a:solidFill>
                  <a:schemeClr val="tx2"/>
                </a:solidFill>
              </a:rPr>
              <a:t>Dahan</a:t>
            </a:r>
            <a:r>
              <a:rPr lang="en-US" altLang="en-US" b="1" dirty="0">
                <a:solidFill>
                  <a:schemeClr val="tx2"/>
                </a:solidFill>
              </a:rPr>
              <a:t>] </a:t>
            </a:r>
            <a:r>
              <a:rPr lang="en-US" altLang="en-US" sz="2400" b="1" dirty="0">
                <a:solidFill>
                  <a:schemeClr val="tx2"/>
                </a:solidFill>
              </a:rPr>
              <a:t>----</a:t>
            </a:r>
            <a:r>
              <a:rPr lang="en-US" altLang="en-US" sz="1800" dirty="0" err="1"/>
              <a:t>Haaretz</a:t>
            </a:r>
            <a:r>
              <a:rPr lang="en-US" altLang="en-US" sz="1800" dirty="0"/>
              <a:t>, 12/29/2013, </a:t>
            </a:r>
            <a:r>
              <a:rPr lang="en-US" altLang="en-US" sz="1800" dirty="0">
                <a:hlinkClick r:id="rId4"/>
              </a:rPr>
              <a:t>http://www.haaretz.com/news/national/1.566021</a:t>
            </a:r>
            <a:r>
              <a:rPr lang="en-US" altLang="en-US" sz="1800" dirty="0"/>
              <a:t> </a:t>
            </a:r>
          </a:p>
        </p:txBody>
      </p:sp>
      <p:cxnSp>
        <p:nvCxnSpPr>
          <p:cNvPr id="60423" name="Straight Connector 3"/>
          <p:cNvCxnSpPr>
            <a:cxnSpLocks noChangeShapeType="1"/>
          </p:cNvCxnSpPr>
          <p:nvPr/>
        </p:nvCxnSpPr>
        <p:spPr bwMode="auto">
          <a:xfrm>
            <a:off x="0" y="55245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2"/>
          <p:cNvSpPr>
            <a:spLocks noChangeArrowheads="1"/>
          </p:cNvSpPr>
          <p:nvPr/>
        </p:nvSpPr>
        <p:spPr bwMode="auto">
          <a:xfrm>
            <a:off x="0" y="25360"/>
            <a:ext cx="9144000" cy="683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rgbClr val="FFFF00"/>
                </a:solidFill>
              </a:rPr>
              <a:t>Pictures: 38 Members of 'Lost Tribe' Make Aliyah From India</a:t>
            </a:r>
          </a:p>
          <a:p>
            <a:pPr eaLnBrk="1" hangingPunct="1">
              <a:spcBef>
                <a:spcPct val="0"/>
              </a:spcBef>
              <a:buFontTx/>
              <a:buNone/>
            </a:pPr>
            <a:r>
              <a:rPr lang="en-US" altLang="en-US" sz="2000" dirty="0" smtClean="0"/>
              <a:t>“Tears </a:t>
            </a:r>
            <a:r>
              <a:rPr lang="en-US" altLang="en-US" sz="2000" dirty="0"/>
              <a:t>flowed freely as a group of 38 </a:t>
            </a:r>
            <a:r>
              <a:rPr lang="en-US" altLang="en-US" sz="2000" dirty="0" err="1"/>
              <a:t>Bnei</a:t>
            </a:r>
            <a:r>
              <a:rPr lang="en-US" altLang="en-US" sz="2000" dirty="0"/>
              <a:t> Menashe, descendants of a Lost Tribe of Israel, were greeted by relatives at Ben </a:t>
            </a:r>
            <a:r>
              <a:rPr lang="en-US" altLang="en-US" sz="2000" dirty="0" err="1"/>
              <a:t>Gurion</a:t>
            </a:r>
            <a:r>
              <a:rPr lang="en-US" altLang="en-US" sz="2000" dirty="0"/>
              <a:t> Airport after making Aliyah yesterday from India.</a:t>
            </a:r>
          </a:p>
          <a:p>
            <a:pPr eaLnBrk="1" hangingPunct="1">
              <a:spcBef>
                <a:spcPct val="0"/>
              </a:spcBef>
              <a:buFontTx/>
              <a:buNone/>
            </a:pPr>
            <a:r>
              <a:rPr lang="en-US" altLang="en-US" sz="2000" dirty="0" smtClean="0"/>
              <a:t>The </a:t>
            </a:r>
            <a:r>
              <a:rPr lang="en-US" altLang="en-US" sz="2000" dirty="0"/>
              <a:t>immigrants, who hail from the northeastern Indian state of Mizoram, were brought to Israel by the organization, which recently received permission from the Israeli government to bring 900 </a:t>
            </a:r>
            <a:r>
              <a:rPr lang="en-US" altLang="en-US" sz="2000" dirty="0" err="1"/>
              <a:t>Bnei</a:t>
            </a:r>
            <a:r>
              <a:rPr lang="en-US" altLang="en-US" sz="2000" dirty="0"/>
              <a:t> Menashe to the Jewish state over the next 15 months.</a:t>
            </a:r>
          </a:p>
          <a:p>
            <a:pPr eaLnBrk="1" hangingPunct="1">
              <a:spcBef>
                <a:spcPct val="0"/>
              </a:spcBef>
              <a:buFontTx/>
              <a:buNone/>
            </a:pPr>
            <a:r>
              <a:rPr lang="en-US" altLang="en-US" sz="2000" dirty="0" smtClean="0"/>
              <a:t>The </a:t>
            </a:r>
            <a:r>
              <a:rPr lang="en-US" altLang="en-US" sz="2000" dirty="0" err="1"/>
              <a:t>Bnei</a:t>
            </a:r>
            <a:r>
              <a:rPr lang="en-US" altLang="en-US" sz="2000" dirty="0"/>
              <a:t> Menashe are descendants of the tribe of Menashe (or Manasseh), one of the Ten Lost Tribes of Israel which were exiled by the Assyrian empire after the death of King Solomon more than 2,700 years ago</a:t>
            </a:r>
            <a:r>
              <a:rPr lang="en-US" altLang="en-US" sz="2000" dirty="0" smtClean="0"/>
              <a:t>.” </a:t>
            </a:r>
            <a:r>
              <a:rPr lang="en-US" altLang="en-US" sz="2000" dirty="0" smtClean="0">
                <a:solidFill>
                  <a:srgbClr val="FFFF00"/>
                </a:solidFill>
              </a:rPr>
              <a:t>Israel </a:t>
            </a:r>
            <a:r>
              <a:rPr lang="en-US" altLang="en-US" sz="2000" dirty="0">
                <a:solidFill>
                  <a:srgbClr val="FFFF00"/>
                </a:solidFill>
              </a:rPr>
              <a:t>National News, 12/27/2013, </a:t>
            </a:r>
          </a:p>
          <a:p>
            <a:pPr eaLnBrk="1" hangingPunct="1">
              <a:spcBef>
                <a:spcPct val="0"/>
              </a:spcBef>
              <a:buFontTx/>
              <a:buNone/>
            </a:pPr>
            <a:r>
              <a:rPr lang="en-US" altLang="en-US" sz="2000" dirty="0">
                <a:solidFill>
                  <a:srgbClr val="FFFF00"/>
                </a:solidFill>
                <a:hlinkClick r:id="rId2"/>
              </a:rPr>
              <a:t>http://www.israelnationalnews.com/News/News.aspx/175620#.Ut7YYbYo5LM</a:t>
            </a:r>
            <a:r>
              <a:rPr lang="en-US" altLang="en-US" sz="2000" dirty="0">
                <a:solidFill>
                  <a:srgbClr val="FFFF00"/>
                </a:solidFill>
              </a:rPr>
              <a:t> </a:t>
            </a:r>
            <a:endParaRPr lang="en-US" altLang="en-US" sz="2000" dirty="0" smtClean="0">
              <a:solidFill>
                <a:srgbClr val="FFFF00"/>
              </a:solidFill>
            </a:endParaRPr>
          </a:p>
          <a:p>
            <a:pPr eaLnBrk="1" hangingPunct="1">
              <a:spcBef>
                <a:spcPct val="0"/>
              </a:spcBef>
              <a:buFontTx/>
              <a:buNone/>
            </a:pPr>
            <a:r>
              <a:rPr lang="en-US" altLang="en-US" sz="4800" b="1" dirty="0" smtClean="0">
                <a:solidFill>
                  <a:srgbClr val="FFFF00"/>
                </a:solidFill>
              </a:rPr>
              <a:t>10 </a:t>
            </a:r>
            <a:r>
              <a:rPr lang="en-US" altLang="en-US" sz="4800" b="1" dirty="0">
                <a:solidFill>
                  <a:srgbClr val="FFFF00"/>
                </a:solidFill>
              </a:rPr>
              <a:t>Indian-Jewish ‘lost tribe’ couples remarried in </a:t>
            </a:r>
            <a:r>
              <a:rPr lang="en-US" altLang="en-US" sz="4800" b="1" dirty="0" smtClean="0">
                <a:solidFill>
                  <a:srgbClr val="FFFF00"/>
                </a:solidFill>
              </a:rPr>
              <a:t>Israel, </a:t>
            </a:r>
            <a:r>
              <a:rPr lang="en-US" altLang="en-US" b="1" dirty="0" smtClean="0"/>
              <a:t>Jewish Telegraphic Agency, 4/4/2017, </a:t>
            </a:r>
            <a:endParaRPr lang="en-US" altLang="en-US" sz="1400" b="1" dirty="0"/>
          </a:p>
          <a:p>
            <a:pPr eaLnBrk="1" hangingPunct="1">
              <a:spcBef>
                <a:spcPct val="0"/>
              </a:spcBef>
              <a:buFontTx/>
              <a:buNone/>
            </a:pPr>
            <a:r>
              <a:rPr lang="en-US" altLang="en-US" sz="1400" dirty="0">
                <a:hlinkClick r:id="rId3"/>
              </a:rPr>
              <a:t>http://</a:t>
            </a:r>
            <a:r>
              <a:rPr lang="en-US" altLang="en-US" sz="1400" dirty="0" smtClean="0">
                <a:hlinkClick r:id="rId3"/>
              </a:rPr>
              <a:t>www.jta.org/2017/04/04/news-opinion/israel-middle-east/10-indian-jewish-lost-tribe-couples-remarried-in-israel</a:t>
            </a:r>
            <a:r>
              <a:rPr lang="en-US" altLang="en-US" sz="1400" dirty="0" smtClean="0"/>
              <a:t> </a:t>
            </a:r>
            <a:endParaRPr lang="en-US" altLang="en-US" sz="1400" dirty="0"/>
          </a:p>
        </p:txBody>
      </p:sp>
      <p:sp>
        <p:nvSpPr>
          <p:cNvPr id="61445" name="AutoShape 4" descr="Tearful reunions as Bnei Menashe olim arrive at Ben Gurion airport"/>
          <p:cNvSpPr>
            <a:spLocks noChangeAspect="1" noChangeArrowheads="1"/>
          </p:cNvSpPr>
          <p:nvPr/>
        </p:nvSpPr>
        <p:spPr bwMode="auto">
          <a:xfrm>
            <a:off x="228600" y="-547688"/>
            <a:ext cx="2381250" cy="1600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cxnSp>
        <p:nvCxnSpPr>
          <p:cNvPr id="3" name="Straight Connector 2"/>
          <p:cNvCxnSpPr/>
          <p:nvPr/>
        </p:nvCxnSpPr>
        <p:spPr bwMode="auto">
          <a:xfrm>
            <a:off x="0" y="4572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0" y="0"/>
            <a:ext cx="9144000" cy="1752600"/>
          </a:xfrm>
        </p:spPr>
        <p:txBody>
          <a:bodyPr/>
          <a:lstStyle/>
          <a:p>
            <a:r>
              <a:rPr lang="en-US" altLang="en-US" b="1" dirty="0" smtClean="0"/>
              <a:t>France largest source of immigration to Israel so far in 2014</a:t>
            </a:r>
            <a:br>
              <a:rPr lang="en-US" altLang="en-US" b="1" dirty="0" smtClean="0"/>
            </a:br>
            <a:r>
              <a:rPr lang="en-US" altLang="en-US" sz="1800" dirty="0" smtClean="0">
                <a:solidFill>
                  <a:schemeClr val="tx1"/>
                </a:solidFill>
              </a:rPr>
              <a:t>Jewish Telegraphic </a:t>
            </a:r>
            <a:r>
              <a:rPr lang="en-US" altLang="en-US" sz="1800" dirty="0" err="1" smtClean="0">
                <a:solidFill>
                  <a:schemeClr val="tx1"/>
                </a:solidFill>
              </a:rPr>
              <a:t>Agenct</a:t>
            </a:r>
            <a:r>
              <a:rPr lang="en-US" altLang="en-US" sz="1800" dirty="0" smtClean="0">
                <a:solidFill>
                  <a:schemeClr val="tx1"/>
                </a:solidFill>
              </a:rPr>
              <a:t>, 9/5/2014  </a:t>
            </a:r>
            <a:r>
              <a:rPr lang="en-US" altLang="en-US" dirty="0" smtClean="0">
                <a:solidFill>
                  <a:schemeClr val="tx1"/>
                </a:solidFill>
              </a:rPr>
              <a:t/>
            </a:r>
            <a:br>
              <a:rPr lang="en-US" altLang="en-US" dirty="0" smtClean="0">
                <a:solidFill>
                  <a:schemeClr val="tx1"/>
                </a:solidFill>
              </a:rPr>
            </a:br>
            <a:r>
              <a:rPr lang="en-US" altLang="en-US" sz="1200" dirty="0" smtClean="0">
                <a:solidFill>
                  <a:schemeClr val="tx1"/>
                </a:solidFill>
                <a:hlinkClick r:id="rId2"/>
              </a:rPr>
              <a:t>http://www.jta.org/2014/09/05/news-opinion/israel-middle-east/france-largest-source-of-immigration-to-israel-so-far-in-2014</a:t>
            </a:r>
            <a:r>
              <a:rPr lang="en-US" altLang="en-US" sz="1200" dirty="0" smtClean="0">
                <a:solidFill>
                  <a:schemeClr val="tx1"/>
                </a:solidFill>
              </a:rPr>
              <a:t> </a:t>
            </a:r>
          </a:p>
        </p:txBody>
      </p:sp>
      <p:sp>
        <p:nvSpPr>
          <p:cNvPr id="62467" name="Content Placeholder 2"/>
          <p:cNvSpPr>
            <a:spLocks noGrp="1"/>
          </p:cNvSpPr>
          <p:nvPr>
            <p:ph idx="1"/>
          </p:nvPr>
        </p:nvSpPr>
        <p:spPr>
          <a:xfrm>
            <a:off x="0" y="1752600"/>
            <a:ext cx="9144000" cy="5105400"/>
          </a:xfrm>
        </p:spPr>
        <p:txBody>
          <a:bodyPr/>
          <a:lstStyle/>
          <a:p>
            <a:pPr marL="0" indent="0">
              <a:buFontTx/>
              <a:buNone/>
            </a:pPr>
            <a:r>
              <a:rPr lang="en-US" altLang="en-US" sz="2000" dirty="0" smtClean="0"/>
              <a:t>“(JTA) – Reaching a 25-year high, immigration to Israel from France has become the largest single source of newcomers to Israel so far this year.</a:t>
            </a:r>
          </a:p>
          <a:p>
            <a:pPr marL="0" indent="0">
              <a:buFontTx/>
              <a:buNone/>
            </a:pPr>
            <a:r>
              <a:rPr lang="en-US" altLang="en-US" sz="2000" dirty="0" smtClean="0"/>
              <a:t> Some 4,566 French immigrants arrived in Israel from January through Sept. 1, surpassing Russia, with 2,632 immigrants, and Ukraine, with 3,252 immigrants. The United States, whose Jewish population is more than 10 times that of France, has sent 2,218 new immigrants to Israel so far this year.”</a:t>
            </a:r>
            <a:endParaRPr lang="en-US" altLang="en-US" sz="200" dirty="0" smtClean="0"/>
          </a:p>
          <a:p>
            <a:pPr marL="0" indent="0">
              <a:buFontTx/>
              <a:buNone/>
            </a:pPr>
            <a:r>
              <a:rPr lang="en-US" altLang="en-US" b="1" dirty="0" smtClean="0">
                <a:solidFill>
                  <a:schemeClr val="tx2"/>
                </a:solidFill>
              </a:rPr>
              <a:t>France agrees Holocaust SNCF rail payout with US</a:t>
            </a:r>
          </a:p>
          <a:p>
            <a:pPr marL="0" indent="0">
              <a:buFontTx/>
              <a:buNone/>
            </a:pPr>
            <a:r>
              <a:rPr lang="en-US" altLang="en-US" sz="1200" dirty="0" smtClean="0"/>
              <a:t>“France and the US have agreed a compensation package for Holocaust victims deported by a French rail company during World War Two.</a:t>
            </a:r>
          </a:p>
          <a:p>
            <a:pPr marL="0" indent="0">
              <a:buFontTx/>
              <a:buNone/>
            </a:pPr>
            <a:r>
              <a:rPr lang="en-US" altLang="en-US" sz="1200" dirty="0" smtClean="0"/>
              <a:t>The two sides announced a $60m (£40m) compensation fund, paid for by the French government, on Friday.</a:t>
            </a:r>
          </a:p>
          <a:p>
            <a:pPr marL="0" indent="0">
              <a:buFontTx/>
              <a:buNone/>
            </a:pPr>
            <a:r>
              <a:rPr lang="en-US" altLang="en-US" sz="1200" dirty="0" smtClean="0"/>
              <a:t>Reparations will be paid to those transported by state rail company SNCF to Nazi concentration camps.</a:t>
            </a:r>
          </a:p>
          <a:p>
            <a:pPr marL="0" indent="0">
              <a:buFontTx/>
              <a:buNone/>
            </a:pPr>
            <a:r>
              <a:rPr lang="en-US" altLang="en-US" sz="1200" dirty="0" smtClean="0"/>
              <a:t>US lawmakers have previously attempted to bar SNCF from rail contracts due to its actions in WW2.</a:t>
            </a:r>
          </a:p>
          <a:p>
            <a:pPr marL="0" indent="0">
              <a:buFontTx/>
              <a:buNone/>
            </a:pPr>
            <a:r>
              <a:rPr lang="en-US" altLang="en-US" sz="1200" dirty="0" smtClean="0"/>
              <a:t>The rail company moved 76,000 Jews to Nazi camps during the Holocaust.</a:t>
            </a:r>
          </a:p>
          <a:p>
            <a:pPr marL="0" indent="0">
              <a:buFontTx/>
              <a:buNone/>
            </a:pPr>
            <a:r>
              <a:rPr lang="en-US" altLang="en-US" sz="1200" dirty="0" smtClean="0"/>
              <a:t>However, the company, and some historians, have argued that SNCF was forced to assist the deportations by the occupying German army.</a:t>
            </a:r>
          </a:p>
          <a:p>
            <a:pPr marL="0" indent="0">
              <a:buFontTx/>
              <a:buNone/>
            </a:pPr>
            <a:r>
              <a:rPr lang="en-US" altLang="en-US" sz="1200" dirty="0" smtClean="0"/>
              <a:t>In 2010, the SNCF chief executive expressed "profound sorrow and regret" for the consequences of the company's actions.</a:t>
            </a:r>
          </a:p>
          <a:p>
            <a:pPr marL="0" indent="0">
              <a:buFontTx/>
              <a:buNone/>
            </a:pPr>
            <a:r>
              <a:rPr lang="en-US" altLang="en-US" sz="1200" dirty="0" smtClean="0"/>
              <a:t>Under the deal, both Holocaust survivors and their spouses or descendants will receive compensation. Officials say thousands could be eligible.</a:t>
            </a:r>
          </a:p>
          <a:p>
            <a:pPr marL="0" indent="0">
              <a:buFontTx/>
              <a:buNone/>
            </a:pPr>
            <a:r>
              <a:rPr lang="en-US" altLang="en-US" sz="1200" dirty="0" smtClean="0"/>
              <a:t>The agreement still needs to be voted on by the French parliament.</a:t>
            </a:r>
          </a:p>
          <a:p>
            <a:pPr marL="0" indent="0">
              <a:buFontTx/>
              <a:buNone/>
            </a:pPr>
            <a:r>
              <a:rPr lang="en-US" altLang="en-US" sz="1200" dirty="0" smtClean="0"/>
              <a:t>SNCF is currently bidding on US rail contracts, including in the state of Maryland, where lawmakers have pushed for reparations for survivors.”</a:t>
            </a:r>
          </a:p>
          <a:p>
            <a:pPr marL="0" indent="0">
              <a:buFontTx/>
              <a:buNone/>
            </a:pPr>
            <a:r>
              <a:rPr lang="en-US" altLang="en-US" sz="1200" dirty="0" smtClean="0">
                <a:solidFill>
                  <a:schemeClr val="tx2"/>
                </a:solidFill>
              </a:rPr>
              <a:t>BBC, 12/5/2014, </a:t>
            </a:r>
            <a:r>
              <a:rPr lang="en-US" altLang="en-US" sz="1200" dirty="0" smtClean="0">
                <a:solidFill>
                  <a:schemeClr val="tx2"/>
                </a:solidFill>
                <a:hlinkClick r:id="rId3"/>
              </a:rPr>
              <a:t>http://</a:t>
            </a:r>
            <a:r>
              <a:rPr lang="en-US" altLang="en-US" sz="1200" dirty="0" smtClean="0">
                <a:hlinkClick r:id="rId3"/>
              </a:rPr>
              <a:t>www.bbc.com/news/world-europe-30351196</a:t>
            </a:r>
            <a:r>
              <a:rPr lang="en-US" altLang="en-US" sz="1200" dirty="0" smtClean="0"/>
              <a:t> </a:t>
            </a:r>
          </a:p>
          <a:p>
            <a:pPr marL="0" indent="0">
              <a:buFontTx/>
              <a:buNone/>
            </a:pPr>
            <a:endParaRPr lang="en-US" altLang="en-US" sz="1200" dirty="0" smtClean="0"/>
          </a:p>
          <a:p>
            <a:pPr marL="0" indent="0">
              <a:buFontTx/>
              <a:buNone/>
            </a:pPr>
            <a:endParaRPr lang="en-US" altLang="en-US" sz="1200" dirty="0" smtClean="0"/>
          </a:p>
          <a:p>
            <a:pPr marL="0" indent="0">
              <a:buFontTx/>
              <a:buNone/>
            </a:pPr>
            <a:endParaRPr lang="en-US" altLang="en-US" sz="1200" dirty="0" smtClean="0"/>
          </a:p>
        </p:txBody>
      </p:sp>
      <p:cxnSp>
        <p:nvCxnSpPr>
          <p:cNvPr id="62468" name="Straight Connector 2"/>
          <p:cNvCxnSpPr>
            <a:cxnSpLocks noChangeShapeType="1"/>
          </p:cNvCxnSpPr>
          <p:nvPr/>
        </p:nvCxnSpPr>
        <p:spPr bwMode="auto">
          <a:xfrm>
            <a:off x="0" y="3733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
          <p:cNvSpPr>
            <a:spLocks noChangeArrowheads="1"/>
          </p:cNvSpPr>
          <p:nvPr/>
        </p:nvSpPr>
        <p:spPr bwMode="auto">
          <a:xfrm>
            <a:off x="0" y="0"/>
            <a:ext cx="6629400"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NBA star </a:t>
            </a:r>
            <a:r>
              <a:rPr lang="en-US" altLang="en-US" sz="2800" b="1" dirty="0" err="1">
                <a:solidFill>
                  <a:schemeClr val="tx2"/>
                </a:solidFill>
              </a:rPr>
              <a:t>Amar'e</a:t>
            </a:r>
            <a:r>
              <a:rPr lang="en-US" altLang="en-US" sz="2800" b="1" dirty="0">
                <a:solidFill>
                  <a:schemeClr val="tx2"/>
                </a:solidFill>
              </a:rPr>
              <a:t> Stoudemire heads to Israel after discovering Jewish roots</a:t>
            </a:r>
          </a:p>
          <a:p>
            <a:pPr eaLnBrk="1" hangingPunct="1">
              <a:spcBef>
                <a:spcPct val="0"/>
              </a:spcBef>
              <a:buFontTx/>
              <a:buNone/>
            </a:pPr>
            <a:r>
              <a:rPr lang="en-US" altLang="en-US" sz="1400" dirty="0"/>
              <a:t>“U.S. Basketball star </a:t>
            </a:r>
            <a:r>
              <a:rPr lang="en-US" altLang="en-US" sz="1400" dirty="0" err="1"/>
              <a:t>Amar'e</a:t>
            </a:r>
            <a:r>
              <a:rPr lang="en-US" altLang="en-US" sz="1400" dirty="0"/>
              <a:t> Stoudemire is apparently on his way to Israel for a voyage of discovery after learning he has Jewish roots… According to an Army Radio report, Stoudemire plans to spend time in Israel learning Hebrew, having recently learned he has a Jewish mother”-- Reuters, </a:t>
            </a:r>
            <a:r>
              <a:rPr lang="en-US" altLang="en-US" sz="1400" dirty="0" err="1"/>
              <a:t>Haaretz</a:t>
            </a:r>
            <a:r>
              <a:rPr lang="en-US" altLang="en-US" sz="1400" dirty="0"/>
              <a:t>, 7/28/2010, </a:t>
            </a:r>
            <a:r>
              <a:rPr lang="en-US" altLang="en-US" sz="400" dirty="0">
                <a:hlinkClick r:id="rId2"/>
              </a:rPr>
              <a:t>http://www.haaretz.com/jewish-world/nba-star-amar-e-stoudemire-heads-to-israel-after-discovering-jewish-roots-1.304552</a:t>
            </a:r>
            <a:r>
              <a:rPr lang="en-US" altLang="en-US" sz="400" dirty="0"/>
              <a:t>   </a:t>
            </a:r>
          </a:p>
          <a:p>
            <a:pPr eaLnBrk="1" hangingPunct="1">
              <a:spcBef>
                <a:spcPct val="0"/>
              </a:spcBef>
              <a:buFontTx/>
              <a:buNone/>
            </a:pPr>
            <a:r>
              <a:rPr lang="en-US" altLang="en-US" sz="1400" dirty="0"/>
              <a:t>“</a:t>
            </a:r>
            <a:r>
              <a:rPr lang="en-US" altLang="en-US" sz="1400" dirty="0">
                <a:solidFill>
                  <a:schemeClr val="tx2"/>
                </a:solidFill>
              </a:rPr>
              <a:t>Stoudemire seeking Israeli citizenship</a:t>
            </a:r>
            <a:r>
              <a:rPr lang="en-US" altLang="en-US" sz="1400" dirty="0"/>
              <a:t>”, JTA, August 2, 2013, </a:t>
            </a:r>
            <a:r>
              <a:rPr lang="en-US" altLang="en-US" sz="400" dirty="0">
                <a:hlinkClick r:id="rId3"/>
              </a:rPr>
              <a:t>http://www.jta.org/2013/08/02/arts-entertainment/stoudemire-seeks-israeli-citizenship</a:t>
            </a:r>
            <a:r>
              <a:rPr lang="en-US" altLang="en-US" sz="400" dirty="0"/>
              <a:t> </a:t>
            </a:r>
          </a:p>
          <a:p>
            <a:pPr eaLnBrk="1" hangingPunct="1">
              <a:spcBef>
                <a:spcPct val="0"/>
              </a:spcBef>
              <a:buFontTx/>
              <a:buNone/>
            </a:pPr>
            <a:r>
              <a:rPr lang="en-US" altLang="en-US" sz="2800" b="1" dirty="0">
                <a:solidFill>
                  <a:schemeClr val="tx2"/>
                </a:solidFill>
              </a:rPr>
              <a:t>Israel to ramp up Birthright investment</a:t>
            </a:r>
          </a:p>
          <a:p>
            <a:pPr eaLnBrk="1" hangingPunct="1">
              <a:spcBef>
                <a:spcPct val="0"/>
              </a:spcBef>
              <a:buFontTx/>
              <a:buNone/>
            </a:pPr>
            <a:r>
              <a:rPr lang="en-US" altLang="en-US" sz="1200" dirty="0"/>
              <a:t>NEW YORK (JTA) -- Israel's government will more than double its investment in the popular Birthright Israel program. Prime Minister Benjamin Netanyahu made the announcement Thursday night before 3,000 program participants in Jerusalem, The Jerusalem Post reported.</a:t>
            </a:r>
          </a:p>
          <a:p>
            <a:pPr eaLnBrk="1" hangingPunct="1">
              <a:spcBef>
                <a:spcPct val="0"/>
              </a:spcBef>
              <a:buFontTx/>
              <a:buNone/>
            </a:pPr>
            <a:r>
              <a:rPr lang="en-US" altLang="en-US" sz="1200" dirty="0"/>
              <a:t>"My government will give more than double its investment in Birthright, and over the next few years we will invest more than $100 million in Birthright," said Netanyahu, according to the Post. "Together with private donations we can increase the number of people to 50,000 a year."</a:t>
            </a:r>
          </a:p>
          <a:p>
            <a:pPr eaLnBrk="1" hangingPunct="1">
              <a:spcBef>
                <a:spcPct val="0"/>
              </a:spcBef>
              <a:buFontTx/>
              <a:buNone/>
            </a:pPr>
            <a:r>
              <a:rPr lang="en-US" altLang="en-US" sz="1200" dirty="0"/>
              <a:t>Considered one of the most successful initiatives in the Jewish world, Birthright Israel provides free 10-day trips to Israel for Jewish young adults aged 18-26. Some 30,000 people participate in the program each year; more than a quarter-million have participated since its inception in 2000.</a:t>
            </a:r>
          </a:p>
          <a:p>
            <a:pPr eaLnBrk="1" hangingPunct="1">
              <a:spcBef>
                <a:spcPct val="0"/>
              </a:spcBef>
              <a:buFontTx/>
              <a:buNone/>
            </a:pPr>
            <a:r>
              <a:rPr lang="en-US" altLang="en-US" sz="1200" dirty="0">
                <a:hlinkClick r:id="rId4"/>
              </a:rPr>
              <a:t>http://www.jta.org/news/article/2011/01/06/2742445/israel-to-ramp-up-birthright-investment</a:t>
            </a:r>
            <a:r>
              <a:rPr lang="en-US" altLang="en-US" sz="1200" dirty="0"/>
              <a:t> </a:t>
            </a:r>
          </a:p>
        </p:txBody>
      </p:sp>
      <p:sp>
        <p:nvSpPr>
          <p:cNvPr id="63493" name="TextBox 1"/>
          <p:cNvSpPr txBox="1">
            <a:spLocks noChangeArrowheads="1"/>
          </p:cNvSpPr>
          <p:nvPr/>
        </p:nvSpPr>
        <p:spPr bwMode="auto">
          <a:xfrm>
            <a:off x="0" y="4641850"/>
            <a:ext cx="6705600"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“All together, 16,465 people around the world moved [as Jewish settlers] to Israel in 2010, 16 per cent higher than the previous year. The number of North American Jews rose from 3,767 in 2009 to 3,980 in 2010”</a:t>
            </a:r>
            <a:r>
              <a:rPr lang="en-US" altLang="en-US" sz="2400" dirty="0"/>
              <a:t>—</a:t>
            </a:r>
            <a:r>
              <a:rPr lang="en-US" altLang="en-US" sz="1800" dirty="0"/>
              <a:t>Jewish Chronicle, 12/29/2010, </a:t>
            </a:r>
          </a:p>
          <a:p>
            <a:pPr eaLnBrk="1" hangingPunct="1">
              <a:spcBef>
                <a:spcPct val="0"/>
              </a:spcBef>
              <a:buFontTx/>
              <a:buNone/>
            </a:pPr>
            <a:r>
              <a:rPr lang="en-US" altLang="en-US" sz="1800" dirty="0">
                <a:hlinkClick r:id="rId5"/>
              </a:rPr>
              <a:t>http://www.thejc.com/news/uk-news/43060/aliyah-figures-uk-drop</a:t>
            </a:r>
            <a:r>
              <a:rPr lang="en-US" altLang="en-US" sz="1800" dirty="0"/>
              <a:t> </a:t>
            </a:r>
          </a:p>
        </p:txBody>
      </p:sp>
      <p:cxnSp>
        <p:nvCxnSpPr>
          <p:cNvPr id="63494" name="Straight Connector 3"/>
          <p:cNvCxnSpPr>
            <a:cxnSpLocks noChangeShapeType="1"/>
          </p:cNvCxnSpPr>
          <p:nvPr/>
        </p:nvCxnSpPr>
        <p:spPr bwMode="auto">
          <a:xfrm>
            <a:off x="0" y="2016125"/>
            <a:ext cx="6705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495" name="Straight Connector 5"/>
          <p:cNvCxnSpPr>
            <a:cxnSpLocks noChangeShapeType="1"/>
          </p:cNvCxnSpPr>
          <p:nvPr/>
        </p:nvCxnSpPr>
        <p:spPr bwMode="auto">
          <a:xfrm>
            <a:off x="6705600" y="4090988"/>
            <a:ext cx="0" cy="276701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63496" name="TextBox 1"/>
          <p:cNvSpPr txBox="1">
            <a:spLocks noChangeArrowheads="1"/>
          </p:cNvSpPr>
          <p:nvPr/>
        </p:nvSpPr>
        <p:spPr bwMode="auto">
          <a:xfrm>
            <a:off x="6719094" y="0"/>
            <a:ext cx="2411412" cy="701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[Israel’s] Cabinet agrees last Ethiopian Jews can move to Israel </a:t>
            </a:r>
          </a:p>
          <a:p>
            <a:pPr eaLnBrk="1" hangingPunct="1">
              <a:spcBef>
                <a:spcPct val="0"/>
              </a:spcBef>
              <a:buFontTx/>
              <a:buNone/>
            </a:pPr>
            <a:r>
              <a:rPr lang="en-US" altLang="en-US" sz="1800" dirty="0">
                <a:solidFill>
                  <a:schemeClr val="tx2"/>
                </a:solidFill>
              </a:rPr>
              <a:t>The remaining members of the Ethiopian Jewish community are to move to Israel.</a:t>
            </a:r>
          </a:p>
          <a:p>
            <a:pPr eaLnBrk="1" hangingPunct="1">
              <a:spcBef>
                <a:spcPct val="0"/>
              </a:spcBef>
              <a:buFontTx/>
              <a:buNone/>
            </a:pPr>
            <a:r>
              <a:rPr lang="en-US" altLang="en-US" sz="1800" dirty="0">
                <a:solidFill>
                  <a:schemeClr val="tx2"/>
                </a:solidFill>
              </a:rPr>
              <a:t>After years of wrangling, Israel’s cabinet voted in </a:t>
            </a:r>
            <a:r>
              <a:rPr lang="en-US" altLang="en-US" sz="1800" dirty="0" err="1">
                <a:solidFill>
                  <a:schemeClr val="tx2"/>
                </a:solidFill>
              </a:rPr>
              <a:t>favour</a:t>
            </a:r>
            <a:r>
              <a:rPr lang="en-US" altLang="en-US" sz="1800" dirty="0">
                <a:solidFill>
                  <a:schemeClr val="tx2"/>
                </a:solidFill>
              </a:rPr>
              <a:t> of giving the more than 7,800 </a:t>
            </a:r>
            <a:r>
              <a:rPr lang="en-US" altLang="en-US" sz="1800" dirty="0" err="1">
                <a:solidFill>
                  <a:schemeClr val="tx2"/>
                </a:solidFill>
              </a:rPr>
              <a:t>Falash</a:t>
            </a:r>
            <a:r>
              <a:rPr lang="en-US" altLang="en-US" sz="1800" dirty="0">
                <a:solidFill>
                  <a:schemeClr val="tx2"/>
                </a:solidFill>
              </a:rPr>
              <a:t> Mura Jews citizenship. </a:t>
            </a:r>
            <a:r>
              <a:rPr lang="en-US" altLang="en-US" sz="1800" dirty="0"/>
              <a:t>The Jewish Chronicle, </a:t>
            </a:r>
          </a:p>
          <a:p>
            <a:pPr eaLnBrk="1" hangingPunct="1">
              <a:spcBef>
                <a:spcPct val="0"/>
              </a:spcBef>
              <a:buFontTx/>
              <a:buNone/>
            </a:pPr>
            <a:r>
              <a:rPr lang="en-US" altLang="en-US" sz="800" dirty="0">
                <a:hlinkClick r:id="rId6"/>
              </a:rPr>
              <a:t>http://www.thejc.com/news/israel-news/41254/cabinet-agrees-last-ethiopian-jews-can-move-israel</a:t>
            </a:r>
            <a:r>
              <a:rPr lang="en-US" altLang="en-US" sz="800" dirty="0"/>
              <a:t> </a:t>
            </a:r>
          </a:p>
          <a:p>
            <a:pPr eaLnBrk="1" hangingPunct="1">
              <a:spcBef>
                <a:spcPct val="0"/>
              </a:spcBef>
              <a:buFontTx/>
              <a:buNone/>
            </a:pPr>
            <a:endParaRPr lang="en-US" altLang="en-US" sz="800" dirty="0"/>
          </a:p>
          <a:p>
            <a:pPr eaLnBrk="1" hangingPunct="1">
              <a:spcBef>
                <a:spcPct val="0"/>
              </a:spcBef>
              <a:buFontTx/>
              <a:buNone/>
            </a:pPr>
            <a:r>
              <a:rPr lang="en-US" altLang="en-US" sz="1400" b="1" dirty="0">
                <a:solidFill>
                  <a:schemeClr val="tx2"/>
                </a:solidFill>
              </a:rPr>
              <a:t>Israel Approves Aliyah for 899 </a:t>
            </a:r>
            <a:r>
              <a:rPr lang="en-US" altLang="en-US" sz="1400" b="1" dirty="0" err="1">
                <a:solidFill>
                  <a:schemeClr val="tx2"/>
                </a:solidFill>
              </a:rPr>
              <a:t>Bnei</a:t>
            </a:r>
            <a:r>
              <a:rPr lang="en-US" altLang="en-US" sz="1400" b="1" dirty="0">
                <a:solidFill>
                  <a:schemeClr val="tx2"/>
                </a:solidFill>
              </a:rPr>
              <a:t> Menashe from </a:t>
            </a:r>
            <a:r>
              <a:rPr lang="en-US" altLang="en-US" sz="1400" b="1" dirty="0" smtClean="0">
                <a:solidFill>
                  <a:schemeClr val="tx2"/>
                </a:solidFill>
              </a:rPr>
              <a:t>India, </a:t>
            </a:r>
            <a:endParaRPr lang="en-US" altLang="en-US" sz="500" b="1" dirty="0">
              <a:solidFill>
                <a:schemeClr val="tx2"/>
              </a:solidFill>
            </a:endParaRPr>
          </a:p>
          <a:p>
            <a:pPr eaLnBrk="1" hangingPunct="1">
              <a:spcBef>
                <a:spcPct val="0"/>
              </a:spcBef>
              <a:buFontTx/>
              <a:buNone/>
            </a:pPr>
            <a:r>
              <a:rPr lang="en-US" altLang="en-US" sz="500" dirty="0">
                <a:hlinkClick r:id="rId7"/>
              </a:rPr>
              <a:t>http://www.israelnationalnews.com/News/Flash.aspx/278396</a:t>
            </a:r>
            <a:r>
              <a:rPr lang="en-US" altLang="en-US" sz="500" dirty="0"/>
              <a:t> </a:t>
            </a:r>
          </a:p>
          <a:p>
            <a:pPr eaLnBrk="1" hangingPunct="1">
              <a:spcBef>
                <a:spcPct val="0"/>
              </a:spcBef>
              <a:buFontTx/>
              <a:buNone/>
            </a:pPr>
            <a:endParaRPr lang="en-US" altLang="en-US" sz="1400" dirty="0"/>
          </a:p>
          <a:p>
            <a:pPr eaLnBrk="1" hangingPunct="1">
              <a:spcBef>
                <a:spcPct val="0"/>
              </a:spcBef>
              <a:buFontTx/>
              <a:buNone/>
            </a:pPr>
            <a:r>
              <a:rPr lang="en-US" altLang="en-US" sz="1400" b="1" dirty="0">
                <a:solidFill>
                  <a:schemeClr val="tx2"/>
                </a:solidFill>
              </a:rPr>
              <a:t>'Hidden' Polish Jews Embrace Their Heritage in </a:t>
            </a:r>
            <a:r>
              <a:rPr lang="en-US" altLang="en-US" sz="1400" b="1" dirty="0" smtClean="0">
                <a:solidFill>
                  <a:schemeClr val="tx2"/>
                </a:solidFill>
              </a:rPr>
              <a:t>Israel, </a:t>
            </a:r>
            <a:endParaRPr lang="en-US" altLang="en-US" sz="800" b="1" dirty="0">
              <a:solidFill>
                <a:schemeClr val="tx2"/>
              </a:solidFill>
            </a:endParaRPr>
          </a:p>
          <a:p>
            <a:pPr eaLnBrk="1" hangingPunct="1">
              <a:spcBef>
                <a:spcPct val="0"/>
              </a:spcBef>
              <a:buFontTx/>
              <a:buNone/>
            </a:pPr>
            <a:r>
              <a:rPr lang="en-US" altLang="en-US" sz="800" dirty="0">
                <a:hlinkClick r:id="rId8"/>
              </a:rPr>
              <a:t>http://www.israelnationalnews.com/News/News.aspx/170948</a:t>
            </a:r>
            <a:r>
              <a:rPr lang="en-US" altLang="en-US" sz="800" dirty="0"/>
              <a:t> </a:t>
            </a:r>
          </a:p>
        </p:txBody>
      </p:sp>
      <p:cxnSp>
        <p:nvCxnSpPr>
          <p:cNvPr id="63497" name="Straight Connector 3"/>
          <p:cNvCxnSpPr>
            <a:cxnSpLocks noChangeShapeType="1"/>
          </p:cNvCxnSpPr>
          <p:nvPr/>
        </p:nvCxnSpPr>
        <p:spPr bwMode="auto">
          <a:xfrm flipV="1">
            <a:off x="6705600" y="2559050"/>
            <a:ext cx="0" cy="15319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499" name="Straight Connector 10"/>
          <p:cNvCxnSpPr>
            <a:cxnSpLocks noChangeShapeType="1"/>
          </p:cNvCxnSpPr>
          <p:nvPr/>
        </p:nvCxnSpPr>
        <p:spPr bwMode="auto">
          <a:xfrm>
            <a:off x="0" y="4462463"/>
            <a:ext cx="6705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500" name="Straight Connector 16"/>
          <p:cNvCxnSpPr>
            <a:cxnSpLocks noChangeShapeType="1"/>
          </p:cNvCxnSpPr>
          <p:nvPr/>
        </p:nvCxnSpPr>
        <p:spPr bwMode="auto">
          <a:xfrm flipV="1">
            <a:off x="6705600" y="0"/>
            <a:ext cx="0" cy="25590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501" name="Straight Connector 2"/>
          <p:cNvCxnSpPr>
            <a:cxnSpLocks noChangeShapeType="1"/>
          </p:cNvCxnSpPr>
          <p:nvPr/>
        </p:nvCxnSpPr>
        <p:spPr bwMode="auto">
          <a:xfrm>
            <a:off x="6705600" y="4876800"/>
            <a:ext cx="2438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502" name="Straight Connector 4"/>
          <p:cNvCxnSpPr>
            <a:cxnSpLocks noChangeShapeType="1"/>
          </p:cNvCxnSpPr>
          <p:nvPr/>
        </p:nvCxnSpPr>
        <p:spPr bwMode="auto">
          <a:xfrm>
            <a:off x="6705600" y="5715000"/>
            <a:ext cx="2438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64515" name="TextBox 4"/>
          <p:cNvSpPr txBox="1">
            <a:spLocks noChangeArrowheads="1"/>
          </p:cNvSpPr>
          <p:nvPr/>
        </p:nvSpPr>
        <p:spPr bwMode="auto">
          <a:xfrm>
            <a:off x="0" y="1371600"/>
            <a:ext cx="9144000"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800" b="1" dirty="0" smtClean="0">
                <a:solidFill>
                  <a:schemeClr val="bg1"/>
                </a:solidFill>
                <a:latin typeface="Times New Roman" pitchFamily="18" charset="0"/>
                <a:cs typeface="Times New Roman" pitchFamily="18" charset="0"/>
              </a:rPr>
              <a:t>“Ethiopian-Israeli </a:t>
            </a:r>
            <a:r>
              <a:rPr lang="en-US" altLang="en-US" sz="1800" b="1" dirty="0">
                <a:solidFill>
                  <a:schemeClr val="bg1"/>
                </a:solidFill>
                <a:latin typeface="Times New Roman" pitchFamily="18" charset="0"/>
                <a:cs typeface="Times New Roman" pitchFamily="18" charset="0"/>
              </a:rPr>
              <a:t>lawmaker’s rejection as blood donor has Knesset seeing red</a:t>
            </a:r>
            <a:br>
              <a:rPr lang="en-US" altLang="en-US" sz="1800" b="1" dirty="0">
                <a:solidFill>
                  <a:schemeClr val="bg1"/>
                </a:solidFill>
                <a:latin typeface="Times New Roman" pitchFamily="18" charset="0"/>
                <a:cs typeface="Times New Roman" pitchFamily="18" charset="0"/>
              </a:rPr>
            </a:br>
            <a:r>
              <a:rPr lang="en-US" altLang="en-US" sz="1800" dirty="0">
                <a:solidFill>
                  <a:schemeClr val="bg1"/>
                </a:solidFill>
                <a:latin typeface="Times New Roman" pitchFamily="18" charset="0"/>
                <a:cs typeface="Times New Roman" pitchFamily="18" charset="0"/>
              </a:rPr>
              <a:t>JERUSALEM (JTA) — Israeli lawmakers called for an examination of Magen David </a:t>
            </a:r>
            <a:r>
              <a:rPr lang="en-US" altLang="en-US" sz="1800" dirty="0" err="1">
                <a:solidFill>
                  <a:schemeClr val="bg1"/>
                </a:solidFill>
                <a:latin typeface="Times New Roman" pitchFamily="18" charset="0"/>
                <a:cs typeface="Times New Roman" pitchFamily="18" charset="0"/>
              </a:rPr>
              <a:t>Adom</a:t>
            </a:r>
            <a:r>
              <a:rPr lang="en-US" altLang="en-US" sz="1800" dirty="0">
                <a:solidFill>
                  <a:schemeClr val="bg1"/>
                </a:solidFill>
                <a:latin typeface="Times New Roman" pitchFamily="18" charset="0"/>
                <a:cs typeface="Times New Roman" pitchFamily="18" charset="0"/>
              </a:rPr>
              <a:t> blood donation policies after an Ethiopia-born Knesset member was rejected as a donor.</a:t>
            </a:r>
          </a:p>
          <a:p>
            <a:pPr eaLnBrk="1" hangingPunct="1">
              <a:spcBef>
                <a:spcPct val="0"/>
              </a:spcBef>
              <a:buFontTx/>
              <a:buNone/>
            </a:pPr>
            <a:r>
              <a:rPr lang="en-US" altLang="en-US" sz="1800" dirty="0" err="1">
                <a:solidFill>
                  <a:schemeClr val="bg1"/>
                </a:solidFill>
                <a:latin typeface="Times New Roman" pitchFamily="18" charset="0"/>
                <a:cs typeface="Times New Roman" pitchFamily="18" charset="0"/>
              </a:rPr>
              <a:t>Pnina</a:t>
            </a:r>
            <a:r>
              <a:rPr lang="en-US" altLang="en-US" sz="1800" dirty="0">
                <a:solidFill>
                  <a:schemeClr val="bg1"/>
                </a:solidFill>
                <a:latin typeface="Times New Roman" pitchFamily="18" charset="0"/>
                <a:cs typeface="Times New Roman" pitchFamily="18" charset="0"/>
              </a:rPr>
              <a:t> </a:t>
            </a:r>
            <a:r>
              <a:rPr lang="en-US" altLang="en-US" sz="1800" dirty="0" err="1">
                <a:solidFill>
                  <a:schemeClr val="bg1"/>
                </a:solidFill>
                <a:latin typeface="Times New Roman" pitchFamily="18" charset="0"/>
                <a:cs typeface="Times New Roman" pitchFamily="18" charset="0"/>
              </a:rPr>
              <a:t>Tamano-Shata</a:t>
            </a:r>
            <a:r>
              <a:rPr lang="en-US" altLang="en-US" sz="1800" dirty="0">
                <a:solidFill>
                  <a:schemeClr val="bg1"/>
                </a:solidFill>
                <a:latin typeface="Times New Roman" pitchFamily="18" charset="0"/>
                <a:cs typeface="Times New Roman" pitchFamily="18" charset="0"/>
              </a:rPr>
              <a:t> of the </a:t>
            </a:r>
            <a:r>
              <a:rPr lang="en-US" altLang="en-US" sz="1800" dirty="0" err="1">
                <a:solidFill>
                  <a:schemeClr val="bg1"/>
                </a:solidFill>
                <a:latin typeface="Times New Roman" pitchFamily="18" charset="0"/>
                <a:cs typeface="Times New Roman" pitchFamily="18" charset="0"/>
              </a:rPr>
              <a:t>Yesh</a:t>
            </a:r>
            <a:r>
              <a:rPr lang="en-US" altLang="en-US" sz="1800" dirty="0">
                <a:solidFill>
                  <a:schemeClr val="bg1"/>
                </a:solidFill>
                <a:latin typeface="Times New Roman" pitchFamily="18" charset="0"/>
                <a:cs typeface="Times New Roman" pitchFamily="18" charset="0"/>
              </a:rPr>
              <a:t> </a:t>
            </a:r>
            <a:r>
              <a:rPr lang="en-US" altLang="en-US" sz="1800" dirty="0" err="1">
                <a:solidFill>
                  <a:schemeClr val="bg1"/>
                </a:solidFill>
                <a:latin typeface="Times New Roman" pitchFamily="18" charset="0"/>
                <a:cs typeface="Times New Roman" pitchFamily="18" charset="0"/>
              </a:rPr>
              <a:t>Atid</a:t>
            </a:r>
            <a:r>
              <a:rPr lang="en-US" altLang="en-US" sz="1800" dirty="0">
                <a:solidFill>
                  <a:schemeClr val="bg1"/>
                </a:solidFill>
                <a:latin typeface="Times New Roman" pitchFamily="18" charset="0"/>
                <a:cs typeface="Times New Roman" pitchFamily="18" charset="0"/>
              </a:rPr>
              <a:t> party tried to donate during a special blood drive Wednesday at the Knesset but was told she could not because she had “the special kind of Jewish-Ethiopian blood,” according to </a:t>
            </a:r>
            <a:r>
              <a:rPr lang="en-US" altLang="en-US" sz="1800" dirty="0" err="1">
                <a:solidFill>
                  <a:schemeClr val="bg1"/>
                </a:solidFill>
                <a:latin typeface="Times New Roman" pitchFamily="18" charset="0"/>
                <a:cs typeface="Times New Roman" pitchFamily="18" charset="0"/>
              </a:rPr>
              <a:t>Ynet</a:t>
            </a:r>
            <a:r>
              <a:rPr lang="en-US" altLang="en-US" sz="1800" dirty="0">
                <a:solidFill>
                  <a:schemeClr val="bg1"/>
                </a:solidFill>
                <a:latin typeface="Times New Roman" pitchFamily="18" charset="0"/>
                <a:cs typeface="Times New Roman" pitchFamily="18" charset="0"/>
              </a:rPr>
              <a:t>, which first broke the story.</a:t>
            </a:r>
          </a:p>
          <a:p>
            <a:pPr eaLnBrk="1" hangingPunct="1">
              <a:spcBef>
                <a:spcPct val="0"/>
              </a:spcBef>
              <a:buFontTx/>
              <a:buNone/>
            </a:pPr>
            <a:r>
              <a:rPr lang="en-US" altLang="en-US" sz="1800" dirty="0" err="1">
                <a:solidFill>
                  <a:schemeClr val="bg1"/>
                </a:solidFill>
                <a:latin typeface="Times New Roman" pitchFamily="18" charset="0"/>
                <a:cs typeface="Times New Roman" pitchFamily="18" charset="0"/>
              </a:rPr>
              <a:t>Tamano-Shata</a:t>
            </a:r>
            <a:r>
              <a:rPr lang="en-US" altLang="en-US" sz="1800" dirty="0">
                <a:solidFill>
                  <a:schemeClr val="bg1"/>
                </a:solidFill>
                <a:latin typeface="Times New Roman" pitchFamily="18" charset="0"/>
                <a:cs typeface="Times New Roman" pitchFamily="18" charset="0"/>
              </a:rPr>
              <a:t> was told subsequently that she could donate but the blood would be frozen and never used.</a:t>
            </a:r>
          </a:p>
          <a:p>
            <a:pPr eaLnBrk="1" hangingPunct="1">
              <a:spcBef>
                <a:spcPct val="0"/>
              </a:spcBef>
              <a:buFontTx/>
              <a:buNone/>
            </a:pPr>
            <a:r>
              <a:rPr lang="en-US" altLang="en-US" sz="1800" dirty="0">
                <a:solidFill>
                  <a:schemeClr val="bg1"/>
                </a:solidFill>
                <a:latin typeface="Times New Roman" pitchFamily="18" charset="0"/>
                <a:cs typeface="Times New Roman" pitchFamily="18" charset="0"/>
              </a:rPr>
              <a:t>“I am good enough to serve the state and in the Knesset,” </a:t>
            </a:r>
            <a:r>
              <a:rPr lang="en-US" altLang="en-US" sz="1800" dirty="0" err="1">
                <a:solidFill>
                  <a:schemeClr val="bg1"/>
                </a:solidFill>
                <a:latin typeface="Times New Roman" pitchFamily="18" charset="0"/>
                <a:cs typeface="Times New Roman" pitchFamily="18" charset="0"/>
              </a:rPr>
              <a:t>Tamano-Shata</a:t>
            </a:r>
            <a:r>
              <a:rPr lang="en-US" altLang="en-US" sz="1800" dirty="0">
                <a:solidFill>
                  <a:schemeClr val="bg1"/>
                </a:solidFill>
                <a:latin typeface="Times New Roman" pitchFamily="18" charset="0"/>
                <a:cs typeface="Times New Roman" pitchFamily="18" charset="0"/>
              </a:rPr>
              <a:t> told </a:t>
            </a:r>
            <a:r>
              <a:rPr lang="en-US" altLang="en-US" sz="1800" dirty="0" err="1">
                <a:solidFill>
                  <a:schemeClr val="bg1"/>
                </a:solidFill>
                <a:latin typeface="Times New Roman" pitchFamily="18" charset="0"/>
                <a:cs typeface="Times New Roman" pitchFamily="18" charset="0"/>
              </a:rPr>
              <a:t>Ynet</a:t>
            </a:r>
            <a:r>
              <a:rPr lang="en-US" altLang="en-US" sz="1800" dirty="0">
                <a:solidFill>
                  <a:schemeClr val="bg1"/>
                </a:solidFill>
                <a:latin typeface="Times New Roman" pitchFamily="18" charset="0"/>
                <a:cs typeface="Times New Roman" pitchFamily="18" charset="0"/>
              </a:rPr>
              <a:t>. “But for some reason to give blood I am not good enough. This is insulting.”</a:t>
            </a:r>
          </a:p>
          <a:p>
            <a:pPr eaLnBrk="1" hangingPunct="1">
              <a:spcBef>
                <a:spcPct val="0"/>
              </a:spcBef>
              <a:buFontTx/>
              <a:buNone/>
            </a:pPr>
            <a:r>
              <a:rPr lang="en-US" altLang="en-US" sz="1800" dirty="0">
                <a:solidFill>
                  <a:schemeClr val="bg1"/>
                </a:solidFill>
                <a:latin typeface="Times New Roman" pitchFamily="18" charset="0"/>
                <a:cs typeface="Times New Roman" pitchFamily="18" charset="0"/>
              </a:rPr>
              <a:t>The Knesset’s Labor, Welfare and Health Committee will meet in emergency session on Monday to discuss the issue.</a:t>
            </a:r>
          </a:p>
          <a:p>
            <a:pPr eaLnBrk="1" hangingPunct="1">
              <a:spcBef>
                <a:spcPct val="0"/>
              </a:spcBef>
              <a:buFontTx/>
              <a:buNone/>
            </a:pPr>
            <a:r>
              <a:rPr lang="en-US" altLang="en-US" sz="1800" dirty="0" err="1">
                <a:solidFill>
                  <a:schemeClr val="bg1"/>
                </a:solidFill>
                <a:latin typeface="Times New Roman" pitchFamily="18" charset="0"/>
                <a:cs typeface="Times New Roman" pitchFamily="18" charset="0"/>
              </a:rPr>
              <a:t>Tamano-Shata</a:t>
            </a:r>
            <a:r>
              <a:rPr lang="en-US" altLang="en-US" sz="1800" dirty="0">
                <a:solidFill>
                  <a:schemeClr val="bg1"/>
                </a:solidFill>
                <a:latin typeface="Times New Roman" pitchFamily="18" charset="0"/>
                <a:cs typeface="Times New Roman" pitchFamily="18" charset="0"/>
              </a:rPr>
              <a:t> has lived in Israel since she was 3 years old and served in the Israel Defense Forces. As a youth she protested the MDA practice of discarding Ethiopian blood donations, according to </a:t>
            </a:r>
            <a:r>
              <a:rPr lang="en-US" altLang="en-US" sz="1800" dirty="0" err="1">
                <a:solidFill>
                  <a:schemeClr val="bg1"/>
                </a:solidFill>
                <a:latin typeface="Times New Roman" pitchFamily="18" charset="0"/>
                <a:cs typeface="Times New Roman" pitchFamily="18" charset="0"/>
              </a:rPr>
              <a:t>Ynet</a:t>
            </a:r>
            <a:r>
              <a:rPr lang="en-US" altLang="en-US" sz="1800" dirty="0" smtClean="0">
                <a:solidFill>
                  <a:schemeClr val="bg1"/>
                </a:solidFill>
                <a:latin typeface="Times New Roman" pitchFamily="18" charset="0"/>
                <a:cs typeface="Times New Roman" pitchFamily="18" charset="0"/>
              </a:rPr>
              <a:t>.”</a:t>
            </a:r>
            <a:endParaRPr lang="en-US" altLang="en-US" sz="1800" dirty="0">
              <a:solidFill>
                <a:srgbClr val="FFFF00"/>
              </a:solidFill>
              <a:latin typeface="Times New Roman" pitchFamily="18" charset="0"/>
              <a:cs typeface="Times New Roman" pitchFamily="18" charset="0"/>
            </a:endParaRPr>
          </a:p>
          <a:p>
            <a:pPr eaLnBrk="1" hangingPunct="1">
              <a:spcBef>
                <a:spcPct val="0"/>
              </a:spcBef>
              <a:buFontTx/>
              <a:buNone/>
            </a:pPr>
            <a:r>
              <a:rPr lang="en-US" altLang="en-US" sz="1800" dirty="0">
                <a:solidFill>
                  <a:srgbClr val="FFFF00"/>
                </a:solidFill>
                <a:latin typeface="Times New Roman" pitchFamily="18" charset="0"/>
                <a:cs typeface="Times New Roman" pitchFamily="18" charset="0"/>
              </a:rPr>
              <a:t>Jewish Telegraphic Agency, 12/11/2013, </a:t>
            </a:r>
            <a:endParaRPr lang="en-US" altLang="en-US" sz="1800" dirty="0" smtClean="0">
              <a:solidFill>
                <a:srgbClr val="FFFF00"/>
              </a:solidFill>
              <a:latin typeface="Times New Roman" pitchFamily="18" charset="0"/>
              <a:cs typeface="Times New Roman" pitchFamily="18" charset="0"/>
            </a:endParaRPr>
          </a:p>
          <a:p>
            <a:pPr eaLnBrk="1" hangingPunct="1">
              <a:spcBef>
                <a:spcPct val="0"/>
              </a:spcBef>
              <a:buFontTx/>
              <a:buNone/>
            </a:pPr>
            <a:r>
              <a:rPr lang="en-US" altLang="en-US" sz="1800" dirty="0" smtClean="0">
                <a:solidFill>
                  <a:schemeClr val="bg1"/>
                </a:solidFill>
                <a:latin typeface="Times New Roman" pitchFamily="18" charset="0"/>
                <a:cs typeface="Times New Roman" pitchFamily="18" charset="0"/>
              </a:rPr>
              <a:t>http://www.jta.org/2013/12/11/news-opinion/israel-middle-east/controversy-erupts-over-mda-refusal-to-take-ethiopian-israeli-lawmakers-blood         </a:t>
            </a:r>
            <a:endParaRPr lang="en-US" altLang="en-US" sz="1800" dirty="0">
              <a:solidFill>
                <a:schemeClr val="bg1"/>
              </a:solidFill>
              <a:latin typeface="Times New Roman" pitchFamily="18" charset="0"/>
              <a:cs typeface="Times New Roman" pitchFamily="18" charset="0"/>
            </a:endParaRPr>
          </a:p>
        </p:txBody>
      </p:sp>
      <p:sp>
        <p:nvSpPr>
          <p:cNvPr id="64516" name="Rectangle 1"/>
          <p:cNvSpPr>
            <a:spLocks noChangeArrowheads="1"/>
          </p:cNvSpPr>
          <p:nvPr/>
        </p:nvSpPr>
        <p:spPr bwMode="auto">
          <a:xfrm>
            <a:off x="0" y="0"/>
            <a:ext cx="9144000"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3800" b="1" dirty="0">
                <a:solidFill>
                  <a:srgbClr val="FFFF00"/>
                </a:solidFill>
                <a:latin typeface="Times New Roman" pitchFamily="18" charset="0"/>
              </a:rPr>
              <a:t>Ethiopian-Israeli lawmaker’s rejection as blood donor has Knesset seeing red</a:t>
            </a:r>
            <a:endParaRPr lang="en-US" altLang="en-US" sz="3800" dirty="0">
              <a:solidFill>
                <a:srgbClr val="FFFF00"/>
              </a:solidFill>
              <a:latin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35" y="-19502"/>
            <a:ext cx="9176657" cy="6709529"/>
          </a:xfrm>
          <a:prstGeom prst="rect">
            <a:avLst/>
          </a:prstGeom>
        </p:spPr>
        <p:txBody>
          <a:bodyPr wrap="square">
            <a:spAutoFit/>
          </a:bodyPr>
          <a:lstStyle/>
          <a:p>
            <a:pPr fontAlgn="auto">
              <a:spcBef>
                <a:spcPts val="0"/>
              </a:spcBef>
              <a:spcAft>
                <a:spcPts val="0"/>
              </a:spcAft>
            </a:pPr>
            <a:r>
              <a:rPr lang="en-US" sz="6000" b="1" dirty="0" smtClean="0">
                <a:solidFill>
                  <a:srgbClr val="FFFF00"/>
                </a:solidFill>
                <a:latin typeface="Times New Roman"/>
                <a:cs typeface="+mn-cs"/>
              </a:rPr>
              <a:t>The </a:t>
            </a:r>
            <a:r>
              <a:rPr lang="en-US" sz="6000" b="1" dirty="0">
                <a:solidFill>
                  <a:srgbClr val="FFFF00"/>
                </a:solidFill>
                <a:latin typeface="Times New Roman"/>
                <a:cs typeface="+mn-cs"/>
              </a:rPr>
              <a:t>New Jewish Diaspora</a:t>
            </a:r>
            <a:r>
              <a:rPr lang="en-US" sz="6000" b="1" dirty="0" smtClean="0">
                <a:solidFill>
                  <a:srgbClr val="FFFF00"/>
                </a:solidFill>
                <a:latin typeface="Times New Roman"/>
                <a:cs typeface="+mn-cs"/>
              </a:rPr>
              <a:t>?</a:t>
            </a:r>
          </a:p>
          <a:p>
            <a:pPr fontAlgn="auto">
              <a:spcBef>
                <a:spcPts val="0"/>
              </a:spcBef>
              <a:spcAft>
                <a:spcPts val="0"/>
              </a:spcAft>
            </a:pPr>
            <a:r>
              <a:rPr lang="en-US" sz="6000" dirty="0">
                <a:solidFill>
                  <a:srgbClr val="FFFFFF"/>
                </a:solidFill>
                <a:latin typeface="Times New Roman"/>
                <a:cs typeface="+mn-cs"/>
              </a:rPr>
              <a:t>Israeli-American Michael Freund told an Israeli Ministry of Diaspora Affairs </a:t>
            </a:r>
            <a:r>
              <a:rPr lang="en-US" sz="6000" dirty="0" smtClean="0">
                <a:solidFill>
                  <a:srgbClr val="FFFFFF"/>
                </a:solidFill>
                <a:latin typeface="Times New Roman"/>
                <a:cs typeface="+mn-cs"/>
              </a:rPr>
              <a:t>committee: </a:t>
            </a:r>
            <a:r>
              <a:rPr lang="en-US" sz="6000" b="1" dirty="0" smtClean="0">
                <a:solidFill>
                  <a:srgbClr val="FFFF00"/>
                </a:solidFill>
                <a:latin typeface="Times New Roman"/>
                <a:cs typeface="+mn-cs"/>
              </a:rPr>
              <a:t>“</a:t>
            </a:r>
            <a:r>
              <a:rPr lang="en-US" sz="6000" b="1" dirty="0">
                <a:solidFill>
                  <a:srgbClr val="FFFF00"/>
                </a:solidFill>
                <a:latin typeface="Times New Roman"/>
                <a:cs typeface="+mn-cs"/>
              </a:rPr>
              <a:t>We are on the verge of a tidal wave of </a:t>
            </a:r>
            <a:r>
              <a:rPr lang="en-US" sz="6000" b="1" dirty="0" smtClean="0">
                <a:solidFill>
                  <a:srgbClr val="FFFF00"/>
                </a:solidFill>
                <a:latin typeface="Times New Roman"/>
                <a:cs typeface="+mn-cs"/>
              </a:rPr>
              <a:t>return,” </a:t>
            </a:r>
            <a:r>
              <a:rPr lang="en-US" sz="6000" dirty="0" smtClean="0">
                <a:solidFill>
                  <a:srgbClr val="FFFFFF"/>
                </a:solidFill>
                <a:latin typeface="Times New Roman"/>
                <a:cs typeface="+mn-cs"/>
              </a:rPr>
              <a:t>Forward, 4/28/2016</a:t>
            </a:r>
            <a:r>
              <a:rPr lang="en-US" sz="1800" dirty="0" smtClean="0">
                <a:solidFill>
                  <a:srgbClr val="FFFFFF"/>
                </a:solidFill>
                <a:latin typeface="Times New Roman"/>
                <a:cs typeface="+mn-cs"/>
              </a:rPr>
              <a:t>, </a:t>
            </a:r>
            <a:r>
              <a:rPr lang="en-US" sz="1000" dirty="0" smtClean="0">
                <a:solidFill>
                  <a:srgbClr val="FFFFFF"/>
                </a:solidFill>
                <a:latin typeface="Times New Roman"/>
                <a:cs typeface="+mn-cs"/>
                <a:hlinkClick r:id="rId2"/>
              </a:rPr>
              <a:t>http</a:t>
            </a:r>
            <a:r>
              <a:rPr lang="en-US" sz="1000" dirty="0">
                <a:solidFill>
                  <a:srgbClr val="FFFFFF"/>
                </a:solidFill>
                <a:latin typeface="Times New Roman"/>
                <a:cs typeface="+mn-cs"/>
                <a:hlinkClick r:id="rId2"/>
              </a:rPr>
              <a:t>://forward.com/news/339682/the-new-jewish-diaspora/?</a:t>
            </a:r>
            <a:r>
              <a:rPr lang="en-US" sz="1000" dirty="0" smtClean="0">
                <a:solidFill>
                  <a:srgbClr val="FFFFFF"/>
                </a:solidFill>
                <a:latin typeface="Times New Roman"/>
                <a:cs typeface="+mn-cs"/>
                <a:hlinkClick r:id="rId2"/>
              </a:rPr>
              <a:t>attribution=articles-hero-item-text-1</a:t>
            </a:r>
            <a:r>
              <a:rPr lang="en-US" sz="1000" dirty="0" smtClean="0">
                <a:solidFill>
                  <a:srgbClr val="FFFFFF"/>
                </a:solidFill>
                <a:latin typeface="Times New Roman"/>
                <a:cs typeface="+mn-cs"/>
              </a:rPr>
              <a:t> </a:t>
            </a:r>
            <a:endParaRPr lang="en-US" sz="1000" dirty="0">
              <a:solidFill>
                <a:srgbClr val="FFFFFF"/>
              </a:solidFill>
              <a:latin typeface="Times New Roman"/>
              <a:cs typeface="+mn-cs"/>
            </a:endParaRPr>
          </a:p>
        </p:txBody>
      </p:sp>
    </p:spTree>
    <p:extLst>
      <p:ext uri="{BB962C8B-B14F-4D97-AF65-F5344CB8AC3E}">
        <p14:creationId xmlns:p14="http://schemas.microsoft.com/office/powerpoint/2010/main" val="36126063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0" y="0"/>
            <a:ext cx="9144000" cy="2286000"/>
          </a:xfrm>
        </p:spPr>
        <p:txBody>
          <a:bodyPr/>
          <a:lstStyle/>
          <a:p>
            <a:r>
              <a:rPr lang="en-US" altLang="en-US" b="1" dirty="0" smtClean="0"/>
              <a:t>Vatican memo: Mideast conflict driving Christians out of region </a:t>
            </a:r>
            <a:br>
              <a:rPr lang="en-US" altLang="en-US" b="1" dirty="0" smtClean="0"/>
            </a:br>
            <a:r>
              <a:rPr lang="en-US" altLang="en-US" sz="1800" dirty="0" smtClean="0">
                <a:solidFill>
                  <a:schemeClr val="tx1"/>
                </a:solidFill>
              </a:rPr>
              <a:t>By The Associated Press</a:t>
            </a:r>
            <a:br>
              <a:rPr lang="en-US" altLang="en-US" sz="1800" dirty="0" smtClean="0">
                <a:solidFill>
                  <a:schemeClr val="tx1"/>
                </a:solidFill>
              </a:rPr>
            </a:br>
            <a:r>
              <a:rPr lang="en-US" altLang="en-US" sz="1800" dirty="0" err="1" smtClean="0">
                <a:solidFill>
                  <a:schemeClr val="tx1"/>
                </a:solidFill>
              </a:rPr>
              <a:t>Haaretz</a:t>
            </a:r>
            <a:r>
              <a:rPr lang="en-US" altLang="en-US" sz="1800" dirty="0" smtClean="0">
                <a:solidFill>
                  <a:schemeClr val="tx1"/>
                </a:solidFill>
              </a:rPr>
              <a:t>, 1/20/2010, http://www.haaretz.com/hasen/spages/1143691.html </a:t>
            </a:r>
          </a:p>
        </p:txBody>
      </p:sp>
      <p:sp>
        <p:nvSpPr>
          <p:cNvPr id="66563" name="Content Placeholder 2"/>
          <p:cNvSpPr>
            <a:spLocks noGrp="1"/>
          </p:cNvSpPr>
          <p:nvPr>
            <p:ph idx="1"/>
          </p:nvPr>
        </p:nvSpPr>
        <p:spPr>
          <a:xfrm>
            <a:off x="0" y="2133600"/>
            <a:ext cx="9144000" cy="2362200"/>
          </a:xfrm>
        </p:spPr>
        <p:txBody>
          <a:bodyPr/>
          <a:lstStyle/>
          <a:p>
            <a:r>
              <a:rPr lang="en-US" altLang="en-US" sz="2700" dirty="0" smtClean="0"/>
              <a:t>“A Vatican document released Tuesday [1/19/2010] blamed the Israeli-Palestinian conflict and the occupying of lands for fomenting most of the conflicts in the Middle East, driving Christians out and making life difficult for those who remain.”</a:t>
            </a:r>
            <a:r>
              <a:rPr lang="en-US" altLang="en-US" sz="2800" dirty="0" smtClean="0"/>
              <a:t/>
            </a:r>
            <a:br>
              <a:rPr lang="en-US" altLang="en-US" sz="2800" dirty="0" smtClean="0"/>
            </a:br>
            <a:r>
              <a:rPr lang="en-US" altLang="en-US" dirty="0" smtClean="0"/>
              <a:t/>
            </a:r>
            <a:br>
              <a:rPr lang="en-US" altLang="en-US" dirty="0" smtClean="0"/>
            </a:br>
            <a:endParaRPr lang="en-US" altLang="en-US" dirty="0" smtClean="0"/>
          </a:p>
        </p:txBody>
      </p:sp>
      <p:sp>
        <p:nvSpPr>
          <p:cNvPr id="66564" name="Rectangle 3"/>
          <p:cNvSpPr>
            <a:spLocks noChangeArrowheads="1"/>
          </p:cNvSpPr>
          <p:nvPr/>
        </p:nvSpPr>
        <p:spPr bwMode="auto">
          <a:xfrm>
            <a:off x="0" y="4114800"/>
            <a:ext cx="91440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dirty="0"/>
              <a:t>“</a:t>
            </a:r>
            <a:r>
              <a:rPr lang="en-US" altLang="en-US" sz="2400" dirty="0">
                <a:solidFill>
                  <a:schemeClr val="tx2"/>
                </a:solidFill>
              </a:rPr>
              <a:t>Political conflicts in the region have a direct influence on the lives of Christians, both as citizens and as Christians. The Israeli occupation of the Palestinian Territories makes daily life difficult with regard to freedom of movement, the economy and religious life (access to the Holy Places is dependent on military permission which is granted to some and denied to others on security grounds).</a:t>
            </a:r>
            <a:r>
              <a:rPr lang="en-US" altLang="en-US" sz="2400" dirty="0"/>
              <a:t>” </a:t>
            </a:r>
            <a:r>
              <a:rPr lang="en-US" altLang="en-US" sz="1200" dirty="0"/>
              <a:t>SYNOD OF BISHOPS, SPECIAL ASSEMBLY FOR THE MIDDLE EAST,  </a:t>
            </a:r>
            <a:r>
              <a:rPr lang="en-US" altLang="en-US" sz="1200" b="1" dirty="0"/>
              <a:t>THE CATHOLIC CHURCH IN THE MIDDLE EAST: COMMUNION AND WITNESS. </a:t>
            </a:r>
            <a:r>
              <a:rPr lang="en-US" altLang="en-US" sz="1200" dirty="0"/>
              <a:t>http://www.vatican.va/roman_curia/synod/documents/rc_synod_doc_20091208_lineamenta-mo_en.html</a:t>
            </a:r>
          </a:p>
        </p:txBody>
      </p:sp>
      <p:cxnSp>
        <p:nvCxnSpPr>
          <p:cNvPr id="66565" name="Straight Connector 5"/>
          <p:cNvCxnSpPr>
            <a:cxnSpLocks noChangeShapeType="1"/>
          </p:cNvCxnSpPr>
          <p:nvPr/>
        </p:nvCxnSpPr>
        <p:spPr bwMode="auto">
          <a:xfrm>
            <a:off x="0" y="4038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0" y="0"/>
            <a:ext cx="9144000" cy="1828800"/>
          </a:xfrm>
        </p:spPr>
        <p:txBody>
          <a:bodyPr/>
          <a:lstStyle/>
          <a:p>
            <a:r>
              <a:rPr lang="en-US" altLang="en-US" sz="6600" b="1" dirty="0" smtClean="0"/>
              <a:t>Defining 'Jewish state': </a:t>
            </a:r>
            <a:r>
              <a:rPr lang="en-US" altLang="en-US" sz="4000" b="1" dirty="0" smtClean="0"/>
              <a:t>For many, term has different meanings</a:t>
            </a:r>
            <a:br>
              <a:rPr lang="en-US" altLang="en-US" sz="4000" b="1" dirty="0" smtClean="0"/>
            </a:br>
            <a:r>
              <a:rPr lang="en-US" altLang="en-US" sz="1800" dirty="0" smtClean="0"/>
              <a:t>By Glenn Kessler, Washington Post Staff Writer, Saturday, October 2, 2010</a:t>
            </a:r>
            <a:r>
              <a:rPr lang="en-US" altLang="en-US" sz="1000" dirty="0" smtClean="0"/>
              <a:t/>
            </a:r>
            <a:br>
              <a:rPr lang="en-US" altLang="en-US" sz="1000" dirty="0" smtClean="0"/>
            </a:br>
            <a:r>
              <a:rPr lang="en-US" altLang="en-US" sz="1000" dirty="0" smtClean="0">
                <a:hlinkClick r:id="rId2"/>
              </a:rPr>
              <a:t>http://www.washingtonpost.com/wp-dyn/content/article/2010/10/01/AR2010100104177.html</a:t>
            </a:r>
            <a:r>
              <a:rPr lang="en-US" altLang="en-US" sz="1000" dirty="0" smtClean="0"/>
              <a:t> </a:t>
            </a:r>
          </a:p>
        </p:txBody>
      </p:sp>
      <p:sp>
        <p:nvSpPr>
          <p:cNvPr id="67587" name="Content Placeholder 2"/>
          <p:cNvSpPr>
            <a:spLocks noGrp="1"/>
          </p:cNvSpPr>
          <p:nvPr>
            <p:ph idx="1"/>
          </p:nvPr>
        </p:nvSpPr>
        <p:spPr>
          <a:xfrm>
            <a:off x="0" y="1981200"/>
            <a:ext cx="9129713" cy="4572000"/>
          </a:xfrm>
        </p:spPr>
        <p:txBody>
          <a:bodyPr/>
          <a:lstStyle/>
          <a:p>
            <a:pPr marL="0" indent="0">
              <a:buFontTx/>
              <a:buNone/>
            </a:pPr>
            <a:r>
              <a:rPr lang="en-US" altLang="en-US" sz="1400" dirty="0" smtClean="0"/>
              <a:t>Nine years ago, then-Secretary of State Colin L. Powell delivered a speech on the Middle East in which he briefly called on Palestinians to recognize Israel as a "Jewish state." Powell doesn't recall how the phrase ended up in his speech, but David </a:t>
            </a:r>
            <a:r>
              <a:rPr lang="en-US" altLang="en-US" sz="1400" dirty="0" err="1" smtClean="0"/>
              <a:t>Ivry</a:t>
            </a:r>
            <a:r>
              <a:rPr lang="en-US" altLang="en-US" sz="1400" dirty="0" smtClean="0"/>
              <a:t>, then the Israeli ambassador to the United States, says he persuaded an aide to Powell to slip it in…</a:t>
            </a:r>
          </a:p>
          <a:p>
            <a:pPr marL="0" indent="0">
              <a:buFontTx/>
              <a:buNone/>
            </a:pPr>
            <a:r>
              <a:rPr lang="en-US" altLang="en-US" sz="1400" dirty="0" smtClean="0"/>
              <a:t>President George W. Bush picked up the "Jewish state" concept in his speeches and used it in a controversial exchange of letters with Israeli Prime Minister Ariel Sharon in 2004. Obama has also adopted the phrase, most recently in a speech last month before the U.N. General Assembly…</a:t>
            </a:r>
          </a:p>
          <a:p>
            <a:pPr marL="0" indent="0">
              <a:buFontTx/>
              <a:buNone/>
            </a:pPr>
            <a:r>
              <a:rPr lang="en-US" altLang="en-US" sz="1400" dirty="0" smtClean="0"/>
              <a:t>For the Israeli government of Prime Minister Binyamin Netanyahu, Palestinian recognition of Israel as a "Jewish state" would mean acceptance that the Jews have existed in the Middle East for thousands of years - and that Palestinian refugees have no claim to return to property they fled or were forced to flee when Israel was founded six decades ago. </a:t>
            </a:r>
          </a:p>
          <a:p>
            <a:pPr marL="0" indent="0">
              <a:buFontTx/>
              <a:buNone/>
            </a:pPr>
            <a:r>
              <a:rPr lang="en-US" altLang="en-US" sz="1400" dirty="0" smtClean="0"/>
              <a:t>Palestinians see their "right of return" as a sacred tenet. They regard a "Jewish state" as a trap, a new demand that did not come up during years of negotiations in the 1990s or in peace treaties reached with Egypt and Jordan. The Palestine Liberation Organization recognized the State of Israel as part of the Oslo Accords in 1993…</a:t>
            </a:r>
          </a:p>
          <a:p>
            <a:pPr marL="0" indent="0">
              <a:buFontTx/>
              <a:buNone/>
            </a:pPr>
            <a:r>
              <a:rPr lang="en-US" altLang="en-US" sz="1400" dirty="0" smtClean="0"/>
              <a:t>Obama, when he was running for president in 2008, told the American Israel Public Affairs Committee that "any agreement with the Palestinian people must preserve Israel's identity as a Jewish state." …</a:t>
            </a:r>
          </a:p>
          <a:p>
            <a:pPr marL="0" indent="0">
              <a:buFontTx/>
              <a:buNone/>
            </a:pPr>
            <a:r>
              <a:rPr lang="en-US" altLang="en-US" sz="1400" dirty="0" smtClean="0"/>
              <a:t>In the eyes of Israelis, Obama stumbled when he delivered his 2009 speech to the Arab world in Cairo because he appeared to link the creation of Israel to the Holocaust, which goes against the Zionist narrative that Jews have always been a part of the Middle East. </a:t>
            </a:r>
          </a:p>
          <a:p>
            <a:pPr marL="0" indent="0">
              <a:buFontTx/>
              <a:buNone/>
            </a:pPr>
            <a:r>
              <a:rPr lang="en-US" altLang="en-US" sz="1400" dirty="0" smtClean="0"/>
              <a:t>In his U.N. General Assembly speech last month, Obama tried to address that concern. He referred to "the Jewish state" and added: "After thousands of years, Jews and Arabs are not strangers in a strange land. . . .Israel is a sovereign state and the historic homeland of the Jewish people." </a:t>
            </a:r>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199" y="0"/>
            <a:ext cx="2590799" cy="3480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TextBox 2"/>
          <p:cNvSpPr txBox="1">
            <a:spLocks noChangeArrowheads="1"/>
          </p:cNvSpPr>
          <p:nvPr/>
        </p:nvSpPr>
        <p:spPr bwMode="auto">
          <a:xfrm>
            <a:off x="-2" y="0"/>
            <a:ext cx="6553201" cy="3847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800" dirty="0" smtClean="0"/>
              <a:t>President </a:t>
            </a:r>
            <a:r>
              <a:rPr lang="en-US" altLang="en-US" sz="3800" dirty="0"/>
              <a:t>Jimmy </a:t>
            </a:r>
            <a:r>
              <a:rPr lang="en-US" altLang="en-US" sz="3800" dirty="0" smtClean="0"/>
              <a:t>Carter’s book </a:t>
            </a:r>
            <a:r>
              <a:rPr lang="en-US" altLang="en-US" sz="3800" dirty="0"/>
              <a:t>describes the situation in the Palestinian occupied territories</a:t>
            </a:r>
            <a:r>
              <a:rPr lang="en-US" altLang="en-US" sz="3800" dirty="0" smtClean="0">
                <a:solidFill>
                  <a:schemeClr val="tx2"/>
                </a:solidFill>
              </a:rPr>
              <a:t>: </a:t>
            </a:r>
          </a:p>
          <a:p>
            <a:pPr eaLnBrk="1" hangingPunct="1">
              <a:spcBef>
                <a:spcPct val="0"/>
              </a:spcBef>
              <a:buFontTx/>
              <a:buNone/>
            </a:pPr>
            <a:r>
              <a:rPr lang="en-US" altLang="en-US" sz="2600" dirty="0" smtClean="0">
                <a:solidFill>
                  <a:schemeClr val="tx2"/>
                </a:solidFill>
              </a:rPr>
              <a:t>“</a:t>
            </a:r>
            <a:r>
              <a:rPr lang="en-US" altLang="en-US" sz="2600" dirty="0">
                <a:solidFill>
                  <a:schemeClr val="tx2"/>
                </a:solidFill>
              </a:rPr>
              <a:t>Utilizing their political and military dominance,” the Israelis “are imposing a system of partial withdrawal, encapsulation, and </a:t>
            </a:r>
            <a:r>
              <a:rPr lang="en-US" altLang="en-US" sz="2600" b="1" dirty="0" smtClean="0">
                <a:solidFill>
                  <a:schemeClr val="tx2"/>
                </a:solidFill>
              </a:rPr>
              <a:t>apartheid on </a:t>
            </a:r>
            <a:r>
              <a:rPr lang="en-US" altLang="en-US" sz="2600" b="1" dirty="0">
                <a:solidFill>
                  <a:schemeClr val="tx2"/>
                </a:solidFill>
              </a:rPr>
              <a:t>the Muslim and Christian citizens </a:t>
            </a:r>
            <a:r>
              <a:rPr lang="en-US" altLang="en-US" sz="2600" dirty="0">
                <a:solidFill>
                  <a:schemeClr val="tx2"/>
                </a:solidFill>
              </a:rPr>
              <a:t>of the occupied territories.”</a:t>
            </a:r>
            <a:endParaRPr lang="en-US" altLang="en-US" sz="2600" dirty="0"/>
          </a:p>
        </p:txBody>
      </p:sp>
      <p:sp>
        <p:nvSpPr>
          <p:cNvPr id="2" name="Rectangle 1"/>
          <p:cNvSpPr/>
          <p:nvPr/>
        </p:nvSpPr>
        <p:spPr>
          <a:xfrm>
            <a:off x="-36288" y="3811012"/>
            <a:ext cx="9180286" cy="3046988"/>
          </a:xfrm>
          <a:prstGeom prst="rect">
            <a:avLst/>
          </a:prstGeom>
        </p:spPr>
        <p:txBody>
          <a:bodyPr wrap="square">
            <a:spAutoFit/>
          </a:bodyPr>
          <a:lstStyle/>
          <a:p>
            <a:r>
              <a:rPr lang="en-US" sz="4800" b="1" dirty="0" smtClean="0">
                <a:solidFill>
                  <a:schemeClr val="tx2"/>
                </a:solidFill>
              </a:rPr>
              <a:t>Israel “</a:t>
            </a:r>
            <a:r>
              <a:rPr lang="en-US" sz="4800" b="1" dirty="0">
                <a:solidFill>
                  <a:schemeClr val="tx2"/>
                </a:solidFill>
              </a:rPr>
              <a:t>has 150 nuclear weapons”</a:t>
            </a:r>
          </a:p>
          <a:p>
            <a:r>
              <a:rPr lang="en-US" sz="1800" dirty="0"/>
              <a:t>President Jimmy Carter, BBC, 5/26/2008, </a:t>
            </a:r>
            <a:r>
              <a:rPr lang="en-US" sz="1800" dirty="0">
                <a:hlinkClick r:id="rId3"/>
              </a:rPr>
              <a:t>http://</a:t>
            </a:r>
            <a:r>
              <a:rPr lang="en-US" sz="1800" dirty="0" smtClean="0">
                <a:hlinkClick r:id="rId3"/>
              </a:rPr>
              <a:t>news.bbc.co.uk/2/hi/middle_east/7420573.stm</a:t>
            </a:r>
            <a:r>
              <a:rPr lang="en-US" sz="1800" dirty="0" smtClean="0"/>
              <a:t> </a:t>
            </a:r>
          </a:p>
          <a:p>
            <a:endParaRPr lang="en-US" sz="1800" dirty="0"/>
          </a:p>
          <a:p>
            <a:r>
              <a:rPr lang="en-US" sz="1800" dirty="0"/>
              <a:t> </a:t>
            </a:r>
            <a:r>
              <a:rPr lang="en-US" sz="3200" b="1" dirty="0">
                <a:solidFill>
                  <a:schemeClr val="tx2"/>
                </a:solidFill>
              </a:rPr>
              <a:t>[Former US Secretary of State] Colin Powell leaked emails: Israel has “200 nukes all pointed at Iran,” former US secretary of state says, </a:t>
            </a:r>
            <a:r>
              <a:rPr lang="en-US" sz="1800" dirty="0"/>
              <a:t>The Independent, 9/16/2016, </a:t>
            </a:r>
            <a:r>
              <a:rPr lang="en-US" sz="1200" dirty="0">
                <a:hlinkClick r:id="rId4"/>
              </a:rPr>
              <a:t>http://</a:t>
            </a:r>
            <a:r>
              <a:rPr lang="en-US" sz="1200" dirty="0" smtClean="0">
                <a:hlinkClick r:id="rId4"/>
              </a:rPr>
              <a:t>www.independent.co.uk/news/world/americas/colin-powell-leaked-emails-nuclear-weapons-israel-iran-obama-deal-a7311626.html</a:t>
            </a:r>
            <a:r>
              <a:rPr lang="en-US" sz="1200" dirty="0" smtClean="0"/>
              <a:t>   </a:t>
            </a:r>
            <a:endParaRPr lang="en-US" sz="1800" dirty="0"/>
          </a:p>
        </p:txBody>
      </p:sp>
      <p:cxnSp>
        <p:nvCxnSpPr>
          <p:cNvPr id="6" name="Straight Connector 5"/>
          <p:cNvCxnSpPr/>
          <p:nvPr/>
        </p:nvCxnSpPr>
        <p:spPr bwMode="auto">
          <a:xfrm>
            <a:off x="0" y="3810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2"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3" name="Rectangle 1"/>
          <p:cNvSpPr>
            <a:spLocks noChangeArrowheads="1"/>
          </p:cNvSpPr>
          <p:nvPr/>
        </p:nvSpPr>
        <p:spPr bwMode="auto">
          <a:xfrm>
            <a:off x="5714998" y="681"/>
            <a:ext cx="3408363" cy="5978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 dirty="0">
              <a:solidFill>
                <a:srgbClr val="FFFFFF"/>
              </a:solidFill>
              <a:cs typeface="Arial" pitchFamily="34" charset="0"/>
            </a:endParaRPr>
          </a:p>
          <a:p>
            <a:pPr eaLnBrk="1" hangingPunct="1">
              <a:spcBef>
                <a:spcPct val="0"/>
              </a:spcBef>
              <a:buFontTx/>
              <a:buNone/>
            </a:pPr>
            <a:r>
              <a:rPr lang="en-US" altLang="en-US" sz="1800" dirty="0" smtClean="0">
                <a:solidFill>
                  <a:srgbClr val="FFFF00"/>
                </a:solidFill>
                <a:cs typeface="Arial" pitchFamily="34" charset="0"/>
              </a:rPr>
              <a:t>Iranian President Ahmadinejad </a:t>
            </a:r>
            <a:r>
              <a:rPr lang="en-US" altLang="en-US" sz="1800" dirty="0">
                <a:solidFill>
                  <a:srgbClr val="FFFF00"/>
                </a:solidFill>
                <a:cs typeface="Arial" pitchFamily="34" charset="0"/>
              </a:rPr>
              <a:t>Greeted by Anti-Zionist Jews in New </a:t>
            </a:r>
            <a:r>
              <a:rPr lang="en-US" altLang="en-US" sz="1800" dirty="0" smtClean="0">
                <a:solidFill>
                  <a:srgbClr val="FFFF00"/>
                </a:solidFill>
                <a:cs typeface="Arial" pitchFamily="34" charset="0"/>
              </a:rPr>
              <a:t>York in 2007</a:t>
            </a:r>
            <a:endParaRPr lang="en-US" altLang="en-US" sz="1800" dirty="0">
              <a:solidFill>
                <a:srgbClr val="FFFF00"/>
              </a:solidFill>
              <a:cs typeface="Arial" pitchFamily="34" charset="0"/>
            </a:endParaRPr>
          </a:p>
          <a:p>
            <a:pPr eaLnBrk="1" hangingPunct="1">
              <a:spcBef>
                <a:spcPct val="0"/>
              </a:spcBef>
              <a:buFontTx/>
              <a:buNone/>
            </a:pPr>
            <a:r>
              <a:rPr lang="en-US" altLang="en-US" sz="1100" dirty="0">
                <a:solidFill>
                  <a:srgbClr val="FFFF00"/>
                </a:solidFill>
                <a:cs typeface="Arial" pitchFamily="34" charset="0"/>
                <a:hlinkClick r:id="rId3"/>
              </a:rPr>
              <a:t>https://</a:t>
            </a:r>
            <a:r>
              <a:rPr lang="en-US" altLang="en-US" sz="1100" dirty="0" smtClean="0">
                <a:solidFill>
                  <a:srgbClr val="FFFF00"/>
                </a:solidFill>
                <a:cs typeface="Arial" pitchFamily="34" charset="0"/>
                <a:hlinkClick r:id="rId3"/>
              </a:rPr>
              <a:t>www.youtube.com/watch?v=q_XAeqtY7Sk</a:t>
            </a:r>
            <a:r>
              <a:rPr lang="en-US" altLang="en-US" sz="1100" dirty="0" smtClean="0">
                <a:solidFill>
                  <a:srgbClr val="FFFF00"/>
                </a:solidFill>
                <a:cs typeface="Arial" pitchFamily="34" charset="0"/>
              </a:rPr>
              <a:t> </a:t>
            </a:r>
            <a:endParaRPr lang="en-US" altLang="en-US" sz="1100" dirty="0">
              <a:solidFill>
                <a:srgbClr val="FFFF00"/>
              </a:solidFill>
              <a:cs typeface="Arial" pitchFamily="34" charset="0"/>
            </a:endParaRPr>
          </a:p>
          <a:p>
            <a:pPr eaLnBrk="1" hangingPunct="1">
              <a:spcBef>
                <a:spcPct val="0"/>
              </a:spcBef>
              <a:buFontTx/>
              <a:buNone/>
            </a:pPr>
            <a:endParaRPr lang="en-US" altLang="en-US" sz="1400" dirty="0" smtClean="0">
              <a:solidFill>
                <a:srgbClr val="FFFF00"/>
              </a:solidFill>
              <a:cs typeface="Arial" pitchFamily="34" charset="0"/>
            </a:endParaRPr>
          </a:p>
          <a:p>
            <a:pPr eaLnBrk="1" hangingPunct="1">
              <a:spcBef>
                <a:spcPct val="0"/>
              </a:spcBef>
              <a:buFontTx/>
              <a:buNone/>
            </a:pPr>
            <a:r>
              <a:rPr lang="en-US" altLang="en-US" sz="1800" dirty="0" smtClean="0">
                <a:solidFill>
                  <a:srgbClr val="FFFF00"/>
                </a:solidFill>
                <a:cs typeface="Arial" pitchFamily="34" charset="0"/>
              </a:rPr>
              <a:t>Larry </a:t>
            </a:r>
            <a:r>
              <a:rPr lang="en-US" altLang="en-US" sz="1800" dirty="0">
                <a:solidFill>
                  <a:srgbClr val="FFFF00"/>
                </a:solidFill>
                <a:cs typeface="Arial" pitchFamily="34" charset="0"/>
              </a:rPr>
              <a:t>King asks </a:t>
            </a:r>
            <a:r>
              <a:rPr lang="en-US" altLang="en-US" sz="1800" dirty="0" smtClean="0">
                <a:solidFill>
                  <a:srgbClr val="FFFF00"/>
                </a:solidFill>
                <a:cs typeface="Arial" pitchFamily="34" charset="0"/>
              </a:rPr>
              <a:t>Iranian President Ahmadinejad </a:t>
            </a:r>
            <a:r>
              <a:rPr lang="en-US" altLang="en-US" sz="1800" dirty="0">
                <a:solidFill>
                  <a:srgbClr val="FFFF00"/>
                </a:solidFill>
                <a:cs typeface="Arial" pitchFamily="34" charset="0"/>
              </a:rPr>
              <a:t>about the Holocaust, Zionism and Israel - 22 Sept. </a:t>
            </a:r>
            <a:r>
              <a:rPr lang="en-US" altLang="en-US" sz="1800" dirty="0" smtClean="0">
                <a:solidFill>
                  <a:srgbClr val="FFFF00"/>
                </a:solidFill>
                <a:cs typeface="Arial" pitchFamily="34" charset="0"/>
              </a:rPr>
              <a:t>2010, </a:t>
            </a:r>
            <a:r>
              <a:rPr lang="en-US" altLang="en-US" sz="1050" dirty="0" smtClean="0">
                <a:solidFill>
                  <a:srgbClr val="FFFF00"/>
                </a:solidFill>
                <a:cs typeface="Arial" pitchFamily="34" charset="0"/>
                <a:hlinkClick r:id="rId4"/>
              </a:rPr>
              <a:t>https</a:t>
            </a:r>
            <a:r>
              <a:rPr lang="en-US" altLang="en-US" sz="1050" dirty="0">
                <a:solidFill>
                  <a:srgbClr val="FFFF00"/>
                </a:solidFill>
                <a:cs typeface="Arial" pitchFamily="34" charset="0"/>
                <a:hlinkClick r:id="rId4"/>
              </a:rPr>
              <a:t>://</a:t>
            </a:r>
            <a:r>
              <a:rPr lang="en-US" altLang="en-US" sz="1050" dirty="0" smtClean="0">
                <a:solidFill>
                  <a:srgbClr val="FFFF00"/>
                </a:solidFill>
                <a:cs typeface="Arial" pitchFamily="34" charset="0"/>
                <a:hlinkClick r:id="rId4"/>
              </a:rPr>
              <a:t>www.youtube.com/watch?v=O_MegAmVPSE</a:t>
            </a:r>
            <a:r>
              <a:rPr lang="en-US" altLang="en-US" sz="1050" dirty="0" smtClean="0">
                <a:solidFill>
                  <a:srgbClr val="FFFF00"/>
                </a:solidFill>
                <a:cs typeface="Arial" pitchFamily="34" charset="0"/>
              </a:rPr>
              <a:t>  </a:t>
            </a:r>
          </a:p>
          <a:p>
            <a:pPr eaLnBrk="1" hangingPunct="1">
              <a:spcBef>
                <a:spcPct val="0"/>
              </a:spcBef>
              <a:buFontTx/>
              <a:buNone/>
            </a:pPr>
            <a:endParaRPr lang="en-US" altLang="en-US" sz="1400" dirty="0" smtClean="0">
              <a:solidFill>
                <a:srgbClr val="FFFF00"/>
              </a:solidFill>
              <a:cs typeface="Arial" pitchFamily="34" charset="0"/>
            </a:endParaRPr>
          </a:p>
          <a:p>
            <a:pPr eaLnBrk="1" hangingPunct="1">
              <a:spcBef>
                <a:spcPct val="0"/>
              </a:spcBef>
              <a:buFontTx/>
              <a:buNone/>
            </a:pPr>
            <a:r>
              <a:rPr lang="en-US" altLang="en-US" sz="1800" dirty="0" smtClean="0">
                <a:solidFill>
                  <a:srgbClr val="FFFF00"/>
                </a:solidFill>
                <a:cs typeface="Arial" pitchFamily="34" charset="0"/>
              </a:rPr>
              <a:t>Iranian President Ahmadinejad </a:t>
            </a:r>
            <a:r>
              <a:rPr lang="en-US" altLang="en-US" sz="1800" dirty="0">
                <a:solidFill>
                  <a:srgbClr val="FFFF00"/>
                </a:solidFill>
                <a:cs typeface="Arial" pitchFamily="34" charset="0"/>
              </a:rPr>
              <a:t>on </a:t>
            </a:r>
            <a:r>
              <a:rPr lang="en-US" altLang="en-US" sz="1800" dirty="0" smtClean="0">
                <a:solidFill>
                  <a:srgbClr val="FFFF00"/>
                </a:solidFill>
                <a:cs typeface="Arial" pitchFamily="34" charset="0"/>
              </a:rPr>
              <a:t>Jews, Larry </a:t>
            </a:r>
            <a:r>
              <a:rPr lang="en-US" altLang="en-US" sz="1800" dirty="0">
                <a:solidFill>
                  <a:srgbClr val="FFFF00"/>
                </a:solidFill>
                <a:cs typeface="Arial" pitchFamily="34" charset="0"/>
              </a:rPr>
              <a:t>King, </a:t>
            </a:r>
            <a:r>
              <a:rPr lang="en-US" altLang="en-US" sz="1100" dirty="0">
                <a:solidFill>
                  <a:srgbClr val="FFFFFF"/>
                </a:solidFill>
                <a:cs typeface="Arial" pitchFamily="34" charset="0"/>
                <a:hlinkClick r:id="rId5"/>
              </a:rPr>
              <a:t>https://www.youtube.com/watch?v=_</a:t>
            </a:r>
            <a:r>
              <a:rPr lang="en-US" altLang="en-US" sz="1100" dirty="0" smtClean="0">
                <a:solidFill>
                  <a:srgbClr val="FFFFFF"/>
                </a:solidFill>
                <a:cs typeface="Arial" pitchFamily="34" charset="0"/>
                <a:hlinkClick r:id="rId5"/>
              </a:rPr>
              <a:t>vYXcna8Pxw</a:t>
            </a:r>
            <a:r>
              <a:rPr lang="en-US" altLang="en-US" sz="1100" dirty="0" smtClean="0">
                <a:solidFill>
                  <a:srgbClr val="FFFFFF"/>
                </a:solidFill>
                <a:cs typeface="Arial" pitchFamily="34" charset="0"/>
              </a:rPr>
              <a:t> </a:t>
            </a:r>
          </a:p>
          <a:p>
            <a:pPr eaLnBrk="1" hangingPunct="1">
              <a:spcBef>
                <a:spcPct val="0"/>
              </a:spcBef>
              <a:buFontTx/>
              <a:buNone/>
            </a:pPr>
            <a:endParaRPr lang="en-US" altLang="en-US" sz="1400" dirty="0">
              <a:solidFill>
                <a:srgbClr val="FFFFFF"/>
              </a:solidFill>
              <a:cs typeface="Arial" pitchFamily="34" charset="0"/>
            </a:endParaRPr>
          </a:p>
          <a:p>
            <a:pPr eaLnBrk="1" hangingPunct="1">
              <a:spcBef>
                <a:spcPct val="0"/>
              </a:spcBef>
              <a:buFontTx/>
              <a:buNone/>
            </a:pPr>
            <a:r>
              <a:rPr lang="en-US" altLang="en-US" sz="1800" dirty="0" err="1" smtClean="0">
                <a:solidFill>
                  <a:srgbClr val="FFFF00"/>
                </a:solidFill>
                <a:cs typeface="Arial" pitchFamily="34" charset="0"/>
              </a:rPr>
              <a:t>FlashPoint</a:t>
            </a:r>
            <a:r>
              <a:rPr lang="en-US" altLang="en-US" sz="1800" dirty="0" smtClean="0">
                <a:solidFill>
                  <a:srgbClr val="FFFF00"/>
                </a:solidFill>
                <a:cs typeface="Arial" pitchFamily="34" charset="0"/>
              </a:rPr>
              <a:t> </a:t>
            </a:r>
            <a:r>
              <a:rPr lang="en-US" altLang="en-US" sz="1800" dirty="0">
                <a:solidFill>
                  <a:srgbClr val="FFFF00"/>
                </a:solidFill>
                <a:cs typeface="Arial" pitchFamily="34" charset="0"/>
              </a:rPr>
              <a:t>Interview: Jeff </a:t>
            </a:r>
            <a:r>
              <a:rPr lang="en-US" altLang="en-US" sz="1800" dirty="0" err="1">
                <a:solidFill>
                  <a:srgbClr val="FFFF00"/>
                </a:solidFill>
                <a:cs typeface="Arial" pitchFamily="34" charset="0"/>
              </a:rPr>
              <a:t>Blankfort</a:t>
            </a:r>
            <a:r>
              <a:rPr lang="en-US" altLang="en-US" sz="1800" dirty="0">
                <a:solidFill>
                  <a:srgbClr val="FFFF00"/>
                </a:solidFill>
                <a:cs typeface="Arial" pitchFamily="34" charset="0"/>
              </a:rPr>
              <a:t> (part 1: 7mn; part 2: 6mn), </a:t>
            </a:r>
            <a:r>
              <a:rPr lang="en-US" altLang="en-US" sz="1100" dirty="0">
                <a:solidFill>
                  <a:srgbClr val="FFFFFF"/>
                </a:solidFill>
                <a:cs typeface="Arial" pitchFamily="34" charset="0"/>
                <a:hlinkClick r:id="rId6"/>
              </a:rPr>
              <a:t>https://</a:t>
            </a:r>
            <a:r>
              <a:rPr lang="en-US" altLang="en-US" sz="1100" dirty="0" smtClean="0">
                <a:solidFill>
                  <a:srgbClr val="FFFFFF"/>
                </a:solidFill>
                <a:cs typeface="Arial" pitchFamily="34" charset="0"/>
                <a:hlinkClick r:id="rId6"/>
              </a:rPr>
              <a:t>www.youtube.com/watch?v=CNf2SntA3pk</a:t>
            </a:r>
            <a:r>
              <a:rPr lang="en-US" altLang="en-US" sz="1100" dirty="0" smtClean="0">
                <a:solidFill>
                  <a:srgbClr val="FFFFFF"/>
                </a:solidFill>
                <a:cs typeface="Arial" pitchFamily="34" charset="0"/>
              </a:rPr>
              <a:t> </a:t>
            </a:r>
          </a:p>
          <a:p>
            <a:pPr eaLnBrk="1" hangingPunct="1">
              <a:spcBef>
                <a:spcPct val="0"/>
              </a:spcBef>
              <a:buFontTx/>
              <a:buNone/>
            </a:pPr>
            <a:endParaRPr lang="en-US" altLang="en-US" sz="1050" dirty="0" smtClean="0">
              <a:solidFill>
                <a:srgbClr val="FFFFFF"/>
              </a:solidFill>
              <a:cs typeface="Arial" pitchFamily="34" charset="0"/>
            </a:endParaRPr>
          </a:p>
          <a:p>
            <a:pPr eaLnBrk="1" hangingPunct="1">
              <a:spcBef>
                <a:spcPct val="0"/>
              </a:spcBef>
              <a:buFontTx/>
              <a:buNone/>
            </a:pPr>
            <a:r>
              <a:rPr lang="en-US" altLang="en-US" sz="1800" dirty="0" smtClean="0">
                <a:solidFill>
                  <a:srgbClr val="FFFF00"/>
                </a:solidFill>
                <a:cs typeface="Arial" pitchFamily="34" charset="0"/>
              </a:rPr>
              <a:t>Rare </a:t>
            </a:r>
            <a:r>
              <a:rPr lang="en-US" altLang="en-US" sz="1800" dirty="0">
                <a:solidFill>
                  <a:srgbClr val="FFFF00"/>
                </a:solidFill>
                <a:cs typeface="Arial" pitchFamily="34" charset="0"/>
              </a:rPr>
              <a:t>Video: Nelson Mandela Speaking on Palestine [Extracts] (12 </a:t>
            </a:r>
            <a:r>
              <a:rPr lang="en-US" altLang="en-US" sz="1800" dirty="0" err="1">
                <a:solidFill>
                  <a:srgbClr val="FFFF00"/>
                </a:solidFill>
                <a:cs typeface="Arial" pitchFamily="34" charset="0"/>
              </a:rPr>
              <a:t>mn</a:t>
            </a:r>
            <a:r>
              <a:rPr lang="en-US" altLang="en-US" sz="1800" dirty="0">
                <a:solidFill>
                  <a:srgbClr val="FFFF00"/>
                </a:solidFill>
                <a:cs typeface="Arial" pitchFamily="34" charset="0"/>
              </a:rPr>
              <a:t>), </a:t>
            </a:r>
            <a:r>
              <a:rPr lang="en-US" altLang="en-US" sz="1100" dirty="0">
                <a:solidFill>
                  <a:srgbClr val="FFFFFF"/>
                </a:solidFill>
                <a:cs typeface="Arial" pitchFamily="34" charset="0"/>
                <a:hlinkClick r:id="rId7"/>
              </a:rPr>
              <a:t>https://</a:t>
            </a:r>
            <a:r>
              <a:rPr lang="en-US" altLang="en-US" sz="1100" dirty="0" smtClean="0">
                <a:solidFill>
                  <a:srgbClr val="FFFFFF"/>
                </a:solidFill>
                <a:cs typeface="Arial" pitchFamily="34" charset="0"/>
                <a:hlinkClick r:id="rId7"/>
              </a:rPr>
              <a:t>www.youtube.com/watch?v=i5TiUhhm7cQ</a:t>
            </a:r>
            <a:r>
              <a:rPr lang="en-US" altLang="en-US" sz="1100" dirty="0" smtClean="0">
                <a:solidFill>
                  <a:srgbClr val="FFFFFF"/>
                </a:solidFill>
                <a:cs typeface="Arial" pitchFamily="34" charset="0"/>
              </a:rPr>
              <a:t> </a:t>
            </a:r>
            <a:endParaRPr lang="en-US" altLang="en-US" sz="1100" dirty="0">
              <a:solidFill>
                <a:srgbClr val="FFFFFF"/>
              </a:solidFill>
              <a:cs typeface="Arial" pitchFamily="34" charset="0"/>
            </a:endParaRPr>
          </a:p>
        </p:txBody>
      </p:sp>
      <p:cxnSp>
        <p:nvCxnSpPr>
          <p:cNvPr id="281604" name="Straight Connector 3"/>
          <p:cNvCxnSpPr>
            <a:cxnSpLocks noChangeShapeType="1"/>
          </p:cNvCxnSpPr>
          <p:nvPr/>
        </p:nvCxnSpPr>
        <p:spPr bwMode="auto">
          <a:xfrm>
            <a:off x="5714998" y="681"/>
            <a:ext cx="2" cy="5866719"/>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81605" name="TextBox 6"/>
          <p:cNvSpPr txBox="1">
            <a:spLocks noChangeArrowheads="1"/>
          </p:cNvSpPr>
          <p:nvPr/>
        </p:nvSpPr>
        <p:spPr bwMode="auto">
          <a:xfrm>
            <a:off x="0" y="0"/>
            <a:ext cx="5715000" cy="607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rgbClr val="FFFF00"/>
                </a:solidFill>
                <a:cs typeface="Arial" pitchFamily="34" charset="0"/>
              </a:rPr>
              <a:t>The Iranian Revolution and the Palestine-Israel Conflict</a:t>
            </a:r>
          </a:p>
          <a:p>
            <a:pPr eaLnBrk="1" hangingPunct="1">
              <a:spcBef>
                <a:spcPct val="0"/>
              </a:spcBef>
            </a:pPr>
            <a:r>
              <a:rPr lang="en-US" altLang="en-US" sz="1400" dirty="0">
                <a:solidFill>
                  <a:srgbClr val="FFFFFF"/>
                </a:solidFill>
                <a:cs typeface="Arial" pitchFamily="34" charset="0"/>
              </a:rPr>
              <a:t>Under the Shah monarchy, Iran had close ties with Israel. Iran was the second Muslim-majority country to recognize Israel after Turkey. </a:t>
            </a:r>
          </a:p>
          <a:p>
            <a:pPr eaLnBrk="1" hangingPunct="1">
              <a:spcBef>
                <a:spcPct val="0"/>
              </a:spcBef>
            </a:pPr>
            <a:r>
              <a:rPr lang="en-US" altLang="en-US" sz="1400" dirty="0">
                <a:solidFill>
                  <a:srgbClr val="FFFFFF"/>
                </a:solidFill>
                <a:cs typeface="Arial" pitchFamily="34" charset="0"/>
              </a:rPr>
              <a:t>January 1979: The Shah was forced out of Iran</a:t>
            </a:r>
          </a:p>
          <a:p>
            <a:pPr eaLnBrk="1" hangingPunct="1">
              <a:spcBef>
                <a:spcPct val="0"/>
              </a:spcBef>
            </a:pPr>
            <a:r>
              <a:rPr lang="en-US" altLang="en-US" sz="1400" dirty="0">
                <a:solidFill>
                  <a:srgbClr val="FFFFFF"/>
                </a:solidFill>
                <a:cs typeface="Arial" pitchFamily="34" charset="0"/>
              </a:rPr>
              <a:t>February 1979: Khomeini returned from exile to Iran</a:t>
            </a:r>
          </a:p>
          <a:p>
            <a:pPr eaLnBrk="1" hangingPunct="1">
              <a:spcBef>
                <a:spcPct val="0"/>
              </a:spcBef>
            </a:pPr>
            <a:r>
              <a:rPr lang="en-US" altLang="en-US" sz="1400" dirty="0">
                <a:solidFill>
                  <a:srgbClr val="FFFF00"/>
                </a:solidFill>
                <a:cs typeface="Arial" pitchFamily="34" charset="0"/>
              </a:rPr>
              <a:t>Iran ended its alliance with Israel, severed all diplomatic and commercial ties with Israel, expelled the Israelis from Iran, and considered Israel an illegitimate state. </a:t>
            </a:r>
          </a:p>
          <a:p>
            <a:pPr eaLnBrk="1" hangingPunct="1">
              <a:spcBef>
                <a:spcPct val="0"/>
              </a:spcBef>
            </a:pPr>
            <a:r>
              <a:rPr lang="en-US" altLang="en-US" sz="1400" b="1" dirty="0">
                <a:solidFill>
                  <a:srgbClr val="FFFF00"/>
                </a:solidFill>
                <a:cs typeface="Arial" pitchFamily="34" charset="0"/>
              </a:rPr>
              <a:t>Iran began its support for the Palestinians by turning over the Israeli embassy in Tehran to the Palestine Liberation Organization</a:t>
            </a:r>
          </a:p>
          <a:p>
            <a:pPr eaLnBrk="1" hangingPunct="1">
              <a:spcBef>
                <a:spcPct val="0"/>
              </a:spcBef>
              <a:buFontTx/>
              <a:buNone/>
            </a:pPr>
            <a:endParaRPr lang="en-US" altLang="en-US" sz="1100" dirty="0">
              <a:solidFill>
                <a:srgbClr val="FFFF00"/>
              </a:solidFill>
              <a:cs typeface="Arial" pitchFamily="34" charset="0"/>
            </a:endParaRPr>
          </a:p>
          <a:p>
            <a:pPr eaLnBrk="1" hangingPunct="1">
              <a:spcBef>
                <a:spcPct val="0"/>
              </a:spcBef>
              <a:buFontTx/>
              <a:buNone/>
            </a:pPr>
            <a:r>
              <a:rPr lang="en-US" altLang="en-US" sz="1400" dirty="0">
                <a:solidFill>
                  <a:srgbClr val="FFFF00"/>
                </a:solidFill>
                <a:cs typeface="Arial" pitchFamily="34" charset="0"/>
              </a:rPr>
              <a:t>Khomeini was quoted (5/10/1979): “</a:t>
            </a:r>
            <a:r>
              <a:rPr lang="en-US" altLang="en-US" sz="1400" b="1" dirty="0">
                <a:solidFill>
                  <a:srgbClr val="FFFFFF"/>
                </a:solidFill>
                <a:cs typeface="Arial" pitchFamily="34" charset="0"/>
              </a:rPr>
              <a:t>Moses would have nothing to do with these pharaoh-like Zionists who run Israel... We recognize our [Iranian] Jews as separate from those godless, bloodsucking Zionists</a:t>
            </a:r>
            <a:r>
              <a:rPr lang="en-US" altLang="en-US" sz="1400" dirty="0">
                <a:solidFill>
                  <a:srgbClr val="FFFF00"/>
                </a:solidFill>
                <a:cs typeface="Arial" pitchFamily="34" charset="0"/>
              </a:rPr>
              <a:t>.” </a:t>
            </a:r>
            <a:r>
              <a:rPr lang="en-US" altLang="en-US" sz="1200" dirty="0">
                <a:solidFill>
                  <a:srgbClr val="FFFF00"/>
                </a:solidFill>
                <a:cs typeface="Arial" pitchFamily="34" charset="0"/>
              </a:rPr>
              <a:t>Tablet, 12/30/2014,  </a:t>
            </a:r>
            <a:r>
              <a:rPr lang="en-US" altLang="en-US" sz="1100" dirty="0">
                <a:solidFill>
                  <a:srgbClr val="FFFF00"/>
                </a:solidFill>
                <a:cs typeface="Arial" pitchFamily="34" charset="0"/>
                <a:hlinkClick r:id="rId8"/>
              </a:rPr>
              <a:t>http://tabletmag.com/jewish-news-and-politics/187519/how-iran-kept-its-jews</a:t>
            </a:r>
            <a:r>
              <a:rPr lang="en-US" altLang="en-US" sz="1100" dirty="0">
                <a:solidFill>
                  <a:srgbClr val="FFFF00"/>
                </a:solidFill>
                <a:cs typeface="Arial" pitchFamily="34" charset="0"/>
              </a:rPr>
              <a:t> </a:t>
            </a:r>
          </a:p>
          <a:p>
            <a:pPr eaLnBrk="1" hangingPunct="1">
              <a:spcBef>
                <a:spcPct val="0"/>
              </a:spcBef>
              <a:buFontTx/>
              <a:buNone/>
            </a:pPr>
            <a:endParaRPr lang="en-US" altLang="en-US" sz="800" dirty="0">
              <a:solidFill>
                <a:srgbClr val="FFFF00"/>
              </a:solidFill>
              <a:cs typeface="Arial" pitchFamily="34" charset="0"/>
            </a:endParaRPr>
          </a:p>
          <a:p>
            <a:pPr eaLnBrk="1" hangingPunct="1">
              <a:spcBef>
                <a:spcPct val="0"/>
              </a:spcBef>
              <a:buFontTx/>
              <a:buNone/>
            </a:pPr>
            <a:r>
              <a:rPr lang="en-US" altLang="en-US" sz="1400" dirty="0">
                <a:solidFill>
                  <a:srgbClr val="FFFF00"/>
                </a:solidFill>
                <a:cs typeface="Arial" pitchFamily="34" charset="0"/>
              </a:rPr>
              <a:t>"Our concerns with Iran extend far beyond the nuclear issue... We will not relent in our efforts to confront Iran’s destabilizing behavior... That is exactly why Secretary Kerry was in the UAE yesterday, and it is exactly why the President will visit Saudi Arabia next month." </a:t>
            </a:r>
            <a:r>
              <a:rPr lang="en-US" altLang="en-US" sz="1200" dirty="0">
                <a:solidFill>
                  <a:srgbClr val="FFFFFF"/>
                </a:solidFill>
                <a:cs typeface="Arial" pitchFamily="34" charset="0"/>
              </a:rPr>
              <a:t>U.S. Deputy Secretary of State William J. Burns, Washington, DC, February 19, 2014, </a:t>
            </a:r>
            <a:r>
              <a:rPr lang="en-US" altLang="en-US" sz="900" dirty="0">
                <a:solidFill>
                  <a:srgbClr val="FFFFFF"/>
                </a:solidFill>
                <a:cs typeface="Arial" pitchFamily="34" charset="0"/>
                <a:hlinkClick r:id="rId9"/>
              </a:rPr>
              <a:t>http://www.state.gov/s/d/2014/221809.htm</a:t>
            </a:r>
            <a:r>
              <a:rPr lang="en-US" altLang="en-US" sz="900" dirty="0">
                <a:solidFill>
                  <a:srgbClr val="FFFFFF"/>
                </a:solidFill>
                <a:cs typeface="Arial" pitchFamily="34" charset="0"/>
              </a:rPr>
              <a:t> </a:t>
            </a:r>
          </a:p>
          <a:p>
            <a:pPr eaLnBrk="1" hangingPunct="1">
              <a:spcBef>
                <a:spcPct val="0"/>
              </a:spcBef>
              <a:buFontTx/>
              <a:buNone/>
            </a:pPr>
            <a:endParaRPr lang="en-US" altLang="en-US" sz="900" dirty="0">
              <a:solidFill>
                <a:srgbClr val="FFFFFF"/>
              </a:solidFill>
              <a:cs typeface="Arial" pitchFamily="34" charset="0"/>
            </a:endParaRPr>
          </a:p>
          <a:p>
            <a:pPr eaLnBrk="1" hangingPunct="1">
              <a:spcBef>
                <a:spcPct val="0"/>
              </a:spcBef>
              <a:buFontTx/>
              <a:buNone/>
            </a:pPr>
            <a:r>
              <a:rPr lang="en-US" altLang="en-US" sz="1800" b="1" dirty="0">
                <a:solidFill>
                  <a:srgbClr val="FFFF00"/>
                </a:solidFill>
                <a:cs typeface="Arial" pitchFamily="34" charset="0"/>
              </a:rPr>
              <a:t>Iran's allies, not atoms, preoccupy Israeli generals</a:t>
            </a:r>
          </a:p>
          <a:p>
            <a:pPr eaLnBrk="1" hangingPunct="1">
              <a:spcBef>
                <a:spcPct val="0"/>
              </a:spcBef>
              <a:buFontTx/>
              <a:buNone/>
            </a:pPr>
            <a:r>
              <a:rPr lang="en-US" altLang="en-US" sz="900" dirty="0">
                <a:solidFill>
                  <a:srgbClr val="FFFFFF"/>
                </a:solidFill>
                <a:cs typeface="Arial" pitchFamily="34" charset="0"/>
                <a:hlinkClick r:id="rId10"/>
              </a:rPr>
              <a:t>http://www.reuters.com/article/2015/05/05/us-iran-nuclear-israel-allies-idUSKBN0NQ1CC20150505</a:t>
            </a:r>
            <a:r>
              <a:rPr lang="en-US" altLang="en-US" sz="900" dirty="0">
                <a:solidFill>
                  <a:srgbClr val="FFFFFF"/>
                </a:solidFill>
                <a:cs typeface="Arial" pitchFamily="34" charset="0"/>
              </a:rPr>
              <a:t> </a:t>
            </a:r>
          </a:p>
          <a:p>
            <a:pPr eaLnBrk="1" hangingPunct="1">
              <a:spcBef>
                <a:spcPct val="0"/>
              </a:spcBef>
              <a:buFontTx/>
              <a:buNone/>
            </a:pPr>
            <a:endParaRPr lang="en-US" altLang="en-US" sz="1400" dirty="0">
              <a:solidFill>
                <a:srgbClr val="FFFFFF"/>
              </a:solidFill>
              <a:cs typeface="Arial" pitchFamily="34" charset="0"/>
            </a:endParaRPr>
          </a:p>
        </p:txBody>
      </p:sp>
      <p:sp>
        <p:nvSpPr>
          <p:cNvPr id="254983" name="Rectangle 6"/>
          <p:cNvSpPr>
            <a:spLocks noChangeArrowheads="1"/>
          </p:cNvSpPr>
          <p:nvPr/>
        </p:nvSpPr>
        <p:spPr bwMode="auto">
          <a:xfrm>
            <a:off x="0" y="5818188"/>
            <a:ext cx="91233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r>
              <a:rPr lang="en-US" altLang="en-US" sz="1200" dirty="0" err="1">
                <a:solidFill>
                  <a:srgbClr val="FFFF00"/>
                </a:solidFill>
                <a:effectLst>
                  <a:outerShdw blurRad="38100" dist="38100" dir="2700000" algn="tl">
                    <a:srgbClr val="000000">
                      <a:alpha val="43137"/>
                    </a:srgbClr>
                  </a:outerShdw>
                </a:effectLst>
                <a:cs typeface="Arial" pitchFamily="34" charset="0"/>
              </a:rPr>
              <a:t>Saban</a:t>
            </a:r>
            <a:r>
              <a:rPr lang="en-US" altLang="en-US" sz="1200" dirty="0">
                <a:solidFill>
                  <a:srgbClr val="FFFF00"/>
                </a:solidFill>
                <a:effectLst>
                  <a:outerShdw blurRad="38100" dist="38100" dir="2700000" algn="tl">
                    <a:srgbClr val="000000">
                      <a:alpha val="43137"/>
                    </a:srgbClr>
                  </a:outerShdw>
                </a:effectLst>
                <a:cs typeface="Arial" pitchFamily="34" charset="0"/>
              </a:rPr>
              <a:t> Forum 2013: A Conversation with President Barack Obama, </a:t>
            </a:r>
            <a:r>
              <a:rPr lang="en-US" altLang="en-US" sz="800" dirty="0">
                <a:solidFill>
                  <a:srgbClr val="FFFF00"/>
                </a:solidFill>
                <a:effectLst>
                  <a:outerShdw blurRad="38100" dist="38100" dir="2700000" algn="tl">
                    <a:srgbClr val="000000">
                      <a:alpha val="43137"/>
                    </a:srgbClr>
                  </a:outerShdw>
                </a:effectLst>
                <a:cs typeface="Arial" pitchFamily="34" charset="0"/>
                <a:hlinkClick r:id="rId11"/>
              </a:rPr>
              <a:t>http://</a:t>
            </a:r>
            <a:r>
              <a:rPr lang="en-US" altLang="en-US" sz="800" dirty="0" smtClean="0">
                <a:solidFill>
                  <a:srgbClr val="FFFF00"/>
                </a:solidFill>
                <a:effectLst>
                  <a:outerShdw blurRad="38100" dist="38100" dir="2700000" algn="tl">
                    <a:srgbClr val="000000">
                      <a:alpha val="43137"/>
                    </a:srgbClr>
                  </a:outerShdw>
                </a:effectLst>
                <a:cs typeface="Arial" pitchFamily="34" charset="0"/>
                <a:hlinkClick r:id="rId11"/>
              </a:rPr>
              <a:t>www.youtube.com/watch?v=hVRZOazaWKQ</a:t>
            </a:r>
            <a:r>
              <a:rPr lang="en-US" altLang="en-US" sz="800" dirty="0" smtClean="0">
                <a:solidFill>
                  <a:srgbClr val="FFFF00"/>
                </a:solidFill>
                <a:effectLst>
                  <a:outerShdw blurRad="38100" dist="38100" dir="2700000" algn="tl">
                    <a:srgbClr val="000000">
                      <a:alpha val="43137"/>
                    </a:srgbClr>
                  </a:outerShdw>
                </a:effectLst>
                <a:cs typeface="Arial" pitchFamily="34" charset="0"/>
              </a:rPr>
              <a:t>  </a:t>
            </a:r>
          </a:p>
          <a:p>
            <a:pPr eaLnBrk="1" hangingPunct="1">
              <a:spcBef>
                <a:spcPct val="0"/>
              </a:spcBef>
              <a:buFontTx/>
              <a:buNone/>
              <a:defRPr/>
            </a:pPr>
            <a:endParaRPr lang="en-US" altLang="en-US" sz="500" dirty="0">
              <a:solidFill>
                <a:srgbClr val="FFFF00"/>
              </a:solidFill>
              <a:effectLst>
                <a:outerShdw blurRad="38100" dist="38100" dir="2700000" algn="tl">
                  <a:srgbClr val="000000">
                    <a:alpha val="43137"/>
                  </a:srgbClr>
                </a:outerShdw>
              </a:effectLst>
              <a:cs typeface="Arial" pitchFamily="34" charset="0"/>
            </a:endParaRPr>
          </a:p>
          <a:p>
            <a:pPr eaLnBrk="1" hangingPunct="1">
              <a:spcBef>
                <a:spcPct val="0"/>
              </a:spcBef>
              <a:buFontTx/>
              <a:buNone/>
              <a:defRPr/>
            </a:pPr>
            <a:r>
              <a:rPr lang="en-US" altLang="en-US" sz="1200" dirty="0" smtClean="0">
                <a:solidFill>
                  <a:srgbClr val="FFFF00"/>
                </a:solidFill>
                <a:effectLst>
                  <a:outerShdw blurRad="38100" dist="38100" dir="2700000" algn="tl">
                    <a:srgbClr val="000000">
                      <a:alpha val="43137"/>
                    </a:srgbClr>
                  </a:outerShdw>
                </a:effectLst>
                <a:cs typeface="Arial" pitchFamily="34" charset="0"/>
              </a:rPr>
              <a:t>[</a:t>
            </a:r>
            <a:r>
              <a:rPr lang="en-US" altLang="en-US" sz="1200" dirty="0">
                <a:solidFill>
                  <a:srgbClr val="FFFF00"/>
                </a:solidFill>
                <a:cs typeface="Arial" pitchFamily="34" charset="0"/>
              </a:rPr>
              <a:t>Former US Secretary of State] Colin Powell leaked emails: Israel has '200 nukes all pointed at Iran', former US secretary of state says, </a:t>
            </a:r>
            <a:r>
              <a:rPr lang="en-US" altLang="en-US" sz="1000" dirty="0">
                <a:solidFill>
                  <a:srgbClr val="FFFFFF"/>
                </a:solidFill>
                <a:cs typeface="Arial" pitchFamily="34" charset="0"/>
              </a:rPr>
              <a:t>The Independent, 9/16/2016, </a:t>
            </a:r>
            <a:r>
              <a:rPr lang="en-US" altLang="en-US" sz="800" dirty="0">
                <a:solidFill>
                  <a:srgbClr val="FFFFFF"/>
                </a:solidFill>
                <a:cs typeface="Arial" pitchFamily="34" charset="0"/>
                <a:hlinkClick r:id="rId12"/>
              </a:rPr>
              <a:t>http://</a:t>
            </a:r>
            <a:r>
              <a:rPr lang="en-US" altLang="en-US" sz="800" dirty="0" smtClean="0">
                <a:solidFill>
                  <a:srgbClr val="FFFFFF"/>
                </a:solidFill>
                <a:cs typeface="Arial" pitchFamily="34" charset="0"/>
                <a:hlinkClick r:id="rId12"/>
              </a:rPr>
              <a:t>www.independent.co.uk/news/world/americas/colin-powell-leaked-emails-nuclear-weapons-israel-iran-obama-deal-a7311626.html</a:t>
            </a:r>
            <a:r>
              <a:rPr lang="en-US" altLang="en-US" sz="800" dirty="0" smtClean="0">
                <a:solidFill>
                  <a:srgbClr val="FFFFFF"/>
                </a:solidFill>
                <a:cs typeface="Arial" pitchFamily="34" charset="0"/>
              </a:rPr>
              <a:t>  </a:t>
            </a:r>
            <a:endParaRPr lang="en-US" altLang="en-US" sz="800" dirty="0">
              <a:solidFill>
                <a:srgbClr val="FFFFFF"/>
              </a:solidFill>
              <a:cs typeface="Arial" pitchFamily="34" charset="0"/>
            </a:endParaRPr>
          </a:p>
          <a:p>
            <a:pPr eaLnBrk="1" hangingPunct="1">
              <a:spcBef>
                <a:spcPct val="0"/>
              </a:spcBef>
              <a:buFontTx/>
              <a:buNone/>
              <a:defRPr/>
            </a:pPr>
            <a:r>
              <a:rPr lang="en-US" altLang="en-US" sz="1200" dirty="0" smtClean="0">
                <a:solidFill>
                  <a:srgbClr val="FFFF00"/>
                </a:solidFill>
                <a:cs typeface="Arial" pitchFamily="34" charset="0"/>
              </a:rPr>
              <a:t>Therefore Iran’s main “problem” with Israel is Iran’s support for Palestine, NOT Iran’s  nuclear program. Iran’s main “problem” with the United States is Iran’s main “problem” with Israel. Iran’s main “problem” with Saudi Arabia is Iran’s main “problem” with the United States. </a:t>
            </a:r>
          </a:p>
        </p:txBody>
      </p:sp>
      <p:cxnSp>
        <p:nvCxnSpPr>
          <p:cNvPr id="281607" name="Straight Connector 2"/>
          <p:cNvCxnSpPr>
            <a:cxnSpLocks noChangeShapeType="1"/>
          </p:cNvCxnSpPr>
          <p:nvPr/>
        </p:nvCxnSpPr>
        <p:spPr bwMode="auto">
          <a:xfrm>
            <a:off x="-9525" y="4114800"/>
            <a:ext cx="57245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08" name="Straight Connector 4"/>
          <p:cNvCxnSpPr>
            <a:cxnSpLocks noChangeShapeType="1"/>
          </p:cNvCxnSpPr>
          <p:nvPr/>
        </p:nvCxnSpPr>
        <p:spPr bwMode="auto">
          <a:xfrm>
            <a:off x="20638" y="5867400"/>
            <a:ext cx="91233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09" name="Straight Connector 6"/>
          <p:cNvCxnSpPr>
            <a:cxnSpLocks noChangeShapeType="1"/>
          </p:cNvCxnSpPr>
          <p:nvPr/>
        </p:nvCxnSpPr>
        <p:spPr bwMode="auto">
          <a:xfrm>
            <a:off x="0" y="6096000"/>
            <a:ext cx="912336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10" name="Straight Connector 2"/>
          <p:cNvCxnSpPr>
            <a:cxnSpLocks noChangeShapeType="1"/>
          </p:cNvCxnSpPr>
          <p:nvPr/>
        </p:nvCxnSpPr>
        <p:spPr bwMode="auto">
          <a:xfrm>
            <a:off x="20638" y="3124200"/>
            <a:ext cx="56943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11" name="Straight Connector 2"/>
          <p:cNvCxnSpPr>
            <a:cxnSpLocks noChangeShapeType="1"/>
          </p:cNvCxnSpPr>
          <p:nvPr/>
        </p:nvCxnSpPr>
        <p:spPr bwMode="auto">
          <a:xfrm>
            <a:off x="0" y="5257800"/>
            <a:ext cx="5715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5714999" y="47244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20638" y="6477000"/>
            <a:ext cx="912336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5735637" y="1219200"/>
            <a:ext cx="33877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5735637" y="26670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5735637" y="35814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93166734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3"/>
          <p:cNvSpPr>
            <a:spLocks noChangeArrowheads="1"/>
          </p:cNvSpPr>
          <p:nvPr/>
        </p:nvSpPr>
        <p:spPr bwMode="auto">
          <a:xfrm>
            <a:off x="0" y="0"/>
            <a:ext cx="9144000" cy="6832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Revealed: how Israel offered to sell South Africa nuclear weapons</a:t>
            </a:r>
          </a:p>
          <a:p>
            <a:pPr eaLnBrk="1" hangingPunct="1">
              <a:spcBef>
                <a:spcPct val="0"/>
              </a:spcBef>
              <a:buFontTx/>
              <a:buNone/>
            </a:pPr>
            <a:r>
              <a:rPr lang="en-US" altLang="en-US" sz="3600" b="1" dirty="0">
                <a:solidFill>
                  <a:schemeClr val="tx2"/>
                </a:solidFill>
              </a:rPr>
              <a:t>Exclusive:</a:t>
            </a:r>
            <a:r>
              <a:rPr lang="en-US" altLang="en-US" sz="3600" dirty="0">
                <a:solidFill>
                  <a:schemeClr val="tx2"/>
                </a:solidFill>
              </a:rPr>
              <a:t> Secret apartheid-era papers give first official evidence of Israeli nuclear weapons</a:t>
            </a:r>
          </a:p>
          <a:p>
            <a:pPr eaLnBrk="1" hangingPunct="1">
              <a:spcBef>
                <a:spcPct val="0"/>
              </a:spcBef>
              <a:buNone/>
            </a:pPr>
            <a:r>
              <a:rPr lang="en-US" altLang="en-US" sz="2800" dirty="0"/>
              <a:t>…“The "top secret" minutes of meetings between senior officials from the two countries in 1975 show that </a:t>
            </a:r>
            <a:r>
              <a:rPr lang="en-US" altLang="en-US" sz="2800" dirty="0">
                <a:hlinkClick r:id="rId2" tooltip="More from guardian.co.uk on South Africa"/>
              </a:rPr>
              <a:t>South Africa</a:t>
            </a:r>
            <a:r>
              <a:rPr lang="en-US" altLang="en-US" sz="2800" dirty="0"/>
              <a:t>'s </a:t>
            </a:r>
            <a:r>
              <a:rPr lang="en-US" altLang="en-US" sz="2800" dirty="0" err="1"/>
              <a:t>defence</a:t>
            </a:r>
            <a:r>
              <a:rPr lang="en-US" altLang="en-US" sz="2800" dirty="0"/>
              <a:t> minister, PW Botha, asked for the warheads and Shimon Peres, then Israel's </a:t>
            </a:r>
            <a:r>
              <a:rPr lang="en-US" altLang="en-US" sz="2800" dirty="0" err="1"/>
              <a:t>defence</a:t>
            </a:r>
            <a:r>
              <a:rPr lang="en-US" altLang="en-US" sz="2800" dirty="0"/>
              <a:t> minister and now its president, responded by offering them "in three sizes". The two men also signed a broad-ranging agreement governing military ties between the two countries that included a clause declaring that "the very existence of this agreement" was to remain secret</a:t>
            </a:r>
            <a:r>
              <a:rPr lang="en-US" altLang="en-US" sz="2800" dirty="0" smtClean="0"/>
              <a:t>.”</a:t>
            </a:r>
            <a:r>
              <a:rPr lang="en-US" altLang="en-US" sz="2800" dirty="0">
                <a:solidFill>
                  <a:schemeClr val="tx2"/>
                </a:solidFill>
              </a:rPr>
              <a:t> The Guardian, 5/24/2010, </a:t>
            </a:r>
            <a:r>
              <a:rPr lang="en-US" altLang="en-US" sz="1800" dirty="0">
                <a:solidFill>
                  <a:schemeClr val="tx2"/>
                </a:solidFill>
                <a:hlinkClick r:id="rId3"/>
              </a:rPr>
              <a:t>http://www.guardian.co.uk/world/2010/may/23/israel-south-africa-nuclear-weapons</a:t>
            </a:r>
            <a:r>
              <a:rPr lang="en-US" altLang="en-US" sz="1800" dirty="0"/>
              <a:t> </a:t>
            </a:r>
          </a:p>
        </p:txBody>
      </p:sp>
      <p:sp>
        <p:nvSpPr>
          <p:cNvPr id="70662" name="Rectangle 5"/>
          <p:cNvSpPr>
            <a:spLocks noChangeArrowheads="1"/>
          </p:cNvSpPr>
          <p:nvPr/>
        </p:nvSpPr>
        <p:spPr bwMode="auto">
          <a:xfrm>
            <a:off x="0" y="4114800"/>
            <a:ext cx="50292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7200"/>
              <a:t/>
            </a:r>
            <a:br>
              <a:rPr lang="en-US" altLang="en-US" sz="7200"/>
            </a:br>
            <a:endParaRPr lang="en-US" altLang="en-US" sz="7200"/>
          </a:p>
        </p:txBody>
      </p:sp>
      <p:cxnSp>
        <p:nvCxnSpPr>
          <p:cNvPr id="70663" name="Straight Connector 8"/>
          <p:cNvCxnSpPr>
            <a:cxnSpLocks noChangeShapeType="1"/>
            <a:stCxn id="70662" idx="1"/>
          </p:cNvCxnSpPr>
          <p:nvPr/>
        </p:nvCxnSpPr>
        <p:spPr bwMode="auto">
          <a:xfrm rot="10800000">
            <a:off x="0" y="5257800"/>
            <a:ext cx="0" cy="1111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5" name="Rectangle 6"/>
          <p:cNvSpPr>
            <a:spLocks noChangeArrowheads="1"/>
          </p:cNvSpPr>
          <p:nvPr/>
        </p:nvSpPr>
        <p:spPr bwMode="auto">
          <a:xfrm>
            <a:off x="0" y="0"/>
            <a:ext cx="2286000" cy="6586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200" b="1" dirty="0">
                <a:solidFill>
                  <a:schemeClr val="tx2"/>
                </a:solidFill>
              </a:rPr>
              <a:t>In 1961, South African prime minister Hendrik Verwoerd declared to the U.N. General Assembly that “Israel, like South Africa, is an apartheid state”-</a:t>
            </a:r>
            <a:r>
              <a:rPr lang="en-US" altLang="en-US" sz="1800" dirty="0"/>
              <a:t>Sasha </a:t>
            </a:r>
            <a:r>
              <a:rPr lang="en-US" altLang="en-US" sz="1800" dirty="0" err="1"/>
              <a:t>Polakow-Suransky</a:t>
            </a:r>
            <a:r>
              <a:rPr lang="en-US" altLang="en-US" sz="1800" dirty="0"/>
              <a:t>, </a:t>
            </a:r>
            <a:r>
              <a:rPr lang="en-US" altLang="en-US" sz="1800" i="1" dirty="0"/>
              <a:t>The Unspoken Alliance: Israel's Secret Relationship with Apartheid South Africa</a:t>
            </a:r>
            <a:r>
              <a:rPr lang="en-US" altLang="en-US" sz="1800" dirty="0"/>
              <a:t>, New York: Pantheon Books, 2010, page  241. </a:t>
            </a:r>
            <a:r>
              <a:rPr lang="en-US" altLang="en-US" sz="1800" b="1" dirty="0">
                <a:solidFill>
                  <a:schemeClr val="tx2"/>
                </a:solidFill>
              </a:rPr>
              <a:t>See photos on pages 82, 91, and 92. </a:t>
            </a:r>
          </a:p>
        </p:txBody>
      </p:sp>
      <p:pic>
        <p:nvPicPr>
          <p:cNvPr id="7" name="Picture 1" descr="http://ecx.images-amazon.com/images/I/51oZw2ABafL._SS5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6858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a:xfrm>
            <a:off x="0" y="0"/>
            <a:ext cx="9144000" cy="457200"/>
          </a:xfrm>
        </p:spPr>
        <p:txBody>
          <a:bodyPr/>
          <a:lstStyle/>
          <a:p>
            <a:r>
              <a:rPr lang="en-US" altLang="en-US" sz="2600" b="1" dirty="0" smtClean="0"/>
              <a:t>Similarities between Zionist Israel and Apartheid South Africa</a:t>
            </a:r>
          </a:p>
        </p:txBody>
      </p:sp>
      <p:sp>
        <p:nvSpPr>
          <p:cNvPr id="3" name="Content Placeholder 2"/>
          <p:cNvSpPr>
            <a:spLocks noGrp="1"/>
          </p:cNvSpPr>
          <p:nvPr>
            <p:ph idx="1"/>
          </p:nvPr>
        </p:nvSpPr>
        <p:spPr>
          <a:xfrm>
            <a:off x="0" y="457200"/>
            <a:ext cx="9144000" cy="6096000"/>
          </a:xfrm>
        </p:spPr>
        <p:txBody>
          <a:bodyPr>
            <a:normAutofit fontScale="25000" lnSpcReduction="20000"/>
          </a:bodyPr>
          <a:lstStyle/>
          <a:p>
            <a:pPr>
              <a:defRPr/>
            </a:pPr>
            <a:r>
              <a:rPr lang="en-US" sz="5500" dirty="0" smtClean="0"/>
              <a:t>Both were founded on exclusive ethnic foundations</a:t>
            </a:r>
          </a:p>
          <a:p>
            <a:pPr>
              <a:defRPr/>
            </a:pPr>
            <a:r>
              <a:rPr lang="en-US" sz="5500" dirty="0" smtClean="0"/>
              <a:t>Both developed exclusive ethno-national political systems </a:t>
            </a:r>
          </a:p>
          <a:p>
            <a:pPr>
              <a:defRPr/>
            </a:pPr>
            <a:r>
              <a:rPr lang="en-US" sz="5500" dirty="0" smtClean="0"/>
              <a:t>Both exercised exclusive ‘democracy’ or restricted ‘democracy’ for the ethnic group in power</a:t>
            </a:r>
          </a:p>
          <a:p>
            <a:pPr>
              <a:defRPr/>
            </a:pPr>
            <a:r>
              <a:rPr lang="en-US" sz="5500" dirty="0" smtClean="0"/>
              <a:t>Both  continuously regenerate their respective ideologies—apartheid and Zionism</a:t>
            </a:r>
          </a:p>
          <a:p>
            <a:pPr lvl="1">
              <a:defRPr/>
            </a:pPr>
            <a:r>
              <a:rPr lang="en-US" sz="4800" dirty="0" smtClean="0"/>
              <a:t>Membership is based on belonging to the exclusive ethnicity of the Volk, or on being a Jew</a:t>
            </a:r>
          </a:p>
          <a:p>
            <a:pPr lvl="1">
              <a:defRPr/>
            </a:pPr>
            <a:r>
              <a:rPr lang="en-US" sz="4800" dirty="0" smtClean="0"/>
              <a:t>Claiming rights to land is based on settlement, biblical texts and historical connections</a:t>
            </a:r>
          </a:p>
          <a:p>
            <a:pPr lvl="1">
              <a:defRPr/>
            </a:pPr>
            <a:r>
              <a:rPr lang="en-US" sz="4800" dirty="0" smtClean="0"/>
              <a:t>There is a felt need to have power and control over their own destiny</a:t>
            </a:r>
          </a:p>
          <a:p>
            <a:pPr lvl="1">
              <a:defRPr/>
            </a:pPr>
            <a:r>
              <a:rPr lang="en-US" sz="4800" dirty="0" smtClean="0"/>
              <a:t>Both developed national identities in light of past trauma</a:t>
            </a:r>
          </a:p>
          <a:p>
            <a:pPr lvl="1">
              <a:defRPr/>
            </a:pPr>
            <a:r>
              <a:rPr lang="en-US" sz="4800" dirty="0" smtClean="0"/>
              <a:t>Both held convictions and/or feelings of superiority (being God’s chosen people, and being culturally superior)</a:t>
            </a:r>
            <a:r>
              <a:rPr lang="en-US" dirty="0" smtClean="0"/>
              <a:t>  </a:t>
            </a:r>
          </a:p>
          <a:p>
            <a:pPr>
              <a:defRPr/>
            </a:pPr>
            <a:r>
              <a:rPr lang="en-US" sz="5600" dirty="0" smtClean="0"/>
              <a:t>Both political systems developed to become highly centralized, i.e. strong states </a:t>
            </a:r>
            <a:r>
              <a:rPr lang="en-US" sz="5600" dirty="0" err="1" smtClean="0"/>
              <a:t>vis</a:t>
            </a:r>
            <a:r>
              <a:rPr lang="en-US" sz="5600" dirty="0" smtClean="0"/>
              <a:t>-a-</a:t>
            </a:r>
            <a:r>
              <a:rPr lang="en-US" sz="5600" dirty="0" err="1" smtClean="0"/>
              <a:t>vis</a:t>
            </a:r>
            <a:r>
              <a:rPr lang="en-US" sz="5600" dirty="0" smtClean="0"/>
              <a:t> their societies</a:t>
            </a:r>
            <a:endParaRPr lang="en-US" sz="5600" dirty="0"/>
          </a:p>
          <a:p>
            <a:pPr>
              <a:defRPr/>
            </a:pPr>
            <a:r>
              <a:rPr lang="en-US" sz="5600" dirty="0" smtClean="0"/>
              <a:t>Both cases fit with </a:t>
            </a:r>
            <a:r>
              <a:rPr lang="en-US" sz="5600" dirty="0" err="1" smtClean="0"/>
              <a:t>Gramsci’s</a:t>
            </a:r>
            <a:r>
              <a:rPr lang="en-US" sz="5600" dirty="0" smtClean="0"/>
              <a:t> argument on state-society and state-civil society relations , where hegemony of the political elite is achieved in a sophisticated manner, leading to voluntary consent</a:t>
            </a:r>
          </a:p>
          <a:p>
            <a:pPr>
              <a:defRPr/>
            </a:pPr>
            <a:r>
              <a:rPr lang="en-US" sz="5600" dirty="0" smtClean="0"/>
              <a:t>Both systems continue/d to exert almost total control over the moral order of their respective societies </a:t>
            </a:r>
          </a:p>
          <a:p>
            <a:pPr>
              <a:defRPr/>
            </a:pPr>
            <a:r>
              <a:rPr lang="en-US" sz="5600" dirty="0" smtClean="0"/>
              <a:t>Both political systems developed similar strategies towards the dominated side, adopting policies of discrimination and oppression</a:t>
            </a:r>
            <a:endParaRPr lang="en-US" sz="4800" dirty="0" smtClean="0"/>
          </a:p>
          <a:p>
            <a:pPr lvl="1">
              <a:defRPr/>
            </a:pPr>
            <a:r>
              <a:rPr lang="en-US" sz="4800" dirty="0" smtClean="0"/>
              <a:t>Discrimination by law has been widely used (in Israel, discriminatory laws included the ethnic-based citizenship or naturalization law (1952), the law of return (1950) and the state’s arrangements for land distribution (early 1950s). There are many more examples in the South African case, including the Native Act of 1913 for land distribution and the Population Registration Act of 1950</a:t>
            </a:r>
          </a:p>
          <a:p>
            <a:pPr lvl="1">
              <a:defRPr/>
            </a:pPr>
            <a:r>
              <a:rPr lang="en-US" sz="4800" dirty="0" smtClean="0"/>
              <a:t>Policies of discrimination against the indigenous people were also translated by enforcing the settler society’s ethnic-national symbols while diminishing those of the natives  </a:t>
            </a:r>
            <a:endParaRPr lang="en-US" dirty="0"/>
          </a:p>
          <a:p>
            <a:pPr>
              <a:defRPr/>
            </a:pPr>
            <a:r>
              <a:rPr lang="en-US" sz="5600" dirty="0" smtClean="0"/>
              <a:t>Both political systems which represented ethnic-national ideologies (have) also developed into highly militarized ones</a:t>
            </a:r>
          </a:p>
          <a:p>
            <a:pPr>
              <a:defRPr/>
            </a:pPr>
            <a:r>
              <a:rPr lang="en-US" sz="5600" dirty="0" smtClean="0"/>
              <a:t>Both political systems developed indoctrinated societies both before and after they had come to power in 1948 Education policies and the media contributed heavily to this task. They promoted the national ideological aims of the state, stressed the rightness of self-ethnic goals, prioritized security, de-legitimized the opponent, and projected a positive image and perception of themselves as being simultaneously heroes and victims.</a:t>
            </a:r>
          </a:p>
          <a:p>
            <a:pPr>
              <a:defRPr/>
            </a:pPr>
            <a:r>
              <a:rPr lang="en-US" sz="5600" dirty="0" smtClean="0"/>
              <a:t>Both political systems also adopted the vision of ‘separation’ as the prime option for reaching a settlement of the existing conflicts with the Other.</a:t>
            </a:r>
          </a:p>
          <a:p>
            <a:pPr>
              <a:buFontTx/>
              <a:buNone/>
              <a:defRPr/>
            </a:pPr>
            <a:r>
              <a:rPr lang="en-US" sz="5600" dirty="0" smtClean="0"/>
              <a:t>The author concludes that Zionist Israel represents another form of apartheid (more sophisticated, more subtle in some aspects, and more vicious)</a:t>
            </a:r>
          </a:p>
          <a:p>
            <a:pPr>
              <a:buFontTx/>
              <a:buNone/>
              <a:defRPr/>
            </a:pPr>
            <a:r>
              <a:rPr lang="en-US" sz="4000" dirty="0" err="1" smtClean="0">
                <a:solidFill>
                  <a:schemeClr val="tx2"/>
                </a:solidFill>
              </a:rPr>
              <a:t>Amneh</a:t>
            </a:r>
            <a:r>
              <a:rPr lang="en-US" sz="4000" dirty="0" smtClean="0">
                <a:solidFill>
                  <a:schemeClr val="tx2"/>
                </a:solidFill>
              </a:rPr>
              <a:t> </a:t>
            </a:r>
            <a:r>
              <a:rPr lang="en-US" sz="4000" dirty="0" err="1" smtClean="0">
                <a:solidFill>
                  <a:schemeClr val="tx2"/>
                </a:solidFill>
              </a:rPr>
              <a:t>Daoud</a:t>
            </a:r>
            <a:r>
              <a:rPr lang="en-US" sz="4000" dirty="0" smtClean="0">
                <a:solidFill>
                  <a:schemeClr val="tx2"/>
                </a:solidFill>
              </a:rPr>
              <a:t> </a:t>
            </a:r>
            <a:r>
              <a:rPr lang="en-US" sz="4000" dirty="0" err="1" smtClean="0">
                <a:solidFill>
                  <a:schemeClr val="tx2"/>
                </a:solidFill>
              </a:rPr>
              <a:t>Badran</a:t>
            </a:r>
            <a:r>
              <a:rPr lang="en-US" sz="4000" dirty="0" smtClean="0">
                <a:solidFill>
                  <a:schemeClr val="tx2"/>
                </a:solidFill>
              </a:rPr>
              <a:t>, </a:t>
            </a:r>
            <a:r>
              <a:rPr lang="en-US" sz="4000" i="1" dirty="0" smtClean="0">
                <a:solidFill>
                  <a:schemeClr val="tx2"/>
                </a:solidFill>
              </a:rPr>
              <a:t>Zionist Israel and Apartheid South Africa: Civil Society and Peace Building in Ethnic-National States</a:t>
            </a:r>
            <a:r>
              <a:rPr lang="en-US" sz="4000" dirty="0" smtClean="0">
                <a:solidFill>
                  <a:schemeClr val="tx2"/>
                </a:solidFill>
              </a:rPr>
              <a:t>, New York: Routledge, 2010, p 175-176. </a:t>
            </a:r>
          </a:p>
          <a:p>
            <a:pPr>
              <a:buFontTx/>
              <a:buNone/>
              <a:defRPr/>
            </a:pPr>
            <a:endParaRPr lang="en-US" sz="4000" dirty="0"/>
          </a:p>
          <a:p>
            <a:pPr>
              <a:buFontTx/>
              <a:buNone/>
              <a:defRPr/>
            </a:pPr>
            <a:r>
              <a:rPr lang="en-US" sz="8800" b="1" dirty="0">
                <a:solidFill>
                  <a:schemeClr val="tx2"/>
                </a:solidFill>
              </a:rPr>
              <a:t>Richard Boyd </a:t>
            </a:r>
            <a:r>
              <a:rPr lang="en-US" sz="8800" b="1" dirty="0" smtClean="0">
                <a:solidFill>
                  <a:schemeClr val="tx2"/>
                </a:solidFill>
              </a:rPr>
              <a:t>Barrett TD (Irish Parliament)--- </a:t>
            </a:r>
            <a:r>
              <a:rPr lang="en-US" sz="8800" b="1" dirty="0">
                <a:solidFill>
                  <a:schemeClr val="tx2"/>
                </a:solidFill>
              </a:rPr>
              <a:t>Israel is not a normal state and should not be treated as </a:t>
            </a:r>
            <a:r>
              <a:rPr lang="en-US" sz="8800" b="1" dirty="0" smtClean="0">
                <a:solidFill>
                  <a:schemeClr val="tx2"/>
                </a:solidFill>
              </a:rPr>
              <a:t>such,</a:t>
            </a:r>
            <a:r>
              <a:rPr lang="en-US" sz="7200" dirty="0" smtClean="0"/>
              <a:t> </a:t>
            </a:r>
            <a:r>
              <a:rPr lang="en-US" sz="6400" dirty="0">
                <a:hlinkClick r:id="rId2"/>
              </a:rPr>
              <a:t>https://</a:t>
            </a:r>
            <a:r>
              <a:rPr lang="en-US" sz="6400" dirty="0" smtClean="0">
                <a:hlinkClick r:id="rId2"/>
              </a:rPr>
              <a:t>www.youtube.com/watch?v=3RYBV1X7_CM</a:t>
            </a:r>
            <a:r>
              <a:rPr lang="en-US" sz="6400" dirty="0" smtClean="0"/>
              <a:t> </a:t>
            </a:r>
            <a:br>
              <a:rPr lang="en-US" sz="6400" dirty="0" smtClean="0"/>
            </a:br>
            <a:endParaRPr lang="en-US" sz="6400" dirty="0"/>
          </a:p>
        </p:txBody>
      </p:sp>
      <p:cxnSp>
        <p:nvCxnSpPr>
          <p:cNvPr id="4" name="Straight Connector 3"/>
          <p:cNvCxnSpPr/>
          <p:nvPr/>
        </p:nvCxnSpPr>
        <p:spPr bwMode="auto">
          <a:xfrm>
            <a:off x="0" y="6172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0" y="0"/>
            <a:ext cx="9144000" cy="685800"/>
          </a:xfrm>
        </p:spPr>
        <p:txBody>
          <a:bodyPr/>
          <a:lstStyle/>
          <a:p>
            <a:r>
              <a:rPr lang="en-US" altLang="en-US" sz="4700" b="1" smtClean="0"/>
              <a:t>French </a:t>
            </a:r>
            <a:r>
              <a:rPr lang="en-US" altLang="en-US" sz="4700" b="1" i="1" smtClean="0"/>
              <a:t>pied noir </a:t>
            </a:r>
            <a:r>
              <a:rPr lang="en-US" altLang="en-US" sz="4700" b="1" smtClean="0"/>
              <a:t>settlers in Algeria</a:t>
            </a:r>
          </a:p>
        </p:txBody>
      </p:sp>
      <p:sp>
        <p:nvSpPr>
          <p:cNvPr id="3" name="Content Placeholder 2"/>
          <p:cNvSpPr>
            <a:spLocks noGrp="1"/>
          </p:cNvSpPr>
          <p:nvPr>
            <p:ph idx="1"/>
          </p:nvPr>
        </p:nvSpPr>
        <p:spPr>
          <a:xfrm>
            <a:off x="22225" y="766763"/>
            <a:ext cx="9129713" cy="6091237"/>
          </a:xfrm>
        </p:spPr>
        <p:txBody>
          <a:bodyPr/>
          <a:lstStyle/>
          <a:p>
            <a:pPr marL="0" indent="0">
              <a:buFontTx/>
              <a:buNone/>
              <a:defRPr/>
            </a:pPr>
            <a:r>
              <a:rPr lang="en-US" sz="1400" dirty="0" smtClean="0"/>
              <a:t>Shortly after the conquest of Algeria by France in 1830, one French general observed (in 1834) that “nearly all the Arabs can read and write; in each village, there are two schools.” p. 29</a:t>
            </a:r>
          </a:p>
          <a:p>
            <a:pPr marL="0" indent="0">
              <a:buFontTx/>
              <a:buNone/>
              <a:defRPr/>
            </a:pPr>
            <a:r>
              <a:rPr lang="en-US" sz="1400" dirty="0" smtClean="0"/>
              <a:t>French Marshal </a:t>
            </a:r>
            <a:r>
              <a:rPr lang="en-US" sz="1400" dirty="0" err="1" smtClean="0"/>
              <a:t>Bugeaud</a:t>
            </a:r>
            <a:r>
              <a:rPr lang="en-US" sz="1400" dirty="0" smtClean="0"/>
              <a:t> said before France’s National Assembly in 1841: “Whenever there is fresh water and fertile land, there one must locate </a:t>
            </a:r>
            <a:r>
              <a:rPr lang="en-US" sz="1400" i="1" dirty="0" smtClean="0"/>
              <a:t>colons</a:t>
            </a:r>
            <a:r>
              <a:rPr lang="en-US" sz="1400" dirty="0" smtClean="0"/>
              <a:t> [settlers], without concerning oneself to whom these lands belong” p. 30</a:t>
            </a:r>
          </a:p>
          <a:p>
            <a:pPr marL="0" indent="0">
              <a:buFontTx/>
              <a:buNone/>
              <a:defRPr/>
            </a:pPr>
            <a:r>
              <a:rPr lang="en-US" sz="1400" dirty="0" smtClean="0"/>
              <a:t>In 1847 de </a:t>
            </a:r>
            <a:r>
              <a:rPr lang="en-US" sz="1400" dirty="0" err="1" smtClean="0"/>
              <a:t>Tocqeville</a:t>
            </a:r>
            <a:r>
              <a:rPr lang="en-US" sz="1400" dirty="0" smtClean="0"/>
              <a:t> observed that “we [the French] have rendered Muslim society much more miserable and much more barbaric than it was before it </a:t>
            </a:r>
            <a:r>
              <a:rPr lang="en-US" sz="1400" dirty="0" err="1" smtClean="0"/>
              <a:t>beccame</a:t>
            </a:r>
            <a:r>
              <a:rPr lang="en-US" sz="1400" dirty="0" smtClean="0"/>
              <a:t> acquainted with us.” p. 29</a:t>
            </a:r>
          </a:p>
          <a:p>
            <a:pPr marL="0" indent="0">
              <a:buFontTx/>
              <a:buNone/>
              <a:defRPr/>
            </a:pPr>
            <a:r>
              <a:rPr lang="en-US" sz="1400" dirty="0" smtClean="0"/>
              <a:t>“In the outer world, the most obvious kinsmen to the </a:t>
            </a:r>
            <a:r>
              <a:rPr lang="en-US" sz="1400" i="1" dirty="0" smtClean="0"/>
              <a:t>pied noir </a:t>
            </a:r>
            <a:r>
              <a:rPr lang="en-US" sz="1400" dirty="0" smtClean="0"/>
              <a:t>are the whites of South Africa, Rhodesia and the “Deep South” of the United States” p. 54</a:t>
            </a:r>
          </a:p>
          <a:p>
            <a:pPr marL="0" indent="0">
              <a:buFontTx/>
              <a:buNone/>
              <a:defRPr/>
            </a:pPr>
            <a:r>
              <a:rPr lang="en-US" sz="1400" dirty="0" smtClean="0"/>
              <a:t>The </a:t>
            </a:r>
            <a:r>
              <a:rPr lang="en-US" sz="1400" i="1" dirty="0" smtClean="0"/>
              <a:t>pied noir </a:t>
            </a:r>
            <a:r>
              <a:rPr lang="en-US" sz="1400" dirty="0" smtClean="0"/>
              <a:t>would habitually</a:t>
            </a:r>
            <a:r>
              <a:rPr lang="en-US" sz="1400" i="1" dirty="0" smtClean="0"/>
              <a:t> </a:t>
            </a:r>
            <a:r>
              <a:rPr lang="en-US" sz="1400" i="1" dirty="0" err="1" smtClean="0"/>
              <a:t>tutoyer</a:t>
            </a:r>
            <a:r>
              <a:rPr lang="en-US" sz="1400" i="1" dirty="0" smtClean="0"/>
              <a:t> </a:t>
            </a:r>
            <a:r>
              <a:rPr lang="en-US" sz="1400" dirty="0" smtClean="0"/>
              <a:t>any Muslim—a form of speech reserved for inmates, domestics or animals—and was outraged were it ever suggested that this might be a manifestation of racism. Commenting on this, Pierre Nora (admittedly a Frenchman often unduly harsh in his criticism of the </a:t>
            </a:r>
            <a:r>
              <a:rPr lang="en-US" sz="1400" i="1" dirty="0" err="1" smtClean="0"/>
              <a:t>pieds</a:t>
            </a:r>
            <a:r>
              <a:rPr lang="en-US" sz="1400" i="1" dirty="0" smtClean="0"/>
              <a:t> noirs</a:t>
            </a:r>
            <a:r>
              <a:rPr lang="en-US" sz="1400" dirty="0" smtClean="0"/>
              <a:t>) adds an illustration of a judge asking in court: </a:t>
            </a:r>
          </a:p>
          <a:p>
            <a:pPr marL="0" indent="0">
              <a:buFontTx/>
              <a:buNone/>
              <a:defRPr/>
            </a:pPr>
            <a:r>
              <a:rPr lang="en-US" sz="1400" dirty="0" smtClean="0"/>
              <a:t>“Are there any other witnesses?”</a:t>
            </a:r>
          </a:p>
          <a:p>
            <a:pPr marL="0" indent="0">
              <a:buFontTx/>
              <a:buNone/>
              <a:defRPr/>
            </a:pPr>
            <a:r>
              <a:rPr lang="en-US" sz="1400" dirty="0" smtClean="0"/>
              <a:t>“Yes, five; two men and three Arabs.” p. 55</a:t>
            </a:r>
          </a:p>
          <a:p>
            <a:pPr marL="0" indent="0">
              <a:buFontTx/>
              <a:buNone/>
              <a:defRPr/>
            </a:pPr>
            <a:r>
              <a:rPr lang="en-US" sz="1400" dirty="0" smtClean="0"/>
              <a:t>When the Algerian National Liberation won the eight year-war (1954-1962) against the </a:t>
            </a:r>
            <a:r>
              <a:rPr lang="en-US" sz="1400" i="1" dirty="0" err="1" smtClean="0"/>
              <a:t>pieds</a:t>
            </a:r>
            <a:r>
              <a:rPr lang="en-US" sz="1400" i="1" dirty="0" smtClean="0"/>
              <a:t> noirs </a:t>
            </a:r>
            <a:r>
              <a:rPr lang="en-US" sz="1400" dirty="0" smtClean="0"/>
              <a:t>settlers and 600,000 French troops [p. 506], French settlers began to exit Algeria. “When the exodus was all over it was estimated that 50,000 </a:t>
            </a:r>
            <a:r>
              <a:rPr lang="en-US" sz="1400" i="1" dirty="0" err="1" smtClean="0"/>
              <a:t>pieds</a:t>
            </a:r>
            <a:r>
              <a:rPr lang="en-US" sz="1400" i="1" dirty="0" smtClean="0"/>
              <a:t> noirs </a:t>
            </a:r>
            <a:r>
              <a:rPr lang="en-US" sz="1400" dirty="0" smtClean="0"/>
              <a:t>had gone to Spain; 12,000 to Canada; 10,000 to Israel; and 1,550 to Argentina. But the huge mass, 1,380,000 strong (which included the luckier Muslim refugees)—equivalent then to the combined population of the two biggest French cities after Paris—had flooded into France. Only 30,000 stayed bravely, or hopelessly, behind.” P. 533</a:t>
            </a:r>
          </a:p>
          <a:p>
            <a:pPr marL="0" indent="0">
              <a:buFontTx/>
              <a:buNone/>
              <a:defRPr/>
            </a:pPr>
            <a:r>
              <a:rPr lang="en-US" sz="1400" dirty="0" smtClean="0"/>
              <a:t>“Algeria adopts the round figure of </a:t>
            </a:r>
            <a:r>
              <a:rPr lang="en-US" sz="1400" i="1" dirty="0" smtClean="0">
                <a:effectLst>
                  <a:outerShdw blurRad="38100" dist="38100" dir="2700000" algn="tl">
                    <a:srgbClr val="000000">
                      <a:alpha val="43137"/>
                    </a:srgbClr>
                  </a:outerShdw>
                </a:effectLst>
              </a:rPr>
              <a:t>one million </a:t>
            </a:r>
            <a:r>
              <a:rPr lang="en-US" sz="1400" dirty="0" smtClean="0"/>
              <a:t>as representing her war dead” p. 538</a:t>
            </a:r>
          </a:p>
          <a:p>
            <a:pPr marL="0" indent="0">
              <a:buFontTx/>
              <a:buNone/>
              <a:defRPr/>
            </a:pPr>
            <a:r>
              <a:rPr lang="en-US" sz="1400" dirty="0" smtClean="0">
                <a:solidFill>
                  <a:schemeClr val="tx2"/>
                </a:solidFill>
              </a:rPr>
              <a:t>Source: Alistair Horne, </a:t>
            </a:r>
            <a:r>
              <a:rPr lang="en-US" sz="1400" b="1" i="1" dirty="0" smtClean="0">
                <a:solidFill>
                  <a:schemeClr val="tx2"/>
                </a:solidFill>
              </a:rPr>
              <a:t>A Savage War of Peace: Algeria 1954-1962</a:t>
            </a:r>
            <a:r>
              <a:rPr lang="en-US" sz="1400" dirty="0" smtClean="0">
                <a:solidFill>
                  <a:schemeClr val="tx2"/>
                </a:solidFill>
              </a:rPr>
              <a:t>, New York: The Viking Press, 1977.</a:t>
            </a:r>
          </a:p>
          <a:p>
            <a:pPr marL="0" indent="0">
              <a:buFontTx/>
              <a:buNone/>
              <a:defRPr/>
            </a:pPr>
            <a:r>
              <a:rPr lang="en-US" sz="1300" dirty="0" smtClean="0">
                <a:solidFill>
                  <a:schemeClr val="tx2"/>
                </a:solidFill>
              </a:rPr>
              <a:t>“Il </a:t>
            </a:r>
            <a:r>
              <a:rPr lang="en-US" sz="1300" dirty="0" err="1" smtClean="0">
                <a:solidFill>
                  <a:schemeClr val="tx2"/>
                </a:solidFill>
              </a:rPr>
              <a:t>était</a:t>
            </a:r>
            <a:r>
              <a:rPr lang="en-US" sz="1300" dirty="0" smtClean="0">
                <a:solidFill>
                  <a:schemeClr val="tx2"/>
                </a:solidFill>
              </a:rPr>
              <a:t> </a:t>
            </a:r>
            <a:r>
              <a:rPr lang="en-US" sz="1300" dirty="0">
                <a:solidFill>
                  <a:schemeClr val="tx2"/>
                </a:solidFill>
              </a:rPr>
              <a:t>rare </a:t>
            </a:r>
            <a:r>
              <a:rPr lang="en-US" sz="1300" dirty="0" err="1">
                <a:solidFill>
                  <a:schemeClr val="tx2"/>
                </a:solidFill>
              </a:rPr>
              <a:t>que</a:t>
            </a:r>
            <a:r>
              <a:rPr lang="en-US" sz="1300" dirty="0">
                <a:solidFill>
                  <a:schemeClr val="tx2"/>
                </a:solidFill>
              </a:rPr>
              <a:t> les </a:t>
            </a:r>
            <a:r>
              <a:rPr lang="en-US" sz="1300" dirty="0" err="1">
                <a:solidFill>
                  <a:schemeClr val="tx2"/>
                </a:solidFill>
              </a:rPr>
              <a:t>prisonniers</a:t>
            </a:r>
            <a:r>
              <a:rPr lang="en-US" sz="1300" dirty="0">
                <a:solidFill>
                  <a:schemeClr val="tx2"/>
                </a:solidFill>
              </a:rPr>
              <a:t> </a:t>
            </a:r>
            <a:r>
              <a:rPr lang="en-US" sz="1300" dirty="0" err="1">
                <a:solidFill>
                  <a:schemeClr val="tx2"/>
                </a:solidFill>
              </a:rPr>
              <a:t>interrogés</a:t>
            </a:r>
            <a:r>
              <a:rPr lang="en-US" sz="1300" dirty="0">
                <a:solidFill>
                  <a:schemeClr val="tx2"/>
                </a:solidFill>
              </a:rPr>
              <a:t> la </a:t>
            </a:r>
            <a:r>
              <a:rPr lang="en-US" sz="1300" dirty="0" err="1">
                <a:solidFill>
                  <a:schemeClr val="tx2"/>
                </a:solidFill>
              </a:rPr>
              <a:t>nuit</a:t>
            </a:r>
            <a:r>
              <a:rPr lang="en-US" sz="1300" dirty="0">
                <a:solidFill>
                  <a:schemeClr val="tx2"/>
                </a:solidFill>
              </a:rPr>
              <a:t> se </a:t>
            </a:r>
            <a:r>
              <a:rPr lang="en-US" sz="1300" dirty="0" err="1">
                <a:solidFill>
                  <a:schemeClr val="tx2"/>
                </a:solidFill>
              </a:rPr>
              <a:t>trouvent</a:t>
            </a:r>
            <a:r>
              <a:rPr lang="en-US" sz="1300" dirty="0">
                <a:solidFill>
                  <a:schemeClr val="tx2"/>
                </a:solidFill>
              </a:rPr>
              <a:t> encore </a:t>
            </a:r>
            <a:r>
              <a:rPr lang="en-US" sz="1300" dirty="0" err="1">
                <a:solidFill>
                  <a:schemeClr val="tx2"/>
                </a:solidFill>
              </a:rPr>
              <a:t>vivants</a:t>
            </a:r>
            <a:r>
              <a:rPr lang="en-US" sz="1300" dirty="0">
                <a:solidFill>
                  <a:schemeClr val="tx2"/>
                </a:solidFill>
              </a:rPr>
              <a:t> au petit </a:t>
            </a:r>
            <a:r>
              <a:rPr lang="en-US" sz="1300" dirty="0" err="1">
                <a:solidFill>
                  <a:schemeClr val="tx2"/>
                </a:solidFill>
              </a:rPr>
              <a:t>matin</a:t>
            </a:r>
            <a:r>
              <a:rPr lang="en-US" sz="1300" dirty="0">
                <a:solidFill>
                  <a:schemeClr val="tx2"/>
                </a:solidFill>
              </a:rPr>
              <a:t>. </a:t>
            </a:r>
            <a:r>
              <a:rPr lang="en-US" sz="1300" dirty="0" err="1">
                <a:solidFill>
                  <a:schemeClr val="tx2"/>
                </a:solidFill>
              </a:rPr>
              <a:t>Qu’ils</a:t>
            </a:r>
            <a:r>
              <a:rPr lang="en-US" sz="1300" dirty="0">
                <a:solidFill>
                  <a:schemeClr val="tx2"/>
                </a:solidFill>
              </a:rPr>
              <a:t> </a:t>
            </a:r>
            <a:r>
              <a:rPr lang="en-US" sz="1300" dirty="0" err="1">
                <a:solidFill>
                  <a:schemeClr val="tx2"/>
                </a:solidFill>
              </a:rPr>
              <a:t>aient</a:t>
            </a:r>
            <a:r>
              <a:rPr lang="en-US" sz="1300" dirty="0">
                <a:solidFill>
                  <a:schemeClr val="tx2"/>
                </a:solidFill>
              </a:rPr>
              <a:t> </a:t>
            </a:r>
            <a:r>
              <a:rPr lang="en-US" sz="1300" dirty="0" err="1">
                <a:solidFill>
                  <a:schemeClr val="tx2"/>
                </a:solidFill>
              </a:rPr>
              <a:t>parlé</a:t>
            </a:r>
            <a:r>
              <a:rPr lang="en-US" sz="1300" dirty="0">
                <a:solidFill>
                  <a:schemeClr val="tx2"/>
                </a:solidFill>
              </a:rPr>
              <a:t> </a:t>
            </a:r>
            <a:r>
              <a:rPr lang="en-US" sz="1300" dirty="0" err="1">
                <a:solidFill>
                  <a:schemeClr val="tx2"/>
                </a:solidFill>
              </a:rPr>
              <a:t>ou</a:t>
            </a:r>
            <a:r>
              <a:rPr lang="en-US" sz="1300" dirty="0">
                <a:solidFill>
                  <a:schemeClr val="tx2"/>
                </a:solidFill>
              </a:rPr>
              <a:t> pas, </a:t>
            </a:r>
            <a:r>
              <a:rPr lang="en-US" sz="1300" dirty="0" err="1">
                <a:solidFill>
                  <a:schemeClr val="tx2"/>
                </a:solidFill>
              </a:rPr>
              <a:t>il</a:t>
            </a:r>
            <a:r>
              <a:rPr lang="en-US" sz="1300" dirty="0">
                <a:solidFill>
                  <a:schemeClr val="tx2"/>
                </a:solidFill>
              </a:rPr>
              <a:t> </a:t>
            </a:r>
            <a:r>
              <a:rPr lang="en-US" sz="1300" dirty="0" err="1">
                <a:solidFill>
                  <a:schemeClr val="tx2"/>
                </a:solidFill>
              </a:rPr>
              <a:t>étaient</a:t>
            </a:r>
            <a:r>
              <a:rPr lang="en-US" sz="1300" dirty="0">
                <a:solidFill>
                  <a:schemeClr val="tx2"/>
                </a:solidFill>
              </a:rPr>
              <a:t> </a:t>
            </a:r>
            <a:r>
              <a:rPr lang="en-US" sz="1300" dirty="0" err="1">
                <a:solidFill>
                  <a:schemeClr val="tx2"/>
                </a:solidFill>
              </a:rPr>
              <a:t>généralement</a:t>
            </a:r>
            <a:r>
              <a:rPr lang="en-US" sz="1300" dirty="0">
                <a:solidFill>
                  <a:schemeClr val="tx2"/>
                </a:solidFill>
              </a:rPr>
              <a:t> </a:t>
            </a:r>
            <a:r>
              <a:rPr lang="en-US" sz="1300" dirty="0" err="1">
                <a:solidFill>
                  <a:schemeClr val="tx2"/>
                </a:solidFill>
              </a:rPr>
              <a:t>neutralisés</a:t>
            </a:r>
            <a:r>
              <a:rPr lang="en-US" sz="1300" dirty="0">
                <a:solidFill>
                  <a:schemeClr val="tx2"/>
                </a:solidFill>
              </a:rPr>
              <a:t>. Il </a:t>
            </a:r>
            <a:r>
              <a:rPr lang="en-US" sz="1300" dirty="0" err="1">
                <a:solidFill>
                  <a:schemeClr val="tx2"/>
                </a:solidFill>
              </a:rPr>
              <a:t>était</a:t>
            </a:r>
            <a:r>
              <a:rPr lang="en-US" sz="1300" dirty="0">
                <a:solidFill>
                  <a:schemeClr val="tx2"/>
                </a:solidFill>
              </a:rPr>
              <a:t> impossible de les </a:t>
            </a:r>
            <a:r>
              <a:rPr lang="en-US" sz="1300" dirty="0" err="1">
                <a:solidFill>
                  <a:schemeClr val="tx2"/>
                </a:solidFill>
              </a:rPr>
              <a:t>remettre</a:t>
            </a:r>
            <a:r>
              <a:rPr lang="en-US" sz="1300" dirty="0">
                <a:solidFill>
                  <a:schemeClr val="tx2"/>
                </a:solidFill>
              </a:rPr>
              <a:t> </a:t>
            </a:r>
            <a:r>
              <a:rPr lang="en-US" sz="1300" dirty="0" err="1">
                <a:solidFill>
                  <a:schemeClr val="tx2"/>
                </a:solidFill>
              </a:rPr>
              <a:t>dans</a:t>
            </a:r>
            <a:r>
              <a:rPr lang="en-US" sz="1300" dirty="0">
                <a:solidFill>
                  <a:schemeClr val="tx2"/>
                </a:solidFill>
              </a:rPr>
              <a:t> le circuit </a:t>
            </a:r>
            <a:r>
              <a:rPr lang="en-US" sz="1300" dirty="0" err="1">
                <a:solidFill>
                  <a:schemeClr val="tx2"/>
                </a:solidFill>
              </a:rPr>
              <a:t>judiciaire</a:t>
            </a:r>
            <a:r>
              <a:rPr lang="en-US" sz="1300" dirty="0">
                <a:solidFill>
                  <a:schemeClr val="tx2"/>
                </a:solidFill>
              </a:rPr>
              <a:t>. </a:t>
            </a:r>
            <a:r>
              <a:rPr lang="en-US" sz="1300" dirty="0" err="1">
                <a:solidFill>
                  <a:schemeClr val="tx2"/>
                </a:solidFill>
              </a:rPr>
              <a:t>Ils</a:t>
            </a:r>
            <a:r>
              <a:rPr lang="en-US" sz="1300" dirty="0">
                <a:solidFill>
                  <a:schemeClr val="tx2"/>
                </a:solidFill>
              </a:rPr>
              <a:t> </a:t>
            </a:r>
            <a:r>
              <a:rPr lang="en-US" sz="1300" dirty="0" err="1">
                <a:solidFill>
                  <a:schemeClr val="tx2"/>
                </a:solidFill>
              </a:rPr>
              <a:t>étaient</a:t>
            </a:r>
            <a:r>
              <a:rPr lang="en-US" sz="1300" dirty="0">
                <a:solidFill>
                  <a:schemeClr val="tx2"/>
                </a:solidFill>
              </a:rPr>
              <a:t> trop </a:t>
            </a:r>
            <a:r>
              <a:rPr lang="en-US" sz="1300" dirty="0" err="1">
                <a:solidFill>
                  <a:schemeClr val="tx2"/>
                </a:solidFill>
              </a:rPr>
              <a:t>nombreux</a:t>
            </a:r>
            <a:r>
              <a:rPr lang="en-US" sz="1300" dirty="0">
                <a:solidFill>
                  <a:schemeClr val="tx2"/>
                </a:solidFill>
              </a:rPr>
              <a:t> et les </a:t>
            </a:r>
            <a:r>
              <a:rPr lang="en-US" sz="1300" dirty="0" err="1">
                <a:solidFill>
                  <a:schemeClr val="tx2"/>
                </a:solidFill>
              </a:rPr>
              <a:t>rouages</a:t>
            </a:r>
            <a:r>
              <a:rPr lang="en-US" sz="1300" dirty="0">
                <a:solidFill>
                  <a:schemeClr val="tx2"/>
                </a:solidFill>
              </a:rPr>
              <a:t> de la machine se </a:t>
            </a:r>
            <a:r>
              <a:rPr lang="en-US" sz="1300" dirty="0" err="1">
                <a:solidFill>
                  <a:schemeClr val="tx2"/>
                </a:solidFill>
              </a:rPr>
              <a:t>seraient</a:t>
            </a:r>
            <a:r>
              <a:rPr lang="en-US" sz="1300" dirty="0">
                <a:solidFill>
                  <a:schemeClr val="tx2"/>
                </a:solidFill>
              </a:rPr>
              <a:t> </a:t>
            </a:r>
            <a:r>
              <a:rPr lang="en-US" sz="1300" dirty="0" err="1">
                <a:solidFill>
                  <a:schemeClr val="tx2"/>
                </a:solidFill>
              </a:rPr>
              <a:t>grippés</a:t>
            </a:r>
            <a:r>
              <a:rPr lang="en-US" sz="1300" dirty="0">
                <a:solidFill>
                  <a:schemeClr val="tx2"/>
                </a:solidFill>
              </a:rPr>
              <a:t>… Plus de </a:t>
            </a:r>
            <a:r>
              <a:rPr lang="en-US" sz="1300" dirty="0" err="1">
                <a:solidFill>
                  <a:schemeClr val="tx2"/>
                </a:solidFill>
              </a:rPr>
              <a:t>vingt</a:t>
            </a:r>
            <a:r>
              <a:rPr lang="en-US" sz="1300" dirty="0">
                <a:solidFill>
                  <a:schemeClr val="tx2"/>
                </a:solidFill>
              </a:rPr>
              <a:t> mille </a:t>
            </a:r>
            <a:r>
              <a:rPr lang="en-US" sz="1300" dirty="0" err="1">
                <a:solidFill>
                  <a:schemeClr val="tx2"/>
                </a:solidFill>
              </a:rPr>
              <a:t>personnes</a:t>
            </a:r>
            <a:r>
              <a:rPr lang="en-US" sz="1300" dirty="0">
                <a:solidFill>
                  <a:schemeClr val="tx2"/>
                </a:solidFill>
              </a:rPr>
              <a:t> son </a:t>
            </a:r>
            <a:r>
              <a:rPr lang="en-US" sz="1300" dirty="0" err="1">
                <a:solidFill>
                  <a:schemeClr val="tx2"/>
                </a:solidFill>
              </a:rPr>
              <a:t>passées</a:t>
            </a:r>
            <a:r>
              <a:rPr lang="en-US" sz="1300" dirty="0">
                <a:solidFill>
                  <a:schemeClr val="tx2"/>
                </a:solidFill>
              </a:rPr>
              <a:t> par </a:t>
            </a:r>
            <a:r>
              <a:rPr lang="en-US" sz="1300" dirty="0" err="1">
                <a:solidFill>
                  <a:schemeClr val="tx2"/>
                </a:solidFill>
              </a:rPr>
              <a:t>ce</a:t>
            </a:r>
            <a:r>
              <a:rPr lang="en-US" sz="1300" dirty="0">
                <a:solidFill>
                  <a:schemeClr val="tx2"/>
                </a:solidFill>
              </a:rPr>
              <a:t> camp: </a:t>
            </a:r>
            <a:r>
              <a:rPr lang="en-US" sz="1300" dirty="0" err="1">
                <a:solidFill>
                  <a:schemeClr val="tx2"/>
                </a:solidFill>
              </a:rPr>
              <a:t>trois</a:t>
            </a:r>
            <a:r>
              <a:rPr lang="en-US" sz="1300" dirty="0">
                <a:solidFill>
                  <a:schemeClr val="tx2"/>
                </a:solidFill>
              </a:rPr>
              <a:t> pour cent de la population de </a:t>
            </a:r>
            <a:r>
              <a:rPr lang="en-US" sz="1300" dirty="0" err="1">
                <a:solidFill>
                  <a:schemeClr val="tx2"/>
                </a:solidFill>
              </a:rPr>
              <a:t>l’agglomération</a:t>
            </a:r>
            <a:r>
              <a:rPr lang="en-US" sz="1300" dirty="0">
                <a:solidFill>
                  <a:schemeClr val="tx2"/>
                </a:solidFill>
              </a:rPr>
              <a:t> </a:t>
            </a:r>
            <a:r>
              <a:rPr lang="en-US" sz="1300" dirty="0" err="1">
                <a:solidFill>
                  <a:schemeClr val="tx2"/>
                </a:solidFill>
              </a:rPr>
              <a:t>d’Alger</a:t>
            </a:r>
            <a:r>
              <a:rPr lang="en-US" sz="1300" dirty="0">
                <a:solidFill>
                  <a:schemeClr val="tx2"/>
                </a:solidFill>
              </a:rPr>
              <a:t>. Comment </a:t>
            </a:r>
            <a:r>
              <a:rPr lang="en-US" sz="1300" dirty="0" err="1">
                <a:solidFill>
                  <a:schemeClr val="tx2"/>
                </a:solidFill>
              </a:rPr>
              <a:t>confier</a:t>
            </a:r>
            <a:r>
              <a:rPr lang="en-US" sz="1300" dirty="0">
                <a:solidFill>
                  <a:schemeClr val="tx2"/>
                </a:solidFill>
              </a:rPr>
              <a:t> </a:t>
            </a:r>
            <a:r>
              <a:rPr lang="en-US" sz="1300" dirty="0" err="1">
                <a:solidFill>
                  <a:schemeClr val="tx2"/>
                </a:solidFill>
              </a:rPr>
              <a:t>tous</a:t>
            </a:r>
            <a:r>
              <a:rPr lang="en-US" sz="1300" dirty="0">
                <a:solidFill>
                  <a:schemeClr val="tx2"/>
                </a:solidFill>
              </a:rPr>
              <a:t> </a:t>
            </a:r>
            <a:r>
              <a:rPr lang="en-US" sz="1300" dirty="0" err="1">
                <a:solidFill>
                  <a:schemeClr val="tx2"/>
                </a:solidFill>
              </a:rPr>
              <a:t>ces</a:t>
            </a:r>
            <a:r>
              <a:rPr lang="en-US" sz="1300" dirty="0">
                <a:solidFill>
                  <a:schemeClr val="tx2"/>
                </a:solidFill>
              </a:rPr>
              <a:t> gens à la Justice?”--- </a:t>
            </a:r>
            <a:r>
              <a:rPr lang="en-US" sz="1200" dirty="0"/>
              <a:t>Paul </a:t>
            </a:r>
            <a:r>
              <a:rPr lang="en-US" sz="1200" dirty="0" err="1"/>
              <a:t>Aussaresses</a:t>
            </a:r>
            <a:r>
              <a:rPr lang="en-US" sz="1200" dirty="0"/>
              <a:t>, </a:t>
            </a:r>
            <a:r>
              <a:rPr lang="en-US" sz="1200" i="1" dirty="0"/>
              <a:t>Services </a:t>
            </a:r>
            <a:r>
              <a:rPr lang="en-US" sz="1200" i="1" dirty="0" err="1"/>
              <a:t>Spéciaux</a:t>
            </a:r>
            <a:r>
              <a:rPr lang="en-US" sz="1200" i="1" dirty="0"/>
              <a:t>: </a:t>
            </a:r>
            <a:r>
              <a:rPr lang="en-US" sz="1200" i="1" dirty="0" err="1"/>
              <a:t>Algérie</a:t>
            </a:r>
            <a:r>
              <a:rPr lang="en-US" sz="1200" i="1" dirty="0"/>
              <a:t> 1955-1957</a:t>
            </a:r>
            <a:r>
              <a:rPr lang="en-US" sz="1200" dirty="0"/>
              <a:t>, Saint-</a:t>
            </a:r>
            <a:r>
              <a:rPr lang="en-US" sz="1200" dirty="0" err="1"/>
              <a:t>Amant</a:t>
            </a:r>
            <a:r>
              <a:rPr lang="en-US" sz="1200" dirty="0"/>
              <a:t>-</a:t>
            </a:r>
            <a:r>
              <a:rPr lang="en-US" sz="1200" dirty="0" err="1"/>
              <a:t>Montrond</a:t>
            </a:r>
            <a:r>
              <a:rPr lang="en-US" sz="1200" dirty="0"/>
              <a:t>: Perrin, Mai 2001, pages 153-154</a:t>
            </a:r>
            <a:endParaRPr lang="en-US" sz="1200" dirty="0">
              <a:solidFill>
                <a:schemeClr val="tx2"/>
              </a:solidFill>
            </a:endParaRPr>
          </a:p>
          <a:p>
            <a:pPr marL="0" indent="0">
              <a:buFontTx/>
              <a:buNone/>
              <a:defRPr/>
            </a:pPr>
            <a:r>
              <a:rPr lang="en-US" sz="800" dirty="0">
                <a:solidFill>
                  <a:schemeClr val="tx2"/>
                </a:solidFill>
              </a:rPr>
              <a:t>Paul </a:t>
            </a:r>
            <a:r>
              <a:rPr lang="en-US" sz="800" dirty="0" err="1">
                <a:solidFill>
                  <a:schemeClr val="tx2"/>
                </a:solidFill>
              </a:rPr>
              <a:t>Aussaresses</a:t>
            </a:r>
            <a:r>
              <a:rPr lang="en-US" sz="800" dirty="0">
                <a:solidFill>
                  <a:schemeClr val="tx2"/>
                </a:solidFill>
              </a:rPr>
              <a:t>, ancient de la France </a:t>
            </a:r>
            <a:r>
              <a:rPr lang="en-US" sz="800" dirty="0" err="1">
                <a:solidFill>
                  <a:schemeClr val="tx2"/>
                </a:solidFill>
              </a:rPr>
              <a:t>libre</a:t>
            </a:r>
            <a:r>
              <a:rPr lang="en-US" sz="800" dirty="0">
                <a:solidFill>
                  <a:schemeClr val="tx2"/>
                </a:solidFill>
              </a:rPr>
              <a:t>, </a:t>
            </a:r>
            <a:r>
              <a:rPr lang="en-US" sz="800" dirty="0" err="1">
                <a:solidFill>
                  <a:schemeClr val="tx2"/>
                </a:solidFill>
              </a:rPr>
              <a:t>général</a:t>
            </a:r>
            <a:r>
              <a:rPr lang="en-US" sz="800" dirty="0">
                <a:solidFill>
                  <a:schemeClr val="tx2"/>
                </a:solidFill>
              </a:rPr>
              <a:t> de la brigade de </a:t>
            </a:r>
            <a:r>
              <a:rPr lang="en-US" sz="800" dirty="0" err="1">
                <a:solidFill>
                  <a:schemeClr val="tx2"/>
                </a:solidFill>
              </a:rPr>
              <a:t>l’armée</a:t>
            </a:r>
            <a:r>
              <a:rPr lang="en-US" sz="800" dirty="0">
                <a:solidFill>
                  <a:schemeClr val="tx2"/>
                </a:solidFill>
              </a:rPr>
              <a:t> </a:t>
            </a:r>
            <a:r>
              <a:rPr lang="en-US" sz="800" dirty="0" err="1">
                <a:solidFill>
                  <a:schemeClr val="tx2"/>
                </a:solidFill>
              </a:rPr>
              <a:t>française</a:t>
            </a:r>
            <a:r>
              <a:rPr lang="en-US" sz="800" dirty="0">
                <a:solidFill>
                  <a:schemeClr val="tx2"/>
                </a:solidFill>
              </a:rPr>
              <a:t>, </a:t>
            </a:r>
            <a:r>
              <a:rPr lang="en-US" sz="800" dirty="0" err="1">
                <a:solidFill>
                  <a:schemeClr val="tx2"/>
                </a:solidFill>
              </a:rPr>
              <a:t>engagé</a:t>
            </a:r>
            <a:r>
              <a:rPr lang="en-US" sz="800" dirty="0">
                <a:solidFill>
                  <a:schemeClr val="tx2"/>
                </a:solidFill>
              </a:rPr>
              <a:t> </a:t>
            </a:r>
            <a:r>
              <a:rPr lang="en-US" sz="800" dirty="0" err="1">
                <a:solidFill>
                  <a:schemeClr val="tx2"/>
                </a:solidFill>
              </a:rPr>
              <a:t>dans</a:t>
            </a:r>
            <a:r>
              <a:rPr lang="en-US" sz="800" dirty="0">
                <a:solidFill>
                  <a:schemeClr val="tx2"/>
                </a:solidFill>
              </a:rPr>
              <a:t> les services </a:t>
            </a:r>
            <a:r>
              <a:rPr lang="en-US" sz="800" dirty="0" err="1">
                <a:solidFill>
                  <a:schemeClr val="tx2"/>
                </a:solidFill>
              </a:rPr>
              <a:t>spéciaux</a:t>
            </a:r>
            <a:r>
              <a:rPr lang="en-US" sz="800" dirty="0">
                <a:solidFill>
                  <a:schemeClr val="tx2"/>
                </a:solidFill>
              </a:rPr>
              <a:t>, </a:t>
            </a:r>
            <a:r>
              <a:rPr lang="en-US" sz="800" dirty="0" err="1">
                <a:solidFill>
                  <a:schemeClr val="tx2"/>
                </a:solidFill>
              </a:rPr>
              <a:t>est</a:t>
            </a:r>
            <a:r>
              <a:rPr lang="en-US" sz="800" dirty="0">
                <a:solidFill>
                  <a:schemeClr val="tx2"/>
                </a:solidFill>
              </a:rPr>
              <a:t> </a:t>
            </a:r>
            <a:r>
              <a:rPr lang="en-US" sz="800" dirty="0" err="1">
                <a:solidFill>
                  <a:schemeClr val="tx2"/>
                </a:solidFill>
              </a:rPr>
              <a:t>envoyé</a:t>
            </a:r>
            <a:r>
              <a:rPr lang="en-US" sz="800" dirty="0">
                <a:solidFill>
                  <a:schemeClr val="tx2"/>
                </a:solidFill>
              </a:rPr>
              <a:t> par le </a:t>
            </a:r>
            <a:r>
              <a:rPr lang="en-US" sz="800" dirty="0" err="1">
                <a:solidFill>
                  <a:schemeClr val="tx2"/>
                </a:solidFill>
              </a:rPr>
              <a:t>général</a:t>
            </a:r>
            <a:r>
              <a:rPr lang="en-US" sz="800" dirty="0">
                <a:solidFill>
                  <a:schemeClr val="tx2"/>
                </a:solidFill>
              </a:rPr>
              <a:t> de Gaulle </a:t>
            </a:r>
            <a:r>
              <a:rPr lang="en-US" sz="800" dirty="0" err="1">
                <a:solidFill>
                  <a:schemeClr val="tx2"/>
                </a:solidFill>
              </a:rPr>
              <a:t>dans</a:t>
            </a:r>
            <a:r>
              <a:rPr lang="en-US" sz="800" dirty="0">
                <a:solidFill>
                  <a:schemeClr val="tx2"/>
                </a:solidFill>
              </a:rPr>
              <a:t> les </a:t>
            </a:r>
            <a:r>
              <a:rPr lang="en-US" sz="800" dirty="0" err="1">
                <a:solidFill>
                  <a:schemeClr val="tx2"/>
                </a:solidFill>
              </a:rPr>
              <a:t>opérations</a:t>
            </a:r>
            <a:r>
              <a:rPr lang="en-US" sz="800" dirty="0">
                <a:solidFill>
                  <a:schemeClr val="tx2"/>
                </a:solidFill>
              </a:rPr>
              <a:t> </a:t>
            </a:r>
            <a:r>
              <a:rPr lang="en-US" sz="800" dirty="0" err="1">
                <a:solidFill>
                  <a:schemeClr val="tx2"/>
                </a:solidFill>
              </a:rPr>
              <a:t>secrètes</a:t>
            </a:r>
            <a:r>
              <a:rPr lang="en-US" sz="800" dirty="0">
                <a:solidFill>
                  <a:schemeClr val="tx2"/>
                </a:solidFill>
              </a:rPr>
              <a:t> les plus </a:t>
            </a:r>
            <a:r>
              <a:rPr lang="en-US" sz="800" dirty="0" err="1">
                <a:solidFill>
                  <a:schemeClr val="tx2"/>
                </a:solidFill>
              </a:rPr>
              <a:t>délicates</a:t>
            </a:r>
            <a:r>
              <a:rPr lang="en-US" sz="800" dirty="0">
                <a:solidFill>
                  <a:schemeClr val="tx2"/>
                </a:solidFill>
              </a:rPr>
              <a:t>. Après </a:t>
            </a:r>
            <a:r>
              <a:rPr lang="en-US" sz="800" dirty="0" err="1">
                <a:solidFill>
                  <a:schemeClr val="tx2"/>
                </a:solidFill>
              </a:rPr>
              <a:t>avoir</a:t>
            </a:r>
            <a:r>
              <a:rPr lang="en-US" sz="800" dirty="0">
                <a:solidFill>
                  <a:schemeClr val="tx2"/>
                </a:solidFill>
              </a:rPr>
              <a:t> </a:t>
            </a:r>
            <a:r>
              <a:rPr lang="en-US" sz="800" dirty="0" err="1">
                <a:solidFill>
                  <a:schemeClr val="tx2"/>
                </a:solidFill>
              </a:rPr>
              <a:t>participé</a:t>
            </a:r>
            <a:r>
              <a:rPr lang="en-US" sz="800" dirty="0">
                <a:solidFill>
                  <a:schemeClr val="tx2"/>
                </a:solidFill>
              </a:rPr>
              <a:t> à la guerre </a:t>
            </a:r>
            <a:r>
              <a:rPr lang="en-US" sz="800" dirty="0" err="1">
                <a:solidFill>
                  <a:schemeClr val="tx2"/>
                </a:solidFill>
              </a:rPr>
              <a:t>d’I</a:t>
            </a:r>
            <a:r>
              <a:rPr lang="en-US" sz="800" i="1" dirty="0" err="1">
                <a:solidFill>
                  <a:schemeClr val="tx2"/>
                </a:solidFill>
              </a:rPr>
              <a:t>ndochine</a:t>
            </a:r>
            <a:r>
              <a:rPr lang="en-US" sz="800" i="1" dirty="0">
                <a:solidFill>
                  <a:schemeClr val="tx2"/>
                </a:solidFill>
              </a:rPr>
              <a:t> et à la formation du </a:t>
            </a:r>
            <a:r>
              <a:rPr lang="en-US" sz="800" i="1" dirty="0" err="1">
                <a:solidFill>
                  <a:schemeClr val="tx2"/>
                </a:solidFill>
              </a:rPr>
              <a:t>Sdece</a:t>
            </a:r>
            <a:r>
              <a:rPr lang="en-US" sz="800" i="1" dirty="0">
                <a:solidFill>
                  <a:schemeClr val="tx2"/>
                </a:solidFill>
              </a:rPr>
              <a:t> [Service de documentation </a:t>
            </a:r>
            <a:r>
              <a:rPr lang="en-US" sz="800" i="1" dirty="0" err="1">
                <a:solidFill>
                  <a:schemeClr val="tx2"/>
                </a:solidFill>
              </a:rPr>
              <a:t>extérieure</a:t>
            </a:r>
            <a:r>
              <a:rPr lang="en-US" sz="800" i="1" dirty="0">
                <a:solidFill>
                  <a:schemeClr val="tx2"/>
                </a:solidFill>
              </a:rPr>
              <a:t> et de </a:t>
            </a:r>
            <a:r>
              <a:rPr lang="en-US" sz="800" i="1" dirty="0" err="1">
                <a:solidFill>
                  <a:schemeClr val="tx2"/>
                </a:solidFill>
              </a:rPr>
              <a:t>contre-espionnage</a:t>
            </a:r>
            <a:r>
              <a:rPr lang="en-US" sz="800" i="1" dirty="0">
                <a:solidFill>
                  <a:schemeClr val="tx2"/>
                </a:solidFill>
              </a:rPr>
              <a:t>], </a:t>
            </a:r>
            <a:r>
              <a:rPr lang="en-US" sz="800" i="1" dirty="0" err="1">
                <a:solidFill>
                  <a:schemeClr val="tx2"/>
                </a:solidFill>
              </a:rPr>
              <a:t>il</a:t>
            </a:r>
            <a:r>
              <a:rPr lang="en-US" sz="800" i="1" dirty="0">
                <a:solidFill>
                  <a:schemeClr val="tx2"/>
                </a:solidFill>
              </a:rPr>
              <a:t> </a:t>
            </a:r>
            <a:r>
              <a:rPr lang="en-US" sz="800" i="1" dirty="0" err="1">
                <a:solidFill>
                  <a:schemeClr val="tx2"/>
                </a:solidFill>
              </a:rPr>
              <a:t>exerce</a:t>
            </a:r>
            <a:r>
              <a:rPr lang="en-US" sz="800" i="1" dirty="0">
                <a:solidFill>
                  <a:schemeClr val="tx2"/>
                </a:solidFill>
              </a:rPr>
              <a:t> des </a:t>
            </a:r>
            <a:r>
              <a:rPr lang="en-US" sz="800" i="1" dirty="0" err="1">
                <a:solidFill>
                  <a:schemeClr val="tx2"/>
                </a:solidFill>
              </a:rPr>
              <a:t>responsabilités</a:t>
            </a:r>
            <a:r>
              <a:rPr lang="en-US" sz="800" i="1" dirty="0">
                <a:solidFill>
                  <a:schemeClr val="tx2"/>
                </a:solidFill>
              </a:rPr>
              <a:t> </a:t>
            </a:r>
            <a:r>
              <a:rPr lang="en-US" sz="800" i="1" dirty="0" err="1">
                <a:solidFill>
                  <a:schemeClr val="tx2"/>
                </a:solidFill>
              </a:rPr>
              <a:t>importantes</a:t>
            </a:r>
            <a:r>
              <a:rPr lang="en-US" sz="800" i="1" dirty="0">
                <a:solidFill>
                  <a:schemeClr val="tx2"/>
                </a:solidFill>
              </a:rPr>
              <a:t> au Service Action. </a:t>
            </a:r>
            <a:r>
              <a:rPr lang="en-US" sz="800" i="1" dirty="0" err="1">
                <a:solidFill>
                  <a:schemeClr val="tx2"/>
                </a:solidFill>
              </a:rPr>
              <a:t>Mais</a:t>
            </a:r>
            <a:r>
              <a:rPr lang="en-US" sz="800" i="1" dirty="0">
                <a:solidFill>
                  <a:schemeClr val="tx2"/>
                </a:solidFill>
              </a:rPr>
              <a:t> </a:t>
            </a:r>
            <a:r>
              <a:rPr lang="en-US" sz="800" i="1" dirty="0" err="1">
                <a:solidFill>
                  <a:schemeClr val="tx2"/>
                </a:solidFill>
              </a:rPr>
              <a:t>c’est</a:t>
            </a:r>
            <a:r>
              <a:rPr lang="en-US" sz="800" i="1" dirty="0">
                <a:solidFill>
                  <a:schemeClr val="tx2"/>
                </a:solidFill>
              </a:rPr>
              <a:t> en </a:t>
            </a:r>
            <a:r>
              <a:rPr lang="en-US" sz="800" i="1" dirty="0" err="1">
                <a:solidFill>
                  <a:schemeClr val="tx2"/>
                </a:solidFill>
              </a:rPr>
              <a:t>Algérie</a:t>
            </a:r>
            <a:r>
              <a:rPr lang="en-US" sz="800" i="1" dirty="0">
                <a:solidFill>
                  <a:schemeClr val="tx2"/>
                </a:solidFill>
              </a:rPr>
              <a:t> </a:t>
            </a:r>
            <a:r>
              <a:rPr lang="en-US" sz="800" i="1" dirty="0" err="1">
                <a:solidFill>
                  <a:schemeClr val="tx2"/>
                </a:solidFill>
              </a:rPr>
              <a:t>que</a:t>
            </a:r>
            <a:r>
              <a:rPr lang="en-US" sz="800" i="1" dirty="0">
                <a:solidFill>
                  <a:schemeClr val="tx2"/>
                </a:solidFill>
              </a:rPr>
              <a:t> Paul </a:t>
            </a:r>
            <a:r>
              <a:rPr lang="en-US" sz="800" i="1" dirty="0" err="1">
                <a:solidFill>
                  <a:schemeClr val="tx2"/>
                </a:solidFill>
              </a:rPr>
              <a:t>Aussaresses</a:t>
            </a:r>
            <a:r>
              <a:rPr lang="en-US" sz="800" i="1" dirty="0">
                <a:solidFill>
                  <a:schemeClr val="tx2"/>
                </a:solidFill>
              </a:rPr>
              <a:t>, qui </a:t>
            </a:r>
            <a:r>
              <a:rPr lang="en-US" sz="800" i="1" dirty="0" err="1">
                <a:solidFill>
                  <a:schemeClr val="tx2"/>
                </a:solidFill>
              </a:rPr>
              <a:t>deviendra</a:t>
            </a:r>
            <a:r>
              <a:rPr lang="en-US" sz="800" i="1" dirty="0">
                <a:solidFill>
                  <a:schemeClr val="tx2"/>
                </a:solidFill>
              </a:rPr>
              <a:t> </a:t>
            </a:r>
            <a:r>
              <a:rPr lang="en-US" sz="800" i="1" dirty="0" err="1">
                <a:solidFill>
                  <a:schemeClr val="tx2"/>
                </a:solidFill>
              </a:rPr>
              <a:t>ensuite</a:t>
            </a:r>
            <a:r>
              <a:rPr lang="en-US" sz="800" i="1" dirty="0">
                <a:solidFill>
                  <a:schemeClr val="tx2"/>
                </a:solidFill>
              </a:rPr>
              <a:t> </a:t>
            </a:r>
            <a:r>
              <a:rPr lang="en-US" sz="800" i="1" dirty="0" err="1">
                <a:solidFill>
                  <a:schemeClr val="tx2"/>
                </a:solidFill>
              </a:rPr>
              <a:t>instructeur</a:t>
            </a:r>
            <a:r>
              <a:rPr lang="en-US" sz="800" i="1" dirty="0">
                <a:solidFill>
                  <a:schemeClr val="tx2"/>
                </a:solidFill>
              </a:rPr>
              <a:t> des forces </a:t>
            </a:r>
            <a:r>
              <a:rPr lang="en-US" sz="800" i="1" dirty="0" err="1">
                <a:solidFill>
                  <a:schemeClr val="tx2"/>
                </a:solidFill>
              </a:rPr>
              <a:t>spéciales</a:t>
            </a:r>
            <a:r>
              <a:rPr lang="en-US" sz="800" i="1" dirty="0">
                <a:solidFill>
                  <a:schemeClr val="tx2"/>
                </a:solidFill>
              </a:rPr>
              <a:t> </a:t>
            </a:r>
            <a:r>
              <a:rPr lang="en-US" sz="800" i="1" dirty="0" err="1">
                <a:solidFill>
                  <a:schemeClr val="tx2"/>
                </a:solidFill>
              </a:rPr>
              <a:t>américaines</a:t>
            </a:r>
            <a:r>
              <a:rPr lang="en-US" sz="800" i="1" dirty="0">
                <a:solidFill>
                  <a:schemeClr val="tx2"/>
                </a:solidFill>
              </a:rPr>
              <a:t>, a </a:t>
            </a:r>
            <a:r>
              <a:rPr lang="en-US" sz="800" i="1" dirty="0" err="1">
                <a:solidFill>
                  <a:schemeClr val="tx2"/>
                </a:solidFill>
              </a:rPr>
              <a:t>dû</a:t>
            </a:r>
            <a:r>
              <a:rPr lang="en-US" sz="800" i="1" dirty="0">
                <a:solidFill>
                  <a:schemeClr val="tx2"/>
                </a:solidFill>
              </a:rPr>
              <a:t> </a:t>
            </a:r>
            <a:r>
              <a:rPr lang="en-US" sz="800" i="1" dirty="0" err="1">
                <a:solidFill>
                  <a:schemeClr val="tx2"/>
                </a:solidFill>
              </a:rPr>
              <a:t>accomplir</a:t>
            </a:r>
            <a:r>
              <a:rPr lang="en-US" sz="800" i="1" dirty="0">
                <a:solidFill>
                  <a:schemeClr val="tx2"/>
                </a:solidFill>
              </a:rPr>
              <a:t> </a:t>
            </a:r>
            <a:r>
              <a:rPr lang="en-US" sz="800" i="1" dirty="0" err="1">
                <a:solidFill>
                  <a:schemeClr val="tx2"/>
                </a:solidFill>
              </a:rPr>
              <a:t>sa</a:t>
            </a:r>
            <a:r>
              <a:rPr lang="en-US" sz="800" i="1" dirty="0">
                <a:solidFill>
                  <a:schemeClr val="tx2"/>
                </a:solidFill>
              </a:rPr>
              <a:t> mission la plus </a:t>
            </a:r>
            <a:r>
              <a:rPr lang="en-US" sz="800" i="1" dirty="0" err="1">
                <a:solidFill>
                  <a:schemeClr val="tx2"/>
                </a:solidFill>
              </a:rPr>
              <a:t>douloureuse</a:t>
            </a:r>
            <a:r>
              <a:rPr lang="en-US" sz="800" i="1" dirty="0">
                <a:solidFill>
                  <a:schemeClr val="tx2"/>
                </a:solidFill>
              </a:rPr>
              <a:t>.</a:t>
            </a:r>
            <a:endParaRPr lang="en-US" sz="800" dirty="0">
              <a:solidFill>
                <a:schemeClr val="tx2"/>
              </a:solidFill>
            </a:endParaRPr>
          </a:p>
          <a:p>
            <a:pPr marL="0" indent="0">
              <a:buFontTx/>
              <a:buNone/>
              <a:defRPr/>
            </a:pPr>
            <a:endParaRPr lang="en-US" sz="800" dirty="0" smtClean="0">
              <a:solidFill>
                <a:schemeClr val="tx2"/>
              </a:solidFill>
            </a:endParaRPr>
          </a:p>
        </p:txBody>
      </p:sp>
      <p:cxnSp>
        <p:nvCxnSpPr>
          <p:cNvPr id="73732" name="Straight Connector 3"/>
          <p:cNvCxnSpPr>
            <a:cxnSpLocks noChangeShapeType="1"/>
          </p:cNvCxnSpPr>
          <p:nvPr/>
        </p:nvCxnSpPr>
        <p:spPr bwMode="auto">
          <a:xfrm>
            <a:off x="0" y="5486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0" y="0"/>
            <a:ext cx="9144000" cy="762000"/>
          </a:xfrm>
        </p:spPr>
        <p:txBody>
          <a:bodyPr/>
          <a:lstStyle/>
          <a:p>
            <a:r>
              <a:rPr lang="en-US" altLang="en-US" sz="2800" b="1" dirty="0" smtClean="0"/>
              <a:t>Human Right Watch Report: </a:t>
            </a:r>
            <a:r>
              <a:rPr lang="en-US" altLang="en-US" sz="1800" dirty="0" smtClean="0"/>
              <a:t>Separate and Unequal: Israel’s Discriminatory Treatment of Palestinians in the Occupied Palestinian Territories, December 19, 2010</a:t>
            </a:r>
          </a:p>
        </p:txBody>
      </p:sp>
      <p:sp>
        <p:nvSpPr>
          <p:cNvPr id="74755" name="Content Placeholder 2"/>
          <p:cNvSpPr>
            <a:spLocks noGrp="1"/>
          </p:cNvSpPr>
          <p:nvPr>
            <p:ph idx="1"/>
          </p:nvPr>
        </p:nvSpPr>
        <p:spPr>
          <a:xfrm>
            <a:off x="0" y="762000"/>
            <a:ext cx="9144000" cy="5943600"/>
          </a:xfrm>
        </p:spPr>
        <p:txBody>
          <a:bodyPr/>
          <a:lstStyle/>
          <a:p>
            <a:pPr marL="0" indent="0">
              <a:buFontTx/>
              <a:buNone/>
            </a:pPr>
            <a:r>
              <a:rPr lang="en-US" altLang="en-US" sz="1200" dirty="0" smtClean="0"/>
              <a:t>"Palestinians face systematic discrimination merely because of their race, ethnicity, and national origin, depriving them of electricity, water, schools, and access to roads, while nearby Jewish settlers enjoy all of these state-provided benefits. While Israeli settlements flourish, Palestinians under Israeli control live in a time warp - not just separate, not just unequal, but sometimes even pushed off their lands and out of their homes."---</a:t>
            </a:r>
            <a:r>
              <a:rPr lang="en-US" altLang="en-US" sz="1200" b="1" dirty="0" smtClean="0">
                <a:solidFill>
                  <a:schemeClr val="tx2"/>
                </a:solidFill>
              </a:rPr>
              <a:t>Carroll </a:t>
            </a:r>
            <a:r>
              <a:rPr lang="en-US" altLang="en-US" sz="1200" b="1" dirty="0" err="1" smtClean="0">
                <a:solidFill>
                  <a:schemeClr val="tx2"/>
                </a:solidFill>
              </a:rPr>
              <a:t>Bogert</a:t>
            </a:r>
            <a:r>
              <a:rPr lang="en-US" altLang="en-US" sz="1200" b="1" dirty="0" smtClean="0">
                <a:solidFill>
                  <a:schemeClr val="tx2"/>
                </a:solidFill>
              </a:rPr>
              <a:t>, deputy executive director for external relations at Human Rights Watch.</a:t>
            </a:r>
          </a:p>
          <a:p>
            <a:pPr marL="0" indent="0">
              <a:buFontTx/>
              <a:buNone/>
            </a:pPr>
            <a:r>
              <a:rPr lang="en-US" altLang="en-US" sz="1200" dirty="0" smtClean="0"/>
              <a:t>"This report shows that Israel operates a two-tier system for the two populations of the West Bank in the large areas where it exercises exclusive control. The report is based on case studies comparing Israel’s starkly different treatment of settlements and next-door Palestinian communities in these areas. It calls on the US and EU member states and on businesses with operations in settlement areas to avoid supporting Israeli settlement policies that are inherently discriminatory and that violate international law."</a:t>
            </a:r>
          </a:p>
          <a:p>
            <a:pPr marL="0" indent="0">
              <a:buFontTx/>
              <a:buNone/>
            </a:pPr>
            <a:r>
              <a:rPr lang="en-US" altLang="en-US" sz="1200" dirty="0" smtClean="0"/>
              <a:t>"The case studies in this report show that discriminatory Israeli policies control many aspects of the day-to-day life of Palestinians who live in areas under exclusive Israeli control and that those policies often have no conceivable security justification. For example, </a:t>
            </a:r>
            <a:r>
              <a:rPr lang="en-US" altLang="en-US" sz="1200" dirty="0" err="1" smtClean="0"/>
              <a:t>Jubbet</a:t>
            </a:r>
            <a:r>
              <a:rPr lang="en-US" altLang="en-US" sz="1200" dirty="0" smtClean="0"/>
              <a:t> al-</a:t>
            </a:r>
            <a:r>
              <a:rPr lang="en-US" altLang="en-US" sz="1200" dirty="0" err="1" smtClean="0"/>
              <a:t>Dhib</a:t>
            </a:r>
            <a:r>
              <a:rPr lang="en-US" altLang="en-US" sz="1200" dirty="0" smtClean="0"/>
              <a:t> is a 160-person Palestinian village to the southeast of Bethlehem that is often accessible only by foot because its only connection to a paved road is a rough, 1.5 kilometer-long dirt track. Children from </a:t>
            </a:r>
            <a:r>
              <a:rPr lang="en-US" altLang="en-US" sz="1200" dirty="0" err="1" smtClean="0"/>
              <a:t>Jubbet</a:t>
            </a:r>
            <a:r>
              <a:rPr lang="en-US" altLang="en-US" sz="1200" dirty="0" smtClean="0"/>
              <a:t> al-</a:t>
            </a:r>
            <a:r>
              <a:rPr lang="en-US" altLang="en-US" sz="1200" dirty="0" err="1" smtClean="0"/>
              <a:t>Dhib</a:t>
            </a:r>
            <a:r>
              <a:rPr lang="en-US" altLang="en-US" sz="1200" dirty="0" smtClean="0"/>
              <a:t> must walk to schools in other villages several kilometers away because their own village has no school. </a:t>
            </a:r>
            <a:r>
              <a:rPr lang="en-US" altLang="en-US" sz="1200" dirty="0" err="1" smtClean="0"/>
              <a:t>Jubbet</a:t>
            </a:r>
            <a:r>
              <a:rPr lang="en-US" altLang="en-US" sz="1200" dirty="0" smtClean="0"/>
              <a:t> al-</a:t>
            </a:r>
            <a:r>
              <a:rPr lang="en-US" altLang="en-US" sz="1200" dirty="0" err="1" smtClean="0"/>
              <a:t>Dhib</a:t>
            </a:r>
            <a:r>
              <a:rPr lang="en-US" altLang="en-US" sz="1200" dirty="0" smtClean="0"/>
              <a:t> lacks electricity despite numerous requests to be connected to the Israeli electric grid, which Israeli authorities have rejected; Israeli authorities also rejected an internationally donor-funded project that would have provided the village with solar-powered streetlights. Any meat or milk in the village must be eaten the same day due to lack of refrigeration; residents often resort to eating preserved foods instead. Villagers depend for light on candles, kerosene lanterns, and, when they can afford to fill it with gasoline, a small generator.</a:t>
            </a:r>
          </a:p>
          <a:p>
            <a:pPr marL="0" indent="0">
              <a:buFontTx/>
              <a:buNone/>
            </a:pPr>
            <a:r>
              <a:rPr lang="en-US" altLang="en-US" sz="1200" dirty="0" smtClean="0"/>
              <a:t>Approximately 350 meters away is the Jewish community of </a:t>
            </a:r>
            <a:r>
              <a:rPr lang="en-US" altLang="en-US" sz="1200" dirty="0" err="1" smtClean="0"/>
              <a:t>Sde</a:t>
            </a:r>
            <a:r>
              <a:rPr lang="en-US" altLang="en-US" sz="1200" dirty="0" smtClean="0"/>
              <a:t> Bar. It has a paved access road for its population of around 50 people and is connected to Jerusalem by a new, multimillion dollar highway—the “Lieberman Road”—which bypasses Palestinian cities, towns, and villages like </a:t>
            </a:r>
            <a:r>
              <a:rPr lang="en-US" altLang="en-US" sz="1200" dirty="0" err="1" smtClean="0"/>
              <a:t>Jubbet</a:t>
            </a:r>
            <a:r>
              <a:rPr lang="en-US" altLang="en-US" sz="1200" dirty="0" smtClean="0"/>
              <a:t> al-</a:t>
            </a:r>
            <a:r>
              <a:rPr lang="en-US" altLang="en-US" sz="1200" dirty="0" err="1" smtClean="0"/>
              <a:t>Dhib</a:t>
            </a:r>
            <a:r>
              <a:rPr lang="en-US" altLang="en-US" sz="1200" dirty="0" smtClean="0"/>
              <a:t>. </a:t>
            </a:r>
            <a:r>
              <a:rPr lang="en-US" altLang="en-US" sz="1200" dirty="0" err="1" smtClean="0"/>
              <a:t>Sde</a:t>
            </a:r>
            <a:r>
              <a:rPr lang="en-US" altLang="en-US" sz="1200" dirty="0" smtClean="0"/>
              <a:t> Bar operates a high school, but </a:t>
            </a:r>
            <a:r>
              <a:rPr lang="en-US" altLang="en-US" sz="1200" dirty="0" err="1" smtClean="0"/>
              <a:t>Jubbet</a:t>
            </a:r>
            <a:r>
              <a:rPr lang="en-US" altLang="en-US" sz="1200" dirty="0" smtClean="0"/>
              <a:t> al-</a:t>
            </a:r>
            <a:r>
              <a:rPr lang="en-US" altLang="en-US" sz="1200" dirty="0" err="1" smtClean="0"/>
              <a:t>Dhib</a:t>
            </a:r>
            <a:r>
              <a:rPr lang="en-US" altLang="en-US" sz="1200" dirty="0" smtClean="0"/>
              <a:t> students are ineligible to attend; for Palestinians, settlements are closed military areas that may be entered only with special military permits. Residents of </a:t>
            </a:r>
            <a:r>
              <a:rPr lang="en-US" altLang="en-US" sz="1200" dirty="0" err="1" smtClean="0"/>
              <a:t>Sde</a:t>
            </a:r>
            <a:r>
              <a:rPr lang="en-US" altLang="en-US" sz="1200" dirty="0" smtClean="0"/>
              <a:t> Bar have the amenities common to any Israeli town, such as refrigerators and electric lights, which </a:t>
            </a:r>
            <a:r>
              <a:rPr lang="en-US" altLang="en-US" sz="1200" dirty="0" err="1" smtClean="0"/>
              <a:t>Jubbet</a:t>
            </a:r>
            <a:r>
              <a:rPr lang="en-US" altLang="en-US" sz="1200" dirty="0" smtClean="0"/>
              <a:t> al-</a:t>
            </a:r>
            <a:r>
              <a:rPr lang="en-US" altLang="en-US" sz="1200" dirty="0" err="1" smtClean="0"/>
              <a:t>Dhib</a:t>
            </a:r>
            <a:r>
              <a:rPr lang="en-US" altLang="en-US" sz="1200" dirty="0" smtClean="0"/>
              <a:t> villagers can see from their homes at night." Human Right Watch Report, December 19, 2010, </a:t>
            </a:r>
            <a:r>
              <a:rPr lang="en-US" altLang="en-US" sz="1200" dirty="0" smtClean="0">
                <a:hlinkClick r:id="rId2"/>
              </a:rPr>
              <a:t>http://www.hrw.org/node/95061</a:t>
            </a:r>
            <a:r>
              <a:rPr lang="en-US" altLang="en-US" sz="1200" dirty="0" smtClean="0"/>
              <a:t> </a:t>
            </a:r>
          </a:p>
          <a:p>
            <a:pPr marL="0" indent="0">
              <a:buFontTx/>
              <a:buNone/>
            </a:pPr>
            <a:r>
              <a:rPr lang="en-US" altLang="en-US" sz="1200" dirty="0" smtClean="0"/>
              <a:t>“</a:t>
            </a:r>
            <a:r>
              <a:rPr lang="en-US" altLang="en-US" sz="1200" b="1" dirty="0" smtClean="0">
                <a:solidFill>
                  <a:schemeClr val="tx2"/>
                </a:solidFill>
              </a:rPr>
              <a:t>Is Judaism a race? Ask Israelis--Can Israeli racism be eliminated through law, trial and punishment, or is it already part of the Israeli identity? </a:t>
            </a:r>
            <a:r>
              <a:rPr lang="en-US" altLang="en-US" sz="1200" dirty="0" smtClean="0"/>
              <a:t>The recent demonstrations in Bat Yam, Tel Aviv's </a:t>
            </a:r>
            <a:r>
              <a:rPr lang="en-US" altLang="en-US" sz="1200" dirty="0" err="1" smtClean="0"/>
              <a:t>Hatikva</a:t>
            </a:r>
            <a:r>
              <a:rPr lang="en-US" altLang="en-US" sz="1200" dirty="0" smtClean="0"/>
              <a:t> Quarter and Zion Square, in Jerusalem, featured a motley medley of paradoxical partners in racist positions: ultra-Orthodox rabbis and "liberal" rabbis standing together against the rental and sale of apartments to Arabs; working-class folk demanding that foreigners be deported; members of the middle class who "fear for our daughters' welfare" and male chauvinists carrying signs that say "Jewish women for Jewish men." This demographic array poses an impossible burden on the law: Using legal means to stifle the trend would be tantamount to putting Israeli identity on trial.” </a:t>
            </a:r>
            <a:r>
              <a:rPr lang="en-US" altLang="en-US" sz="1200" dirty="0" err="1" smtClean="0">
                <a:solidFill>
                  <a:schemeClr val="tx2"/>
                </a:solidFill>
              </a:rPr>
              <a:t>Zvi</a:t>
            </a:r>
            <a:r>
              <a:rPr lang="en-US" altLang="en-US" sz="1200" dirty="0" smtClean="0">
                <a:solidFill>
                  <a:schemeClr val="tx2"/>
                </a:solidFill>
              </a:rPr>
              <a:t> </a:t>
            </a:r>
            <a:r>
              <a:rPr lang="en-US" altLang="en-US" sz="1200" dirty="0" err="1" smtClean="0">
                <a:solidFill>
                  <a:schemeClr val="tx2"/>
                </a:solidFill>
              </a:rPr>
              <a:t>Bar’el</a:t>
            </a:r>
            <a:r>
              <a:rPr lang="en-US" altLang="en-US" sz="1200" dirty="0" smtClean="0">
                <a:solidFill>
                  <a:schemeClr val="tx2"/>
                </a:solidFill>
              </a:rPr>
              <a:t>, </a:t>
            </a:r>
            <a:r>
              <a:rPr lang="en-US" altLang="en-US" sz="1200" dirty="0" err="1" smtClean="0">
                <a:solidFill>
                  <a:schemeClr val="tx2"/>
                </a:solidFill>
              </a:rPr>
              <a:t>Haaretz</a:t>
            </a:r>
            <a:r>
              <a:rPr lang="en-US" altLang="en-US" sz="1200" dirty="0" smtClean="0">
                <a:solidFill>
                  <a:schemeClr val="tx2"/>
                </a:solidFill>
              </a:rPr>
              <a:t>, 12/26/2010</a:t>
            </a:r>
            <a:r>
              <a:rPr lang="en-US" altLang="en-US" sz="400" dirty="0" smtClean="0"/>
              <a:t>, </a:t>
            </a:r>
            <a:r>
              <a:rPr lang="en-US" altLang="en-US" sz="400" dirty="0" smtClean="0">
                <a:hlinkClick r:id="rId3"/>
              </a:rPr>
              <a:t>http://www.haaretz.com/print-edition/opinion/is-judaism-a-race-ask-israelis-1.332977</a:t>
            </a:r>
            <a:r>
              <a:rPr lang="en-US" altLang="en-US" sz="400" dirty="0" smtClean="0"/>
              <a:t> </a:t>
            </a:r>
          </a:p>
          <a:p>
            <a:pPr marL="0" indent="0">
              <a:buFontTx/>
              <a:buNone/>
            </a:pPr>
            <a:r>
              <a:rPr lang="en-US" altLang="en-US" sz="1800" b="1" dirty="0">
                <a:solidFill>
                  <a:schemeClr val="tx2"/>
                </a:solidFill>
              </a:rPr>
              <a:t>Supreme Court rejects citizens' request to change nationality from 'Jewish' to </a:t>
            </a:r>
            <a:r>
              <a:rPr lang="en-US" altLang="en-US" sz="1800" b="1" dirty="0" smtClean="0">
                <a:solidFill>
                  <a:schemeClr val="tx2"/>
                </a:solidFill>
              </a:rPr>
              <a:t>'Israeli‘</a:t>
            </a:r>
            <a:r>
              <a:rPr lang="en-US" altLang="en-US" sz="1200" dirty="0" smtClean="0"/>
              <a:t>, </a:t>
            </a:r>
            <a:r>
              <a:rPr lang="nl-NL" altLang="en-US" sz="1800" dirty="0"/>
              <a:t>Haaretz, 10/2/2103</a:t>
            </a:r>
            <a:r>
              <a:rPr lang="nl-NL" altLang="en-US" sz="1200" dirty="0"/>
              <a:t>, </a:t>
            </a:r>
            <a:r>
              <a:rPr lang="nl-NL" altLang="en-US" sz="1200" dirty="0">
                <a:hlinkClick r:id="rId4"/>
              </a:rPr>
              <a:t>http://www.haaretz.com/news/national/.</a:t>
            </a:r>
            <a:r>
              <a:rPr lang="nl-NL" altLang="en-US" sz="1200" dirty="0" smtClean="0">
                <a:hlinkClick r:id="rId4"/>
              </a:rPr>
              <a:t>premium-1.550241</a:t>
            </a:r>
            <a:r>
              <a:rPr lang="en-US" altLang="en-US" sz="1200" dirty="0"/>
              <a:t> </a:t>
            </a:r>
            <a:endParaRPr lang="nl-NL" altLang="en-US" sz="1200" dirty="0"/>
          </a:p>
        </p:txBody>
      </p:sp>
      <p:cxnSp>
        <p:nvCxnSpPr>
          <p:cNvPr id="74756" name="Straight Connector 2"/>
          <p:cNvCxnSpPr>
            <a:cxnSpLocks noChangeShapeType="1"/>
          </p:cNvCxnSpPr>
          <p:nvPr/>
        </p:nvCxnSpPr>
        <p:spPr bwMode="auto">
          <a:xfrm>
            <a:off x="0" y="5105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xfrm>
            <a:off x="0" y="0"/>
            <a:ext cx="9144000" cy="990600"/>
          </a:xfrm>
        </p:spPr>
        <p:txBody>
          <a:bodyPr/>
          <a:lstStyle/>
          <a:p>
            <a:r>
              <a:rPr lang="en-US" sz="3200" b="1" dirty="0" smtClean="0"/>
              <a:t>Palestine/Israel-relevant </a:t>
            </a:r>
            <a:r>
              <a:rPr lang="en-US" sz="3200" b="1" dirty="0"/>
              <a:t>sections of </a:t>
            </a:r>
            <a:r>
              <a:rPr lang="en-US" sz="3200" b="1" i="1" dirty="0"/>
              <a:t>The Platform for the Movement for Black </a:t>
            </a:r>
            <a:r>
              <a:rPr lang="en-US" sz="3200" b="1" i="1" dirty="0" smtClean="0"/>
              <a:t>Lives </a:t>
            </a:r>
            <a:r>
              <a:rPr lang="en-US" sz="3200" b="1" dirty="0" smtClean="0"/>
              <a:t>[2016] </a:t>
            </a:r>
            <a:r>
              <a:rPr lang="en-US" sz="1000" dirty="0">
                <a:hlinkClick r:id="rId2"/>
              </a:rPr>
              <a:t>https://policy.m4bl.org/platform</a:t>
            </a:r>
            <a:r>
              <a:rPr lang="en-US" sz="1000" dirty="0" smtClean="0">
                <a:hlinkClick r:id="rId2"/>
              </a:rPr>
              <a:t>/</a:t>
            </a:r>
            <a:r>
              <a:rPr lang="en-US" sz="1800" dirty="0" smtClean="0"/>
              <a:t> </a:t>
            </a:r>
            <a:endParaRPr lang="en-US" altLang="en-US" sz="4800" b="1" dirty="0" smtClean="0"/>
          </a:p>
        </p:txBody>
      </p:sp>
      <p:sp>
        <p:nvSpPr>
          <p:cNvPr id="3" name="Content Placeholder 2"/>
          <p:cNvSpPr>
            <a:spLocks noGrp="1"/>
          </p:cNvSpPr>
          <p:nvPr>
            <p:ph idx="1"/>
          </p:nvPr>
        </p:nvSpPr>
        <p:spPr>
          <a:xfrm>
            <a:off x="0" y="990600"/>
            <a:ext cx="9144000" cy="5867400"/>
          </a:xfrm>
        </p:spPr>
        <p:txBody>
          <a:bodyPr/>
          <a:lstStyle/>
          <a:p>
            <a:pPr marL="0" indent="0">
              <a:buNone/>
              <a:defRPr/>
            </a:pPr>
            <a:r>
              <a:rPr lang="en-US" sz="1500" dirty="0" smtClean="0"/>
              <a:t>"</a:t>
            </a:r>
            <a:r>
              <a:rPr lang="en-US" sz="1500" dirty="0"/>
              <a:t>The US military accounts for over 50 percent of discretionary federal spending, a total of 598.5 Billion dollars spent annually, as compared to 70 billion spent on education, 66 billion spent on healthcare, $63.2 billion spent on housing and 29.1 billion spent on social security and unemployment. In addition, approximately 3 billion dollars in US aid is allocated to Israel, a state that practices systematic discrimination and has maintained a military occupation of Palestine for decades. Together with aid to Egypt — Israel’s most important regional ally — this figure represents nearly 75 percent of all US aid dollars. As these figures demonstrate, resources and funds needed for reparations and for building a just and equitable society domestically are instead used to wage war against a majority of the world’s communities... </a:t>
            </a:r>
          </a:p>
          <a:p>
            <a:pPr marL="0" indent="0">
              <a:buNone/>
              <a:defRPr/>
            </a:pPr>
            <a:r>
              <a:rPr lang="en-US" sz="1500" dirty="0" smtClean="0"/>
              <a:t>The </a:t>
            </a:r>
            <a:r>
              <a:rPr lang="en-US" sz="1500" dirty="0"/>
              <a:t>US justifies and advances the global war on terror via its alliance with Israel and is complicit in the genocide taking place against the Palestinian people. The US requires Israel to use 75 percent of all the military aid it receives to buy US-made arms. Consequently, every year billions of dollars are funneled from US taxpayers to hundreds of arms corporations, who then wage lobbying campaigns pushing for even more foreign military aid. The results of this policy are twofold: it not only diverts much needed funding from domestic education and social programs, but it makes US citizens complicit in the abuses committed by the Israeli government. Israel is an apartheid state with over 50 laws on the books that sanction discrimination against the Palestinian people. Palestinian homes and land are routinely bulldozed to make way for illegal Israeli settlements. Israeli soldiers also regularly arrest and detain Palestinians as young as 4 years old without due process. Everyday, Palestinians are forced to walk through military checkpoints along the US-funded apartheid wall... </a:t>
            </a:r>
          </a:p>
          <a:p>
            <a:pPr marL="0" indent="0">
              <a:buNone/>
              <a:defRPr/>
            </a:pPr>
            <a:r>
              <a:rPr lang="en-US" sz="1500" dirty="0" smtClean="0"/>
              <a:t>Federal </a:t>
            </a:r>
            <a:r>
              <a:rPr lang="en-US" sz="1500" dirty="0"/>
              <a:t>Action: Build invest/divestment campaigns that ends US Aid to Israel’s military industrial complex and any government with human rights violations...</a:t>
            </a:r>
          </a:p>
          <a:p>
            <a:pPr marL="0" indent="0">
              <a:buNone/>
              <a:defRPr/>
            </a:pPr>
            <a:r>
              <a:rPr lang="en-US" sz="1500" dirty="0" smtClean="0"/>
              <a:t>State </a:t>
            </a:r>
            <a:r>
              <a:rPr lang="en-US" sz="1500" dirty="0"/>
              <a:t>Action: Fight the expanding number of Anti-BDS bills being passed in states around the country. This type of legislation not only harms the movement to end the Israeli occupation of Palestine, but is a threat to the constitutional right to free speech and protest. </a:t>
            </a:r>
            <a:r>
              <a:rPr lang="en-US" sz="1500" dirty="0" smtClean="0"/>
              <a:t> </a:t>
            </a:r>
            <a:r>
              <a:rPr lang="en-US" sz="1400" dirty="0" smtClean="0">
                <a:solidFill>
                  <a:schemeClr val="tx2"/>
                </a:solidFill>
              </a:rPr>
              <a:t>Platform </a:t>
            </a:r>
            <a:r>
              <a:rPr lang="en-US" sz="1400" dirty="0">
                <a:solidFill>
                  <a:schemeClr val="tx2"/>
                </a:solidFill>
              </a:rPr>
              <a:t>of The Movement for Black </a:t>
            </a:r>
            <a:r>
              <a:rPr lang="en-US" sz="1400" dirty="0" smtClean="0">
                <a:solidFill>
                  <a:schemeClr val="tx2"/>
                </a:solidFill>
              </a:rPr>
              <a:t>Lives [2016], </a:t>
            </a:r>
            <a:r>
              <a:rPr lang="en-US" sz="1400" dirty="0">
                <a:solidFill>
                  <a:schemeClr val="tx2"/>
                </a:solidFill>
                <a:hlinkClick r:id="rId3"/>
              </a:rPr>
              <a:t>https://</a:t>
            </a:r>
            <a:r>
              <a:rPr lang="en-US" sz="1400" dirty="0">
                <a:hlinkClick r:id="rId3"/>
              </a:rPr>
              <a:t>policy.m4bl.org/invest-divest</a:t>
            </a:r>
            <a:r>
              <a:rPr lang="en-US" sz="1400" dirty="0" smtClean="0">
                <a:hlinkClick r:id="rId3"/>
              </a:rPr>
              <a:t>/</a:t>
            </a:r>
            <a:endParaRPr lang="en-US" sz="1400" dirty="0" smtClean="0"/>
          </a:p>
          <a:p>
            <a:pPr marL="0" indent="0">
              <a:buNone/>
              <a:defRPr/>
            </a:pPr>
            <a:r>
              <a:rPr lang="en-US" sz="1800" dirty="0" smtClean="0">
                <a:solidFill>
                  <a:schemeClr val="tx2"/>
                </a:solidFill>
              </a:rPr>
              <a:t>Israel </a:t>
            </a:r>
            <a:r>
              <a:rPr lang="en-US" sz="1800" dirty="0">
                <a:solidFill>
                  <a:schemeClr val="tx2"/>
                </a:solidFill>
              </a:rPr>
              <a:t>Lobby Smears Black Lawmaker for Meeting Palestinians</a:t>
            </a:r>
            <a:r>
              <a:rPr lang="en-US" sz="1400" dirty="0">
                <a:solidFill>
                  <a:schemeClr val="tx2"/>
                </a:solidFill>
              </a:rPr>
              <a:t>, </a:t>
            </a:r>
            <a:r>
              <a:rPr lang="en-US" sz="1400" dirty="0"/>
              <a:t>IMEMC News, 8/25/2016, </a:t>
            </a:r>
            <a:r>
              <a:rPr lang="en-US" sz="500" dirty="0">
                <a:solidFill>
                  <a:schemeClr val="tx2"/>
                </a:solidFill>
                <a:hlinkClick r:id="rId4"/>
              </a:rPr>
              <a:t>http://imemc.org/article/israel-lobby-smears-black-lawmaker-for-meeting-palestinians</a:t>
            </a:r>
            <a:r>
              <a:rPr lang="en-US" sz="500" dirty="0" smtClean="0">
                <a:solidFill>
                  <a:schemeClr val="tx2"/>
                </a:solidFill>
                <a:hlinkClick r:id="rId4"/>
              </a:rPr>
              <a:t>/</a:t>
            </a:r>
            <a:r>
              <a:rPr lang="en-US" sz="500" dirty="0" smtClean="0">
                <a:solidFill>
                  <a:schemeClr val="tx2"/>
                </a:solidFill>
              </a:rPr>
              <a:t> </a:t>
            </a:r>
          </a:p>
        </p:txBody>
      </p:sp>
      <p:cxnSp>
        <p:nvCxnSpPr>
          <p:cNvPr id="4" name="Straight Connector 3"/>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a:xfrm>
            <a:off x="0" y="0"/>
            <a:ext cx="3657600" cy="2057400"/>
          </a:xfrm>
        </p:spPr>
        <p:txBody>
          <a:bodyPr/>
          <a:lstStyle/>
          <a:p>
            <a:r>
              <a:rPr lang="en-US" altLang="en-US" sz="3200" b="1" dirty="0" smtClean="0"/>
              <a:t>[US Secretary of State] Kerry: Israel risks turning into an 'apartheid state'</a:t>
            </a:r>
          </a:p>
        </p:txBody>
      </p:sp>
      <p:sp>
        <p:nvSpPr>
          <p:cNvPr id="76803" name="Content Placeholder 2"/>
          <p:cNvSpPr>
            <a:spLocks noGrp="1"/>
          </p:cNvSpPr>
          <p:nvPr>
            <p:ph idx="1"/>
          </p:nvPr>
        </p:nvSpPr>
        <p:spPr>
          <a:xfrm>
            <a:off x="0" y="2144973"/>
            <a:ext cx="3581400" cy="4724400"/>
          </a:xfrm>
        </p:spPr>
        <p:txBody>
          <a:bodyPr/>
          <a:lstStyle/>
          <a:p>
            <a:pPr marL="0" indent="0">
              <a:buFontTx/>
              <a:buNone/>
            </a:pPr>
            <a:r>
              <a:rPr lang="en-US" altLang="en-US" sz="1200" dirty="0" smtClean="0"/>
              <a:t>If a two-state solution isn't agreed upon soon, Israel will risk becoming "an apartheid state," U.S. Secretary of State John Kerry said on Friday while speaking before a closed forum. </a:t>
            </a:r>
          </a:p>
          <a:p>
            <a:pPr marL="0" indent="0">
              <a:buFontTx/>
              <a:buNone/>
            </a:pPr>
            <a:r>
              <a:rPr lang="en-US" altLang="en-US" sz="1200" dirty="0" smtClean="0"/>
              <a:t>Kerry used the term while speaking at the Trilateral Commission before senior officials from the United States, Europe, Russia and Japan, The Daily Beast reported. </a:t>
            </a:r>
          </a:p>
          <a:p>
            <a:pPr marL="0" indent="0">
              <a:buFontTx/>
              <a:buNone/>
            </a:pPr>
            <a:r>
              <a:rPr lang="en-US" altLang="en-US" sz="1200" dirty="0" smtClean="0"/>
              <a:t>It is the first time a U.S. official of Kerry's importance has used the contentious term "apartheid" in the context of Israel, even if only as a warning for the future.  </a:t>
            </a:r>
          </a:p>
          <a:p>
            <a:pPr marL="0" indent="0">
              <a:buFontTx/>
              <a:buNone/>
            </a:pPr>
            <a:r>
              <a:rPr lang="en-US" altLang="en-US" sz="1200" dirty="0" smtClean="0"/>
              <a:t>“A two-state solution," Kerry said, "will be clearly underscored as the only real alternative. Because a unitary state winds up either being an apartheid state with second class citizens—or it ends up being a state that destroys the capacity of Israel to be a Jewish state. </a:t>
            </a:r>
          </a:p>
          <a:p>
            <a:pPr marL="0" indent="0">
              <a:buFontTx/>
              <a:buNone/>
            </a:pPr>
            <a:r>
              <a:rPr lang="en-US" altLang="en-US" sz="1200" dirty="0" smtClean="0"/>
              <a:t>“Once you put that frame in your mind, that reality, which is the bottom line, you understand how imperative it is to get to the two-state solution, which both leaders, even yesterday, said they remain deeply committed to.” </a:t>
            </a:r>
            <a:r>
              <a:rPr lang="en-US" altLang="en-US" sz="1400" dirty="0" err="1" smtClean="0">
                <a:solidFill>
                  <a:schemeClr val="tx2"/>
                </a:solidFill>
              </a:rPr>
              <a:t>Haaretz</a:t>
            </a:r>
            <a:r>
              <a:rPr lang="en-US" altLang="en-US" sz="1400" dirty="0" smtClean="0">
                <a:solidFill>
                  <a:schemeClr val="tx2"/>
                </a:solidFill>
              </a:rPr>
              <a:t>, 4/28/2014, </a:t>
            </a:r>
            <a:r>
              <a:rPr lang="en-US" altLang="en-US" sz="1400" dirty="0" smtClean="0">
                <a:solidFill>
                  <a:schemeClr val="tx2"/>
                </a:solidFill>
                <a:hlinkClick r:id="rId2"/>
              </a:rPr>
              <a:t>http://www.haaretz.com/news/diplomacy-defense/1.587698</a:t>
            </a:r>
            <a:endParaRPr lang="en-US" altLang="en-US" sz="1400" dirty="0" smtClean="0">
              <a:solidFill>
                <a:schemeClr val="tx2"/>
              </a:solidFill>
            </a:endParaRPr>
          </a:p>
        </p:txBody>
      </p:sp>
      <p:sp>
        <p:nvSpPr>
          <p:cNvPr id="2" name="Rectangle 1"/>
          <p:cNvSpPr/>
          <p:nvPr/>
        </p:nvSpPr>
        <p:spPr>
          <a:xfrm>
            <a:off x="3581400" y="4215586"/>
            <a:ext cx="5562600" cy="2708434"/>
          </a:xfrm>
          <a:prstGeom prst="rect">
            <a:avLst/>
          </a:prstGeom>
        </p:spPr>
        <p:txBody>
          <a:bodyPr wrap="square">
            <a:spAutoFit/>
          </a:bodyPr>
          <a:lstStyle/>
          <a:p>
            <a:pPr lvl="0"/>
            <a:r>
              <a:rPr lang="en-US" sz="2000" dirty="0" smtClean="0">
                <a:solidFill>
                  <a:schemeClr val="tx2"/>
                </a:solidFill>
              </a:rPr>
              <a:t>“</a:t>
            </a:r>
            <a:r>
              <a:rPr lang="en-US" sz="2000" dirty="0">
                <a:solidFill>
                  <a:schemeClr val="tx2"/>
                </a:solidFill>
              </a:rPr>
              <a:t>The US […] is complicit in the genocide taking place against the Palestinian people,” the platform reads. “Israel is an apartheid state with over 50 laws on the books that sanction discrimination against the Palestinian people […] Everyday, Palestinians are forced to walk through military checkpoints along the US-funded apartheid wall,” the platform states </a:t>
            </a:r>
            <a:r>
              <a:rPr lang="en-US" sz="2000" dirty="0" smtClean="0">
                <a:solidFill>
                  <a:schemeClr val="tx2"/>
                </a:solidFill>
              </a:rPr>
              <a:t> </a:t>
            </a:r>
            <a:r>
              <a:rPr lang="en-US" sz="2000" dirty="0" err="1" smtClean="0">
                <a:solidFill>
                  <a:schemeClr val="tx2"/>
                </a:solidFill>
              </a:rPr>
              <a:t>urther</a:t>
            </a:r>
            <a:r>
              <a:rPr lang="en-US" sz="2000" dirty="0" smtClean="0">
                <a:solidFill>
                  <a:schemeClr val="tx2"/>
                </a:solidFill>
              </a:rPr>
              <a:t>.</a:t>
            </a:r>
            <a:r>
              <a:rPr lang="en-US" sz="2000" kern="0" dirty="0">
                <a:solidFill>
                  <a:schemeClr val="tx2"/>
                </a:solidFill>
                <a:latin typeface="Times New Roman"/>
                <a:cs typeface="+mn-cs"/>
              </a:rPr>
              <a:t> </a:t>
            </a:r>
            <a:r>
              <a:rPr lang="en-US" sz="2000" kern="0" dirty="0">
                <a:solidFill>
                  <a:srgbClr val="FFFFFF"/>
                </a:solidFill>
                <a:latin typeface="Times New Roman"/>
                <a:cs typeface="+mn-cs"/>
              </a:rPr>
              <a:t>RT, 8/5/2016, </a:t>
            </a:r>
            <a:r>
              <a:rPr lang="en-US" sz="1000" kern="0" dirty="0" smtClean="0">
                <a:solidFill>
                  <a:srgbClr val="FFFFFF"/>
                </a:solidFill>
                <a:latin typeface="Times New Roman"/>
                <a:cs typeface="+mn-cs"/>
                <a:hlinkClick r:id="rId3"/>
              </a:rPr>
              <a:t>ttps</a:t>
            </a:r>
            <a:r>
              <a:rPr lang="en-US" sz="1000" kern="0" dirty="0">
                <a:solidFill>
                  <a:srgbClr val="FFFFFF"/>
                </a:solidFill>
                <a:latin typeface="Times New Roman"/>
                <a:cs typeface="+mn-cs"/>
                <a:hlinkClick r:id="rId3"/>
              </a:rPr>
              <a:t>://www.rt.com/news/354770-israel-blm-palestine-genocide/</a:t>
            </a:r>
            <a:r>
              <a:rPr lang="en-US" sz="1000" kern="0" dirty="0">
                <a:solidFill>
                  <a:srgbClr val="FFFFFF"/>
                </a:solidFill>
                <a:latin typeface="Times New Roman"/>
                <a:cs typeface="+mn-cs"/>
              </a:rPr>
              <a:t> </a:t>
            </a:r>
            <a:endParaRPr lang="en-US" sz="1000" dirty="0"/>
          </a:p>
        </p:txBody>
      </p:sp>
      <p:sp>
        <p:nvSpPr>
          <p:cNvPr id="4" name="Rectangle 3"/>
          <p:cNvSpPr/>
          <p:nvPr/>
        </p:nvSpPr>
        <p:spPr>
          <a:xfrm>
            <a:off x="3581400" y="0"/>
            <a:ext cx="5562599" cy="4247317"/>
          </a:xfrm>
          <a:prstGeom prst="rect">
            <a:avLst/>
          </a:prstGeom>
        </p:spPr>
        <p:txBody>
          <a:bodyPr wrap="square">
            <a:spAutoFit/>
          </a:bodyPr>
          <a:lstStyle/>
          <a:p>
            <a:pPr lvl="0" eaLnBrk="0" hangingPunct="0">
              <a:spcBef>
                <a:spcPct val="20000"/>
              </a:spcBef>
              <a:defRPr/>
            </a:pPr>
            <a:r>
              <a:rPr lang="en-US" sz="5400" b="1" kern="0" dirty="0">
                <a:solidFill>
                  <a:srgbClr val="FFFF00"/>
                </a:solidFill>
                <a:latin typeface="Times New Roman"/>
                <a:cs typeface="+mn-cs"/>
              </a:rPr>
              <a:t>Jewish groups outraged after Black Lives Matter accuses Israel of genocide</a:t>
            </a:r>
            <a:r>
              <a:rPr lang="en-US" sz="2400" b="1" kern="0" dirty="0">
                <a:solidFill>
                  <a:srgbClr val="FFFF00"/>
                </a:solidFill>
                <a:latin typeface="Times New Roman"/>
                <a:cs typeface="+mn-cs"/>
              </a:rPr>
              <a:t>, </a:t>
            </a:r>
            <a:endParaRPr lang="en-US" sz="2400" kern="0" dirty="0">
              <a:solidFill>
                <a:srgbClr val="FFFFFF"/>
              </a:solidFill>
              <a:latin typeface="Times New Roman"/>
              <a:cs typeface="+mn-cs"/>
            </a:endParaRPr>
          </a:p>
        </p:txBody>
      </p:sp>
      <p:cxnSp>
        <p:nvCxnSpPr>
          <p:cNvPr id="6" name="Straight Connector 5"/>
          <p:cNvCxnSpPr/>
          <p:nvPr/>
        </p:nvCxnSpPr>
        <p:spPr bwMode="auto">
          <a:xfrm>
            <a:off x="35814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blogs.kansas.com/weblog/files/sept11repor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0"/>
            <a:ext cx="33210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7" name="Rectangle 3"/>
          <p:cNvSpPr>
            <a:spLocks noChangeArrowheads="1"/>
          </p:cNvSpPr>
          <p:nvPr/>
        </p:nvSpPr>
        <p:spPr bwMode="auto">
          <a:xfrm>
            <a:off x="0" y="0"/>
            <a:ext cx="5867400" cy="706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a:t>
            </a:r>
            <a:r>
              <a:rPr lang="en-US" altLang="en-US" sz="1600" b="1" dirty="0">
                <a:solidFill>
                  <a:schemeClr val="tx2"/>
                </a:solidFill>
              </a:rPr>
              <a:t>By his own account, KSM </a:t>
            </a:r>
            <a:r>
              <a:rPr lang="en-US" altLang="en-US" sz="1600" dirty="0"/>
              <a:t>[Khalid Sheikh Mohammed, the principal architect of the 9/11 attacks]</a:t>
            </a:r>
            <a:r>
              <a:rPr lang="en-US" altLang="en-US" sz="1600" dirty="0">
                <a:solidFill>
                  <a:schemeClr val="tx2"/>
                </a:solidFill>
              </a:rPr>
              <a:t>'s animus toward the United States stemmed not from his experience there as a student, but rather from his violent disagreement with U.S. policy favoring Israel</a:t>
            </a:r>
            <a:r>
              <a:rPr lang="en-US" altLang="en-US" sz="1600" dirty="0"/>
              <a:t>” </a:t>
            </a:r>
            <a:r>
              <a:rPr lang="en-US" altLang="en-US" sz="1600" dirty="0" smtClean="0"/>
              <a:t>p.147</a:t>
            </a:r>
          </a:p>
          <a:p>
            <a:pPr eaLnBrk="1" hangingPunct="1">
              <a:spcBef>
                <a:spcPct val="0"/>
              </a:spcBef>
              <a:buFontTx/>
              <a:buNone/>
            </a:pPr>
            <a:endParaRPr lang="en-US" altLang="en-US" sz="800" dirty="0"/>
          </a:p>
          <a:p>
            <a:pPr eaLnBrk="1" hangingPunct="1">
              <a:spcBef>
                <a:spcPct val="0"/>
              </a:spcBef>
              <a:buNone/>
            </a:pPr>
            <a:r>
              <a:rPr lang="en-US" altLang="en-US" sz="1600" b="1" dirty="0" smtClean="0"/>
              <a:t>When </a:t>
            </a:r>
            <a:r>
              <a:rPr lang="en-US" altLang="en-US" sz="1600" b="1" dirty="0"/>
              <a:t>someone asked why he and Atta [one of the 9/11 </a:t>
            </a:r>
            <a:r>
              <a:rPr lang="en-US" altLang="en-US" sz="1600" b="1" dirty="0" smtClean="0"/>
              <a:t>hijackers] </a:t>
            </a:r>
            <a:r>
              <a:rPr lang="en-US" altLang="en-US" sz="1600" dirty="0"/>
              <a:t>never laughed, Shehhi [one of the 9/11 </a:t>
            </a:r>
            <a:r>
              <a:rPr lang="en-US" altLang="en-US" sz="1600" dirty="0" smtClean="0"/>
              <a:t>hijackers] </a:t>
            </a:r>
            <a:r>
              <a:rPr lang="en-US" altLang="en-US" sz="1600" dirty="0"/>
              <a:t>retorted, “</a:t>
            </a:r>
            <a:r>
              <a:rPr lang="en-US" altLang="en-US" sz="1600" dirty="0">
                <a:solidFill>
                  <a:schemeClr val="tx2"/>
                </a:solidFill>
              </a:rPr>
              <a:t>How can you laugh when people are dying in Palestine</a:t>
            </a:r>
            <a:r>
              <a:rPr lang="en-US" altLang="en-US" sz="1600" dirty="0"/>
              <a:t>” page </a:t>
            </a:r>
            <a:r>
              <a:rPr lang="en-US" altLang="en-US" sz="1600" dirty="0" smtClean="0"/>
              <a:t>162, </a:t>
            </a:r>
            <a:r>
              <a:rPr lang="en-US" altLang="en-US" sz="1600" i="1" dirty="0" smtClean="0"/>
              <a:t>The </a:t>
            </a:r>
            <a:r>
              <a:rPr lang="en-US" altLang="en-US" sz="1600" i="1" dirty="0"/>
              <a:t>9/11 Commission Report </a:t>
            </a:r>
            <a:r>
              <a:rPr lang="en-US" altLang="en-US" sz="1600" dirty="0"/>
              <a:t>(2004</a:t>
            </a:r>
            <a:r>
              <a:rPr lang="en-US" altLang="en-US" sz="1600" dirty="0" smtClean="0"/>
              <a:t>), </a:t>
            </a:r>
            <a:r>
              <a:rPr lang="en-US" altLang="en-US" sz="800" dirty="0" smtClean="0">
                <a:hlinkClick r:id="rId3"/>
              </a:rPr>
              <a:t>http</a:t>
            </a:r>
            <a:r>
              <a:rPr lang="en-US" altLang="en-US" sz="800" dirty="0">
                <a:hlinkClick r:id="rId3"/>
              </a:rPr>
              <a:t>://</a:t>
            </a:r>
            <a:r>
              <a:rPr lang="en-US" altLang="en-US" sz="800" dirty="0" smtClean="0">
                <a:hlinkClick r:id="rId3"/>
              </a:rPr>
              <a:t>www.9-11commission.gov/report/911Report.pdf</a:t>
            </a:r>
            <a:r>
              <a:rPr lang="en-US" altLang="en-US" sz="800" dirty="0" smtClean="0"/>
              <a:t> </a:t>
            </a:r>
          </a:p>
          <a:p>
            <a:pPr eaLnBrk="1" hangingPunct="1">
              <a:spcBef>
                <a:spcPct val="0"/>
              </a:spcBef>
              <a:buNone/>
            </a:pPr>
            <a:endParaRPr lang="en-US" altLang="en-US" sz="800" dirty="0" smtClean="0"/>
          </a:p>
          <a:p>
            <a:pPr eaLnBrk="1" hangingPunct="1">
              <a:spcBef>
                <a:spcPct val="0"/>
              </a:spcBef>
              <a:buNone/>
            </a:pPr>
            <a:r>
              <a:rPr lang="en-US" altLang="en-US" sz="1600" b="1" kern="0" dirty="0" smtClean="0">
                <a:solidFill>
                  <a:schemeClr val="tx2"/>
                </a:solidFill>
                <a:latin typeface="Times New Roman"/>
                <a:cs typeface="+mn-cs"/>
              </a:rPr>
              <a:t>Full </a:t>
            </a:r>
            <a:r>
              <a:rPr lang="en-US" altLang="en-US" sz="1600" b="1" kern="0" dirty="0">
                <a:solidFill>
                  <a:schemeClr val="tx2"/>
                </a:solidFill>
                <a:latin typeface="Times New Roman"/>
                <a:cs typeface="+mn-cs"/>
              </a:rPr>
              <a:t>text: bin Laden's 'letter to America'</a:t>
            </a:r>
            <a:r>
              <a:rPr lang="en-US" altLang="en-US" sz="1600" kern="0" dirty="0">
                <a:latin typeface="Times New Roman"/>
                <a:cs typeface="+mn-cs"/>
              </a:rPr>
              <a:t> (Q1) Why are we fighting and opposing you? (Q2) What are we calling you to, and what do we want from you? As for the first question: Why are we fighting and opposing you? The answer is very simple: (1) Because you attacked us and continue to attack us. a) You attacked us in Palestine: </a:t>
            </a:r>
            <a:r>
              <a:rPr lang="en-US" altLang="en-US" sz="1600" kern="0" dirty="0">
                <a:solidFill>
                  <a:schemeClr val="tx2"/>
                </a:solidFill>
                <a:latin typeface="Times New Roman"/>
                <a:cs typeface="+mn-cs"/>
              </a:rPr>
              <a:t>The Guardian, 11/24/2002,</a:t>
            </a:r>
            <a:r>
              <a:rPr lang="en-US" altLang="en-US" sz="1200" kern="0" dirty="0">
                <a:solidFill>
                  <a:schemeClr val="tx2"/>
                </a:solidFill>
                <a:latin typeface="Times New Roman"/>
                <a:cs typeface="+mn-cs"/>
              </a:rPr>
              <a:t> </a:t>
            </a:r>
            <a:r>
              <a:rPr lang="en-US" altLang="en-US" sz="800" kern="0" dirty="0">
                <a:solidFill>
                  <a:schemeClr val="tx2"/>
                </a:solidFill>
                <a:latin typeface="Times New Roman"/>
                <a:cs typeface="+mn-cs"/>
                <a:hlinkClick r:id="rId4"/>
              </a:rPr>
              <a:t>ttp://www.theguardian.com/world/2002/nov/24/theobserver</a:t>
            </a:r>
            <a:r>
              <a:rPr lang="en-US" altLang="en-US" sz="800" kern="0" dirty="0">
                <a:solidFill>
                  <a:schemeClr val="tx2"/>
                </a:solidFill>
                <a:latin typeface="Times New Roman"/>
                <a:cs typeface="+mn-cs"/>
              </a:rPr>
              <a:t> </a:t>
            </a:r>
            <a:endParaRPr lang="en-US" altLang="en-US" sz="800" kern="0" dirty="0" smtClean="0">
              <a:solidFill>
                <a:schemeClr val="tx2"/>
              </a:solidFill>
              <a:latin typeface="Times New Roman"/>
              <a:cs typeface="+mn-cs"/>
            </a:endParaRPr>
          </a:p>
          <a:p>
            <a:pPr eaLnBrk="1" hangingPunct="1">
              <a:spcBef>
                <a:spcPct val="0"/>
              </a:spcBef>
              <a:buNone/>
            </a:pPr>
            <a:endParaRPr lang="en-US" altLang="en-US" sz="800" kern="0" dirty="0">
              <a:solidFill>
                <a:schemeClr val="tx2"/>
              </a:solidFill>
              <a:latin typeface="Times New Roman"/>
              <a:cs typeface="+mn-cs"/>
            </a:endParaRPr>
          </a:p>
          <a:p>
            <a:pPr eaLnBrk="1" hangingPunct="1">
              <a:lnSpc>
                <a:spcPct val="90000"/>
              </a:lnSpc>
              <a:spcBef>
                <a:spcPct val="0"/>
              </a:spcBef>
              <a:buFontTx/>
              <a:buNone/>
            </a:pPr>
            <a:r>
              <a:rPr lang="en-US" altLang="en-US" sz="1600" b="1" kern="0" dirty="0" smtClean="0">
                <a:solidFill>
                  <a:srgbClr val="FFFFFF"/>
                </a:solidFill>
                <a:latin typeface="Times New Roman"/>
                <a:cs typeface="+mn-cs"/>
              </a:rPr>
              <a:t>Thomas </a:t>
            </a:r>
            <a:r>
              <a:rPr lang="en-US" altLang="en-US" sz="1600" b="1" kern="0" dirty="0">
                <a:solidFill>
                  <a:srgbClr val="FFFFFF"/>
                </a:solidFill>
                <a:latin typeface="Times New Roman"/>
                <a:cs typeface="+mn-cs"/>
              </a:rPr>
              <a:t>Kean and Lee Hamilton (co-chairs of the 9/11 Commission) </a:t>
            </a:r>
            <a:r>
              <a:rPr lang="en-US" altLang="en-US" sz="1600" kern="0" dirty="0">
                <a:solidFill>
                  <a:srgbClr val="FFFFFF"/>
                </a:solidFill>
                <a:latin typeface="Times New Roman"/>
                <a:cs typeface="+mn-cs"/>
              </a:rPr>
              <a:t>wrote: </a:t>
            </a:r>
            <a:r>
              <a:rPr lang="en-US" altLang="en-US" sz="1600" kern="0" dirty="0" smtClean="0">
                <a:solidFill>
                  <a:schemeClr val="tx2"/>
                </a:solidFill>
                <a:latin typeface="Times New Roman"/>
                <a:cs typeface="+mn-cs"/>
              </a:rPr>
              <a:t>“Commissioners </a:t>
            </a:r>
            <a:r>
              <a:rPr lang="en-US" altLang="en-US" sz="1600" kern="0" dirty="0">
                <a:solidFill>
                  <a:schemeClr val="tx2"/>
                </a:solidFill>
                <a:latin typeface="Times New Roman"/>
                <a:cs typeface="+mn-cs"/>
              </a:rPr>
              <a:t>who argued that al Qaeda was motivated primarily by a religious ideology—and not by opposition to American policies—rejected mentioning the Israeli-Palestinian conflict in the report. In their view, listing U.S. support for Israel as a root cause of al Qaeda’s opposition to the United States indicated that the United States should reassess that </a:t>
            </a:r>
            <a:r>
              <a:rPr lang="en-US" altLang="en-US" sz="1600" kern="0" dirty="0" smtClean="0">
                <a:solidFill>
                  <a:schemeClr val="tx2"/>
                </a:solidFill>
                <a:latin typeface="Times New Roman"/>
                <a:cs typeface="+mn-cs"/>
              </a:rPr>
              <a:t>policy… </a:t>
            </a:r>
            <a:r>
              <a:rPr lang="en-US" altLang="en-US" sz="1600" b="1" kern="0" dirty="0" smtClean="0">
                <a:solidFill>
                  <a:schemeClr val="tx2"/>
                </a:solidFill>
                <a:latin typeface="Times New Roman"/>
                <a:cs typeface="+mn-cs"/>
              </a:rPr>
              <a:t>Since </a:t>
            </a:r>
            <a:r>
              <a:rPr lang="en-US" altLang="en-US" sz="1600" b="1" kern="0" dirty="0">
                <a:solidFill>
                  <a:schemeClr val="tx2"/>
                </a:solidFill>
                <a:latin typeface="Times New Roman"/>
                <a:cs typeface="+mn-cs"/>
              </a:rPr>
              <a:t>neither U.S. policy in the Israel-Palestinian conflict nor U.S. policy in Iraq was covered in our mandate, we were not required to discuss the issues at length</a:t>
            </a:r>
            <a:r>
              <a:rPr lang="en-US" altLang="en-US" sz="1600" kern="0" dirty="0">
                <a:solidFill>
                  <a:schemeClr val="tx2"/>
                </a:solidFill>
                <a:latin typeface="Times New Roman"/>
                <a:cs typeface="+mn-cs"/>
              </a:rPr>
              <a:t>. Had that been the case, reaching consensus would have been difficult</a:t>
            </a:r>
            <a:r>
              <a:rPr lang="en-US" altLang="en-US" sz="1600" kern="0" dirty="0" smtClean="0">
                <a:solidFill>
                  <a:schemeClr val="tx2"/>
                </a:solidFill>
                <a:latin typeface="Times New Roman"/>
                <a:cs typeface="+mn-cs"/>
              </a:rPr>
              <a:t>.”</a:t>
            </a:r>
            <a:r>
              <a:rPr lang="en-US" altLang="en-US" sz="1600" b="1" kern="0" dirty="0" smtClean="0">
                <a:solidFill>
                  <a:schemeClr val="tx2"/>
                </a:solidFill>
                <a:latin typeface="Times New Roman"/>
                <a:cs typeface="+mn-cs"/>
              </a:rPr>
              <a:t> </a:t>
            </a:r>
            <a:r>
              <a:rPr lang="en-US" altLang="en-US" sz="1600" kern="0" dirty="0">
                <a:latin typeface="Times New Roman"/>
                <a:cs typeface="+mn-cs"/>
              </a:rPr>
              <a:t>Thomas H. Kean and Lee H. Hamilton with Benjamin Rhodes, </a:t>
            </a:r>
            <a:r>
              <a:rPr lang="en-US" altLang="en-US" sz="1600" i="1" kern="0" dirty="0">
                <a:latin typeface="Times New Roman"/>
                <a:cs typeface="+mn-cs"/>
              </a:rPr>
              <a:t>Without Precedent: The Inside Story of the 9/11 Commission</a:t>
            </a:r>
            <a:r>
              <a:rPr lang="en-US" altLang="en-US" sz="1600" kern="0" dirty="0">
                <a:latin typeface="Times New Roman"/>
                <a:cs typeface="+mn-cs"/>
              </a:rPr>
              <a:t>, Alfred A. Knopf, New York, </a:t>
            </a:r>
            <a:r>
              <a:rPr lang="en-US" altLang="en-US" sz="1600" kern="0" dirty="0" smtClean="0">
                <a:latin typeface="Times New Roman"/>
                <a:cs typeface="+mn-cs"/>
              </a:rPr>
              <a:t>2006, p. 284.</a:t>
            </a:r>
          </a:p>
          <a:p>
            <a:pPr eaLnBrk="1" hangingPunct="1">
              <a:lnSpc>
                <a:spcPct val="90000"/>
              </a:lnSpc>
              <a:spcBef>
                <a:spcPct val="0"/>
              </a:spcBef>
              <a:buFontTx/>
              <a:buNone/>
            </a:pPr>
            <a:endParaRPr lang="en-US" altLang="en-US" sz="400" kern="0" dirty="0" smtClean="0">
              <a:latin typeface="Times New Roman"/>
              <a:cs typeface="+mn-cs"/>
            </a:endParaRPr>
          </a:p>
        </p:txBody>
      </p:sp>
      <p:cxnSp>
        <p:nvCxnSpPr>
          <p:cNvPr id="3" name="Straight Connector 2"/>
          <p:cNvCxnSpPr/>
          <p:nvPr/>
        </p:nvCxnSpPr>
        <p:spPr bwMode="auto">
          <a:xfrm>
            <a:off x="0" y="2209800"/>
            <a:ext cx="586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3733800"/>
            <a:ext cx="586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1066800"/>
            <a:ext cx="5867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ChangeArrowheads="1"/>
          </p:cNvSpPr>
          <p:nvPr/>
        </p:nvSpPr>
        <p:spPr bwMode="auto">
          <a:xfrm>
            <a:off x="0" y="0"/>
            <a:ext cx="9144000" cy="698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5400" b="1" dirty="0">
                <a:solidFill>
                  <a:schemeClr val="tx2"/>
                </a:solidFill>
              </a:rPr>
              <a:t>A passage from Bin Laden's 'letter to America'</a:t>
            </a:r>
          </a:p>
          <a:p>
            <a:pPr eaLnBrk="1" hangingPunct="1">
              <a:spcBef>
                <a:spcPct val="0"/>
              </a:spcBef>
              <a:buFontTx/>
              <a:buNone/>
            </a:pPr>
            <a:r>
              <a:rPr lang="en-US" altLang="en-US" sz="1800" dirty="0">
                <a:solidFill>
                  <a:schemeClr val="tx2"/>
                </a:solidFill>
              </a:rPr>
              <a:t>“As for the first question: Why are we fighting and opposing you? The answer is very simple: </a:t>
            </a:r>
          </a:p>
          <a:p>
            <a:pPr eaLnBrk="1" hangingPunct="1">
              <a:spcBef>
                <a:spcPct val="0"/>
              </a:spcBef>
              <a:buFontTx/>
              <a:buNone/>
            </a:pPr>
            <a:r>
              <a:rPr lang="en-US" altLang="en-US" sz="1800" dirty="0">
                <a:solidFill>
                  <a:schemeClr val="tx2"/>
                </a:solidFill>
              </a:rPr>
              <a:t>(1) Because you attacked us and continue to attack us. </a:t>
            </a:r>
          </a:p>
          <a:p>
            <a:pPr eaLnBrk="1" hangingPunct="1">
              <a:spcBef>
                <a:spcPct val="0"/>
              </a:spcBef>
              <a:buFontTx/>
              <a:buNone/>
            </a:pPr>
            <a:r>
              <a:rPr lang="en-US" altLang="en-US" sz="1800" dirty="0">
                <a:solidFill>
                  <a:schemeClr val="tx2"/>
                </a:solidFill>
              </a:rPr>
              <a:t>a) You attacked us in Palestine: </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200" dirty="0">
                <a:solidFill>
                  <a:srgbClr val="FFFFFF"/>
                </a:solidFill>
              </a:rPr>
              <a:t>(</a:t>
            </a:r>
            <a:r>
              <a:rPr lang="en-US" altLang="en-US" sz="1200" dirty="0" err="1">
                <a:solidFill>
                  <a:srgbClr val="FFFFFF"/>
                </a:solidFill>
              </a:rPr>
              <a:t>i</a:t>
            </a:r>
            <a:r>
              <a:rPr lang="en-US" altLang="en-US" sz="1200" dirty="0">
                <a:solidFill>
                  <a:srgbClr val="FFFFFF"/>
                </a:solidFill>
              </a:rPr>
              <a:t>) Palestine, which has sunk under military occupation for more than 80 years. The British handed over Palestine, with your help and your support, to the Jews, who have occupied it for more than 50 years; years overflowing with oppression, tyranny, crimes, killing, expulsion, destruction and devastation. The creation and continuation of Israel is one of the greatest crimes, and you are the leaders of its criminals. And of course there is no need to explain and prove the degree of American support for Israel. The creation of Israel is a crime which must be erased. Each and every person whose hands have become polluted in the contribution towards this crime must pay its*price, and pay for it heavily. </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200" dirty="0">
                <a:solidFill>
                  <a:srgbClr val="FFFFFF"/>
                </a:solidFill>
              </a:rPr>
              <a:t>(ii) It brings us both laughter and tears to see that you have not yet tired of repeating your fabricated lies that the Jews have a historical right to Palestine, as it was promised to them in the Torah. Anyone who disputes with them on this alleged fact is accused of </a:t>
            </a:r>
            <a:r>
              <a:rPr lang="en-US" altLang="en-US" sz="1200" dirty="0" err="1">
                <a:solidFill>
                  <a:srgbClr val="FFFFFF"/>
                </a:solidFill>
              </a:rPr>
              <a:t>anti-semitism</a:t>
            </a:r>
            <a:r>
              <a:rPr lang="en-US" altLang="en-US" sz="1200" dirty="0">
                <a:solidFill>
                  <a:srgbClr val="FFFFFF"/>
                </a:solidFill>
              </a:rPr>
              <a:t>. This is one of the most fallacious, widely-circulated fabrications in history. The people of Palestine are pure Arabs and original Semites. It is the Muslims who are the inheritors of Moses (peace be upon him) and the inheritors of the real Torah that has not been changed. Muslims believe in all of the Prophets, including Abraham, Moses, Jesus and Muhammad, peace and blessings of Allah be upon them all. If the followers of Moses have been promised a right to Palestine in the Torah, then the Muslims are the most worthy nation of this. </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200" dirty="0">
                <a:solidFill>
                  <a:srgbClr val="FFFFFF"/>
                </a:solidFill>
              </a:rPr>
              <a:t>When the Muslims conquered Palestine and drove out the Romans, Palestine and Jerusalem returned to </a:t>
            </a:r>
            <a:r>
              <a:rPr lang="en-US" altLang="en-US" sz="1200" dirty="0" err="1">
                <a:solidFill>
                  <a:srgbClr val="FFFFFF"/>
                </a:solidFill>
              </a:rPr>
              <a:t>Islaam</a:t>
            </a:r>
            <a:r>
              <a:rPr lang="en-US" altLang="en-US" sz="1200" dirty="0">
                <a:solidFill>
                  <a:srgbClr val="FFFFFF"/>
                </a:solidFill>
              </a:rPr>
              <a:t>, the religion of all the Prophets peace be upon them. Therefore, the call to a historical right to Palestine cannot be raised against the Islamic </a:t>
            </a:r>
            <a:r>
              <a:rPr lang="en-US" altLang="en-US" sz="1200" dirty="0" err="1">
                <a:solidFill>
                  <a:srgbClr val="FFFFFF"/>
                </a:solidFill>
              </a:rPr>
              <a:t>Ummah</a:t>
            </a:r>
            <a:r>
              <a:rPr lang="en-US" altLang="en-US" sz="1200" dirty="0">
                <a:solidFill>
                  <a:srgbClr val="FFFFFF"/>
                </a:solidFill>
              </a:rPr>
              <a:t> that believes in all the Prophets of Allah (peace and blessings be upon them) - and we make no distinction between them. </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200" dirty="0">
                <a:solidFill>
                  <a:srgbClr val="FFFFFF"/>
                </a:solidFill>
              </a:rPr>
              <a:t>(iii) The blood pouring out of Palestine must be equally revenged. You must know that the Palestinians do not cry alone; their women are not widowed alone; their sons are not orphaned alone.”</a:t>
            </a:r>
          </a:p>
          <a:p>
            <a:pPr eaLnBrk="1" hangingPunct="1">
              <a:spcBef>
                <a:spcPct val="0"/>
              </a:spcBef>
              <a:buFontTx/>
              <a:buNone/>
            </a:pPr>
            <a:endParaRPr lang="en-US" altLang="en-US" sz="1200" dirty="0">
              <a:solidFill>
                <a:srgbClr val="FFFFFF"/>
              </a:solidFill>
            </a:endParaRPr>
          </a:p>
          <a:p>
            <a:pPr eaLnBrk="1" hangingPunct="1">
              <a:spcBef>
                <a:spcPct val="0"/>
              </a:spcBef>
              <a:buFontTx/>
              <a:buNone/>
            </a:pPr>
            <a:r>
              <a:rPr lang="en-US" altLang="en-US" sz="1800" dirty="0">
                <a:solidFill>
                  <a:schemeClr val="tx2"/>
                </a:solidFill>
              </a:rPr>
              <a:t>The Guardian, 11/24/2002, </a:t>
            </a:r>
            <a:r>
              <a:rPr lang="en-US" altLang="en-US" sz="1800" dirty="0">
                <a:solidFill>
                  <a:schemeClr val="tx2"/>
                </a:solidFill>
                <a:cs typeface="Times New Roman" pitchFamily="18" charset="0"/>
                <a:hlinkClick r:id="rId2"/>
              </a:rPr>
              <a:t>http://www.theguardian.com/world/2002/nov/24/theobserver</a:t>
            </a:r>
            <a:endParaRPr lang="en-US" altLang="en-US" sz="1800" dirty="0">
              <a:solidFill>
                <a:schemeClr val="tx2"/>
              </a:solidFill>
              <a:cs typeface="Times New Roman" pitchFamily="18" charset="0"/>
            </a:endParaRPr>
          </a:p>
          <a:p>
            <a:pPr eaLnBrk="1" hangingPunct="1">
              <a:lnSpc>
                <a:spcPct val="90000"/>
              </a:lnSpc>
              <a:spcBef>
                <a:spcPct val="0"/>
              </a:spcBef>
              <a:buFontTx/>
              <a:buNone/>
            </a:pPr>
            <a:endParaRPr lang="en-US" altLang="en-US" sz="1800" dirty="0">
              <a:solidFill>
                <a:schemeClr val="tx2"/>
              </a:solidFill>
              <a:cs typeface="Times New Roman" pitchFamily="18" charset="0"/>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0" y="0"/>
            <a:ext cx="9144000" cy="2743200"/>
          </a:xfrm>
        </p:spPr>
        <p:txBody>
          <a:bodyPr/>
          <a:lstStyle/>
          <a:p>
            <a:r>
              <a:rPr lang="en-US" altLang="en-US" sz="5400" b="1" smtClean="0"/>
              <a:t>Five Guantánamo detainees claim responsibility for September 11 attacks</a:t>
            </a:r>
            <a:r>
              <a:rPr lang="en-US" altLang="en-US" b="1" smtClean="0"/>
              <a:t/>
            </a:r>
            <a:br>
              <a:rPr lang="en-US" altLang="en-US" b="1" smtClean="0"/>
            </a:br>
            <a:r>
              <a:rPr lang="en-US" altLang="en-US" sz="2800" smtClean="0"/>
              <a:t>The Guardian, 10 March 2009</a:t>
            </a:r>
            <a:r>
              <a:rPr lang="en-US" altLang="en-US" sz="200" smtClean="0"/>
              <a:t>, http://www.guardian.co.uk/world/2009/mar/10/guantanamo-detainees-september-11-2001</a:t>
            </a:r>
          </a:p>
        </p:txBody>
      </p:sp>
      <p:sp>
        <p:nvSpPr>
          <p:cNvPr id="79875" name="Content Placeholder 2"/>
          <p:cNvSpPr>
            <a:spLocks noGrp="1"/>
          </p:cNvSpPr>
          <p:nvPr>
            <p:ph idx="1"/>
          </p:nvPr>
        </p:nvSpPr>
        <p:spPr>
          <a:xfrm>
            <a:off x="0" y="3048000"/>
            <a:ext cx="9144000" cy="3810000"/>
          </a:xfrm>
        </p:spPr>
        <p:txBody>
          <a:bodyPr/>
          <a:lstStyle/>
          <a:p>
            <a:r>
              <a:rPr lang="en-US" altLang="en-US" sz="4000" smtClean="0"/>
              <a:t>Khalid Sheikh Mohammed, Walid Bin Attash, Ramzi Binalshibh, Ali Abdul Aziz Ali and Mustafa Ahmed Al-Hawsawi, </a:t>
            </a:r>
            <a:r>
              <a:rPr lang="en-US" altLang="en-US" sz="4000" b="1" smtClean="0">
                <a:solidFill>
                  <a:schemeClr val="tx2"/>
                </a:solidFill>
              </a:rPr>
              <a:t>say the terrorist killings were a response to US support for Israel</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a:xfrm>
            <a:off x="0" y="0"/>
            <a:ext cx="9144000" cy="1143000"/>
          </a:xfrm>
        </p:spPr>
        <p:txBody>
          <a:bodyPr/>
          <a:lstStyle/>
          <a:p>
            <a:r>
              <a:rPr lang="en-US" altLang="en-US" sz="4000" b="1" smtClean="0"/>
              <a:t>U.S. policy in the Israeli-Palestinian conflict feed anti-Americanism</a:t>
            </a:r>
          </a:p>
        </p:txBody>
      </p:sp>
      <p:sp>
        <p:nvSpPr>
          <p:cNvPr id="22531" name="Content Placeholder 2"/>
          <p:cNvSpPr>
            <a:spLocks noGrp="1"/>
          </p:cNvSpPr>
          <p:nvPr>
            <p:ph idx="1"/>
          </p:nvPr>
        </p:nvSpPr>
        <p:spPr>
          <a:xfrm>
            <a:off x="-9525" y="1066800"/>
            <a:ext cx="9144000" cy="5791200"/>
          </a:xfrm>
        </p:spPr>
        <p:txBody>
          <a:bodyPr/>
          <a:lstStyle/>
          <a:p>
            <a:pPr marL="0" indent="0">
              <a:buFontTx/>
              <a:buNone/>
              <a:defRPr/>
            </a:pPr>
            <a:r>
              <a:rPr lang="en-US" sz="1600" dirty="0" smtClean="0"/>
              <a:t>“perceptions of U.S. policy in the Israeli-Palestinian conflict feed anti-Americanism. A 2003 Pew Global Attitudes poll found that enormous majorities in Arab and Muslim countries (at least 90% in Jordan, the Palestinian Authority, Morocco, and Lebanon) believed the U.S. favors Israel too much. Although our most recent survey did not ask this same question, it did find strongly negative views towards Jews in the Arab world. For example, no respondents in either Lebanon or Jordan had a favorable view of Jews (on the other hand, 91% of Lebanese and 58% of Jordanians had a favorable view of Christians)”--</a:t>
            </a:r>
            <a:r>
              <a:rPr lang="en-US" sz="1600" dirty="0" smtClean="0">
                <a:solidFill>
                  <a:schemeClr val="tx2"/>
                </a:solidFill>
              </a:rPr>
              <a:t>Testimony of Andrew </a:t>
            </a:r>
            <a:r>
              <a:rPr lang="en-US" sz="1600" dirty="0" err="1" smtClean="0">
                <a:solidFill>
                  <a:schemeClr val="tx2"/>
                </a:solidFill>
              </a:rPr>
              <a:t>Kohut</a:t>
            </a:r>
            <a:r>
              <a:rPr lang="en-US" sz="1600" dirty="0" smtClean="0">
                <a:solidFill>
                  <a:schemeClr val="tx2"/>
                </a:solidFill>
              </a:rPr>
              <a:t>, United States House of Representatives, International Relations Committee Subcommittee on Oversight and Investigations November 10, 2005, </a:t>
            </a:r>
            <a:r>
              <a:rPr lang="en-US" sz="1600" dirty="0" smtClean="0">
                <a:solidFill>
                  <a:schemeClr val="tx2"/>
                </a:solidFill>
                <a:hlinkClick r:id="rId2"/>
              </a:rPr>
              <a:t>http://www.au.af.mil/au/awc/awcgate/congress/koh111005.pdf</a:t>
            </a:r>
            <a:r>
              <a:rPr lang="en-US" sz="1600" dirty="0" smtClean="0">
                <a:solidFill>
                  <a:schemeClr val="tx2"/>
                </a:solidFill>
              </a:rPr>
              <a:t> </a:t>
            </a:r>
          </a:p>
          <a:p>
            <a:pPr marL="0" indent="0">
              <a:buFontTx/>
              <a:buNone/>
              <a:defRPr/>
            </a:pPr>
            <a:r>
              <a:rPr lang="en-US" sz="2400" b="1" dirty="0" smtClean="0">
                <a:solidFill>
                  <a:srgbClr val="FFFF00"/>
                </a:solidFill>
              </a:rPr>
              <a:t>One example of how U.S</a:t>
            </a:r>
            <a:r>
              <a:rPr lang="en-US" sz="2400" b="1" dirty="0">
                <a:solidFill>
                  <a:srgbClr val="FFFF00"/>
                </a:solidFill>
              </a:rPr>
              <a:t>. </a:t>
            </a:r>
            <a:r>
              <a:rPr lang="en-US" sz="2400" b="1" dirty="0" smtClean="0">
                <a:solidFill>
                  <a:srgbClr val="FFFF00"/>
                </a:solidFill>
              </a:rPr>
              <a:t>Middle East Policy feed anti-Americanism:</a:t>
            </a:r>
          </a:p>
          <a:p>
            <a:pPr marL="0" indent="0">
              <a:buFontTx/>
              <a:buNone/>
              <a:defRPr/>
            </a:pPr>
            <a:r>
              <a:rPr lang="en-US" sz="1200" dirty="0" smtClean="0">
                <a:solidFill>
                  <a:schemeClr val="tx2"/>
                </a:solidFill>
              </a:rPr>
              <a:t>1. Congressmen Joe Walsh (R-IL) and Joseph Crowley (D-NY) sent Secretary of State Hillary Clinton a bi-partisan letter urging her and U.N. Ambassador Susan Rice to veto the upcoming Security Council resolution condemning Israel (110 Democrat and Republican members co-signed the letter), </a:t>
            </a:r>
            <a:r>
              <a:rPr lang="en-US" sz="1200" dirty="0" smtClean="0"/>
              <a:t>Congressional Documents and Publications, Feb 18, 2011. </a:t>
            </a:r>
          </a:p>
          <a:p>
            <a:pPr marL="0" indent="0">
              <a:buFontTx/>
              <a:buNone/>
              <a:defRPr/>
            </a:pPr>
            <a:r>
              <a:rPr lang="en-US" sz="1200" dirty="0" smtClean="0">
                <a:solidFill>
                  <a:schemeClr val="tx2"/>
                </a:solidFill>
              </a:rPr>
              <a:t>2. U.S. vetoes U.N. resolution declaring Israeli settlements illegal, </a:t>
            </a:r>
            <a:r>
              <a:rPr lang="en-US" sz="1200" dirty="0" smtClean="0"/>
              <a:t>CNN, 2/18/11.</a:t>
            </a:r>
          </a:p>
          <a:p>
            <a:pPr marL="0" indent="0">
              <a:buFontTx/>
              <a:buNone/>
              <a:defRPr/>
            </a:pPr>
            <a:r>
              <a:rPr lang="en-US" sz="1200" dirty="0" smtClean="0">
                <a:solidFill>
                  <a:schemeClr val="tx2"/>
                </a:solidFill>
              </a:rPr>
              <a:t>3. US Veto on Settlements Undermines International Law, </a:t>
            </a:r>
            <a:r>
              <a:rPr lang="en-US" sz="1200" dirty="0" smtClean="0"/>
              <a:t>Human Rights Watch, 2/18/11.</a:t>
            </a:r>
          </a:p>
          <a:p>
            <a:pPr marL="0" indent="0">
              <a:buFontTx/>
              <a:buNone/>
              <a:defRPr/>
            </a:pPr>
            <a:r>
              <a:rPr lang="en-US" sz="1200" dirty="0" smtClean="0">
                <a:solidFill>
                  <a:schemeClr val="tx2"/>
                </a:solidFill>
              </a:rPr>
              <a:t>4. Israel 'deeply appreciates' U.S. veto on UN resolution condemning settlements, </a:t>
            </a:r>
            <a:r>
              <a:rPr lang="en-US" sz="1200" dirty="0" err="1" smtClean="0"/>
              <a:t>Haaretz</a:t>
            </a:r>
            <a:r>
              <a:rPr lang="en-US" sz="1200" dirty="0" smtClean="0"/>
              <a:t>, 2/19/11.</a:t>
            </a:r>
          </a:p>
          <a:p>
            <a:pPr marL="0" indent="0">
              <a:buFontTx/>
              <a:buNone/>
              <a:defRPr/>
            </a:pPr>
            <a:r>
              <a:rPr lang="en-US" sz="1200" dirty="0" smtClean="0">
                <a:solidFill>
                  <a:schemeClr val="tx2"/>
                </a:solidFill>
              </a:rPr>
              <a:t>5. Palestinians plan 'Day of Rage' to protest U.S. veto on UN settlement resolution, </a:t>
            </a:r>
            <a:r>
              <a:rPr lang="en-US" sz="1200" dirty="0" err="1" smtClean="0"/>
              <a:t>Haaretz</a:t>
            </a:r>
            <a:r>
              <a:rPr lang="en-US" sz="1200" dirty="0" smtClean="0"/>
              <a:t>, 2/19/11.</a:t>
            </a:r>
          </a:p>
          <a:p>
            <a:pPr marL="0" indent="0">
              <a:buFontTx/>
              <a:buNone/>
              <a:defRPr/>
            </a:pPr>
            <a:r>
              <a:rPr lang="en-US" sz="1200" b="1" dirty="0" smtClean="0">
                <a:solidFill>
                  <a:schemeClr val="tx2"/>
                </a:solidFill>
              </a:rPr>
              <a:t>“Not </a:t>
            </a:r>
            <a:r>
              <a:rPr lang="en-US" sz="1200" b="1" dirty="0">
                <a:solidFill>
                  <a:schemeClr val="tx2"/>
                </a:solidFill>
              </a:rPr>
              <a:t>a day goes by -- not one -- when my colleagues and I do not work hard to defend Israel's security and legitimacy at the United </a:t>
            </a:r>
            <a:r>
              <a:rPr lang="en-US" sz="1200" b="1" dirty="0" smtClean="0">
                <a:solidFill>
                  <a:schemeClr val="tx2"/>
                </a:solidFill>
              </a:rPr>
              <a:t>Nations”—</a:t>
            </a:r>
            <a:r>
              <a:rPr lang="en-US" sz="1200" dirty="0" smtClean="0"/>
              <a:t>Obama's </a:t>
            </a:r>
            <a:r>
              <a:rPr lang="en-US" sz="1200" dirty="0"/>
              <a:t>Ambassador to the United Nations, Susan </a:t>
            </a:r>
            <a:r>
              <a:rPr lang="en-US" sz="1200" dirty="0" smtClean="0"/>
              <a:t>Rice, </a:t>
            </a:r>
            <a:r>
              <a:rPr lang="en-US" sz="1200" dirty="0" smtClean="0">
                <a:hlinkClick r:id="rId3"/>
              </a:rPr>
              <a:t>http</a:t>
            </a:r>
            <a:r>
              <a:rPr lang="en-US" sz="1200" dirty="0">
                <a:hlinkClick r:id="rId3"/>
              </a:rPr>
              <a:t>://</a:t>
            </a:r>
            <a:r>
              <a:rPr lang="en-US" sz="1200" dirty="0" smtClean="0">
                <a:hlinkClick r:id="rId3"/>
              </a:rPr>
              <a:t>www.huffingtonpost.com/2012/03/06/aipac-susan-rice-obama-israel_n_1323398.html</a:t>
            </a:r>
            <a:r>
              <a:rPr lang="en-US" sz="1200" dirty="0" smtClean="0"/>
              <a:t> </a:t>
            </a:r>
          </a:p>
          <a:p>
            <a:pPr marL="0" indent="0">
              <a:buFontTx/>
              <a:buNone/>
              <a:defRPr/>
            </a:pPr>
            <a:r>
              <a:rPr lang="en-US" sz="1600" dirty="0" smtClean="0">
                <a:solidFill>
                  <a:schemeClr val="tx2"/>
                </a:solidFill>
              </a:rPr>
              <a:t>President </a:t>
            </a:r>
            <a:r>
              <a:rPr lang="en-US" sz="1600" dirty="0">
                <a:solidFill>
                  <a:schemeClr val="tx2"/>
                </a:solidFill>
              </a:rPr>
              <a:t>Obama’s national security adviser, Susan Rice: "we have spent seven and a half years of the Obama administration fighting and defeating efforts to delegitimize or otherwise single out Israel unfairly. I spent four and a half years of my life doing that at the U.N., and Ambassador [Samantha] Power is doing the same — all at President Obama’s direction." </a:t>
            </a:r>
            <a:r>
              <a:rPr lang="en-US" sz="1200" dirty="0"/>
              <a:t>Forward, 6/6/2016, </a:t>
            </a:r>
            <a:r>
              <a:rPr lang="en-US" sz="800" dirty="0">
                <a:hlinkClick r:id="rId4"/>
              </a:rPr>
              <a:t>http://forward.com/news/342068/susan-rice-says-foolish-to-rule-out-backing-un-resolution-on-israel</a:t>
            </a:r>
            <a:r>
              <a:rPr lang="en-US" sz="800" dirty="0" smtClean="0">
                <a:hlinkClick r:id="rId4"/>
              </a:rPr>
              <a:t>/</a:t>
            </a:r>
            <a:r>
              <a:rPr lang="en-US" sz="800" dirty="0" smtClean="0"/>
              <a:t> </a:t>
            </a:r>
          </a:p>
          <a:p>
            <a:pPr>
              <a:defRPr/>
            </a:pPr>
            <a:endParaRPr lang="en-US" sz="1600" dirty="0" smtClean="0">
              <a:solidFill>
                <a:schemeClr val="tx2"/>
              </a:solidFill>
            </a:endParaRPr>
          </a:p>
        </p:txBody>
      </p:sp>
      <p:cxnSp>
        <p:nvCxnSpPr>
          <p:cNvPr id="80900" name="Straight Connector 2"/>
          <p:cNvCxnSpPr>
            <a:cxnSpLocks noChangeShapeType="1"/>
          </p:cNvCxnSpPr>
          <p:nvPr/>
        </p:nvCxnSpPr>
        <p:spPr bwMode="auto">
          <a:xfrm>
            <a:off x="0" y="3352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791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a:xfrm>
            <a:off x="0" y="0"/>
            <a:ext cx="9144000" cy="1600200"/>
          </a:xfrm>
        </p:spPr>
        <p:txBody>
          <a:bodyPr/>
          <a:lstStyle/>
          <a:p>
            <a:r>
              <a:rPr lang="en-US" altLang="en-US" sz="5100" b="1" dirty="0" smtClean="0">
                <a:solidFill>
                  <a:srgbClr val="FFFF00"/>
                </a:solidFill>
              </a:rPr>
              <a:t>The Palestine-Israel Conflict and America’s image problem</a:t>
            </a:r>
          </a:p>
        </p:txBody>
      </p:sp>
      <p:sp>
        <p:nvSpPr>
          <p:cNvPr id="81923" name="Content Placeholder 2"/>
          <p:cNvSpPr>
            <a:spLocks noGrp="1"/>
          </p:cNvSpPr>
          <p:nvPr>
            <p:ph idx="1"/>
          </p:nvPr>
        </p:nvSpPr>
        <p:spPr>
          <a:xfrm>
            <a:off x="0" y="2133600"/>
            <a:ext cx="9144000" cy="4724400"/>
          </a:xfrm>
        </p:spPr>
        <p:txBody>
          <a:bodyPr/>
          <a:lstStyle/>
          <a:p>
            <a:r>
              <a:rPr lang="en-US" altLang="en-US" sz="3600" dirty="0" smtClean="0"/>
              <a:t>Undersecretary of State for Public Diplomacy Charlotte Beers resigned in March 2003 after acknowledging before a Senate Foreign Relations Committee hearing that “the gap between who we are and how we wish to be seen, and how we are in fact seen, is frighteningly wide.”</a:t>
            </a:r>
          </a:p>
          <a:p>
            <a:endParaRPr lang="en-US" altLang="en-US" sz="1400" dirty="0" smtClean="0"/>
          </a:p>
          <a:p>
            <a:r>
              <a:rPr lang="en-US" altLang="en-US" sz="1800" dirty="0" smtClean="0"/>
              <a:t>CNN.com, “Bush's Muslim propaganda chief quits,” March 4, 2003.</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lstStyle/>
          <a:p>
            <a:pPr algn="ctr">
              <a:buFontTx/>
              <a:buNone/>
              <a:defRPr/>
            </a:pPr>
            <a:r>
              <a:rPr lang="en-US" sz="5100" b="1" dirty="0" smtClean="0">
                <a:solidFill>
                  <a:srgbClr val="FFFF00"/>
                </a:solidFill>
              </a:rPr>
              <a:t>The Palestine-Israel Conflict and America’s image problem</a:t>
            </a:r>
          </a:p>
          <a:p>
            <a:pPr>
              <a:buFontTx/>
              <a:buNone/>
              <a:defRPr/>
            </a:pPr>
            <a:endParaRPr lang="en-US" sz="2600" b="1" dirty="0" smtClean="0">
              <a:solidFill>
                <a:srgbClr val="FFFF00"/>
              </a:solidFill>
            </a:endParaRPr>
          </a:p>
          <a:p>
            <a:pPr>
              <a:buFontTx/>
              <a:buNone/>
              <a:defRPr/>
            </a:pPr>
            <a:r>
              <a:rPr lang="en-US" sz="2400" b="1" dirty="0" smtClean="0">
                <a:solidFill>
                  <a:srgbClr val="FFFF00"/>
                </a:solidFill>
              </a:rPr>
              <a:t>From 2005 to 2007 Undersecretary of State for Public Diplomacy and Public Affairs Karen Hughes made substantial efforts to </a:t>
            </a:r>
          </a:p>
          <a:p>
            <a:pPr>
              <a:defRPr/>
            </a:pPr>
            <a:endParaRPr lang="en-US" sz="2400" b="1" dirty="0" smtClean="0">
              <a:solidFill>
                <a:srgbClr val="FFFF00"/>
              </a:solidFill>
            </a:endParaRPr>
          </a:p>
          <a:p>
            <a:pPr marL="457200" indent="-457200">
              <a:buFontTx/>
              <a:buNone/>
              <a:defRPr/>
            </a:pPr>
            <a:r>
              <a:rPr lang="en-US" sz="2400" b="1" dirty="0" smtClean="0"/>
              <a:t>(1) increase the public diplomacy budget to nearly $900 million, </a:t>
            </a:r>
          </a:p>
          <a:p>
            <a:pPr marL="457200" indent="-457200">
              <a:buFontTx/>
              <a:buNone/>
              <a:defRPr/>
            </a:pPr>
            <a:r>
              <a:rPr lang="en-US" sz="2400" b="1" dirty="0" smtClean="0"/>
              <a:t>(2) energize the government-funded/Arabic language </a:t>
            </a:r>
            <a:r>
              <a:rPr lang="en-US" sz="2400" b="1" i="1" dirty="0" smtClean="0"/>
              <a:t>Radio </a:t>
            </a:r>
            <a:r>
              <a:rPr lang="en-US" sz="2400" b="1" i="1" dirty="0" err="1" smtClean="0"/>
              <a:t>Sawa</a:t>
            </a:r>
            <a:r>
              <a:rPr lang="en-US" sz="2400" b="1" dirty="0" smtClean="0"/>
              <a:t>, </a:t>
            </a:r>
            <a:r>
              <a:rPr lang="en-US" sz="2400" b="1" i="1" dirty="0" err="1" smtClean="0"/>
              <a:t>Alhurra</a:t>
            </a:r>
            <a:r>
              <a:rPr lang="en-US" sz="2400" b="1" dirty="0" smtClean="0"/>
              <a:t> satellite television, and </a:t>
            </a:r>
            <a:r>
              <a:rPr lang="en-US" sz="2400" b="1" i="1" dirty="0" smtClean="0"/>
              <a:t>Hi</a:t>
            </a:r>
            <a:r>
              <a:rPr lang="en-US" sz="2400" b="1" dirty="0" smtClean="0"/>
              <a:t> magazine, </a:t>
            </a:r>
          </a:p>
          <a:p>
            <a:pPr marL="457200" indent="-457200">
              <a:buFontTx/>
              <a:buNone/>
              <a:defRPr/>
            </a:pPr>
            <a:r>
              <a:rPr lang="en-US" sz="2400" b="1" dirty="0" smtClean="0"/>
              <a:t>(3) focus on winning the hearts and minds of Arabs and Muslims for the sake of the war on terrorism, and </a:t>
            </a:r>
          </a:p>
          <a:p>
            <a:pPr marL="457200" indent="-457200">
              <a:buFontTx/>
              <a:buNone/>
              <a:defRPr/>
            </a:pPr>
            <a:r>
              <a:rPr lang="en-US" sz="2400" b="1" dirty="0" smtClean="0"/>
              <a:t>(4) spend some time touring key Middle Eastern countries and speaking directly to the people. </a:t>
            </a:r>
          </a:p>
          <a:p>
            <a:pPr>
              <a:defRPr/>
            </a:pPr>
            <a:endParaRPr lang="en-US" sz="1600" b="1" dirty="0" smtClean="0">
              <a:solidFill>
                <a:srgbClr val="FFFF00"/>
              </a:solidFill>
            </a:endParaRPr>
          </a:p>
          <a:p>
            <a:pPr>
              <a:defRPr/>
            </a:pPr>
            <a:r>
              <a:rPr lang="en-US" sz="1800" dirty="0" smtClean="0"/>
              <a:t>CBS News, “Karen Hughes To Leave State Department:,” October 31, 2007.</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Rectangle 4"/>
          <p:cNvSpPr>
            <a:spLocks noGrp="1" noChangeArrowheads="1"/>
          </p:cNvSpPr>
          <p:nvPr>
            <p:ph type="title"/>
          </p:nvPr>
        </p:nvSpPr>
        <p:spPr>
          <a:xfrm>
            <a:off x="0" y="0"/>
            <a:ext cx="9144000" cy="5562600"/>
          </a:xfrm>
        </p:spPr>
        <p:txBody>
          <a:bodyPr/>
          <a:lstStyle/>
          <a:p>
            <a:pPr algn="l"/>
            <a:r>
              <a:rPr lang="en-US" altLang="en-US" sz="4000" b="1" dirty="0" smtClean="0">
                <a:solidFill>
                  <a:srgbClr val="FFFF00"/>
                </a:solidFill>
              </a:rPr>
              <a:t>The Palestine-Israel Conflict and America’s image problem</a:t>
            </a:r>
            <a:r>
              <a:rPr lang="en-US" altLang="en-US" sz="5400" b="1" dirty="0" smtClean="0">
                <a:solidFill>
                  <a:srgbClr val="FFFF00"/>
                </a:solidFill>
              </a:rPr>
              <a:t/>
            </a:r>
            <a:br>
              <a:rPr lang="en-US" altLang="en-US" sz="5400" b="1" dirty="0" smtClean="0">
                <a:solidFill>
                  <a:srgbClr val="FFFF00"/>
                </a:solidFill>
              </a:rPr>
            </a:br>
            <a:r>
              <a:rPr lang="en-US" altLang="en-US" sz="1400" dirty="0" smtClean="0"/>
              <a:t/>
            </a:r>
            <a:br>
              <a:rPr lang="en-US" altLang="en-US" sz="1400" dirty="0" smtClean="0"/>
            </a:br>
            <a:r>
              <a:rPr lang="en-US" altLang="en-US" sz="3000" dirty="0" smtClean="0"/>
              <a:t>Karen Hughes </a:t>
            </a:r>
            <a:r>
              <a:rPr lang="en-US" altLang="en-US" sz="3000" b="1" dirty="0" smtClean="0"/>
              <a:t>said the Iraq war was usually the second issue that Muslims and Arabs around the world raised with her, after the Palestine-Israel conflict</a:t>
            </a:r>
            <a:r>
              <a:rPr lang="en-US" altLang="en-US" sz="3000" dirty="0" smtClean="0"/>
              <a:t>.</a:t>
            </a:r>
            <a:br>
              <a:rPr lang="en-US" altLang="en-US" sz="3000" dirty="0" smtClean="0"/>
            </a:br>
            <a:r>
              <a:rPr lang="en-US" altLang="en-US" sz="3000" dirty="0" smtClean="0"/>
              <a:t>Hughes said she advised Mr. Bush and Rice two years ago that U.S. help in ending the six-decade old fight over Israel would probably do more than anything else to improve the U.S. standing worldwide. </a:t>
            </a:r>
            <a:r>
              <a:rPr lang="en-US" altLang="en-US" sz="3000" i="1" dirty="0" smtClean="0"/>
              <a:t>CBS News 10/31/07</a:t>
            </a:r>
            <a:r>
              <a:rPr lang="en-US" altLang="en-US" sz="1800" i="1" dirty="0" smtClean="0"/>
              <a:t>, </a:t>
            </a:r>
            <a:r>
              <a:rPr lang="en-US" altLang="en-US" sz="800" i="1" dirty="0" smtClean="0">
                <a:hlinkClick r:id="rId3"/>
              </a:rPr>
              <a:t>http://www.cbsnews.com/stories/2007/10/31/politics/main3436792.shtml</a:t>
            </a:r>
            <a:r>
              <a:rPr lang="en-US" altLang="en-US" sz="800" i="1" dirty="0" smtClean="0"/>
              <a:t/>
            </a:r>
            <a:br>
              <a:rPr lang="en-US" altLang="en-US" sz="800" i="1" dirty="0" smtClean="0"/>
            </a:br>
            <a:endParaRPr lang="en-US" altLang="en-US" sz="800" i="1" dirty="0" smtClean="0"/>
          </a:p>
        </p:txBody>
      </p:sp>
      <p:sp>
        <p:nvSpPr>
          <p:cNvPr id="110599" name="Line 7"/>
          <p:cNvSpPr>
            <a:spLocks noChangeShapeType="1"/>
          </p:cNvSpPr>
          <p:nvPr/>
        </p:nvSpPr>
        <p:spPr bwMode="auto">
          <a:xfrm>
            <a:off x="0" y="13716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defRPr/>
            </a:pPr>
            <a:endParaRPr lang="en-US" sz="6000">
              <a:solidFill>
                <a:srgbClr val="FFFFFF"/>
              </a:solidFill>
              <a:cs typeface="+mn-cs"/>
            </a:endParaRPr>
          </a:p>
        </p:txBody>
      </p:sp>
      <p:sp>
        <p:nvSpPr>
          <p:cNvPr id="2" name="Rectangle 1"/>
          <p:cNvSpPr/>
          <p:nvPr/>
        </p:nvSpPr>
        <p:spPr>
          <a:xfrm>
            <a:off x="4549" y="5780782"/>
            <a:ext cx="9144001" cy="1077218"/>
          </a:xfrm>
          <a:prstGeom prst="rect">
            <a:avLst/>
          </a:prstGeom>
        </p:spPr>
        <p:txBody>
          <a:bodyPr wrap="square">
            <a:spAutoFit/>
          </a:bodyPr>
          <a:lstStyle/>
          <a:p>
            <a:pPr lvl="0" eaLnBrk="0" hangingPunct="0">
              <a:spcBef>
                <a:spcPct val="20000"/>
              </a:spcBef>
            </a:pPr>
            <a:r>
              <a:rPr lang="en-US" altLang="en-US" sz="3200" b="1" kern="0" dirty="0">
                <a:solidFill>
                  <a:srgbClr val="FFFF00"/>
                </a:solidFill>
                <a:latin typeface="Times New Roman"/>
                <a:ea typeface="+mj-ea"/>
                <a:cs typeface="+mj-cs"/>
              </a:rPr>
              <a:t>George Mitchell stepping down as Middle East </a:t>
            </a:r>
            <a:r>
              <a:rPr lang="en-US" altLang="en-US" sz="3200" b="1" kern="0" dirty="0" smtClean="0">
                <a:solidFill>
                  <a:srgbClr val="FFFF00"/>
                </a:solidFill>
                <a:latin typeface="Times New Roman"/>
                <a:ea typeface="+mj-ea"/>
                <a:cs typeface="+mj-cs"/>
              </a:rPr>
              <a:t>envoy, </a:t>
            </a:r>
            <a:r>
              <a:rPr lang="en-US" altLang="en-US" sz="1600" kern="0" dirty="0">
                <a:solidFill>
                  <a:srgbClr val="FFFF00"/>
                </a:solidFill>
                <a:latin typeface="Times New Roman"/>
                <a:cs typeface="+mn-cs"/>
              </a:rPr>
              <a:t>CNN, 5/13/2011, </a:t>
            </a:r>
            <a:r>
              <a:rPr lang="en-US" altLang="en-US" sz="1400" kern="0" dirty="0">
                <a:solidFill>
                  <a:srgbClr val="FFFF00"/>
                </a:solidFill>
                <a:latin typeface="Times New Roman"/>
                <a:cs typeface="+mn-cs"/>
                <a:hlinkClick r:id="rId4"/>
              </a:rPr>
              <a:t>http://</a:t>
            </a:r>
            <a:r>
              <a:rPr lang="en-US" altLang="en-US" sz="1200" kern="0" dirty="0" smtClean="0">
                <a:solidFill>
                  <a:srgbClr val="FFFF00"/>
                </a:solidFill>
                <a:latin typeface="Times New Roman"/>
                <a:cs typeface="+mn-cs"/>
                <a:hlinkClick r:id="rId4"/>
              </a:rPr>
              <a:t>www.cnn.com/2011/POLITICS/05/13/mitchell.mideast.envoy/index.html?hpt=T1&amp;iref=BN1</a:t>
            </a:r>
            <a:r>
              <a:rPr lang="en-US" altLang="en-US" sz="1200" kern="0" dirty="0" smtClean="0">
                <a:solidFill>
                  <a:srgbClr val="FFFF00"/>
                </a:solidFill>
                <a:latin typeface="Times New Roman"/>
                <a:cs typeface="+mn-cs"/>
              </a:rPr>
              <a:t> </a:t>
            </a:r>
            <a:endParaRPr lang="en-US" altLang="en-US" sz="1200" b="1" kern="0" dirty="0" smtClean="0">
              <a:solidFill>
                <a:srgbClr val="FFFF00"/>
              </a:solidFill>
              <a:latin typeface="Times New Roman"/>
              <a:ea typeface="+mj-ea"/>
              <a:cs typeface="+mj-cs"/>
            </a:endParaRPr>
          </a:p>
        </p:txBody>
      </p:sp>
      <p:cxnSp>
        <p:nvCxnSpPr>
          <p:cNvPr id="4" name="Straight Connector 3"/>
          <p:cNvCxnSpPr/>
          <p:nvPr/>
        </p:nvCxnSpPr>
        <p:spPr bwMode="auto">
          <a:xfrm>
            <a:off x="-1" y="55626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495800" y="0"/>
            <a:ext cx="4648200" cy="4776477"/>
          </a:xfrm>
        </p:spPr>
        <p:txBody>
          <a:bodyPr/>
          <a:lstStyle/>
          <a:p>
            <a:pPr algn="l"/>
            <a:r>
              <a:rPr lang="en-US" altLang="en-US" sz="3600" b="1" dirty="0" smtClean="0"/>
              <a:t>Moran steps down from leadership post </a:t>
            </a:r>
            <a:br>
              <a:rPr lang="en-US" altLang="en-US" sz="3600" b="1" dirty="0" smtClean="0"/>
            </a:br>
            <a:r>
              <a:rPr lang="en-US" altLang="en-US" sz="3600" b="1" i="1" dirty="0" smtClean="0"/>
              <a:t>Lawmaker under fire for saying Jews push war with Iraq</a:t>
            </a:r>
            <a:br>
              <a:rPr lang="en-US" altLang="en-US" sz="3600" b="1" i="1" dirty="0" smtClean="0"/>
            </a:br>
            <a:r>
              <a:rPr lang="en-US" altLang="en-US" sz="3600" dirty="0" smtClean="0">
                <a:solidFill>
                  <a:schemeClr val="tx1"/>
                </a:solidFill>
              </a:rPr>
              <a:t>CNN</a:t>
            </a:r>
            <a:r>
              <a:rPr lang="en-US" altLang="en-US" sz="3600" dirty="0">
                <a:solidFill>
                  <a:schemeClr val="tx1"/>
                </a:solidFill>
              </a:rPr>
              <a:t>, March 14, 2003. </a:t>
            </a:r>
            <a:r>
              <a:rPr lang="en-US" altLang="en-US" sz="1800" dirty="0">
                <a:solidFill>
                  <a:schemeClr val="tx1"/>
                </a:solidFill>
                <a:hlinkClick r:id="rId3"/>
              </a:rPr>
              <a:t>http://www.cnn.com/2003/ALLPOLITICS/03/14/moran.remarks/index.html</a:t>
            </a:r>
            <a:r>
              <a:rPr lang="en-US" altLang="en-US" sz="1800" dirty="0">
                <a:solidFill>
                  <a:schemeClr val="tx1"/>
                </a:solidFill>
              </a:rPr>
              <a:t/>
            </a:r>
            <a:br>
              <a:rPr lang="en-US" altLang="en-US" sz="1800" dirty="0">
                <a:solidFill>
                  <a:schemeClr val="tx1"/>
                </a:solidFill>
              </a:rPr>
            </a:br>
            <a:endParaRPr lang="en-US" altLang="en-US" sz="1800" b="1" i="1" dirty="0" smtClean="0">
              <a:solidFill>
                <a:schemeClr val="tx1"/>
              </a:solidFill>
            </a:endParaRPr>
          </a:p>
        </p:txBody>
      </p:sp>
      <p:sp>
        <p:nvSpPr>
          <p:cNvPr id="66566" name="Rectangle 8"/>
          <p:cNvSpPr>
            <a:spLocks noChangeArrowheads="1"/>
          </p:cNvSpPr>
          <p:nvPr/>
        </p:nvSpPr>
        <p:spPr bwMode="auto">
          <a:xfrm>
            <a:off x="0" y="0"/>
            <a:ext cx="4267200"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None/>
            </a:pPr>
            <a:r>
              <a:rPr lang="en-US" altLang="en-US" sz="3600" b="1" dirty="0">
                <a:solidFill>
                  <a:srgbClr val="FFFF00"/>
                </a:solidFill>
                <a:cs typeface="Arial" pitchFamily="34" charset="0"/>
              </a:rPr>
              <a:t>Lawmaker under fire for saying Jews support Iraq war</a:t>
            </a:r>
            <a:r>
              <a:rPr lang="en-US" altLang="en-US" b="1" dirty="0">
                <a:solidFill>
                  <a:srgbClr val="FFFF00"/>
                </a:solidFill>
                <a:cs typeface="Arial" pitchFamily="34" charset="0"/>
              </a:rPr>
              <a:t/>
            </a:r>
            <a:br>
              <a:rPr lang="en-US" altLang="en-US" b="1" dirty="0">
                <a:solidFill>
                  <a:srgbClr val="FFFF00"/>
                </a:solidFill>
                <a:cs typeface="Arial" pitchFamily="34" charset="0"/>
              </a:rPr>
            </a:br>
            <a:r>
              <a:rPr lang="en-US" altLang="en-US" b="1" i="1" dirty="0">
                <a:solidFill>
                  <a:srgbClr val="FFFF00"/>
                </a:solidFill>
                <a:cs typeface="Arial" pitchFamily="34" charset="0"/>
              </a:rPr>
              <a:t>Moran apologizes; White House blasts </a:t>
            </a:r>
            <a:r>
              <a:rPr lang="en-US" altLang="en-US" b="1" i="1" dirty="0" smtClean="0">
                <a:solidFill>
                  <a:srgbClr val="FFFF00"/>
                </a:solidFill>
                <a:cs typeface="Arial" pitchFamily="34" charset="0"/>
              </a:rPr>
              <a:t>comments</a:t>
            </a:r>
          </a:p>
          <a:p>
            <a:pPr eaLnBrk="1" hangingPunct="1">
              <a:spcBef>
                <a:spcPct val="0"/>
              </a:spcBef>
              <a:buNone/>
            </a:pPr>
            <a:r>
              <a:rPr lang="en-US" altLang="en-US" dirty="0" smtClean="0"/>
              <a:t>CNN</a:t>
            </a:r>
            <a:r>
              <a:rPr lang="en-US" altLang="en-US" dirty="0"/>
              <a:t>, March 11, 2003, </a:t>
            </a:r>
            <a:r>
              <a:rPr lang="en-US" altLang="en-US" sz="1800" dirty="0">
                <a:hlinkClick r:id="rId4"/>
              </a:rPr>
              <a:t>http://www.cnn.com/2003/ALLPOLITICS/03/11/moran.jews/index.html</a:t>
            </a:r>
            <a:r>
              <a:rPr lang="en-US" altLang="en-US" sz="1800" dirty="0"/>
              <a:t> </a:t>
            </a:r>
            <a:endParaRPr lang="en-US" altLang="en-US" sz="2800" b="1" i="1" dirty="0">
              <a:solidFill>
                <a:srgbClr val="FFFF00"/>
              </a:solidFill>
              <a:cs typeface="Arial" pitchFamily="34" charset="0"/>
            </a:endParaRPr>
          </a:p>
        </p:txBody>
      </p:sp>
      <p:sp>
        <p:nvSpPr>
          <p:cNvPr id="66569" name="Line 11"/>
          <p:cNvSpPr>
            <a:spLocks noChangeShapeType="1"/>
          </p:cNvSpPr>
          <p:nvPr/>
        </p:nvSpPr>
        <p:spPr bwMode="auto">
          <a:xfrm flipH="1" flipV="1">
            <a:off x="0" y="43434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srgbClr val="FFFFFF"/>
              </a:solidFill>
              <a:cs typeface="Arial" pitchFamily="34" charset="0"/>
            </a:endParaRPr>
          </a:p>
        </p:txBody>
      </p:sp>
      <p:sp>
        <p:nvSpPr>
          <p:cNvPr id="2" name="Rectangle 1"/>
          <p:cNvSpPr/>
          <p:nvPr/>
        </p:nvSpPr>
        <p:spPr>
          <a:xfrm>
            <a:off x="-1" y="4724400"/>
            <a:ext cx="9144001" cy="1938992"/>
          </a:xfrm>
          <a:prstGeom prst="rect">
            <a:avLst/>
          </a:prstGeom>
        </p:spPr>
        <p:txBody>
          <a:bodyPr wrap="square">
            <a:spAutoFit/>
          </a:bodyPr>
          <a:lstStyle/>
          <a:p>
            <a:r>
              <a:rPr lang="en-US" sz="3200" b="1" dirty="0" smtClean="0">
                <a:solidFill>
                  <a:srgbClr val="FFFFFF"/>
                </a:solidFill>
                <a:cs typeface="Arial" pitchFamily="34" charset="0"/>
              </a:rPr>
              <a:t>Watch</a:t>
            </a:r>
            <a:r>
              <a:rPr lang="en-US" sz="3200" b="1" dirty="0" smtClean="0">
                <a:solidFill>
                  <a:srgbClr val="FFFF00"/>
                </a:solidFill>
                <a:cs typeface="Arial" pitchFamily="34" charset="0"/>
              </a:rPr>
              <a:t> [Former US Congresswoman] Cynthia </a:t>
            </a:r>
            <a:r>
              <a:rPr lang="en-US" sz="3200" b="1" dirty="0">
                <a:solidFill>
                  <a:srgbClr val="FFFF00"/>
                </a:solidFill>
                <a:cs typeface="Arial" pitchFamily="34" charset="0"/>
              </a:rPr>
              <a:t>McKinney: US Lawmakers FORCED to Support Israel! </a:t>
            </a:r>
            <a:endParaRPr lang="en-US" sz="2800" b="1" dirty="0">
              <a:solidFill>
                <a:srgbClr val="FFFF00"/>
              </a:solidFill>
              <a:cs typeface="Arial" pitchFamily="34" charset="0"/>
            </a:endParaRPr>
          </a:p>
          <a:p>
            <a:r>
              <a:rPr lang="en-US" sz="2400" dirty="0">
                <a:solidFill>
                  <a:srgbClr val="FFFFFF"/>
                </a:solidFill>
                <a:cs typeface="Arial" pitchFamily="34" charset="0"/>
                <a:hlinkClick r:id="rId5"/>
              </a:rPr>
              <a:t>https://</a:t>
            </a:r>
            <a:r>
              <a:rPr lang="en-US" sz="2400" dirty="0" smtClean="0">
                <a:solidFill>
                  <a:srgbClr val="FFFFFF"/>
                </a:solidFill>
                <a:cs typeface="Arial" pitchFamily="34" charset="0"/>
                <a:hlinkClick r:id="rId5"/>
              </a:rPr>
              <a:t>www.youtube.com/watch?v=w_VNOk7Wv5A</a:t>
            </a:r>
            <a:r>
              <a:rPr lang="en-US" sz="2400" dirty="0" smtClean="0">
                <a:solidFill>
                  <a:srgbClr val="FFFFFF"/>
                </a:solidFill>
                <a:cs typeface="Arial" pitchFamily="34" charset="0"/>
              </a:rPr>
              <a:t>  </a:t>
            </a:r>
            <a:endParaRPr lang="en-US" sz="2400" dirty="0">
              <a:solidFill>
                <a:srgbClr val="FFFFFF"/>
              </a:solidFill>
              <a:cs typeface="Arial" pitchFamily="34" charset="0"/>
            </a:endParaRPr>
          </a:p>
        </p:txBody>
      </p:sp>
    </p:spTree>
    <p:extLst>
      <p:ext uri="{BB962C8B-B14F-4D97-AF65-F5344CB8AC3E}">
        <p14:creationId xmlns:p14="http://schemas.microsoft.com/office/powerpoint/2010/main" val="2091328130"/>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April 24, 2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79925" y="0"/>
            <a:ext cx="4664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9" name="Text Box 3"/>
          <p:cNvSpPr txBox="1">
            <a:spLocks noChangeArrowheads="1"/>
          </p:cNvSpPr>
          <p:nvPr/>
        </p:nvSpPr>
        <p:spPr bwMode="auto">
          <a:xfrm>
            <a:off x="0" y="0"/>
            <a:ext cx="4419600" cy="682625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Karen Hughes, Undersecretary of State for Public Diplomacy and Public Affairs</a:t>
            </a:r>
            <a:r>
              <a:rPr lang="en-US" altLang="en-US" sz="2400" dirty="0">
                <a:solidFill>
                  <a:schemeClr val="tx2"/>
                </a:solidFill>
              </a:rPr>
              <a:t> </a:t>
            </a:r>
            <a:r>
              <a:rPr lang="en-US" altLang="en-US" sz="2400" b="1" dirty="0">
                <a:solidFill>
                  <a:schemeClr val="tx2"/>
                </a:solidFill>
              </a:rPr>
              <a:t>, said she was tired of seeing the president presented as a “caricature.” </a:t>
            </a:r>
            <a:br>
              <a:rPr lang="en-US" altLang="en-US" sz="2400" b="1" dirty="0">
                <a:solidFill>
                  <a:schemeClr val="tx2"/>
                </a:solidFill>
              </a:rPr>
            </a:br>
            <a:endParaRPr lang="en-US" altLang="en-US" sz="1200" b="1" dirty="0">
              <a:solidFill>
                <a:schemeClr val="tx2"/>
              </a:solidFill>
            </a:endParaRPr>
          </a:p>
          <a:p>
            <a:pPr eaLnBrk="1" hangingPunct="1">
              <a:spcBef>
                <a:spcPct val="0"/>
              </a:spcBef>
              <a:buFontTx/>
              <a:buNone/>
            </a:pPr>
            <a:r>
              <a:rPr lang="en-US" altLang="en-US" sz="2400" i="1" u="sng" dirty="0">
                <a:solidFill>
                  <a:schemeClr val="tx2"/>
                </a:solidFill>
              </a:rPr>
              <a:t>The New York Times</a:t>
            </a:r>
            <a:r>
              <a:rPr lang="en-US" altLang="en-US" sz="2400" dirty="0">
                <a:solidFill>
                  <a:schemeClr val="tx2"/>
                </a:solidFill>
              </a:rPr>
              <a:t>, 10/31/2007</a:t>
            </a:r>
          </a:p>
          <a:p>
            <a:pPr eaLnBrk="1" hangingPunct="1">
              <a:spcBef>
                <a:spcPct val="0"/>
              </a:spcBef>
              <a:buFontTx/>
              <a:buNone/>
            </a:pPr>
            <a:endParaRPr lang="en-US" altLang="en-US" sz="1800" dirty="0">
              <a:solidFill>
                <a:schemeClr val="tx2"/>
              </a:solidFill>
            </a:endParaRPr>
          </a:p>
          <a:p>
            <a:pPr eaLnBrk="1" hangingPunct="1">
              <a:spcBef>
                <a:spcPct val="0"/>
              </a:spcBef>
              <a:buFontTx/>
              <a:buNone/>
            </a:pPr>
            <a:endParaRPr lang="en-US" altLang="en-US" sz="2000" dirty="0"/>
          </a:p>
          <a:p>
            <a:pPr eaLnBrk="1" hangingPunct="1">
              <a:spcBef>
                <a:spcPct val="0"/>
              </a:spcBef>
              <a:buFontTx/>
              <a:buNone/>
            </a:pPr>
            <a:r>
              <a:rPr lang="en-US" altLang="en-US" sz="2800" dirty="0"/>
              <a:t>President Bush told the AEI neoconservatives: “</a:t>
            </a:r>
            <a:r>
              <a:rPr lang="en-US" altLang="en-US" sz="2800" b="1" dirty="0">
                <a:solidFill>
                  <a:schemeClr val="tx2"/>
                </a:solidFill>
              </a:rPr>
              <a:t>You are some of the best brains in our country and my government employs about 20 of you</a:t>
            </a:r>
            <a:r>
              <a:rPr lang="en-US" altLang="en-US" sz="2800" dirty="0"/>
              <a:t>.” …"Employs" is too weak a verb,” wrote James Atlas.</a:t>
            </a:r>
          </a:p>
          <a:p>
            <a:pPr eaLnBrk="1" hangingPunct="1">
              <a:spcBef>
                <a:spcPct val="0"/>
              </a:spcBef>
              <a:buFontTx/>
              <a:buNone/>
            </a:pPr>
            <a:r>
              <a:rPr lang="en-US" altLang="en-US" sz="2400" i="1" u="sng" dirty="0"/>
              <a:t>The New York Times</a:t>
            </a:r>
            <a:r>
              <a:rPr lang="en-US" altLang="en-US" sz="2400" dirty="0"/>
              <a:t>, May 4, 2003</a:t>
            </a:r>
          </a:p>
        </p:txBody>
      </p:sp>
      <p:sp>
        <p:nvSpPr>
          <p:cNvPr id="2428932" name="Text Box 4"/>
          <p:cNvSpPr txBox="1">
            <a:spLocks noChangeArrowheads="1"/>
          </p:cNvSpPr>
          <p:nvPr/>
        </p:nvSpPr>
        <p:spPr bwMode="auto">
          <a:xfrm>
            <a:off x="6324600" y="609600"/>
            <a:ext cx="1301750" cy="641350"/>
          </a:xfrm>
          <a:prstGeom prst="rect">
            <a:avLst/>
          </a:prstGeom>
          <a:noFill/>
          <a:ln w="9525">
            <a:noFill/>
            <a:miter lim="800000"/>
            <a:headEnd/>
            <a:tailEnd/>
          </a:ln>
          <a:effectLst/>
        </p:spPr>
        <p:txBody>
          <a:bodyPr wrap="none">
            <a:spAutoFit/>
          </a:bodyPr>
          <a:lstStyle/>
          <a:p>
            <a:pPr>
              <a:defRPr/>
            </a:pPr>
            <a:r>
              <a:rPr lang="en-US" sz="3600" b="1">
                <a:solidFill>
                  <a:schemeClr val="bg2"/>
                </a:solidFill>
                <a:effectLst>
                  <a:outerShdw blurRad="38100" dist="38100" dir="2700000" algn="tl">
                    <a:srgbClr val="FFFFFF"/>
                  </a:outerShdw>
                </a:effectLst>
              </a:rPr>
              <a:t>Israel</a:t>
            </a:r>
          </a:p>
        </p:txBody>
      </p:sp>
      <p:sp>
        <p:nvSpPr>
          <p:cNvPr id="2428933" name="Text Box 5"/>
          <p:cNvSpPr txBox="1">
            <a:spLocks noChangeArrowheads="1"/>
          </p:cNvSpPr>
          <p:nvPr/>
        </p:nvSpPr>
        <p:spPr bwMode="auto">
          <a:xfrm>
            <a:off x="6400800" y="5257800"/>
            <a:ext cx="1098550" cy="641350"/>
          </a:xfrm>
          <a:prstGeom prst="rect">
            <a:avLst/>
          </a:prstGeom>
          <a:noFill/>
          <a:ln w="9525">
            <a:noFill/>
            <a:miter lim="800000"/>
            <a:headEnd/>
            <a:tailEnd/>
          </a:ln>
          <a:effectLst/>
        </p:spPr>
        <p:txBody>
          <a:bodyPr>
            <a:spAutoFit/>
          </a:bodyPr>
          <a:lstStyle/>
          <a:p>
            <a:pPr>
              <a:defRPr/>
            </a:pPr>
            <a:r>
              <a:rPr lang="en-US" sz="3600" b="1">
                <a:solidFill>
                  <a:schemeClr val="bg2"/>
                </a:solidFill>
                <a:effectLst>
                  <a:outerShdw blurRad="38100" dist="38100" dir="2700000" algn="tl">
                    <a:srgbClr val="FFFFFF"/>
                  </a:outerShdw>
                </a:effectLst>
              </a:rPr>
              <a:t>USA</a:t>
            </a:r>
          </a:p>
        </p:txBody>
      </p:sp>
      <p:sp>
        <p:nvSpPr>
          <p:cNvPr id="86022" name="Text Box 6"/>
          <p:cNvSpPr txBox="1">
            <a:spLocks noChangeArrowheads="1"/>
          </p:cNvSpPr>
          <p:nvPr/>
        </p:nvSpPr>
        <p:spPr bwMode="auto">
          <a:xfrm>
            <a:off x="5334000" y="6248400"/>
            <a:ext cx="3810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2"/>
                </a:solidFill>
                <a:cs typeface="Times New Roman" pitchFamily="18" charset="0"/>
              </a:rPr>
              <a:t>Al-Majalla</a:t>
            </a:r>
            <a:r>
              <a:rPr lang="ar-SA" altLang="en-US" sz="1200">
                <a:solidFill>
                  <a:schemeClr val="bg2"/>
                </a:solidFill>
                <a:cs typeface="Times New Roman" pitchFamily="18" charset="0"/>
              </a:rPr>
              <a:t> </a:t>
            </a:r>
            <a:r>
              <a:rPr lang="en-US" altLang="en-US" sz="1200">
                <a:solidFill>
                  <a:schemeClr val="bg2"/>
                </a:solidFill>
                <a:cs typeface="Times New Roman" pitchFamily="18" charset="0"/>
              </a:rPr>
              <a:t>, 4/21/2001, http://www.al-majalla.com/ar/</a:t>
            </a:r>
          </a:p>
        </p:txBody>
      </p:sp>
      <p:sp>
        <p:nvSpPr>
          <p:cNvPr id="86023" name="TextBox 6"/>
          <p:cNvSpPr txBox="1">
            <a:spLocks noChangeArrowheads="1"/>
          </p:cNvSpPr>
          <p:nvPr/>
        </p:nvSpPr>
        <p:spPr bwMode="auto">
          <a:xfrm>
            <a:off x="5715000" y="0"/>
            <a:ext cx="342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chemeClr val="bg1"/>
                </a:solidFill>
              </a:rPr>
              <a:t>A representation of the stereotypical view of US-Israel relations</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bullfigh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3" y="-50800"/>
            <a:ext cx="9144001" cy="688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30979" name="Text Box 3"/>
          <p:cNvSpPr txBox="1">
            <a:spLocks noChangeArrowheads="1"/>
          </p:cNvSpPr>
          <p:nvPr/>
        </p:nvSpPr>
        <p:spPr bwMode="auto">
          <a:xfrm>
            <a:off x="3744913" y="2028825"/>
            <a:ext cx="4089400" cy="1323975"/>
          </a:xfrm>
          <a:prstGeom prst="rect">
            <a:avLst/>
          </a:prstGeom>
          <a:noFill/>
          <a:ln w="9525">
            <a:noFill/>
            <a:miter lim="800000"/>
            <a:headEnd/>
            <a:tailEnd/>
          </a:ln>
          <a:effectLst/>
        </p:spPr>
        <p:txBody>
          <a:bodyPr>
            <a:spAutoFit/>
          </a:bodyPr>
          <a:lstStyle/>
          <a:p>
            <a:pPr>
              <a:defRPr/>
            </a:pPr>
            <a:r>
              <a:rPr lang="en-US" sz="8000" b="1" dirty="0">
                <a:solidFill>
                  <a:srgbClr val="FFFFFF"/>
                </a:solidFill>
                <a:effectLst>
                  <a:outerShdw blurRad="38100" dist="38100" dir="2700000" algn="tl">
                    <a:srgbClr val="000000"/>
                  </a:outerShdw>
                </a:effectLst>
                <a:latin typeface="+mn-lt"/>
              </a:rPr>
              <a:t>America</a:t>
            </a:r>
          </a:p>
        </p:txBody>
      </p:sp>
      <p:sp>
        <p:nvSpPr>
          <p:cNvPr id="2430980" name="Text Box 4"/>
          <p:cNvSpPr txBox="1">
            <a:spLocks noChangeArrowheads="1"/>
          </p:cNvSpPr>
          <p:nvPr/>
        </p:nvSpPr>
        <p:spPr bwMode="auto">
          <a:xfrm>
            <a:off x="1422400" y="2211388"/>
            <a:ext cx="1689100" cy="4093428"/>
          </a:xfrm>
          <a:prstGeom prst="rect">
            <a:avLst/>
          </a:prstGeom>
          <a:noFill/>
          <a:ln w="9525">
            <a:noFill/>
            <a:miter lim="800000"/>
            <a:headEnd/>
            <a:tailEnd/>
          </a:ln>
          <a:effectLst/>
        </p:spPr>
        <p:txBody>
          <a:bodyPr>
            <a:spAutoFit/>
          </a:bodyPr>
          <a:lstStyle/>
          <a:p>
            <a:pPr>
              <a:defRPr/>
            </a:pPr>
            <a:r>
              <a:rPr lang="en-US" sz="2000" b="1" dirty="0">
                <a:solidFill>
                  <a:srgbClr val="FFFFFF"/>
                </a:solidFill>
                <a:effectLst>
                  <a:outerShdw blurRad="38100" dist="38100" dir="2700000" algn="tl">
                    <a:srgbClr val="000000"/>
                  </a:outerShdw>
                </a:effectLst>
              </a:rPr>
              <a:t>Palestine</a:t>
            </a:r>
          </a:p>
          <a:p>
            <a:pPr>
              <a:defRPr/>
            </a:pPr>
            <a:r>
              <a:rPr lang="en-US" sz="2000" b="1" dirty="0">
                <a:solidFill>
                  <a:srgbClr val="FFFFFF"/>
                </a:solidFill>
                <a:effectLst>
                  <a:outerShdw blurRad="38100" dist="38100" dir="2700000" algn="tl">
                    <a:srgbClr val="000000"/>
                  </a:outerShdw>
                </a:effectLst>
              </a:rPr>
              <a:t>Iraq</a:t>
            </a:r>
          </a:p>
          <a:p>
            <a:pPr>
              <a:defRPr/>
            </a:pPr>
            <a:r>
              <a:rPr lang="en-US" sz="2000" b="1" dirty="0">
                <a:solidFill>
                  <a:srgbClr val="FFFFFF"/>
                </a:solidFill>
                <a:effectLst>
                  <a:outerShdw blurRad="38100" dist="38100" dir="2700000" algn="tl">
                    <a:srgbClr val="000000"/>
                  </a:outerShdw>
                </a:effectLst>
              </a:rPr>
              <a:t>Afghanistan </a:t>
            </a:r>
          </a:p>
          <a:p>
            <a:pPr>
              <a:defRPr/>
            </a:pPr>
            <a:r>
              <a:rPr lang="en-US" sz="2000" b="1" dirty="0">
                <a:solidFill>
                  <a:srgbClr val="FFFFFF"/>
                </a:solidFill>
                <a:effectLst>
                  <a:outerShdw blurRad="38100" dist="38100" dir="2700000" algn="tl">
                    <a:srgbClr val="000000"/>
                  </a:outerShdw>
                </a:effectLst>
              </a:rPr>
              <a:t>Pakistan</a:t>
            </a:r>
          </a:p>
          <a:p>
            <a:pPr>
              <a:defRPr/>
            </a:pPr>
            <a:r>
              <a:rPr lang="en-US" sz="2000" b="1" dirty="0">
                <a:solidFill>
                  <a:srgbClr val="FFFFFF"/>
                </a:solidFill>
                <a:effectLst>
                  <a:outerShdw blurRad="38100" dist="38100" dir="2700000" algn="tl">
                    <a:srgbClr val="000000"/>
                  </a:outerShdw>
                </a:effectLst>
              </a:rPr>
              <a:t>Libya</a:t>
            </a:r>
          </a:p>
          <a:p>
            <a:pPr>
              <a:defRPr/>
            </a:pPr>
            <a:r>
              <a:rPr lang="en-US" sz="2000" b="1" dirty="0">
                <a:solidFill>
                  <a:srgbClr val="FFFFFF"/>
                </a:solidFill>
                <a:effectLst>
                  <a:outerShdw blurRad="38100" dist="38100" dir="2700000" algn="tl">
                    <a:srgbClr val="000000"/>
                  </a:outerShdw>
                </a:effectLst>
              </a:rPr>
              <a:t>Lebanon</a:t>
            </a:r>
          </a:p>
          <a:p>
            <a:pPr>
              <a:defRPr/>
            </a:pPr>
            <a:r>
              <a:rPr lang="en-US" sz="2000" b="1" dirty="0">
                <a:solidFill>
                  <a:srgbClr val="FFFFFF"/>
                </a:solidFill>
                <a:effectLst>
                  <a:outerShdw blurRad="38100" dist="38100" dir="2700000" algn="tl">
                    <a:srgbClr val="000000"/>
                  </a:outerShdw>
                </a:effectLst>
              </a:rPr>
              <a:t>Syria</a:t>
            </a:r>
          </a:p>
          <a:p>
            <a:pPr>
              <a:defRPr/>
            </a:pPr>
            <a:r>
              <a:rPr lang="en-US" sz="2000" b="1" dirty="0">
                <a:solidFill>
                  <a:srgbClr val="FFFFFF"/>
                </a:solidFill>
                <a:effectLst>
                  <a:outerShdw blurRad="38100" dist="38100" dir="2700000" algn="tl">
                    <a:srgbClr val="000000"/>
                  </a:outerShdw>
                </a:effectLst>
              </a:rPr>
              <a:t>Sudan</a:t>
            </a:r>
          </a:p>
          <a:p>
            <a:pPr>
              <a:defRPr/>
            </a:pPr>
            <a:r>
              <a:rPr lang="en-US" sz="2000" b="1" dirty="0" smtClean="0">
                <a:solidFill>
                  <a:srgbClr val="FFFFFF"/>
                </a:solidFill>
                <a:effectLst>
                  <a:outerShdw blurRad="38100" dist="38100" dir="2700000" algn="tl">
                    <a:srgbClr val="000000"/>
                  </a:outerShdw>
                </a:effectLst>
              </a:rPr>
              <a:t>Yemen</a:t>
            </a:r>
          </a:p>
          <a:p>
            <a:pPr>
              <a:defRPr/>
            </a:pPr>
            <a:r>
              <a:rPr lang="en-US" sz="2000" b="1" dirty="0" smtClean="0">
                <a:solidFill>
                  <a:srgbClr val="FFFFFF"/>
                </a:solidFill>
                <a:effectLst>
                  <a:outerShdw blurRad="38100" dist="38100" dir="2700000" algn="tl">
                    <a:srgbClr val="000000"/>
                  </a:outerShdw>
                </a:effectLst>
              </a:rPr>
              <a:t>Iran</a:t>
            </a:r>
            <a:endParaRPr lang="en-US" sz="2000" b="1" dirty="0">
              <a:solidFill>
                <a:srgbClr val="FFFFFF"/>
              </a:solidFill>
              <a:effectLst>
                <a:outerShdw blurRad="38100" dist="38100" dir="2700000" algn="tl">
                  <a:srgbClr val="000000"/>
                </a:outerShdw>
              </a:effectLst>
            </a:endParaRPr>
          </a:p>
          <a:p>
            <a:pPr>
              <a:defRPr/>
            </a:pPr>
            <a:r>
              <a:rPr lang="en-US" sz="2000" b="1" dirty="0">
                <a:solidFill>
                  <a:srgbClr val="FFFFFF"/>
                </a:solidFill>
                <a:effectLst>
                  <a:outerShdw blurRad="38100" dist="38100" dir="2700000" algn="tl">
                    <a:srgbClr val="000000"/>
                  </a:outerShdw>
                </a:effectLst>
              </a:rPr>
              <a:t>Islam</a:t>
            </a:r>
          </a:p>
          <a:p>
            <a:pPr>
              <a:defRPr/>
            </a:pPr>
            <a:r>
              <a:rPr lang="en-US" sz="2000" b="1" dirty="0">
                <a:solidFill>
                  <a:srgbClr val="FFFFFF"/>
                </a:solidFill>
                <a:effectLst>
                  <a:outerShdw blurRad="38100" dist="38100" dir="2700000" algn="tl">
                    <a:srgbClr val="000000"/>
                  </a:outerShdw>
                </a:effectLst>
              </a:rPr>
              <a:t>Etcetera</a:t>
            </a:r>
          </a:p>
          <a:p>
            <a:pPr>
              <a:defRPr/>
            </a:pPr>
            <a:endParaRPr lang="en-US" sz="2000" b="1" dirty="0">
              <a:solidFill>
                <a:srgbClr val="FFFFFF"/>
              </a:solidFill>
              <a:effectLst>
                <a:outerShdw blurRad="38100" dist="38100" dir="2700000" algn="tl">
                  <a:srgbClr val="000000"/>
                </a:outerShdw>
              </a:effectLst>
            </a:endParaRPr>
          </a:p>
        </p:txBody>
      </p:sp>
      <p:sp>
        <p:nvSpPr>
          <p:cNvPr id="2430981" name="Text Box 5"/>
          <p:cNvSpPr txBox="1">
            <a:spLocks noChangeArrowheads="1"/>
          </p:cNvSpPr>
          <p:nvPr/>
        </p:nvSpPr>
        <p:spPr bwMode="auto">
          <a:xfrm>
            <a:off x="1066800" y="457200"/>
            <a:ext cx="2046288" cy="1006475"/>
          </a:xfrm>
          <a:prstGeom prst="rect">
            <a:avLst/>
          </a:prstGeom>
          <a:noFill/>
          <a:ln w="9525">
            <a:noFill/>
            <a:miter lim="800000"/>
            <a:headEnd/>
            <a:tailEnd/>
          </a:ln>
          <a:effectLst/>
        </p:spPr>
        <p:txBody>
          <a:bodyPr>
            <a:spAutoFit/>
          </a:bodyPr>
          <a:lstStyle/>
          <a:p>
            <a:pPr>
              <a:defRPr/>
            </a:pPr>
            <a:r>
              <a:rPr lang="en-US" sz="6000" b="1" dirty="0">
                <a:solidFill>
                  <a:srgbClr val="FFFFFF"/>
                </a:solidFill>
                <a:effectLst>
                  <a:outerShdw blurRad="38100" dist="38100" dir="2700000" algn="tl">
                    <a:srgbClr val="000000"/>
                  </a:outerShdw>
                </a:effectLst>
              </a:rPr>
              <a:t>Israel</a:t>
            </a:r>
          </a:p>
        </p:txBody>
      </p:sp>
      <p:sp>
        <p:nvSpPr>
          <p:cNvPr id="87046" name="Rectangle 6"/>
          <p:cNvSpPr>
            <a:spLocks noChangeArrowheads="1"/>
          </p:cNvSpPr>
          <p:nvPr/>
        </p:nvSpPr>
        <p:spPr bwMode="auto">
          <a:xfrm>
            <a:off x="2398713" y="1225550"/>
            <a:ext cx="1182687"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rgbClr val="FFFFFF"/>
                </a:solidFill>
              </a:rPr>
              <a:t>Adapted from Work by Ian </a:t>
            </a:r>
            <a:r>
              <a:rPr lang="en-US" altLang="en-US" sz="1000">
                <a:solidFill>
                  <a:srgbClr val="FFFFFF"/>
                </a:solidFill>
              </a:rPr>
              <a:t>Antonio, </a:t>
            </a:r>
            <a:r>
              <a:rPr lang="en-US" altLang="en-US" sz="800">
                <a:solidFill>
                  <a:srgbClr val="FFFFFF"/>
                </a:solidFill>
                <a:hlinkClick r:id="rId4"/>
              </a:rPr>
              <a:t>http://www.creative-holidays-spain.com/painting.html</a:t>
            </a:r>
            <a:r>
              <a:rPr lang="en-US" altLang="en-US" sz="800">
                <a:solidFill>
                  <a:srgbClr val="FFFFFF"/>
                </a:solidFill>
              </a:rPr>
              <a:t> </a:t>
            </a:r>
          </a:p>
        </p:txBody>
      </p:sp>
      <p:sp>
        <p:nvSpPr>
          <p:cNvPr id="87047" name="Rectangle 7"/>
          <p:cNvSpPr>
            <a:spLocks noChangeArrowheads="1"/>
          </p:cNvSpPr>
          <p:nvPr/>
        </p:nvSpPr>
        <p:spPr bwMode="auto">
          <a:xfrm>
            <a:off x="1295400" y="0"/>
            <a:ext cx="2286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rgbClr val="FF3300"/>
                </a:solidFill>
              </a:rPr>
              <a:t>A representation of the stereotypical view of US-Israel relations</a:t>
            </a:r>
          </a:p>
        </p:txBody>
      </p:sp>
      <p:sp>
        <p:nvSpPr>
          <p:cNvPr id="27657" name="Rectangle 8"/>
          <p:cNvSpPr>
            <a:spLocks noChangeArrowheads="1"/>
          </p:cNvSpPr>
          <p:nvPr/>
        </p:nvSpPr>
        <p:spPr bwMode="auto">
          <a:xfrm>
            <a:off x="3581400" y="22225"/>
            <a:ext cx="5562600" cy="1878013"/>
          </a:xfrm>
          <a:prstGeom prst="rect">
            <a:avLst/>
          </a:prstGeom>
          <a:noFill/>
          <a:ln w="9525">
            <a:noFill/>
            <a:miter lim="800000"/>
            <a:headEnd/>
            <a:tailEnd/>
          </a:ln>
        </p:spPr>
        <p:txBody>
          <a:bodyPr>
            <a:spAutoFit/>
          </a:bodyPr>
          <a:lstStyle/>
          <a:p>
            <a:pPr>
              <a:defRPr/>
            </a:pPr>
            <a:r>
              <a:rPr lang="en-US" sz="2600" b="1" dirty="0">
                <a:solidFill>
                  <a:srgbClr val="FFFF00"/>
                </a:solidFill>
                <a:effectLst>
                  <a:outerShdw blurRad="38100" dist="38100" dir="2700000" algn="tl">
                    <a:srgbClr val="000000">
                      <a:alpha val="43137"/>
                    </a:srgbClr>
                  </a:outerShdw>
                </a:effectLst>
              </a:rPr>
              <a:t>“I know what America is.. America is a thing you can move very easily, move it in the right direction.”</a:t>
            </a:r>
            <a:r>
              <a:rPr lang="en-US" sz="1400" b="1" dirty="0">
                <a:solidFill>
                  <a:srgbClr val="FFFF00"/>
                </a:solidFill>
                <a:effectLst>
                  <a:outerShdw blurRad="38100" dist="38100" dir="2700000" algn="tl">
                    <a:srgbClr val="000000">
                      <a:alpha val="43137"/>
                    </a:srgbClr>
                  </a:outerShdw>
                </a:effectLst>
              </a:rPr>
              <a:t>--</a:t>
            </a:r>
            <a:r>
              <a:rPr lang="en-US" sz="1400" dirty="0">
                <a:solidFill>
                  <a:srgbClr val="FFFF00"/>
                </a:solidFill>
                <a:effectLst>
                  <a:outerShdw blurRad="38100" dist="38100" dir="2700000" algn="tl">
                    <a:srgbClr val="000000">
                      <a:alpha val="43137"/>
                    </a:srgbClr>
                  </a:outerShdw>
                </a:effectLst>
              </a:rPr>
              <a:t>Benjamin Netanyahu, Israeli Prime Minister</a:t>
            </a:r>
            <a:r>
              <a:rPr lang="en-US" sz="1400" dirty="0">
                <a:solidFill>
                  <a:srgbClr val="FFFF00"/>
                </a:solidFill>
              </a:rPr>
              <a:t>, 1996-99 &amp; 2009-present</a:t>
            </a:r>
            <a:r>
              <a:rPr lang="en-US" sz="1200" dirty="0">
                <a:solidFill>
                  <a:srgbClr val="FFFFFF"/>
                </a:solidFill>
              </a:rPr>
              <a:t>, “</a:t>
            </a:r>
            <a:r>
              <a:rPr lang="en-US" sz="1200" dirty="0" err="1">
                <a:solidFill>
                  <a:srgbClr val="FFFFFF"/>
                </a:solidFill>
              </a:rPr>
              <a:t>Fibi</a:t>
            </a:r>
            <a:r>
              <a:rPr lang="en-US" sz="1200" dirty="0">
                <a:solidFill>
                  <a:srgbClr val="FFFFFF"/>
                </a:solidFill>
              </a:rPr>
              <a:t> Netanyahu, In 2001, PM boasted of manipulating Oslo accords,” </a:t>
            </a:r>
            <a:r>
              <a:rPr lang="en-US" sz="1200" i="1" dirty="0">
                <a:solidFill>
                  <a:srgbClr val="FFFFFF"/>
                </a:solidFill>
              </a:rPr>
              <a:t>Tablet: A New Read on Jewish Life</a:t>
            </a:r>
            <a:r>
              <a:rPr lang="en-US" sz="1200" dirty="0">
                <a:solidFill>
                  <a:srgbClr val="FFFFFF"/>
                </a:solidFill>
              </a:rPr>
              <a:t>, </a:t>
            </a:r>
            <a:r>
              <a:rPr lang="en-US" sz="1200" dirty="0">
                <a:solidFill>
                  <a:srgbClr val="FFFF00"/>
                </a:solidFill>
              </a:rPr>
              <a:t> </a:t>
            </a:r>
            <a:r>
              <a:rPr lang="en-US" sz="1200" dirty="0">
                <a:solidFill>
                  <a:srgbClr val="FFFFFF"/>
                </a:solidFill>
                <a:hlinkClick r:id="rId5"/>
              </a:rPr>
              <a:t>http://www.tabletmag.com/scroll/39692/fibi-netanyahu</a:t>
            </a:r>
            <a:r>
              <a:rPr lang="en-US" sz="1200" dirty="0">
                <a:solidFill>
                  <a:srgbClr val="FFFFFF"/>
                </a:solidFill>
              </a:rPr>
              <a:t>  </a:t>
            </a:r>
          </a:p>
        </p:txBody>
      </p:sp>
      <p:sp>
        <p:nvSpPr>
          <p:cNvPr id="87049" name="TextBox 9"/>
          <p:cNvSpPr txBox="1">
            <a:spLocks noChangeArrowheads="1"/>
          </p:cNvSpPr>
          <p:nvPr/>
        </p:nvSpPr>
        <p:spPr bwMode="auto">
          <a:xfrm>
            <a:off x="7823200" y="1960563"/>
            <a:ext cx="1303338"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b="1">
                <a:solidFill>
                  <a:srgbClr val="000000"/>
                </a:solidFill>
              </a:rPr>
              <a:t>Benjamin Netanyahu, Israeli Prime Minister, 1996-99 &amp; 2009-present, when asked what 9/11 would mean for American-Israeli relations, responded: "It's very good." Realizing his maladroit gaffe, he then added: "Well, it's not good, but it will generate immediate sympathy" for Israel from the United States</a:t>
            </a:r>
            <a:r>
              <a:rPr lang="en-US" altLang="en-US" sz="800" b="1">
                <a:solidFill>
                  <a:srgbClr val="000000"/>
                </a:solidFill>
              </a:rPr>
              <a:t>:  </a:t>
            </a:r>
            <a:r>
              <a:rPr lang="en-US" altLang="en-US" sz="800">
                <a:solidFill>
                  <a:srgbClr val="000000"/>
                </a:solidFill>
                <a:hlinkClick r:id="rId6"/>
              </a:rPr>
              <a:t>http://www.counterpunch.org/sugg10252005.html</a:t>
            </a:r>
            <a:r>
              <a:rPr lang="en-US" altLang="en-US" sz="800">
                <a:solidFill>
                  <a:srgbClr val="000000"/>
                </a:solidFill>
              </a:rPr>
              <a:t> </a:t>
            </a:r>
          </a:p>
        </p:txBody>
      </p:sp>
      <p:sp>
        <p:nvSpPr>
          <p:cNvPr id="87050" name="TextBox 2"/>
          <p:cNvSpPr txBox="1">
            <a:spLocks noChangeArrowheads="1"/>
          </p:cNvSpPr>
          <p:nvPr/>
        </p:nvSpPr>
        <p:spPr bwMode="auto">
          <a:xfrm>
            <a:off x="3968750" y="5138738"/>
            <a:ext cx="519430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rgbClr val="FFFF00"/>
                </a:solidFill>
              </a:rPr>
              <a:t>“The U.S. can no longer afford $725 billion each year for defense, much of it borrowed. Given the poor return on our investment, it’s clear we need another strategy, one free of Zionist goals that advance behind serial conflicts and the debt incurred to fund them. We know what to do. What’s required is the leadership to do it.”</a:t>
            </a:r>
            <a:r>
              <a:rPr lang="en-US" altLang="en-US" sz="1800" dirty="0">
                <a:solidFill>
                  <a:srgbClr val="FFFF00"/>
                </a:solidFill>
              </a:rPr>
              <a:t> </a:t>
            </a:r>
            <a:r>
              <a:rPr lang="en-US" altLang="en-US" sz="1200" dirty="0">
                <a:solidFill>
                  <a:srgbClr val="FFFFFF"/>
                </a:solidFill>
              </a:rPr>
              <a:t>Jeff Gates, 12/29/2010, </a:t>
            </a:r>
            <a:r>
              <a:rPr lang="en-US" altLang="en-US" sz="1200" dirty="0">
                <a:solidFill>
                  <a:srgbClr val="FFFFFF"/>
                </a:solidFill>
                <a:hlinkClick r:id="rId7"/>
              </a:rPr>
              <a:t>http://criminalstate.com/2010/12/a-commonsense-solar-defense/</a:t>
            </a:r>
            <a:r>
              <a:rPr lang="en-US" altLang="en-US" sz="1200" dirty="0">
                <a:solidFill>
                  <a:srgbClr val="FFFFFF"/>
                </a:solidFill>
              </a:rPr>
              <a:t> </a:t>
            </a:r>
          </a:p>
        </p:txBody>
      </p:sp>
      <p:sp>
        <p:nvSpPr>
          <p:cNvPr id="87051" name="TextBox 1"/>
          <p:cNvSpPr txBox="1">
            <a:spLocks noChangeArrowheads="1"/>
          </p:cNvSpPr>
          <p:nvPr/>
        </p:nvSpPr>
        <p:spPr bwMode="auto">
          <a:xfrm>
            <a:off x="0" y="-1588"/>
            <a:ext cx="1330325" cy="717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b="1" dirty="0">
                <a:solidFill>
                  <a:schemeClr val="tx2"/>
                </a:solidFill>
              </a:rPr>
              <a:t>“There’s no question in my mind that months before 9/11, some ranking leaders at the top of the government already anticipated this strike scenario, and decided that Iraq would pay the ultimate price if and when this 9/11 style of attack occurred. </a:t>
            </a:r>
            <a:r>
              <a:rPr lang="en-US" altLang="en-US" sz="1000" b="1" dirty="0">
                <a:solidFill>
                  <a:schemeClr val="bg2"/>
                </a:solidFill>
              </a:rPr>
              <a:t>They were already prepping parts of the Intelligence Community to accept the inevitability of War with Iraq in the aftermath…. </a:t>
            </a:r>
          </a:p>
          <a:p>
            <a:pPr eaLnBrk="1" hangingPunct="1">
              <a:spcBef>
                <a:spcPct val="0"/>
              </a:spcBef>
              <a:buFontTx/>
              <a:buNone/>
            </a:pPr>
            <a:r>
              <a:rPr lang="en-US" altLang="en-US" sz="1000" b="1" dirty="0">
                <a:solidFill>
                  <a:schemeClr val="bg2"/>
                </a:solidFill>
              </a:rPr>
              <a:t>In mid June [2001], an Al Qaeda video became public, in which Osama bin Laden announced, “Your brothers in Palestine are waiting for you. It’s time to penetrate America and Israel, and hit them where it hurts the most”—[“U.S. Asset”] </a:t>
            </a:r>
            <a:r>
              <a:rPr lang="en-US" altLang="en-US" sz="1000" b="1" dirty="0">
                <a:solidFill>
                  <a:schemeClr val="tx2"/>
                </a:solidFill>
              </a:rPr>
              <a:t>Susan </a:t>
            </a:r>
            <a:r>
              <a:rPr lang="en-US" altLang="en-US" sz="1000" b="1" dirty="0" err="1">
                <a:solidFill>
                  <a:schemeClr val="tx2"/>
                </a:solidFill>
              </a:rPr>
              <a:t>Lindauer</a:t>
            </a:r>
            <a:r>
              <a:rPr lang="en-US" altLang="en-US" sz="1000" b="1" dirty="0">
                <a:solidFill>
                  <a:schemeClr val="tx2"/>
                </a:solidFill>
              </a:rPr>
              <a:t>, </a:t>
            </a:r>
            <a:r>
              <a:rPr lang="en-US" altLang="en-US" sz="1000" b="1" i="1" dirty="0">
                <a:solidFill>
                  <a:schemeClr val="tx2"/>
                </a:solidFill>
              </a:rPr>
              <a:t>Extreme Prejudice: The Terrifying Story of the Patriot Act and the Cover Ups of 9/11 and Iraq </a:t>
            </a:r>
            <a:r>
              <a:rPr lang="en-US" altLang="en-US" sz="1000" b="1" dirty="0">
                <a:solidFill>
                  <a:schemeClr val="tx2"/>
                </a:solidFill>
              </a:rPr>
              <a:t>, 2010, Made in the USA, Lexington, Kentucky, May 3, 2011, pages 21, 24.</a:t>
            </a:r>
          </a:p>
          <a:p>
            <a:pPr eaLnBrk="1" hangingPunct="1">
              <a:spcBef>
                <a:spcPct val="0"/>
              </a:spcBef>
              <a:buFontTx/>
              <a:buNone/>
            </a:pPr>
            <a:endParaRPr lang="en-US" altLang="en-US" sz="1000" b="1" dirty="0">
              <a:solidFill>
                <a:srgbClr val="000000"/>
              </a:solidFill>
            </a:endParaRPr>
          </a:p>
        </p:txBody>
      </p:sp>
      <p:sp>
        <p:nvSpPr>
          <p:cNvPr id="87052" name="TextBox 1"/>
          <p:cNvSpPr txBox="1">
            <a:spLocks noChangeArrowheads="1"/>
          </p:cNvSpPr>
          <p:nvPr/>
        </p:nvSpPr>
        <p:spPr bwMode="auto">
          <a:xfrm>
            <a:off x="3259138" y="3787775"/>
            <a:ext cx="4549775"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solidFill>
                  <a:srgbClr val="FFFF00"/>
                </a:solidFill>
              </a:rPr>
              <a:t>“Of course, while Israel employs many proxies in the service of its security interests, the proxy of choice, and by far the most powerful and capable of these proxies, is the United States… America, in the eyes of those who formulate Israeli security policy, is but a tool to be wielded in support of the larger Israeli interest” --- </a:t>
            </a:r>
            <a:r>
              <a:rPr lang="en-US" altLang="en-US" sz="1000" b="1" dirty="0"/>
              <a:t>Scott Ritter, </a:t>
            </a:r>
            <a:r>
              <a:rPr lang="en-US" altLang="en-US" sz="1000" b="1" i="1" dirty="0"/>
              <a:t>Target Iran: the Truth about the White House’s Plans for Regime Change</a:t>
            </a:r>
            <a:r>
              <a:rPr lang="en-US" altLang="en-US" sz="1000" b="1" dirty="0"/>
              <a:t>, New York: Nation Books, 2006. page 33-34. </a:t>
            </a:r>
          </a:p>
        </p:txBody>
      </p:sp>
      <p:sp>
        <p:nvSpPr>
          <p:cNvPr id="87053" name="TextBox 1"/>
          <p:cNvSpPr txBox="1">
            <a:spLocks noChangeArrowheads="1"/>
          </p:cNvSpPr>
          <p:nvPr/>
        </p:nvSpPr>
        <p:spPr bwMode="auto">
          <a:xfrm>
            <a:off x="2514600" y="5132388"/>
            <a:ext cx="1490663"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000000"/>
                </a:solidFill>
              </a:rPr>
              <a:t>"</a:t>
            </a:r>
            <a:r>
              <a:rPr lang="en-US" altLang="en-US" sz="1400" b="1" dirty="0">
                <a:solidFill>
                  <a:srgbClr val="000000"/>
                </a:solidFill>
              </a:rPr>
              <a:t>only by force can a Jewish state in Palestine be established or maintained</a:t>
            </a:r>
            <a:r>
              <a:rPr lang="en-US" altLang="en-US" sz="1400" dirty="0">
                <a:solidFill>
                  <a:srgbClr val="000000"/>
                </a:solidFill>
              </a:rPr>
              <a:t>"--US Army Lt. Col. Harold Hoskins, 1943</a:t>
            </a:r>
          </a:p>
        </p:txBody>
      </p:sp>
      <p:cxnSp>
        <p:nvCxnSpPr>
          <p:cNvPr id="87054" name="Straight Connector 3"/>
          <p:cNvCxnSpPr>
            <a:cxnSpLocks noChangeShapeType="1"/>
          </p:cNvCxnSpPr>
          <p:nvPr/>
        </p:nvCxnSpPr>
        <p:spPr bwMode="auto">
          <a:xfrm flipV="1">
            <a:off x="2590800" y="5165725"/>
            <a:ext cx="0" cy="16652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5" name="Straight Connector 11"/>
          <p:cNvCxnSpPr>
            <a:cxnSpLocks noChangeShapeType="1"/>
          </p:cNvCxnSpPr>
          <p:nvPr/>
        </p:nvCxnSpPr>
        <p:spPr bwMode="auto">
          <a:xfrm>
            <a:off x="3968750" y="5153025"/>
            <a:ext cx="0" cy="17049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6" name="Straight Connector 13"/>
          <p:cNvCxnSpPr>
            <a:cxnSpLocks noChangeShapeType="1"/>
          </p:cNvCxnSpPr>
          <p:nvPr/>
        </p:nvCxnSpPr>
        <p:spPr bwMode="auto">
          <a:xfrm>
            <a:off x="2590800" y="5153025"/>
            <a:ext cx="65722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7" name="Straight Connector 16"/>
          <p:cNvCxnSpPr>
            <a:cxnSpLocks noChangeShapeType="1"/>
          </p:cNvCxnSpPr>
          <p:nvPr/>
        </p:nvCxnSpPr>
        <p:spPr bwMode="auto">
          <a:xfrm>
            <a:off x="1293813" y="0"/>
            <a:ext cx="1587" cy="59642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8" name="Straight Connector 19"/>
          <p:cNvCxnSpPr>
            <a:cxnSpLocks noChangeShapeType="1"/>
          </p:cNvCxnSpPr>
          <p:nvPr/>
        </p:nvCxnSpPr>
        <p:spPr bwMode="auto">
          <a:xfrm flipH="1">
            <a:off x="17463" y="-1588"/>
            <a:ext cx="127635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59" name="Straight Connector 21"/>
          <p:cNvCxnSpPr>
            <a:cxnSpLocks noChangeShapeType="1"/>
          </p:cNvCxnSpPr>
          <p:nvPr/>
        </p:nvCxnSpPr>
        <p:spPr bwMode="auto">
          <a:xfrm flipH="1" flipV="1">
            <a:off x="7938" y="6865938"/>
            <a:ext cx="2571750" cy="63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60" name="Straight Connector 23"/>
          <p:cNvCxnSpPr>
            <a:cxnSpLocks noChangeShapeType="1"/>
          </p:cNvCxnSpPr>
          <p:nvPr/>
        </p:nvCxnSpPr>
        <p:spPr bwMode="auto">
          <a:xfrm>
            <a:off x="3581400" y="49213"/>
            <a:ext cx="0" cy="185102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61" name="Straight Connector 25"/>
          <p:cNvCxnSpPr>
            <a:cxnSpLocks noChangeShapeType="1"/>
          </p:cNvCxnSpPr>
          <p:nvPr/>
        </p:nvCxnSpPr>
        <p:spPr bwMode="auto">
          <a:xfrm>
            <a:off x="3581400" y="1900238"/>
            <a:ext cx="5562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7062" name="Straight Connector 27"/>
          <p:cNvCxnSpPr>
            <a:cxnSpLocks noChangeShapeType="1"/>
          </p:cNvCxnSpPr>
          <p:nvPr/>
        </p:nvCxnSpPr>
        <p:spPr bwMode="auto">
          <a:xfrm flipV="1">
            <a:off x="7843838" y="1900238"/>
            <a:ext cx="0" cy="32321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87063" name="TextBox 19"/>
          <p:cNvSpPr txBox="1">
            <a:spLocks noChangeArrowheads="1"/>
          </p:cNvSpPr>
          <p:nvPr/>
        </p:nvSpPr>
        <p:spPr bwMode="auto">
          <a:xfrm>
            <a:off x="1295400" y="5964238"/>
            <a:ext cx="13716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800"/>
              <a:t>Attorney Brian Shaughnessy wrote, “Ms. Lindauer was always competent to stand trial, only the Justice Department wanted to avoid embarrassing revelations from her case”, page vii</a:t>
            </a:r>
          </a:p>
        </p:txBody>
      </p:sp>
      <p:cxnSp>
        <p:nvCxnSpPr>
          <p:cNvPr id="87064" name="Straight Connector 23"/>
          <p:cNvCxnSpPr>
            <a:cxnSpLocks noChangeShapeType="1"/>
          </p:cNvCxnSpPr>
          <p:nvPr/>
        </p:nvCxnSpPr>
        <p:spPr bwMode="auto">
          <a:xfrm>
            <a:off x="1293813" y="5964238"/>
            <a:ext cx="1296987"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87065" name="TextBox 2"/>
          <p:cNvSpPr txBox="1">
            <a:spLocks noChangeArrowheads="1"/>
          </p:cNvSpPr>
          <p:nvPr/>
        </p:nvSpPr>
        <p:spPr bwMode="auto">
          <a:xfrm>
            <a:off x="4554538" y="3067050"/>
            <a:ext cx="33004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800" b="1">
                <a:solidFill>
                  <a:srgbClr val="FFFF00"/>
                </a:solidFill>
              </a:rPr>
              <a:t>‘a minnow swallowing a whale’ ‘the tail wagging the dog’</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arica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33027" name="Text Box 3"/>
          <p:cNvSpPr txBox="1">
            <a:spLocks noChangeArrowheads="1"/>
          </p:cNvSpPr>
          <p:nvPr/>
        </p:nvSpPr>
        <p:spPr bwMode="auto">
          <a:xfrm>
            <a:off x="0" y="4800600"/>
            <a:ext cx="2819400" cy="579438"/>
          </a:xfrm>
          <a:prstGeom prst="rect">
            <a:avLst/>
          </a:prstGeom>
          <a:noFill/>
          <a:ln w="9525">
            <a:noFill/>
            <a:miter lim="800000"/>
            <a:headEnd/>
            <a:tailEnd/>
          </a:ln>
          <a:effectLst/>
        </p:spPr>
        <p:txBody>
          <a:bodyPr>
            <a:spAutoFit/>
          </a:bodyPr>
          <a:lstStyle/>
          <a:p>
            <a:pPr>
              <a:defRPr/>
            </a:pPr>
            <a:r>
              <a:rPr lang="en-US" sz="3200" b="1">
                <a:solidFill>
                  <a:schemeClr val="bg2"/>
                </a:solidFill>
                <a:effectLst>
                  <a:outerShdw blurRad="38100" dist="38100" dir="2700000" algn="tl">
                    <a:srgbClr val="FFFFFF"/>
                  </a:outerShdw>
                </a:effectLst>
              </a:rPr>
              <a:t>Islamic world</a:t>
            </a:r>
          </a:p>
        </p:txBody>
      </p:sp>
      <p:sp>
        <p:nvSpPr>
          <p:cNvPr id="2433028" name="Text Box 4"/>
          <p:cNvSpPr txBox="1">
            <a:spLocks noChangeArrowheads="1"/>
          </p:cNvSpPr>
          <p:nvPr/>
        </p:nvSpPr>
        <p:spPr bwMode="auto">
          <a:xfrm>
            <a:off x="3657600" y="5943600"/>
            <a:ext cx="1223963" cy="579438"/>
          </a:xfrm>
          <a:prstGeom prst="rect">
            <a:avLst/>
          </a:prstGeom>
          <a:noFill/>
          <a:ln w="9525">
            <a:noFill/>
            <a:miter lim="800000"/>
            <a:headEnd/>
            <a:tailEnd/>
          </a:ln>
          <a:effectLst/>
        </p:spPr>
        <p:txBody>
          <a:bodyPr>
            <a:spAutoFit/>
          </a:bodyPr>
          <a:lstStyle/>
          <a:p>
            <a:pPr>
              <a:defRPr/>
            </a:pPr>
            <a:r>
              <a:rPr lang="en-US" sz="3200" b="1">
                <a:solidFill>
                  <a:schemeClr val="bg2"/>
                </a:solidFill>
                <a:effectLst>
                  <a:outerShdw blurRad="38100" dist="38100" dir="2700000" algn="tl">
                    <a:srgbClr val="FFFFFF"/>
                  </a:outerShdw>
                </a:effectLst>
              </a:rPr>
              <a:t>Israel</a:t>
            </a:r>
          </a:p>
        </p:txBody>
      </p:sp>
      <p:sp>
        <p:nvSpPr>
          <p:cNvPr id="2433029" name="Text Box 5"/>
          <p:cNvSpPr txBox="1">
            <a:spLocks noChangeArrowheads="1"/>
          </p:cNvSpPr>
          <p:nvPr/>
        </p:nvSpPr>
        <p:spPr bwMode="auto">
          <a:xfrm>
            <a:off x="5867400" y="6278563"/>
            <a:ext cx="996950" cy="579437"/>
          </a:xfrm>
          <a:prstGeom prst="rect">
            <a:avLst/>
          </a:prstGeom>
          <a:noFill/>
          <a:ln w="9525">
            <a:noFill/>
            <a:miter lim="800000"/>
            <a:headEnd/>
            <a:tailEnd/>
          </a:ln>
          <a:effectLst/>
        </p:spPr>
        <p:txBody>
          <a:bodyPr>
            <a:spAutoFit/>
          </a:bodyPr>
          <a:lstStyle/>
          <a:p>
            <a:pPr>
              <a:defRPr/>
            </a:pPr>
            <a:r>
              <a:rPr lang="en-US" sz="3200" b="1">
                <a:solidFill>
                  <a:schemeClr val="bg2"/>
                </a:solidFill>
                <a:effectLst>
                  <a:outerShdw blurRad="38100" dist="38100" dir="2700000" algn="tl">
                    <a:srgbClr val="FFFFFF"/>
                  </a:outerShdw>
                </a:effectLst>
              </a:rPr>
              <a:t>USA</a:t>
            </a:r>
          </a:p>
        </p:txBody>
      </p:sp>
      <p:sp>
        <p:nvSpPr>
          <p:cNvPr id="88070" name="Text Box 6"/>
          <p:cNvSpPr txBox="1">
            <a:spLocks noChangeArrowheads="1"/>
          </p:cNvSpPr>
          <p:nvPr/>
        </p:nvSpPr>
        <p:spPr bwMode="auto">
          <a:xfrm>
            <a:off x="0" y="6581775"/>
            <a:ext cx="24860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2"/>
                </a:solidFill>
                <a:cs typeface="Times New Roman" pitchFamily="18" charset="0"/>
              </a:rPr>
              <a:t>alabonline, http://www.alarab.co.uk/</a:t>
            </a:r>
          </a:p>
        </p:txBody>
      </p:sp>
      <p:sp>
        <p:nvSpPr>
          <p:cNvPr id="88071" name="Rectangle 6"/>
          <p:cNvSpPr>
            <a:spLocks noChangeArrowheads="1"/>
          </p:cNvSpPr>
          <p:nvPr/>
        </p:nvSpPr>
        <p:spPr bwMode="auto">
          <a:xfrm>
            <a:off x="2057400" y="0"/>
            <a:ext cx="5181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400" b="1">
                <a:solidFill>
                  <a:schemeClr val="bg1"/>
                </a:solidFill>
              </a:rPr>
              <a:t>A representation of the stereotypical view of US-Israel relations</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14e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1" name="Rectangle 3"/>
          <p:cNvSpPr>
            <a:spLocks noChangeArrowheads="1"/>
          </p:cNvSpPr>
          <p:nvPr/>
        </p:nvSpPr>
        <p:spPr bwMode="auto">
          <a:xfrm>
            <a:off x="0" y="609600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latin typeface="Arial" charset="0"/>
              </a:rPr>
              <a:t>President Bush Middle East Tour</a:t>
            </a:r>
          </a:p>
        </p:txBody>
      </p:sp>
      <p:sp>
        <p:nvSpPr>
          <p:cNvPr id="89092" name="Rectangle 3"/>
          <p:cNvSpPr>
            <a:spLocks noChangeArrowheads="1"/>
          </p:cNvSpPr>
          <p:nvPr/>
        </p:nvSpPr>
        <p:spPr bwMode="auto">
          <a:xfrm>
            <a:off x="0" y="0"/>
            <a:ext cx="91440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600" b="1">
                <a:solidFill>
                  <a:schemeClr val="bg1"/>
                </a:solidFill>
              </a:rPr>
              <a:t>A representation of the stereotypical view of US-Israel relations</a:t>
            </a:r>
          </a:p>
        </p:txBody>
      </p:sp>
      <p:sp>
        <p:nvSpPr>
          <p:cNvPr id="89093" name="TextBox 4"/>
          <p:cNvSpPr txBox="1">
            <a:spLocks noChangeArrowheads="1"/>
          </p:cNvSpPr>
          <p:nvPr/>
        </p:nvSpPr>
        <p:spPr bwMode="auto">
          <a:xfrm>
            <a:off x="5486400" y="457200"/>
            <a:ext cx="3657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a:solidFill>
                  <a:srgbClr val="0000FF"/>
                </a:solidFill>
              </a:rPr>
              <a:t>The Israelis</a:t>
            </a:r>
          </a:p>
        </p:txBody>
      </p:sp>
      <p:sp>
        <p:nvSpPr>
          <p:cNvPr id="89094" name="TextBox 5"/>
          <p:cNvSpPr txBox="1">
            <a:spLocks noChangeArrowheads="1"/>
          </p:cNvSpPr>
          <p:nvPr/>
        </p:nvSpPr>
        <p:spPr bwMode="auto">
          <a:xfrm>
            <a:off x="6324600" y="2590800"/>
            <a:ext cx="2681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a:solidFill>
                  <a:srgbClr val="0000FF"/>
                </a:solidFill>
              </a:rPr>
              <a:t>The Americans</a:t>
            </a:r>
          </a:p>
        </p:txBody>
      </p:sp>
      <p:sp>
        <p:nvSpPr>
          <p:cNvPr id="89095" name="TextBox 6"/>
          <p:cNvSpPr txBox="1">
            <a:spLocks noChangeArrowheads="1"/>
          </p:cNvSpPr>
          <p:nvPr/>
        </p:nvSpPr>
        <p:spPr bwMode="auto">
          <a:xfrm>
            <a:off x="5562600" y="4495800"/>
            <a:ext cx="18843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a:solidFill>
                  <a:srgbClr val="0000FF"/>
                </a:solidFill>
              </a:rPr>
              <a:t>The Arabs</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1771"/>
            <a:ext cx="6324600" cy="695575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What Do Israelis Think About Americans? Start With </a:t>
            </a:r>
            <a:r>
              <a:rPr kumimoji="0" lang="en-US" sz="3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Disdain</a:t>
            </a:r>
            <a:endParaRPr kumimoji="0" lang="en-US" sz="3200" b="1"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View </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Ally as Naive, Especially on Middle East Issues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 know what America is</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Netanyahu, then on political hiatus after an election defeat, told the settlers when one asked whether his proposal for a “large scale” attack on the Palestinians would be met with global condemnation.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America is a thing that can be easily moved, moved in the right direction</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They will not bother us… Let’s suppose they [the Bush administration] will say something. So they say it — so what? Eighty per cent of the Americans support us. It’s absurd! We have such [great] support there! And we say… what shall we do with this [support]?”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Jewish Daily Forward, 3/8/2015</a:t>
            </a:r>
            <a:r>
              <a:rPr kumimoji="0" lang="en-US" sz="16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6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2"/>
              </a:rPr>
              <a:t>http://forward.com/articles/216074/what-do-israelis-think-about-americans-start-with</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2"/>
              </a:rPr>
              <a:t>/</a:t>
            </a:r>
            <a:endPar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United States government is strongly involved in the Palestine-Israel conflict, which continues to define US relations with other countries and contributes to </a:t>
            </a:r>
            <a:r>
              <a:rPr kumimoji="0" lang="en-US" sz="2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 isolation from the international community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as indicated by the most recent United Nations General Assembly vote on the  "right of the Palestinian people to self-determination':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177 countries in favor, 7 against (Canada, Federated States of Micronesia, Israel, Marshall Islands, Nauru, Palau, United States), with 4 abstentions (Cameroon, Côte d’Ivoire, South Sudan, Tonga).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United Nations, 12/19/2016,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https://</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www.un.org/press/en/2016/ga11879.doc.htm</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Citing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anti-Israel bias, U.S. to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withdraw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from UNESCO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[United Nations’ Paris-based cultural, scientific, and educational organization],</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Politico, 10/12/2017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https</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www.politico.com/story/2017/10/12/united-states-withdraws-unesco-243708</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One by one, 14 members of the U.N. Security Council spoke out against President Donald Trump's decision to recognize Jerusalem as the capital of Israel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UN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Security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Council has only 15 members, including the US],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Fox News,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12/9/2017,</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5"/>
              </a:rPr>
              <a:t>www.foxnews.com/world/2017/12/09/14-security-council-members-criticize-us-action-on-jerusalem.html</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 vetoes U.N. resolution rejecting Trump’s decision on Jerusalem... All 14 other members supported the resolution, underscoring the U.S. isolation on the issue."</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 Washington Post, 12/18/2017,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https://www.washingtonpost.com/world/national-security/us-vetoes-un-resolution-rejecting-trumps-decision-on-jerusalem/2017/12/18/4e683732-e421-11e7-ab50-621fe0588340_story.html?utm_term=.</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6"/>
              </a:rPr>
              <a:t>684214f9ebce</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2" name="Rectangle 1"/>
          <p:cNvSpPr/>
          <p:nvPr/>
        </p:nvSpPr>
        <p:spPr>
          <a:xfrm>
            <a:off x="6210300" y="13647"/>
            <a:ext cx="2933700" cy="7048083"/>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“Most Israelis think Americans are pro-Israel and we can sell them anything, especially mud from the Dead </a:t>
            </a:r>
            <a:r>
              <a:rPr kumimoji="0" lang="en-US" sz="2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Sea. Or </a:t>
            </a:r>
            <a:r>
              <a:rPr kumimoji="0" lang="en-US" sz="2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just regular mud with a ‘Dead Sea’ sticker on it</a:t>
            </a:r>
            <a:r>
              <a:rPr kumimoji="0" lang="en-US" sz="2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Israeli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Embassy Official Caught on Camera Discussing 'Taking Down' British Lawmakers</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Haaretz</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1/8/2017</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www.haaretz.com/israel-news/1.763613</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a:t>
            </a:r>
            <a:r>
              <a:rPr kumimoji="0" 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193-member United Nations General Assembly has overwhelmingly voted </a:t>
            </a:r>
            <a:r>
              <a:rPr kumimoji="0" lang="en-US" sz="1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[128 in favor; 9 against: </a:t>
            </a:r>
            <a:r>
              <a:rPr kumimoji="0" lang="en-US" sz="1500" b="1" i="0" u="none" strike="noStrike" kern="1200" cap="none" spc="0" normalizeH="0" baseline="0" noProof="0" dirty="0">
                <a:ln>
                  <a:noFill/>
                </a:ln>
                <a:solidFill>
                  <a:srgbClr val="FFFFFF"/>
                </a:solidFill>
                <a:effectLst/>
                <a:uLnTx/>
                <a:uFillTx/>
                <a:latin typeface="Times New Roman" pitchFamily="18" charset="0"/>
                <a:ea typeface="+mn-ea"/>
                <a:cs typeface="Arial" charset="0"/>
              </a:rPr>
              <a:t>Guatemala, Honduras, Israel, Marshall Islands, Micronesia, Nauru, Palau, </a:t>
            </a:r>
            <a:r>
              <a:rPr kumimoji="0" lang="en-US" sz="15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Togo, </a:t>
            </a:r>
            <a:r>
              <a:rPr kumimoji="0" lang="en-US" sz="1500" b="1" i="0" u="none" strike="noStrike" kern="1200" cap="none" spc="0" normalizeH="0" baseline="0" noProof="0" dirty="0">
                <a:ln>
                  <a:noFill/>
                </a:ln>
                <a:solidFill>
                  <a:srgbClr val="FFFFFF"/>
                </a:solidFill>
                <a:effectLst/>
                <a:uLnTx/>
                <a:uFillTx/>
                <a:latin typeface="Times New Roman" pitchFamily="18" charset="0"/>
                <a:ea typeface="+mn-ea"/>
                <a:cs typeface="Arial" charset="0"/>
              </a:rPr>
              <a:t>and United States</a:t>
            </a:r>
            <a:r>
              <a:rPr kumimoji="0" lang="en-US" sz="1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with 35 abstentions and 21 absences] </a:t>
            </a:r>
            <a:r>
              <a:rPr kumimoji="0" 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to </a:t>
            </a:r>
            <a:r>
              <a:rPr kumimoji="0" lang="en-US" sz="1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declare </a:t>
            </a:r>
            <a:r>
              <a:rPr kumimoji="0" 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US recognition of Jerusalem as the capital of Israel </a:t>
            </a:r>
            <a:r>
              <a:rPr kumimoji="0" lang="en-US" sz="1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null and void" and must be cancelled.</a:t>
            </a:r>
            <a:r>
              <a:rPr kumimoji="0" lang="en-US" sz="1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BBC, 12/21/2017,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8"/>
              </a:rPr>
              <a:t>www.bbc.com/news/world-middle-east-42446027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p:txBody>
      </p:sp>
      <p:cxnSp>
        <p:nvCxnSpPr>
          <p:cNvPr id="4" name="Straight Connector 3"/>
          <p:cNvCxnSpPr/>
          <p:nvPr/>
        </p:nvCxnSpPr>
        <p:spPr bwMode="auto">
          <a:xfrm>
            <a:off x="6172200" y="3124200"/>
            <a:ext cx="2971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6248400" y="3124200"/>
            <a:ext cx="0" cy="3722087"/>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6248400" y="3962400"/>
            <a:ext cx="2895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flipH="1">
            <a:off x="0" y="3124200"/>
            <a:ext cx="6172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4800600"/>
            <a:ext cx="624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5257800"/>
            <a:ext cx="624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943600"/>
            <a:ext cx="6324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29525283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p:cNvSpPr>
            <a:spLocks noGrp="1"/>
          </p:cNvSpPr>
          <p:nvPr>
            <p:ph type="title"/>
          </p:nvPr>
        </p:nvSpPr>
        <p:spPr>
          <a:xfrm>
            <a:off x="0" y="-1"/>
            <a:ext cx="4419600" cy="1906053"/>
          </a:xfrm>
        </p:spPr>
        <p:txBody>
          <a:bodyPr/>
          <a:lstStyle/>
          <a:p>
            <a:r>
              <a:rPr lang="en-US" altLang="en-US" sz="3200" dirty="0" smtClean="0"/>
              <a:t> </a:t>
            </a:r>
            <a:r>
              <a:rPr lang="en-US" altLang="en-US" b="1" dirty="0" smtClean="0"/>
              <a:t>The Christian Zionist Branch of the Israel Lobby</a:t>
            </a:r>
          </a:p>
        </p:txBody>
      </p:sp>
      <p:sp>
        <p:nvSpPr>
          <p:cNvPr id="231427" name="Content Placeholder 2"/>
          <p:cNvSpPr>
            <a:spLocks noGrp="1"/>
          </p:cNvSpPr>
          <p:nvPr>
            <p:ph idx="1"/>
          </p:nvPr>
        </p:nvSpPr>
        <p:spPr>
          <a:xfrm>
            <a:off x="4618" y="1828800"/>
            <a:ext cx="5807075" cy="2466440"/>
          </a:xfrm>
        </p:spPr>
        <p:txBody>
          <a:bodyPr/>
          <a:lstStyle/>
          <a:p>
            <a:pPr marL="0" indent="0">
              <a:buFontTx/>
              <a:buNone/>
              <a:defRPr/>
            </a:pPr>
            <a:r>
              <a:rPr lang="en-US" altLang="en-US" sz="1000" dirty="0" smtClean="0"/>
              <a:t>(1) provides financial support to the Jewish settler movement              </a:t>
            </a:r>
          </a:p>
          <a:p>
            <a:pPr marL="0" indent="0">
              <a:buFontTx/>
              <a:buNone/>
              <a:defRPr/>
            </a:pPr>
            <a:r>
              <a:rPr lang="en-US" altLang="en-US" sz="1000" dirty="0" smtClean="0"/>
              <a:t>(2) opposes any territorial concession to the Palestinians</a:t>
            </a:r>
          </a:p>
          <a:p>
            <a:pPr marL="0" indent="0">
              <a:buFontTx/>
              <a:buNone/>
              <a:defRPr/>
            </a:pPr>
            <a:r>
              <a:rPr lang="en-US" altLang="en-US" sz="1000" dirty="0" smtClean="0"/>
              <a:t>(3) contributes to tourism in Israel, a lucrative economic sector generating $2.8 billion in 2004 p138 and 400</a:t>
            </a:r>
          </a:p>
          <a:p>
            <a:pPr marL="0" indent="0">
              <a:buFontTx/>
              <a:buNone/>
              <a:defRPr/>
            </a:pPr>
            <a:r>
              <a:rPr lang="en-US" altLang="en-US" sz="1000" dirty="0" smtClean="0">
                <a:solidFill>
                  <a:srgbClr val="FFFF00"/>
                </a:solidFill>
              </a:rPr>
              <a:t>(4) </a:t>
            </a:r>
            <a:r>
              <a:rPr lang="en-US" altLang="en-US" sz="1000" b="1" dirty="0" smtClean="0">
                <a:solidFill>
                  <a:srgbClr val="FFFF00"/>
                </a:solidFill>
              </a:rPr>
              <a:t>Yet the influence of the Christian Zionists should not be overstated</a:t>
            </a:r>
          </a:p>
          <a:p>
            <a:pPr marL="0" indent="0">
              <a:buFontTx/>
              <a:buNone/>
              <a:defRPr/>
            </a:pPr>
            <a:r>
              <a:rPr lang="en-US" altLang="en-US" sz="1000" dirty="0" smtClean="0"/>
              <a:t>(5) In sharp contrast to the groups like AIPAC, Christian Zionists lack the organizational capacity to analyze national security topic </a:t>
            </a:r>
          </a:p>
          <a:p>
            <a:pPr marL="0" indent="0">
              <a:buFontTx/>
              <a:buNone/>
              <a:defRPr/>
            </a:pPr>
            <a:r>
              <a:rPr lang="en-US" altLang="en-US" sz="1000" dirty="0" smtClean="0"/>
              <a:t>(6) They lack the organizational capacity to offer specific legislation guidance on concrete foreign policy issues</a:t>
            </a:r>
          </a:p>
          <a:p>
            <a:pPr marL="0" indent="0">
              <a:buFontTx/>
              <a:buNone/>
              <a:defRPr/>
            </a:pPr>
            <a:r>
              <a:rPr lang="en-US" altLang="en-US" sz="1000" dirty="0" smtClean="0"/>
              <a:t>(7) They also lack the financial power of the major pro-Israel groups</a:t>
            </a:r>
          </a:p>
          <a:p>
            <a:pPr marL="0" indent="0">
              <a:buFontTx/>
              <a:buNone/>
              <a:defRPr/>
            </a:pPr>
            <a:r>
              <a:rPr lang="en-US" altLang="en-US" sz="1000" dirty="0" smtClean="0"/>
              <a:t>(8) They do not have the same media presence when it comes to the Middle East issues</a:t>
            </a:r>
          </a:p>
          <a:p>
            <a:pPr marL="0" indent="0">
              <a:buFontTx/>
              <a:buNone/>
              <a:defRPr/>
            </a:pPr>
            <a:r>
              <a:rPr lang="en-US" altLang="en-US" sz="1000" dirty="0" smtClean="0">
                <a:solidFill>
                  <a:schemeClr val="tx2"/>
                </a:solidFill>
              </a:rPr>
              <a:t>(9) </a:t>
            </a:r>
            <a:r>
              <a:rPr lang="en-US" altLang="en-US" sz="1400" b="1" dirty="0" smtClean="0">
                <a:solidFill>
                  <a:schemeClr val="tx2"/>
                </a:solidFill>
              </a:rPr>
              <a:t>Therefore Christian Zionists “are best seen as a significant adjunct to the Jewish elements of the lobby, but not its most important part</a:t>
            </a:r>
            <a:r>
              <a:rPr lang="en-US" altLang="en-US" sz="1400" dirty="0" smtClean="0"/>
              <a:t>”---</a:t>
            </a:r>
            <a:r>
              <a:rPr lang="en-US" altLang="en-US" sz="1000" dirty="0" smtClean="0"/>
              <a:t>Source: John </a:t>
            </a:r>
            <a:r>
              <a:rPr lang="en-US" altLang="en-US" sz="1000" dirty="0" err="1" smtClean="0"/>
              <a:t>Mearsheimer</a:t>
            </a:r>
            <a:r>
              <a:rPr lang="en-US" altLang="en-US" sz="1000" dirty="0" smtClean="0"/>
              <a:t> and Stephen Walt, </a:t>
            </a:r>
            <a:r>
              <a:rPr lang="en-US" altLang="en-US" sz="1000" i="1" dirty="0" smtClean="0"/>
              <a:t>The Israel lobby and U.S. foreign policy </a:t>
            </a:r>
            <a:r>
              <a:rPr lang="en-US" altLang="en-US" sz="1000" dirty="0" smtClean="0"/>
              <a:t>(2007), p. 132-139</a:t>
            </a:r>
          </a:p>
        </p:txBody>
      </p:sp>
      <p:sp>
        <p:nvSpPr>
          <p:cNvPr id="254980" name="TextBox 1"/>
          <p:cNvSpPr txBox="1">
            <a:spLocks noChangeArrowheads="1"/>
          </p:cNvSpPr>
          <p:nvPr/>
        </p:nvSpPr>
        <p:spPr bwMode="auto">
          <a:xfrm>
            <a:off x="4419600" y="0"/>
            <a:ext cx="4724400" cy="1869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30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Former Congressman Paul Findley notes the paradox</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“Mainline Christians who accept the legitimacy of the Jewish faith but question some policies of the Jewish state are branded anti-Semitic, while evangelical Christians who back Israel but doubt the theological validity of Judaism are welcome as allies.” </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Christian Science Monitor, August 2, 1985,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3"/>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www.csmonitor.com/1985/0802/bfindl-f.html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The Evangelical-Jewish </a:t>
            </a:r>
            <a:r>
              <a:rPr kumimoji="0" lang="en-US" alt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Alliance</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The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Christian Century, June 28, 2003,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http://www.religion-online.org/article/the-evangelical-jewish-alliance</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Evangelicals </a:t>
            </a: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Declare Trump A Friend Of The Jews, </a:t>
            </a:r>
            <a:r>
              <a:rPr kumimoji="0" lang="en-US" alt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12/12/2017,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https://forward.com/fast-forward/389860/evangelicals-declare-trump-a-friend-of-the-jews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5"/>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1" name="Straight Connector 8"/>
          <p:cNvCxnSpPr>
            <a:cxnSpLocks noChangeShapeType="1"/>
          </p:cNvCxnSpPr>
          <p:nvPr/>
        </p:nvCxnSpPr>
        <p:spPr bwMode="auto">
          <a:xfrm>
            <a:off x="4419600" y="-12700"/>
            <a:ext cx="0" cy="18415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54982" name="Straight Connector 15"/>
          <p:cNvCxnSpPr>
            <a:cxnSpLocks noChangeShapeType="1"/>
          </p:cNvCxnSpPr>
          <p:nvPr/>
        </p:nvCxnSpPr>
        <p:spPr bwMode="auto">
          <a:xfrm flipH="1">
            <a:off x="4419600" y="1828800"/>
            <a:ext cx="4724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54983" name="TextBox 1"/>
          <p:cNvSpPr txBox="1">
            <a:spLocks noChangeArrowheads="1"/>
          </p:cNvSpPr>
          <p:nvPr/>
        </p:nvSpPr>
        <p:spPr bwMode="auto">
          <a:xfrm>
            <a:off x="5715000" y="1828800"/>
            <a:ext cx="3429001" cy="4516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[Israeli Prime Minister Binyamin Netanyahu] </a:t>
            </a:r>
            <a:r>
              <a:rPr kumimoji="0" lang="en-US" altLang="en-US" sz="1100" b="1" i="0" u="none" strike="noStrike" kern="1200" cap="none" spc="0" normalizeH="0" baseline="0" noProof="0" dirty="0">
                <a:ln>
                  <a:noFill/>
                </a:ln>
                <a:solidFill>
                  <a:srgbClr val="FFFFFF"/>
                </a:solidFill>
                <a:effectLst/>
                <a:uLnTx/>
                <a:uFillTx/>
                <a:latin typeface="Times New Roman" pitchFamily="18" charset="0"/>
                <a:ea typeface="+mn-ea"/>
                <a:cs typeface="Arial" charset="0"/>
              </a:rPr>
              <a:t>Bibi: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Christian Zionists our top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friends,</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Jerusalem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Post, 4/7/2008,</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http://www.jpost.com/Israel/Bibi-Christian-Zionists-our-top-friends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Stephen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Bannon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[executive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chairman of Breitbart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News]: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Proud Christian Zionist”,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VT, 11/15/2017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https://www.veteranstoday.com/2017/11/15/stephen-bannon-im-a-proud-christian-zionist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Allies </a:t>
            </a: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 Armageddon: The Rise of Christian Zionism</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VT, 11/28/2017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https://</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8"/>
              </a:rPr>
              <a:t>www.amazon.com/Allies-Armageddon-Rise-Christian-Zionism/dp/0300116985?tag=veteranstoday-20</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Leader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of Christian Zionists Named Head of Campus Anti-BDS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Group,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Forward</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7/8/2015,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9"/>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9"/>
              </a:rPr>
              <a:t>://forward.com/news/311662/leader-of-christian-zionists-named-head-of-adelson-campus-anti-bds-group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9"/>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Jonathan Farrell: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Why I'm a Christian Zionist</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Global Jewish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Channel (GJC), 9/10/2017,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0"/>
              </a:rPr>
              <a:t>www.youtube.com/watch?v=e0w06Ro5pcY&amp;list=PLEVTqoofQtWO7topNOIO8EDp1c3PNwCxi&amp;index=10</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Noor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Dahri</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Muslim Zionist. Here's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why</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Thankfully, the Arab countries of the Gulf are slowly realizing that Israel is not an enemy, GJC,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11/5/2017,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1"/>
              </a:rPr>
              <a:t>www.youtube.com/watch?v=BC9GlA55sCI&amp;list=PLEVTqoofQtWO7topNOIO8EDp1c3PNwCxi&amp;index=2</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Dr</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Shadman</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Zaman: I am the first Bangladeshi to visit Israel,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GJC, 8/29/2017, </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2"/>
              </a:rPr>
              <a:t>https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2"/>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2"/>
              </a:rPr>
              <a:t>www.youtube.com/watch?v=nGEFL9MNaXw</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US Senator Biden: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am a Zionist </a:t>
            </a: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…You don't have to be a Jew to be a Zionist</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Shalom TV, 3/27/2007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4" name="Straight Connector 5"/>
          <p:cNvCxnSpPr>
            <a:cxnSpLocks noChangeShapeType="1"/>
          </p:cNvCxnSpPr>
          <p:nvPr/>
        </p:nvCxnSpPr>
        <p:spPr bwMode="auto">
          <a:xfrm>
            <a:off x="5715000" y="1828800"/>
            <a:ext cx="0" cy="3733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1" y="4267200"/>
            <a:ext cx="57149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1" y="4267200"/>
            <a:ext cx="5715000" cy="133882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Mike Pence's message to Jerusalem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rally, </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3"/>
              </a:rPr>
              <a:t>https</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3"/>
              </a:rPr>
              <a:t>://</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3"/>
              </a:rPr>
              <a:t>www.youtube.com/watch?v=p9cRk10AZWg</a:t>
            </a:r>
            <a:endPar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Christian Zionism’ Grabs Spotlight As Mike Pence Addresses CUFI-</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Forward, </a:t>
            </a: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7/18/2017, </a:t>
            </a:r>
            <a:r>
              <a:rPr kumimoji="0" 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4"/>
              </a:rPr>
              <a:t>http://forward.com/news/377223/christian-zionism-grabs-spotlight-as-mike-pence-addresses-cufi/</a:t>
            </a:r>
            <a:r>
              <a:rPr kumimoji="0" 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Evangelicals Led Drive To Name Jerusalem As Capital, AIPAC Stayed On Sidelines... Vice President Mike Pence, has served as Christian Zionists’ main channel to the White House</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Forward, 12/6/2017,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5"/>
              </a:rPr>
              <a:t>https://forward.com/news/national/389233/evangelicals-led-drive-to-name-jerusalem-as-capital-aipac-stayed-on-sidelin/</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3" name="Rectangle 2"/>
          <p:cNvSpPr/>
          <p:nvPr/>
        </p:nvSpPr>
        <p:spPr>
          <a:xfrm>
            <a:off x="0" y="5534561"/>
            <a:ext cx="9144000" cy="132343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“US Vice President Michael] Pence </a:t>
            </a: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Prepares Mideast Visit, but Neither Palestinians nor Christians on Agenda... The Christian Arab refusal to meet with Pence, an evangelical Christian, is also likely to be perceived by the White House as a step back in the administration's attempts to facilitate peace talks," </a:t>
            </a:r>
            <a:r>
              <a:rPr kumimoji="0" lang="en-US" sz="13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Haaretz</a:t>
            </a:r>
            <a:r>
              <a:rPr kumimoji="0" 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12/12/2017</a:t>
            </a: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6"/>
              </a:rPr>
              <a:t>https://</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6"/>
              </a:rPr>
              <a:t>www.haaretz.com/middle-east-news/palestinians/1.828330</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[US Vice President Michael] Pence will be the first sitting vice president or president to speak to the Christian Zionist organization in its 11-year history, </a:t>
            </a:r>
            <a:r>
              <a:rPr kumimoji="0" lang="en-US" sz="1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Washington Post, 7/17/2017,</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7"/>
              </a:rPr>
              <a:t>https://www.washingtonpost.com/news/made-by-history/wp/2017/07/17/what-you-need-to-know-about-mike-pences-speech-to-christians-united-for-israel/?utm_term=.cb4e4e2efa51</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Scofield Bible—The Book That Made Zionists of America’s Evangelical Christians,</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8"/>
              </a:rPr>
              <a:t>https://</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8"/>
              </a:rPr>
              <a:t>www.wrmea.org/2015-october/the-scofield-bible-the-book-that-made-zionists-of-americas-evangelical-christians.html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p:txBody>
      </p:sp>
      <p:cxnSp>
        <p:nvCxnSpPr>
          <p:cNvPr id="7" name="Straight Connector 6"/>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6172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1" y="65817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5715000" y="3276600"/>
            <a:ext cx="3505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5715000" y="28956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1054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4419600" y="1219200"/>
            <a:ext cx="4724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4419600" y="1524000"/>
            <a:ext cx="4800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5715000" y="24384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flipV="1">
            <a:off x="5715000" y="4190999"/>
            <a:ext cx="34290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5715000" y="37338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5715000" y="51816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a:off x="0" y="45720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5715000" y="48768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732602004"/>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0" y="76200"/>
            <a:ext cx="9144000" cy="1447800"/>
          </a:xfrm>
        </p:spPr>
        <p:txBody>
          <a:bodyPr/>
          <a:lstStyle/>
          <a:p>
            <a:r>
              <a:rPr lang="en-US" altLang="en-US" sz="5400" b="1" dirty="0" smtClean="0"/>
              <a:t>Palestinians and Israelis killed since 9/29/2000</a:t>
            </a:r>
          </a:p>
        </p:txBody>
      </p:sp>
      <p:sp>
        <p:nvSpPr>
          <p:cNvPr id="84995" name="Rectangle 6"/>
          <p:cNvSpPr>
            <a:spLocks noChangeArrowheads="1"/>
          </p:cNvSpPr>
          <p:nvPr/>
        </p:nvSpPr>
        <p:spPr bwMode="auto">
          <a:xfrm>
            <a:off x="-7257" y="1524000"/>
            <a:ext cx="9129712"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r>
              <a:rPr lang="en-US" altLang="en-US" sz="2600" b="1" dirty="0"/>
              <a:t>9,510 </a:t>
            </a:r>
            <a:r>
              <a:rPr lang="en-US" altLang="en-US" sz="2600" b="1" dirty="0" smtClean="0"/>
              <a:t>Palestinians </a:t>
            </a:r>
            <a:r>
              <a:rPr lang="en-US" altLang="en-US" sz="2600" dirty="0" smtClean="0"/>
              <a:t>(</a:t>
            </a:r>
            <a:r>
              <a:rPr lang="en-US" altLang="en-US" sz="2600" dirty="0" smtClean="0">
                <a:solidFill>
                  <a:schemeClr val="tx2"/>
                </a:solidFill>
              </a:rPr>
              <a:t>including </a:t>
            </a:r>
            <a:r>
              <a:rPr lang="en-US" altLang="en-US" sz="2600" b="1" dirty="0">
                <a:solidFill>
                  <a:schemeClr val="tx2"/>
                </a:solidFill>
              </a:rPr>
              <a:t>2,167 </a:t>
            </a:r>
            <a:r>
              <a:rPr lang="en-US" altLang="en-US" sz="2600" b="1" dirty="0" smtClean="0">
                <a:solidFill>
                  <a:schemeClr val="tx2"/>
                </a:solidFill>
              </a:rPr>
              <a:t>children</a:t>
            </a:r>
            <a:r>
              <a:rPr lang="en-US" altLang="en-US" sz="2600" dirty="0" smtClean="0"/>
              <a:t>) and </a:t>
            </a:r>
            <a:r>
              <a:rPr lang="en-US" altLang="en-US" sz="2600" b="1" dirty="0" smtClean="0"/>
              <a:t>1,242 Israelis</a:t>
            </a:r>
            <a:r>
              <a:rPr lang="en-US" altLang="en-US" sz="2600" dirty="0" smtClean="0"/>
              <a:t> (</a:t>
            </a:r>
            <a:r>
              <a:rPr lang="en-US" altLang="en-US" sz="2600" dirty="0" smtClean="0">
                <a:solidFill>
                  <a:schemeClr val="tx2"/>
                </a:solidFill>
              </a:rPr>
              <a:t>including </a:t>
            </a:r>
            <a:r>
              <a:rPr lang="en-US" altLang="en-US" sz="2600" b="1" dirty="0" smtClean="0">
                <a:solidFill>
                  <a:schemeClr val="tx2"/>
                </a:solidFill>
              </a:rPr>
              <a:t>134 children</a:t>
            </a:r>
            <a:r>
              <a:rPr lang="en-US" altLang="en-US" sz="2600" dirty="0" smtClean="0"/>
              <a:t>) have been killed since September 29, 2000 </a:t>
            </a:r>
            <a:r>
              <a:rPr lang="en-US" altLang="en-US" sz="2600" dirty="0" smtClean="0">
                <a:solidFill>
                  <a:schemeClr val="tx2"/>
                </a:solidFill>
              </a:rPr>
              <a:t>[as of 9/22/2017, If Americans Knew]</a:t>
            </a:r>
          </a:p>
          <a:p>
            <a:pPr eaLnBrk="1" hangingPunct="1">
              <a:spcBef>
                <a:spcPct val="0"/>
              </a:spcBef>
              <a:buFontTx/>
              <a:buNone/>
              <a:defRPr/>
            </a:pPr>
            <a:endParaRPr lang="en-US" altLang="en-US" sz="500" dirty="0" smtClean="0">
              <a:solidFill>
                <a:schemeClr val="tx2"/>
              </a:solidFill>
            </a:endParaRPr>
          </a:p>
          <a:p>
            <a:pPr eaLnBrk="1" hangingPunct="1">
              <a:spcBef>
                <a:spcPct val="0"/>
              </a:spcBef>
              <a:buFontTx/>
              <a:buNone/>
              <a:defRPr/>
            </a:pPr>
            <a:r>
              <a:rPr lang="en-US" altLang="en-US" sz="1800" dirty="0" smtClean="0">
                <a:solidFill>
                  <a:schemeClr val="tx2"/>
                </a:solidFill>
              </a:rPr>
              <a:t>Palestinian </a:t>
            </a:r>
            <a:r>
              <a:rPr lang="en-US" altLang="en-US" sz="1800" dirty="0">
                <a:solidFill>
                  <a:schemeClr val="tx2"/>
                </a:solidFill>
              </a:rPr>
              <a:t>women and children fight off Israeli soldier with boy in chokehold, </a:t>
            </a:r>
            <a:r>
              <a:rPr lang="en-US" altLang="en-US" sz="800" dirty="0">
                <a:solidFill>
                  <a:schemeClr val="tx2"/>
                </a:solidFill>
                <a:hlinkClick r:id="rId3"/>
              </a:rPr>
              <a:t>https://</a:t>
            </a:r>
            <a:r>
              <a:rPr lang="en-US" altLang="en-US" sz="800" dirty="0" smtClean="0">
                <a:solidFill>
                  <a:schemeClr val="tx2"/>
                </a:solidFill>
                <a:hlinkClick r:id="rId3"/>
              </a:rPr>
              <a:t>www.youtube.com/watch?v=CrrbyGtNfEg</a:t>
            </a:r>
            <a:r>
              <a:rPr lang="en-US" altLang="en-US" sz="800" dirty="0" smtClean="0">
                <a:solidFill>
                  <a:schemeClr val="tx2"/>
                </a:solidFill>
              </a:rPr>
              <a:t> </a:t>
            </a:r>
          </a:p>
          <a:p>
            <a:pPr eaLnBrk="1" hangingPunct="1">
              <a:spcBef>
                <a:spcPct val="0"/>
              </a:spcBef>
              <a:buFontTx/>
              <a:buNone/>
              <a:defRPr/>
            </a:pPr>
            <a:endParaRPr lang="en-US" altLang="en-US" sz="800" dirty="0" smtClean="0">
              <a:solidFill>
                <a:schemeClr val="tx2"/>
              </a:solidFill>
            </a:endParaRPr>
          </a:p>
          <a:p>
            <a:pPr eaLnBrk="1" hangingPunct="1">
              <a:spcBef>
                <a:spcPct val="0"/>
              </a:spcBef>
              <a:buFontTx/>
              <a:buNone/>
            </a:pPr>
            <a:r>
              <a:rPr lang="en-US" altLang="en-US" sz="1600" dirty="0" smtClean="0">
                <a:solidFill>
                  <a:schemeClr val="tx2"/>
                </a:solidFill>
              </a:rPr>
              <a:t>Heated </a:t>
            </a:r>
            <a:r>
              <a:rPr lang="en-US" altLang="en-US" sz="1600" dirty="0">
                <a:solidFill>
                  <a:schemeClr val="tx2"/>
                </a:solidFill>
              </a:rPr>
              <a:t>Debate: Norman Finkelstein vs Ken Spiro - Is Israel held to double standards? </a:t>
            </a:r>
            <a:r>
              <a:rPr lang="en-US" altLang="en-US" sz="1600" dirty="0"/>
              <a:t>The Global Jewish Channel, Published on Nov 14, 2016, </a:t>
            </a:r>
            <a:r>
              <a:rPr lang="en-US" altLang="en-US" sz="800" dirty="0">
                <a:hlinkClick r:id="rId4"/>
              </a:rPr>
              <a:t>https://</a:t>
            </a:r>
            <a:r>
              <a:rPr lang="en-US" altLang="en-US" sz="800" dirty="0" smtClean="0">
                <a:hlinkClick r:id="rId4"/>
              </a:rPr>
              <a:t>www.youtube.com/watch?v=tWlxH7dypZs</a:t>
            </a:r>
            <a:r>
              <a:rPr lang="en-US" altLang="en-US" sz="800" dirty="0" smtClean="0"/>
              <a:t> </a:t>
            </a:r>
          </a:p>
          <a:p>
            <a:pPr eaLnBrk="1" hangingPunct="1">
              <a:spcBef>
                <a:spcPct val="0"/>
              </a:spcBef>
              <a:buFontTx/>
              <a:buNone/>
            </a:pPr>
            <a:r>
              <a:rPr lang="en-US" altLang="en-US" sz="2400" dirty="0" smtClean="0">
                <a:solidFill>
                  <a:schemeClr val="tx2"/>
                </a:solidFill>
              </a:rPr>
              <a:t>During </a:t>
            </a:r>
            <a:r>
              <a:rPr lang="en-US" altLang="en-US" sz="2400" dirty="0">
                <a:solidFill>
                  <a:schemeClr val="tx2"/>
                </a:solidFill>
              </a:rPr>
              <a:t>Fiscal Year 2016, the U.S. </a:t>
            </a:r>
            <a:r>
              <a:rPr lang="en-US" altLang="en-US" sz="2400" dirty="0" smtClean="0">
                <a:solidFill>
                  <a:schemeClr val="tx2"/>
                </a:solidFill>
              </a:rPr>
              <a:t>is </a:t>
            </a:r>
            <a:r>
              <a:rPr lang="en-US" altLang="en-US" sz="2400" dirty="0">
                <a:solidFill>
                  <a:schemeClr val="tx2"/>
                </a:solidFill>
              </a:rPr>
              <a:t>providing Israel with at </a:t>
            </a:r>
            <a:r>
              <a:rPr lang="en-US" altLang="en-US" sz="2400" dirty="0" smtClean="0">
                <a:solidFill>
                  <a:schemeClr val="tx2"/>
                </a:solidFill>
              </a:rPr>
              <a:t>least $10.1 </a:t>
            </a:r>
            <a:r>
              <a:rPr lang="en-US" altLang="en-US" sz="2400" dirty="0">
                <a:solidFill>
                  <a:schemeClr val="tx2"/>
                </a:solidFill>
              </a:rPr>
              <a:t>million per day in military aid </a:t>
            </a:r>
            <a:r>
              <a:rPr lang="en-US" altLang="en-US" sz="2400" dirty="0" smtClean="0">
                <a:solidFill>
                  <a:schemeClr val="tx2"/>
                </a:solidFill>
              </a:rPr>
              <a:t>and </a:t>
            </a:r>
            <a:r>
              <a:rPr lang="en-US" altLang="en-US" sz="2400" dirty="0">
                <a:solidFill>
                  <a:schemeClr val="tx2"/>
                </a:solidFill>
              </a:rPr>
              <a:t>$0 in military aid to the Palestinians</a:t>
            </a:r>
            <a:r>
              <a:rPr lang="en-US" altLang="en-US" sz="2400" dirty="0" smtClean="0">
                <a:solidFill>
                  <a:schemeClr val="tx2"/>
                </a:solidFill>
              </a:rPr>
              <a:t>. </a:t>
            </a:r>
            <a:r>
              <a:rPr lang="en-US" altLang="en-US" sz="1800" dirty="0" smtClean="0"/>
              <a:t>Source</a:t>
            </a:r>
            <a:r>
              <a:rPr lang="en-US" altLang="en-US" sz="1800" dirty="0"/>
              <a:t>:  If  Americans Knew (IAK), </a:t>
            </a:r>
            <a:r>
              <a:rPr lang="en-US" altLang="en-US" sz="1600" dirty="0">
                <a:hlinkClick r:id="rId5"/>
              </a:rPr>
              <a:t>http://www.ifamericansknew.org</a:t>
            </a:r>
            <a:r>
              <a:rPr lang="en-US" altLang="en-US" sz="1600" dirty="0" smtClean="0">
                <a:hlinkClick r:id="rId5"/>
              </a:rPr>
              <a:t>/</a:t>
            </a:r>
            <a:r>
              <a:rPr lang="en-US" altLang="en-US" sz="1600" dirty="0" smtClean="0"/>
              <a:t>      </a:t>
            </a:r>
            <a:r>
              <a:rPr lang="en-US" altLang="en-US" sz="1600" dirty="0" smtClean="0">
                <a:hlinkClick r:id="rId6"/>
              </a:rPr>
              <a:t>http</a:t>
            </a:r>
            <a:r>
              <a:rPr lang="en-US" altLang="en-US" sz="1600" dirty="0">
                <a:hlinkClick r:id="rId6"/>
              </a:rPr>
              <a:t>://www.ifamericansknew.org/stat/usaid.html#source</a:t>
            </a:r>
            <a:r>
              <a:rPr lang="en-US" altLang="en-US" sz="1600" dirty="0"/>
              <a:t>      </a:t>
            </a:r>
            <a:r>
              <a:rPr lang="en-US" altLang="en-US" sz="1600" dirty="0">
                <a:hlinkClick r:id="rId7"/>
              </a:rPr>
              <a:t>http://israelpalestinetimeline.org/charts</a:t>
            </a:r>
            <a:r>
              <a:rPr lang="en-US" altLang="en-US" sz="1600" dirty="0" smtClean="0">
                <a:hlinkClick r:id="rId7"/>
              </a:rPr>
              <a:t>/</a:t>
            </a:r>
            <a:r>
              <a:rPr lang="en-US" altLang="en-US" sz="1600" dirty="0" smtClean="0"/>
              <a:t> </a:t>
            </a:r>
          </a:p>
          <a:p>
            <a:pPr eaLnBrk="1" hangingPunct="1">
              <a:spcBef>
                <a:spcPct val="0"/>
              </a:spcBef>
              <a:buFontTx/>
              <a:buNone/>
            </a:pPr>
            <a:r>
              <a:rPr lang="en-US" altLang="en-US" sz="2400" dirty="0" smtClean="0">
                <a:solidFill>
                  <a:schemeClr val="tx2"/>
                </a:solidFill>
              </a:rPr>
              <a:t>Some </a:t>
            </a:r>
            <a:r>
              <a:rPr lang="en-US" altLang="en-US" sz="2400" dirty="0">
                <a:solidFill>
                  <a:schemeClr val="tx2"/>
                </a:solidFill>
              </a:rPr>
              <a:t>Israelis see $38 billion U.S. military aid offer as a failure, </a:t>
            </a:r>
            <a:r>
              <a:rPr lang="en-US" altLang="en-US" sz="1800" dirty="0"/>
              <a:t>The Washington Post, 9/19/2016</a:t>
            </a:r>
            <a:r>
              <a:rPr lang="en-US" altLang="en-US" sz="800" dirty="0"/>
              <a:t>, </a:t>
            </a:r>
            <a:r>
              <a:rPr lang="en-US" altLang="en-US" sz="500" dirty="0">
                <a:solidFill>
                  <a:schemeClr val="tx2"/>
                </a:solidFill>
                <a:hlinkClick r:id="rId8"/>
              </a:rPr>
              <a:t>https://</a:t>
            </a:r>
            <a:r>
              <a:rPr lang="en-US" altLang="en-US" sz="500" dirty="0" smtClean="0">
                <a:solidFill>
                  <a:schemeClr val="tx2"/>
                </a:solidFill>
                <a:hlinkClick r:id="rId8"/>
              </a:rPr>
              <a:t>www.washingtonpost.com/world/some-israelis-see-38-billion-us-military-aid-offer-as-a-failure/2016/09/19/2a2c298c-f878-4213-8e65-fcde59032f4c_story.html</a:t>
            </a:r>
            <a:r>
              <a:rPr lang="en-US" altLang="en-US" sz="500" dirty="0" smtClean="0">
                <a:solidFill>
                  <a:schemeClr val="tx2"/>
                </a:solidFill>
              </a:rPr>
              <a:t> </a:t>
            </a:r>
          </a:p>
        </p:txBody>
      </p:sp>
      <p:sp>
        <p:nvSpPr>
          <p:cNvPr id="91140" name="Rectangle 7"/>
          <p:cNvSpPr>
            <a:spLocks noChangeArrowheads="1"/>
          </p:cNvSpPr>
          <p:nvPr/>
        </p:nvSpPr>
        <p:spPr bwMode="auto">
          <a:xfrm>
            <a:off x="14288" y="5724406"/>
            <a:ext cx="9144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dirty="0" smtClean="0"/>
              <a:t>Israel “</a:t>
            </a:r>
            <a:r>
              <a:rPr lang="en-US" altLang="en-US" sz="2400" dirty="0" smtClean="0">
                <a:solidFill>
                  <a:schemeClr val="tx2"/>
                </a:solidFill>
              </a:rPr>
              <a:t>has received far more US aid, both military and economic, than all 42 Latin American and Caribbean countries combined,</a:t>
            </a:r>
            <a:r>
              <a:rPr lang="en-US" altLang="en-US" sz="2400" b="1" dirty="0" smtClean="0">
                <a:solidFill>
                  <a:schemeClr val="tx2"/>
                </a:solidFill>
              </a:rPr>
              <a:t>”</a:t>
            </a:r>
            <a:r>
              <a:rPr lang="en-US" altLang="en-US" sz="2400" dirty="0" smtClean="0"/>
              <a:t> </a:t>
            </a:r>
            <a:r>
              <a:rPr lang="en-US" altLang="en-US" sz="1800" dirty="0" smtClean="0"/>
              <a:t>Kirk Beattie, </a:t>
            </a:r>
            <a:r>
              <a:rPr lang="en-US" altLang="en-US" sz="1800" i="1" dirty="0" smtClean="0"/>
              <a:t>Congress and the Shaping of the Middle East, </a:t>
            </a:r>
            <a:r>
              <a:rPr lang="en-US" altLang="en-US" sz="1800" dirty="0" smtClean="0"/>
              <a:t>Seven Stories Press, 2015, page 393</a:t>
            </a:r>
            <a:endParaRPr lang="en-US" altLang="en-US" sz="1800" dirty="0"/>
          </a:p>
        </p:txBody>
      </p:sp>
      <p:cxnSp>
        <p:nvCxnSpPr>
          <p:cNvPr id="7" name="Straight Connector 6"/>
          <p:cNvCxnSpPr/>
          <p:nvPr/>
        </p:nvCxnSpPr>
        <p:spPr bwMode="auto">
          <a:xfrm>
            <a:off x="-21545" y="3276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14288" y="5791200"/>
            <a:ext cx="910816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3886200"/>
            <a:ext cx="91297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14288" y="5105400"/>
            <a:ext cx="910816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21545" y="2743200"/>
            <a:ext cx="917983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a:xfrm>
            <a:off x="0" y="0"/>
            <a:ext cx="9144000" cy="1600200"/>
          </a:xfrm>
        </p:spPr>
        <p:txBody>
          <a:bodyPr/>
          <a:lstStyle/>
          <a:p>
            <a:r>
              <a:rPr lang="en-US" altLang="en-US" sz="6000" b="1" smtClean="0"/>
              <a:t>Palestinians and Israelis injured since 9/29/2000</a:t>
            </a:r>
          </a:p>
        </p:txBody>
      </p:sp>
      <p:sp>
        <p:nvSpPr>
          <p:cNvPr id="92163" name="Rectangle 5"/>
          <p:cNvSpPr>
            <a:spLocks noChangeArrowheads="1"/>
          </p:cNvSpPr>
          <p:nvPr/>
        </p:nvSpPr>
        <p:spPr bwMode="auto">
          <a:xfrm>
            <a:off x="0" y="1860550"/>
            <a:ext cx="9144000" cy="4370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smtClean="0">
                <a:solidFill>
                  <a:schemeClr val="tx2"/>
                </a:solidFill>
              </a:rPr>
              <a:t>95,299 Palestinians </a:t>
            </a:r>
            <a:r>
              <a:rPr lang="en-US" altLang="en-US" sz="4400" dirty="0"/>
              <a:t>and </a:t>
            </a:r>
            <a:r>
              <a:rPr lang="en-US" altLang="en-US" sz="4400" b="1" dirty="0" smtClean="0">
                <a:solidFill>
                  <a:schemeClr val="tx2"/>
                </a:solidFill>
              </a:rPr>
              <a:t>11,895  </a:t>
            </a:r>
            <a:r>
              <a:rPr lang="en-US" altLang="en-US" sz="4400" b="1" dirty="0">
                <a:solidFill>
                  <a:schemeClr val="tx2"/>
                </a:solidFill>
              </a:rPr>
              <a:t>Israelis </a:t>
            </a:r>
            <a:r>
              <a:rPr lang="en-US" altLang="en-US" sz="4400" dirty="0"/>
              <a:t>have been injured since September 29, 2000 </a:t>
            </a:r>
            <a:r>
              <a:rPr lang="en-US" altLang="en-US" sz="2800" dirty="0">
                <a:solidFill>
                  <a:schemeClr val="tx2"/>
                </a:solidFill>
              </a:rPr>
              <a:t>[as of </a:t>
            </a:r>
            <a:r>
              <a:rPr lang="en-US" altLang="en-US" sz="2800" dirty="0" smtClean="0">
                <a:solidFill>
                  <a:schemeClr val="tx2"/>
                </a:solidFill>
              </a:rPr>
              <a:t>7/22/2017</a:t>
            </a:r>
            <a:r>
              <a:rPr lang="en-US" altLang="en-US" sz="2800" dirty="0">
                <a:solidFill>
                  <a:schemeClr val="tx2"/>
                </a:solidFill>
              </a:rPr>
              <a:t>, If Americans Knew]</a:t>
            </a:r>
          </a:p>
          <a:p>
            <a:pPr eaLnBrk="1" hangingPunct="1">
              <a:spcBef>
                <a:spcPct val="0"/>
              </a:spcBef>
              <a:buFontTx/>
              <a:buNone/>
            </a:pPr>
            <a:endParaRPr lang="en-US" altLang="en-US" sz="1000" dirty="0">
              <a:solidFill>
                <a:schemeClr val="tx2"/>
              </a:solidFill>
            </a:endParaRPr>
          </a:p>
          <a:p>
            <a:pPr eaLnBrk="1" hangingPunct="1">
              <a:spcBef>
                <a:spcPct val="0"/>
              </a:spcBef>
              <a:buFontTx/>
              <a:buNone/>
            </a:pPr>
            <a:r>
              <a:rPr lang="en-US" altLang="en-US" sz="3600" dirty="0">
                <a:solidFill>
                  <a:schemeClr val="tx2"/>
                </a:solidFill>
              </a:rPr>
              <a:t>Israel has been targeted by at least 77 UN resolutions and the Palestinians have been targeted by 1 between 1955 and 1992 </a:t>
            </a:r>
          </a:p>
        </p:txBody>
      </p:sp>
      <p:sp>
        <p:nvSpPr>
          <p:cNvPr id="92164" name="TextBox 9"/>
          <p:cNvSpPr txBox="1">
            <a:spLocks noChangeArrowheads="1"/>
          </p:cNvSpPr>
          <p:nvPr/>
        </p:nvSpPr>
        <p:spPr bwMode="auto">
          <a:xfrm>
            <a:off x="0" y="6324600"/>
            <a:ext cx="914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Source:   If  Americans Knew, </a:t>
            </a:r>
            <a:r>
              <a:rPr lang="en-US" altLang="en-US" sz="1800" dirty="0">
                <a:hlinkClick r:id="rId2"/>
              </a:rPr>
              <a:t>http://www.ifamericansknew.org/</a:t>
            </a:r>
            <a:r>
              <a:rPr lang="en-US" altLang="en-US" sz="1800" dirty="0"/>
              <a:t> </a:t>
            </a:r>
          </a:p>
        </p:txBody>
      </p:sp>
      <p:cxnSp>
        <p:nvCxnSpPr>
          <p:cNvPr id="3" name="Straight Connector 2"/>
          <p:cNvCxnSpPr/>
          <p:nvPr/>
        </p:nvCxnSpPr>
        <p:spPr bwMode="auto">
          <a:xfrm>
            <a:off x="0" y="4419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0" y="0"/>
            <a:ext cx="9144000" cy="2057400"/>
          </a:xfrm>
        </p:spPr>
        <p:txBody>
          <a:bodyPr/>
          <a:lstStyle/>
          <a:p>
            <a:r>
              <a:rPr lang="en-US" altLang="en-US" sz="6600" b="1" smtClean="0"/>
              <a:t>Causes of Deaths of Israeli Soldiers in 2005</a:t>
            </a:r>
            <a:endParaRPr lang="en-US" altLang="en-US" sz="6600" smtClean="0"/>
          </a:p>
        </p:txBody>
      </p:sp>
      <p:sp>
        <p:nvSpPr>
          <p:cNvPr id="93187" name="Content Placeholder 2"/>
          <p:cNvSpPr>
            <a:spLocks noGrp="1"/>
          </p:cNvSpPr>
          <p:nvPr>
            <p:ph idx="1"/>
          </p:nvPr>
        </p:nvSpPr>
        <p:spPr>
          <a:xfrm>
            <a:off x="0" y="2590800"/>
            <a:ext cx="9144000" cy="4267200"/>
          </a:xfrm>
        </p:spPr>
        <p:txBody>
          <a:bodyPr/>
          <a:lstStyle/>
          <a:p>
            <a:r>
              <a:rPr lang="en-US" altLang="en-US" b="1" smtClean="0">
                <a:solidFill>
                  <a:schemeClr val="tx2"/>
                </a:solidFill>
              </a:rPr>
              <a:t>Committed Suicide 	30 </a:t>
            </a:r>
          </a:p>
          <a:p>
            <a:r>
              <a:rPr lang="en-US" altLang="en-US" b="1" smtClean="0">
                <a:solidFill>
                  <a:schemeClr val="tx2"/>
                </a:solidFill>
              </a:rPr>
              <a:t>Illness 				14 </a:t>
            </a:r>
          </a:p>
          <a:p>
            <a:r>
              <a:rPr lang="en-US" altLang="en-US" b="1" smtClean="0">
                <a:solidFill>
                  <a:schemeClr val="tx2"/>
                </a:solidFill>
              </a:rPr>
              <a:t>Accidents 			26 </a:t>
            </a:r>
          </a:p>
          <a:p>
            <a:r>
              <a:rPr lang="en-US" altLang="en-US" b="1" smtClean="0">
                <a:solidFill>
                  <a:schemeClr val="tx2"/>
                </a:solidFill>
              </a:rPr>
              <a:t>Terror Incidents 		6 </a:t>
            </a:r>
          </a:p>
          <a:p>
            <a:r>
              <a:rPr lang="en-US" altLang="en-US" sz="2800" b="1" smtClean="0"/>
              <a:t>Source:</a:t>
            </a:r>
            <a:r>
              <a:rPr lang="en-US" altLang="en-US" sz="2800" smtClean="0"/>
              <a:t> Israeli newspaper </a:t>
            </a:r>
            <a:r>
              <a:rPr lang="en-US" altLang="en-US" sz="2800" smtClean="0">
                <a:hlinkClick r:id="rId2"/>
              </a:rPr>
              <a:t>Ma’ariv</a:t>
            </a:r>
            <a:r>
              <a:rPr lang="en-US" altLang="en-US" sz="2800" smtClean="0"/>
              <a:t>, Oct. 10, 2005, p. 6.</a:t>
            </a:r>
            <a:br>
              <a:rPr lang="en-US" altLang="en-US" sz="2800" smtClean="0"/>
            </a:br>
            <a:r>
              <a:rPr lang="en-US" altLang="en-US" sz="2800" smtClean="0"/>
              <a:t>Note: The paper also reported that since 1992, 459 Israeli soldiers have committed suicide.</a:t>
            </a:r>
            <a:r>
              <a:rPr lang="en-US" altLang="en-US" sz="2800" smtClean="0">
                <a:solidFill>
                  <a:schemeClr val="tx2"/>
                </a:solidFill>
              </a:rPr>
              <a:t> </a:t>
            </a:r>
          </a:p>
          <a:p>
            <a:r>
              <a:rPr lang="en-US" altLang="en-US" sz="1800" smtClean="0">
                <a:solidFill>
                  <a:schemeClr val="tx2"/>
                </a:solidFill>
              </a:rPr>
              <a:t>Source: If  Americans Knew, http://www.ifamericansknew.org/</a:t>
            </a:r>
            <a:endParaRPr lang="en-US" altLang="en-US" sz="1800" smtClean="0"/>
          </a:p>
          <a:p>
            <a:endParaRPr lang="en-US" altLang="en-US" smtClean="0"/>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0" y="0"/>
            <a:ext cx="4572000" cy="1039813"/>
          </a:xfrm>
        </p:spPr>
        <p:txBody>
          <a:bodyPr/>
          <a:lstStyle/>
          <a:p>
            <a:r>
              <a:rPr lang="en-US" altLang="en-US" sz="3200" b="1" smtClean="0"/>
              <a:t>Palestinians and Israelis currently imprisoned</a:t>
            </a:r>
          </a:p>
        </p:txBody>
      </p:sp>
      <p:sp>
        <p:nvSpPr>
          <p:cNvPr id="94211" name="Rectangle 5"/>
          <p:cNvSpPr>
            <a:spLocks noChangeArrowheads="1"/>
          </p:cNvSpPr>
          <p:nvPr/>
        </p:nvSpPr>
        <p:spPr bwMode="auto">
          <a:xfrm>
            <a:off x="0" y="1083090"/>
            <a:ext cx="44926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6,279 Palestinians </a:t>
            </a:r>
            <a:r>
              <a:rPr lang="en-US" altLang="en-US" sz="1800" dirty="0" smtClean="0"/>
              <a:t>are </a:t>
            </a:r>
            <a:r>
              <a:rPr lang="en-US" altLang="en-US" sz="1800" dirty="0"/>
              <a:t>currently </a:t>
            </a:r>
            <a:r>
              <a:rPr lang="en-US" altLang="en-US" sz="1800" dirty="0" smtClean="0"/>
              <a:t>[9/22/2017] imprisoned </a:t>
            </a:r>
            <a:r>
              <a:rPr lang="en-US" altLang="en-US" sz="1800" dirty="0"/>
              <a:t>by Israel, while </a:t>
            </a:r>
            <a:r>
              <a:rPr lang="en-US" altLang="en-US" sz="1800" b="1" dirty="0">
                <a:solidFill>
                  <a:schemeClr val="tx2"/>
                </a:solidFill>
              </a:rPr>
              <a:t>0 Israelis </a:t>
            </a:r>
            <a:r>
              <a:rPr lang="en-US" altLang="en-US" sz="1800" dirty="0"/>
              <a:t>are being held prisoner by Palestinians. </a:t>
            </a:r>
          </a:p>
        </p:txBody>
      </p:sp>
      <p:sp>
        <p:nvSpPr>
          <p:cNvPr id="94212" name="Rectangle 7"/>
          <p:cNvSpPr>
            <a:spLocks noChangeArrowheads="1"/>
          </p:cNvSpPr>
          <p:nvPr/>
        </p:nvSpPr>
        <p:spPr bwMode="auto">
          <a:xfrm>
            <a:off x="3175" y="2012752"/>
            <a:ext cx="4689475" cy="521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sz="1400" dirty="0" smtClean="0"/>
              <a:t>“</a:t>
            </a:r>
            <a:r>
              <a:rPr lang="en-US" sz="1400" dirty="0"/>
              <a:t>Since the Israeli occupation of Palestinian territory in 1967, more than 800,000 Palestinians have been detained under Israeli military orders in the occupied Palestinian territory (oPt). This number constitutes approximately 20 percent of the total Palestinian population in the oPt and as much as 40 percent of the total male Palestinian population… 8,000 Palestinian children have been arrested since 2000.”</a:t>
            </a:r>
            <a:r>
              <a:rPr lang="en-US" altLang="en-US" sz="1000" dirty="0" smtClean="0"/>
              <a:t>Source</a:t>
            </a:r>
            <a:r>
              <a:rPr lang="en-US" altLang="en-US" sz="1000" dirty="0"/>
              <a:t>:   If  Americans Knew, </a:t>
            </a:r>
            <a:r>
              <a:rPr lang="en-US" altLang="en-US" sz="1000" dirty="0">
                <a:hlinkClick r:id="rId2"/>
              </a:rPr>
              <a:t>http://www.ifamericansknew.org/</a:t>
            </a:r>
            <a:r>
              <a:rPr lang="en-US" altLang="en-US" sz="1000" dirty="0"/>
              <a:t> </a:t>
            </a:r>
          </a:p>
          <a:p>
            <a:pPr eaLnBrk="1" hangingPunct="1">
              <a:spcBef>
                <a:spcPct val="0"/>
              </a:spcBef>
              <a:buFontTx/>
              <a:buNone/>
            </a:pPr>
            <a:endParaRPr lang="en-US" altLang="en-US" sz="500" b="1" dirty="0">
              <a:solidFill>
                <a:schemeClr val="tx2"/>
              </a:solidFill>
            </a:endParaRPr>
          </a:p>
          <a:p>
            <a:pPr eaLnBrk="1" hangingPunct="1">
              <a:spcBef>
                <a:spcPct val="0"/>
              </a:spcBef>
              <a:buFontTx/>
              <a:buNone/>
            </a:pPr>
            <a:r>
              <a:rPr lang="en-US" altLang="en-US" sz="1800" b="1" dirty="0">
                <a:solidFill>
                  <a:schemeClr val="tx2"/>
                </a:solidFill>
              </a:rPr>
              <a:t>Gaza's first 'prison baby' on way after jailed Palestinian smuggles out sperm</a:t>
            </a:r>
          </a:p>
          <a:p>
            <a:pPr eaLnBrk="1" hangingPunct="1">
              <a:spcBef>
                <a:spcPct val="0"/>
              </a:spcBef>
              <a:buFontTx/>
              <a:buNone/>
            </a:pPr>
            <a:r>
              <a:rPr lang="en-US" altLang="en-US" sz="1200" dirty="0"/>
              <a:t>Boy named Hassan to join three infants delivered in West Bank following IVF treatment for mothers with husbands held by Israel</a:t>
            </a:r>
          </a:p>
          <a:p>
            <a:pPr eaLnBrk="1" hangingPunct="1">
              <a:spcBef>
                <a:spcPct val="0"/>
              </a:spcBef>
              <a:buFontTx/>
              <a:buNone/>
            </a:pPr>
            <a:r>
              <a:rPr lang="en-US" altLang="en-US" sz="1200" dirty="0"/>
              <a:t>Hana al-</a:t>
            </a:r>
            <a:r>
              <a:rPr lang="en-US" altLang="en-US" sz="1200" dirty="0" err="1"/>
              <a:t>Za'anin</a:t>
            </a:r>
            <a:r>
              <a:rPr lang="en-US" altLang="en-US" sz="1200" dirty="0"/>
              <a:t> and her husband, Tamer, have not set eyes on each other, let alone had physical contact, for almost seven years. But the young Palestinian couple are delighted to be expecting their first child in January.</a:t>
            </a:r>
          </a:p>
          <a:p>
            <a:pPr eaLnBrk="1" hangingPunct="1">
              <a:spcBef>
                <a:spcPct val="0"/>
              </a:spcBef>
              <a:buFontTx/>
              <a:buNone/>
            </a:pPr>
            <a:r>
              <a:rPr lang="en-US" altLang="en-US" sz="1200" dirty="0"/>
              <a:t>The baby – a boy already named Hassan – is not a modern-day miracle but the result of medical science combined with old-fashioned subterfuge. He was conceived after Tamer's sperm was smuggled out of an Israeli prison, across a stringent military checkpoint into Gaza, and impregnated into an egg harvested from Hana at a fertility clinic in Gaza City. The resulting embryo was transplanted into her uterus. </a:t>
            </a:r>
            <a:r>
              <a:rPr lang="en-US" altLang="en-US" sz="1000" dirty="0">
                <a:hlinkClick r:id="rId3"/>
              </a:rPr>
              <a:t>http://www.theguardian.com/world/2013/oct/13/gaza-first-prison-baby-palestinian-smuggles-sperm</a:t>
            </a:r>
            <a:r>
              <a:rPr lang="en-US" altLang="en-US" sz="1000" dirty="0"/>
              <a:t> </a:t>
            </a:r>
          </a:p>
          <a:p>
            <a:pPr eaLnBrk="1" hangingPunct="1">
              <a:spcBef>
                <a:spcPct val="0"/>
              </a:spcBef>
              <a:buFontTx/>
              <a:buNone/>
            </a:pPr>
            <a:endParaRPr lang="en-US" altLang="en-US" sz="1000" b="1" dirty="0">
              <a:solidFill>
                <a:schemeClr val="tx2"/>
              </a:solidFill>
            </a:endParaRPr>
          </a:p>
          <a:p>
            <a:pPr eaLnBrk="1" hangingPunct="1">
              <a:spcBef>
                <a:spcPct val="0"/>
              </a:spcBef>
              <a:buFontTx/>
              <a:buNone/>
            </a:pPr>
            <a:endParaRPr lang="en-US" altLang="en-US" sz="1000" b="1" dirty="0">
              <a:solidFill>
                <a:schemeClr val="tx2"/>
              </a:solidFill>
            </a:endParaRPr>
          </a:p>
        </p:txBody>
      </p:sp>
      <p:sp>
        <p:nvSpPr>
          <p:cNvPr id="94213" name="TextBox 2"/>
          <p:cNvSpPr txBox="1">
            <a:spLocks noChangeArrowheads="1"/>
          </p:cNvSpPr>
          <p:nvPr/>
        </p:nvSpPr>
        <p:spPr bwMode="auto">
          <a:xfrm>
            <a:off x="4724400" y="2166938"/>
            <a:ext cx="4419600" cy="4570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1200" dirty="0" smtClean="0">
              <a:solidFill>
                <a:schemeClr val="tx2"/>
              </a:solidFill>
            </a:endParaRPr>
          </a:p>
          <a:p>
            <a:pPr eaLnBrk="1" hangingPunct="1">
              <a:spcBef>
                <a:spcPct val="0"/>
              </a:spcBef>
              <a:buFontTx/>
              <a:buNone/>
            </a:pPr>
            <a:r>
              <a:rPr lang="en-US" altLang="en-US" sz="1200" dirty="0" smtClean="0">
                <a:solidFill>
                  <a:schemeClr val="tx2"/>
                </a:solidFill>
              </a:rPr>
              <a:t>A </a:t>
            </a:r>
            <a:r>
              <a:rPr lang="en-US" altLang="en-US" sz="1200" dirty="0">
                <a:solidFill>
                  <a:schemeClr val="tx2"/>
                </a:solidFill>
              </a:rPr>
              <a:t>classified report by the Israel Bar Association obtained by </a:t>
            </a:r>
            <a:r>
              <a:rPr lang="en-US" altLang="en-US" sz="1200" dirty="0" err="1">
                <a:solidFill>
                  <a:schemeClr val="tx2"/>
                </a:solidFill>
              </a:rPr>
              <a:t>Haaretz</a:t>
            </a:r>
            <a:r>
              <a:rPr lang="en-US" altLang="en-US" sz="1200" dirty="0">
                <a:solidFill>
                  <a:schemeClr val="tx2"/>
                </a:solidFill>
              </a:rPr>
              <a:t> provides a glimpse into the harrowing conditions prisoners separated from the main jail population must endure. According to the document, which is the first external review of the Prison Service, the isolation wings at the </a:t>
            </a:r>
            <a:r>
              <a:rPr lang="en-US" altLang="en-US" sz="1200" dirty="0" err="1">
                <a:solidFill>
                  <a:schemeClr val="tx2"/>
                </a:solidFill>
              </a:rPr>
              <a:t>Ayalon</a:t>
            </a:r>
            <a:r>
              <a:rPr lang="en-US" altLang="en-US" sz="1200" dirty="0">
                <a:solidFill>
                  <a:schemeClr val="tx2"/>
                </a:solidFill>
              </a:rPr>
              <a:t> and </a:t>
            </a:r>
            <a:r>
              <a:rPr lang="en-US" altLang="en-US" sz="1200" dirty="0" err="1">
                <a:solidFill>
                  <a:schemeClr val="tx2"/>
                </a:solidFill>
              </a:rPr>
              <a:t>Shikma</a:t>
            </a:r>
            <a:r>
              <a:rPr lang="en-US" altLang="en-US" sz="1200" dirty="0">
                <a:solidFill>
                  <a:schemeClr val="tx2"/>
                </a:solidFill>
              </a:rPr>
              <a:t> prisons are not fit for human habitation and "</a:t>
            </a:r>
            <a:r>
              <a:rPr lang="en-US" altLang="en-US" sz="1200" b="1" dirty="0">
                <a:solidFill>
                  <a:schemeClr val="tx2"/>
                </a:solidFill>
              </a:rPr>
              <a:t>look more like a dungeon</a:t>
            </a:r>
            <a:r>
              <a:rPr lang="en-US" altLang="en-US" sz="1200" dirty="0">
                <a:solidFill>
                  <a:schemeClr val="tx2"/>
                </a:solidFill>
              </a:rPr>
              <a:t>," while most solitary cells in prisons across the country are "</a:t>
            </a:r>
            <a:r>
              <a:rPr lang="en-US" altLang="en-US" sz="1200" b="1" dirty="0">
                <a:solidFill>
                  <a:schemeClr val="tx2"/>
                </a:solidFill>
              </a:rPr>
              <a:t>crammed, rancid with smells of sewer and mold, and infested with insects</a:t>
            </a:r>
            <a:r>
              <a:rPr lang="en-US" altLang="en-US" sz="1200" dirty="0">
                <a:solidFill>
                  <a:schemeClr val="tx2"/>
                </a:solidFill>
              </a:rPr>
              <a:t>." "</a:t>
            </a:r>
            <a:r>
              <a:rPr lang="en-US" altLang="en-US" sz="1200" b="1" dirty="0">
                <a:solidFill>
                  <a:schemeClr val="tx2"/>
                </a:solidFill>
              </a:rPr>
              <a:t>It's difficult to ignore the feeling that isolation as practiced today serves a function of punishment rather than imprisonment</a:t>
            </a:r>
            <a:r>
              <a:rPr lang="en-US" altLang="en-US" sz="1200" dirty="0">
                <a:solidFill>
                  <a:schemeClr val="tx2"/>
                </a:solidFill>
              </a:rPr>
              <a:t>," </a:t>
            </a:r>
            <a:r>
              <a:rPr lang="en-US" altLang="en-US" sz="100" dirty="0">
                <a:solidFill>
                  <a:schemeClr val="tx2"/>
                </a:solidFill>
              </a:rPr>
              <a:t>wrote the authors of the report, Michael </a:t>
            </a:r>
            <a:r>
              <a:rPr lang="en-US" altLang="en-US" sz="100" dirty="0" err="1">
                <a:solidFill>
                  <a:schemeClr val="tx2"/>
                </a:solidFill>
              </a:rPr>
              <a:t>Atia</a:t>
            </a:r>
            <a:r>
              <a:rPr lang="en-US" altLang="en-US" sz="100" dirty="0">
                <a:solidFill>
                  <a:schemeClr val="tx2"/>
                </a:solidFill>
              </a:rPr>
              <a:t> - chairman of the prison service committee at the Israel Bar Association, and Moran </a:t>
            </a:r>
            <a:r>
              <a:rPr lang="en-US" altLang="en-US" sz="100" dirty="0" err="1">
                <a:solidFill>
                  <a:schemeClr val="tx2"/>
                </a:solidFill>
              </a:rPr>
              <a:t>Kabalo</a:t>
            </a:r>
            <a:r>
              <a:rPr lang="en-US" altLang="en-US" sz="100" dirty="0">
                <a:solidFill>
                  <a:schemeClr val="tx2"/>
                </a:solidFill>
              </a:rPr>
              <a:t> - chief of criminal law for the IBA... The report noted that prolonged stay isolated from the general prison population has profound psychological impacts. "</a:t>
            </a:r>
            <a:r>
              <a:rPr lang="en-US" altLang="en-US" sz="100" b="1" dirty="0">
                <a:solidFill>
                  <a:schemeClr val="tx2"/>
                </a:solidFill>
              </a:rPr>
              <a:t>Many isolated inmates testified to have developed paranoia, a tendency for uncontrollable fits of rage, and eyesight problems because of the lack of natural light through most hours of the day</a:t>
            </a:r>
            <a:r>
              <a:rPr lang="en-US" altLang="en-US" sz="100" dirty="0">
                <a:solidFill>
                  <a:schemeClr val="tx2"/>
                </a:solidFill>
              </a:rPr>
              <a:t>," the lawyers wrote...The report provides a rare insight into life in isolation wings. "</a:t>
            </a:r>
            <a:r>
              <a:rPr lang="en-US" altLang="en-US" sz="100" b="1" dirty="0">
                <a:solidFill>
                  <a:schemeClr val="tx2"/>
                </a:solidFill>
              </a:rPr>
              <a:t>Most such cells are windowless and are lit by cold fluorescent lights</a:t>
            </a:r>
            <a:r>
              <a:rPr lang="en-US" altLang="en-US" sz="100" dirty="0">
                <a:solidFill>
                  <a:schemeClr val="tx2"/>
                </a:solidFill>
              </a:rPr>
              <a:t>," the report says. "</a:t>
            </a:r>
            <a:r>
              <a:rPr lang="en-US" altLang="en-US" sz="100" b="1" dirty="0">
                <a:solidFill>
                  <a:schemeClr val="tx2"/>
                </a:solidFill>
              </a:rPr>
              <a:t>The meals are brought on trays and are inserted through a latch that is shut immediately afterwards, to prevent poisonin</a:t>
            </a:r>
            <a:r>
              <a:rPr lang="en-US" altLang="en-US" sz="100" dirty="0">
                <a:solidFill>
                  <a:schemeClr val="tx2"/>
                </a:solidFill>
              </a:rPr>
              <a:t>g." </a:t>
            </a:r>
            <a:r>
              <a:rPr lang="en-US" altLang="en-US" sz="1200" dirty="0" err="1"/>
              <a:t>Haaretz</a:t>
            </a:r>
            <a:r>
              <a:rPr lang="en-US" altLang="en-US" sz="1200" dirty="0"/>
              <a:t>, 12/27/2010, </a:t>
            </a:r>
            <a:r>
              <a:rPr lang="en-US" altLang="en-US" sz="800" dirty="0">
                <a:hlinkClick r:id="rId4"/>
              </a:rPr>
              <a:t>http://www.haaretz.com/print-edition/news/groundbreaking-report-details-israel-s-inhumane-conditions-for-isolated-prisoners-1.333107</a:t>
            </a:r>
            <a:r>
              <a:rPr lang="en-US" altLang="en-US" sz="800" dirty="0"/>
              <a:t>  </a:t>
            </a:r>
          </a:p>
          <a:p>
            <a:pPr eaLnBrk="1" hangingPunct="1">
              <a:spcBef>
                <a:spcPct val="0"/>
              </a:spcBef>
              <a:buFontTx/>
              <a:buNone/>
            </a:pPr>
            <a:endParaRPr lang="en-US" altLang="en-US" sz="1200" dirty="0"/>
          </a:p>
          <a:p>
            <a:pPr eaLnBrk="1" hangingPunct="1">
              <a:spcBef>
                <a:spcPct val="0"/>
              </a:spcBef>
              <a:buFontTx/>
              <a:buNone/>
            </a:pPr>
            <a:r>
              <a:rPr lang="en-US" altLang="en-US" sz="1800" b="1" dirty="0">
                <a:solidFill>
                  <a:schemeClr val="tx2"/>
                </a:solidFill>
              </a:rPr>
              <a:t>Legal barbarism: Israel's moral suicide </a:t>
            </a:r>
          </a:p>
          <a:p>
            <a:pPr eaLnBrk="1" hangingPunct="1">
              <a:spcBef>
                <a:spcPct val="0"/>
              </a:spcBef>
              <a:buFontTx/>
              <a:buNone/>
            </a:pPr>
            <a:r>
              <a:rPr lang="en-US" altLang="en-US" sz="1600" dirty="0"/>
              <a:t>In Israel 2014, if you're a Palestinian, you're not even allowed to commit suicide in protest. That’s the significance of a bill that will allow force-feeding of hunger-striking prisoners, which is being pushed toward its second and third readings in a marathon debate in the Knesset. </a:t>
            </a:r>
            <a:r>
              <a:rPr lang="en-US" altLang="en-US" sz="1200" dirty="0" err="1">
                <a:solidFill>
                  <a:schemeClr val="tx2"/>
                </a:solidFill>
              </a:rPr>
              <a:t>Haaretz</a:t>
            </a:r>
            <a:r>
              <a:rPr lang="en-US" altLang="en-US" sz="1200" dirty="0">
                <a:solidFill>
                  <a:schemeClr val="tx2"/>
                </a:solidFill>
              </a:rPr>
              <a:t>, 6/18/2014, </a:t>
            </a:r>
            <a:r>
              <a:rPr lang="en-US" altLang="en-US" sz="1200" dirty="0">
                <a:solidFill>
                  <a:schemeClr val="tx2"/>
                </a:solidFill>
                <a:hlinkClick r:id="rId5"/>
              </a:rPr>
              <a:t>http://www.haaretz.com/opinion/.premium-1.599505</a:t>
            </a:r>
            <a:r>
              <a:rPr lang="en-US" altLang="en-US" sz="1200" dirty="0">
                <a:solidFill>
                  <a:schemeClr val="tx2"/>
                </a:solidFill>
              </a:rPr>
              <a:t> </a:t>
            </a:r>
          </a:p>
        </p:txBody>
      </p:sp>
      <p:cxnSp>
        <p:nvCxnSpPr>
          <p:cNvPr id="94214" name="Straight Connector 4"/>
          <p:cNvCxnSpPr>
            <a:cxnSpLocks noChangeShapeType="1"/>
          </p:cNvCxnSpPr>
          <p:nvPr/>
        </p:nvCxnSpPr>
        <p:spPr bwMode="auto">
          <a:xfrm>
            <a:off x="47244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94215" name="Straight Connector 6"/>
          <p:cNvCxnSpPr>
            <a:cxnSpLocks noChangeShapeType="1"/>
          </p:cNvCxnSpPr>
          <p:nvPr/>
        </p:nvCxnSpPr>
        <p:spPr bwMode="auto">
          <a:xfrm>
            <a:off x="4724400" y="2209800"/>
            <a:ext cx="4419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94216" name="TextBox 1"/>
          <p:cNvSpPr txBox="1">
            <a:spLocks noChangeArrowheads="1"/>
          </p:cNvSpPr>
          <p:nvPr/>
        </p:nvSpPr>
        <p:spPr bwMode="auto">
          <a:xfrm>
            <a:off x="4724400" y="0"/>
            <a:ext cx="4454525" cy="220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600" b="1" dirty="0">
                <a:solidFill>
                  <a:schemeClr val="tx2"/>
                </a:solidFill>
              </a:rPr>
              <a:t>'Shin Bet tortures prisoners and denies access to lawyers'</a:t>
            </a:r>
          </a:p>
          <a:p>
            <a:pPr eaLnBrk="1" hangingPunct="1">
              <a:spcBef>
                <a:spcPct val="0"/>
              </a:spcBef>
              <a:buFontTx/>
              <a:buNone/>
            </a:pPr>
            <a:r>
              <a:rPr lang="en-US" altLang="en-US" sz="1600" dirty="0"/>
              <a:t>As many as 90% of Palestinian prisoners are denied this basic right despite civilian and military legislation, says study produced by Public Committee Against Torture and Palestinian Prisoners' Society. </a:t>
            </a:r>
            <a:r>
              <a:rPr lang="en-US" altLang="en-US" sz="1600" dirty="0" err="1">
                <a:solidFill>
                  <a:schemeClr val="tx2"/>
                </a:solidFill>
              </a:rPr>
              <a:t>Haaretz</a:t>
            </a:r>
            <a:r>
              <a:rPr lang="en-US" altLang="en-US" sz="1600" dirty="0">
                <a:solidFill>
                  <a:schemeClr val="tx2"/>
                </a:solidFill>
              </a:rPr>
              <a:t>, 12/28/2010, </a:t>
            </a:r>
            <a:endParaRPr lang="en-US" altLang="en-US" sz="500" dirty="0">
              <a:solidFill>
                <a:schemeClr val="tx2"/>
              </a:solidFill>
            </a:endParaRPr>
          </a:p>
          <a:p>
            <a:pPr eaLnBrk="1" hangingPunct="1">
              <a:spcBef>
                <a:spcPct val="0"/>
              </a:spcBef>
              <a:buFontTx/>
              <a:buNone/>
            </a:pPr>
            <a:r>
              <a:rPr lang="en-US" altLang="en-US" sz="500" dirty="0">
                <a:solidFill>
                  <a:schemeClr val="tx2"/>
                </a:solidFill>
                <a:hlinkClick r:id="rId6"/>
              </a:rPr>
              <a:t>http://www.haaretz.com/news/diplomacy-defense/shin-bet-tortures-prisoners-and-denies-access-to-lawyers-1.333450</a:t>
            </a:r>
            <a:r>
              <a:rPr lang="en-US" altLang="en-US" sz="500" dirty="0">
                <a:solidFill>
                  <a:schemeClr val="tx2"/>
                </a:solidFill>
              </a:rPr>
              <a:t> </a:t>
            </a:r>
          </a:p>
        </p:txBody>
      </p:sp>
      <p:cxnSp>
        <p:nvCxnSpPr>
          <p:cNvPr id="94218" name="Straight Connector 2"/>
          <p:cNvCxnSpPr>
            <a:cxnSpLocks noChangeShapeType="1"/>
          </p:cNvCxnSpPr>
          <p:nvPr/>
        </p:nvCxnSpPr>
        <p:spPr bwMode="auto">
          <a:xfrm>
            <a:off x="0" y="3733800"/>
            <a:ext cx="468947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94219" name="Straight Connector 2"/>
          <p:cNvCxnSpPr>
            <a:cxnSpLocks noChangeShapeType="1"/>
          </p:cNvCxnSpPr>
          <p:nvPr/>
        </p:nvCxnSpPr>
        <p:spPr bwMode="auto">
          <a:xfrm>
            <a:off x="4724400" y="4648200"/>
            <a:ext cx="4419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a:xfrm>
            <a:off x="0" y="0"/>
            <a:ext cx="9144000" cy="609600"/>
          </a:xfrm>
        </p:spPr>
        <p:txBody>
          <a:bodyPr/>
          <a:lstStyle/>
          <a:p>
            <a:r>
              <a:rPr lang="en-US" altLang="en-US" sz="4000" b="1" dirty="0" smtClean="0"/>
              <a:t>Palestinian and Israeli homes demolished</a:t>
            </a:r>
          </a:p>
        </p:txBody>
      </p:sp>
      <p:sp>
        <p:nvSpPr>
          <p:cNvPr id="95235" name="Rectangle 5"/>
          <p:cNvSpPr>
            <a:spLocks noChangeArrowheads="1"/>
          </p:cNvSpPr>
          <p:nvPr/>
        </p:nvSpPr>
        <p:spPr bwMode="auto">
          <a:xfrm>
            <a:off x="0" y="609600"/>
            <a:ext cx="5257800" cy="4693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700" b="1" dirty="0">
                <a:solidFill>
                  <a:schemeClr val="tx2"/>
                </a:solidFill>
              </a:rPr>
              <a:t> 48,488 </a:t>
            </a:r>
            <a:r>
              <a:rPr lang="en-US" altLang="en-US" sz="2700" b="1" dirty="0" smtClean="0">
                <a:solidFill>
                  <a:schemeClr val="tx2"/>
                </a:solidFill>
              </a:rPr>
              <a:t>Palestinian </a:t>
            </a:r>
            <a:r>
              <a:rPr lang="en-US" altLang="en-US" sz="2700" b="1" dirty="0">
                <a:solidFill>
                  <a:schemeClr val="tx2"/>
                </a:solidFill>
              </a:rPr>
              <a:t>homes </a:t>
            </a:r>
            <a:r>
              <a:rPr lang="en-US" altLang="en-US" sz="2700" dirty="0"/>
              <a:t>have been demolished by Israel and </a:t>
            </a:r>
            <a:r>
              <a:rPr lang="en-US" altLang="en-US" sz="2700" b="1" dirty="0">
                <a:solidFill>
                  <a:schemeClr val="tx2"/>
                </a:solidFill>
              </a:rPr>
              <a:t>0 Israeli homes </a:t>
            </a:r>
            <a:r>
              <a:rPr lang="en-US" altLang="en-US" sz="2700" dirty="0"/>
              <a:t>have been demolished by Palestinians since 1967</a:t>
            </a:r>
          </a:p>
          <a:p>
            <a:pPr eaLnBrk="1" hangingPunct="1">
              <a:spcBef>
                <a:spcPct val="0"/>
              </a:spcBef>
              <a:buFontTx/>
              <a:buNone/>
            </a:pPr>
            <a:r>
              <a:rPr lang="en-US" altLang="en-US" sz="1800" dirty="0" smtClean="0"/>
              <a:t>"</a:t>
            </a:r>
            <a:r>
              <a:rPr lang="en-US" altLang="en-US" sz="1800" dirty="0"/>
              <a:t>It is impossible to know how many homes exactly because the Israeli authorities only report on the demolition of 'structures,' which may be homes or may be other structures. </a:t>
            </a:r>
            <a:r>
              <a:rPr lang="en-US" altLang="en-US" sz="1800" dirty="0">
                <a:solidFill>
                  <a:schemeClr val="tx2"/>
                </a:solidFill>
              </a:rPr>
              <a:t>When a seven-story apartment building is demolished containing more than 20 housing units, that is considered only one demolition</a:t>
            </a:r>
            <a:r>
              <a:rPr lang="en-US" altLang="en-US" sz="1800" dirty="0" smtClean="0"/>
              <a:t>.“</a:t>
            </a:r>
          </a:p>
          <a:p>
            <a:pPr eaLnBrk="1" hangingPunct="1">
              <a:spcBef>
                <a:spcPct val="0"/>
              </a:spcBef>
              <a:buFontTx/>
              <a:buNone/>
            </a:pPr>
            <a:r>
              <a:rPr lang="en-US" altLang="en-US" sz="1400" dirty="0" smtClean="0"/>
              <a:t>In addition to the homes demolished by Israel, thousands of Palestinian homes have been destroyed or significantly damaged by Israeli bombing and shelling. Perhaps over 20,000 in the Dec 2008/Jan 2009 assault on Gaza. Americans Knew</a:t>
            </a:r>
          </a:p>
        </p:txBody>
      </p:sp>
      <p:cxnSp>
        <p:nvCxnSpPr>
          <p:cNvPr id="95240" name="Straight Connector 13"/>
          <p:cNvCxnSpPr>
            <a:cxnSpLocks noChangeShapeType="1"/>
          </p:cNvCxnSpPr>
          <p:nvPr/>
        </p:nvCxnSpPr>
        <p:spPr bwMode="auto">
          <a:xfrm rot="5400000">
            <a:off x="2210594" y="3809206"/>
            <a:ext cx="6096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95242" name="Picture 8" descr="rachel-corr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9388" y="581025"/>
            <a:ext cx="3884612" cy="5205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43" name="TextBox 16"/>
          <p:cNvSpPr txBox="1">
            <a:spLocks noChangeArrowheads="1"/>
          </p:cNvSpPr>
          <p:nvPr/>
        </p:nvSpPr>
        <p:spPr bwMode="auto">
          <a:xfrm>
            <a:off x="5257800" y="5764649"/>
            <a:ext cx="39243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On the 16 March, 2003, 23-year-old American Rachel Corrie was crushed to death by an Israeli military bulldozer, while she stood between the Israeli bulldozer and a to-be-demolished Palestinian house</a:t>
            </a:r>
          </a:p>
        </p:txBody>
      </p:sp>
      <p:sp>
        <p:nvSpPr>
          <p:cNvPr id="2" name="Rectangle 1"/>
          <p:cNvSpPr/>
          <p:nvPr/>
        </p:nvSpPr>
        <p:spPr>
          <a:xfrm>
            <a:off x="11372" y="5303728"/>
            <a:ext cx="5248015" cy="1554272"/>
          </a:xfrm>
          <a:prstGeom prst="rect">
            <a:avLst/>
          </a:prstGeom>
        </p:spPr>
        <p:txBody>
          <a:bodyPr wrap="square">
            <a:spAutoFit/>
          </a:bodyPr>
          <a:lstStyle/>
          <a:p>
            <a:r>
              <a:rPr lang="en-US" sz="1800" dirty="0">
                <a:solidFill>
                  <a:schemeClr val="tx2"/>
                </a:solidFill>
              </a:rPr>
              <a:t>According to the most recent United Nations OCHA report on home demolitions by Israeli forces, </a:t>
            </a:r>
            <a:r>
              <a:rPr lang="en-US" sz="1800" dirty="0" smtClean="0">
                <a:solidFill>
                  <a:schemeClr val="tx2"/>
                </a:solidFill>
              </a:rPr>
              <a:t>in </a:t>
            </a:r>
            <a:r>
              <a:rPr lang="en-US" sz="1800" dirty="0">
                <a:solidFill>
                  <a:schemeClr val="tx2"/>
                </a:solidFill>
              </a:rPr>
              <a:t>the West Bank during the first two months of 2016: At least 320 structures, including 88 </a:t>
            </a:r>
            <a:r>
              <a:rPr lang="en-US" sz="1800" dirty="0" smtClean="0">
                <a:solidFill>
                  <a:schemeClr val="tx2"/>
                </a:solidFill>
              </a:rPr>
              <a:t>homes, were destroyed.  </a:t>
            </a:r>
            <a:r>
              <a:rPr lang="en-US" sz="1800" dirty="0" smtClean="0"/>
              <a:t>IMEMC News</a:t>
            </a:r>
            <a:r>
              <a:rPr lang="en-US" sz="1800" dirty="0"/>
              <a:t>, 7/27/2016, </a:t>
            </a:r>
            <a:r>
              <a:rPr lang="en-US" sz="500" dirty="0">
                <a:hlinkClick r:id="rId3"/>
              </a:rPr>
              <a:t>http://imemc.org/article/israeli-troops-demolish-12-homes-near-jerusalem-attack-locals-trying-to-block-the-demolitions</a:t>
            </a:r>
            <a:r>
              <a:rPr lang="en-US" sz="500" dirty="0" smtClean="0">
                <a:hlinkClick r:id="rId3"/>
              </a:rPr>
              <a:t>/</a:t>
            </a:r>
            <a:r>
              <a:rPr lang="en-US" sz="500" dirty="0" smtClean="0"/>
              <a:t> </a:t>
            </a:r>
            <a:endParaRPr lang="en-US" sz="500" dirty="0"/>
          </a:p>
        </p:txBody>
      </p:sp>
      <p:cxnSp>
        <p:nvCxnSpPr>
          <p:cNvPr id="4" name="Straight Connector 3"/>
          <p:cNvCxnSpPr/>
          <p:nvPr/>
        </p:nvCxnSpPr>
        <p:spPr bwMode="auto">
          <a:xfrm>
            <a:off x="0" y="5257800"/>
            <a:ext cx="525938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itle 1"/>
          <p:cNvSpPr>
            <a:spLocks noGrp="1"/>
          </p:cNvSpPr>
          <p:nvPr>
            <p:ph type="title"/>
          </p:nvPr>
        </p:nvSpPr>
        <p:spPr>
          <a:xfrm>
            <a:off x="0" y="0"/>
            <a:ext cx="9144000" cy="1524000"/>
          </a:xfrm>
        </p:spPr>
        <p:txBody>
          <a:bodyPr/>
          <a:lstStyle/>
          <a:p>
            <a:r>
              <a:rPr lang="en-US" altLang="en-US" sz="4800" b="1" smtClean="0"/>
              <a:t>Palestinians and Israelis killed in Gaza Strip 12/27/2008-1/18/2009</a:t>
            </a:r>
          </a:p>
        </p:txBody>
      </p:sp>
      <p:sp>
        <p:nvSpPr>
          <p:cNvPr id="96259" name="Rectangle 6"/>
          <p:cNvSpPr>
            <a:spLocks noChangeArrowheads="1"/>
          </p:cNvSpPr>
          <p:nvPr/>
        </p:nvSpPr>
        <p:spPr bwMode="auto">
          <a:xfrm>
            <a:off x="0" y="1524000"/>
            <a:ext cx="91440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dirty="0"/>
              <a:t>As of 1/31/2009, Israeli air/land/sea raids on the blockaded Gaza Strip (12/27/2008-1/18/2009) </a:t>
            </a:r>
            <a:r>
              <a:rPr lang="en-US" altLang="en-US" sz="2800" b="1" dirty="0">
                <a:solidFill>
                  <a:schemeClr val="tx2"/>
                </a:solidFill>
              </a:rPr>
              <a:t>killed 1,380 Palestinians, of whom 431 are children</a:t>
            </a:r>
            <a:r>
              <a:rPr lang="en-US" altLang="en-US" sz="2800" dirty="0"/>
              <a:t>. The number of injuries stands at 5,380, of whom 1,872 are children.</a:t>
            </a:r>
          </a:p>
          <a:p>
            <a:pPr eaLnBrk="1" hangingPunct="1">
              <a:spcBef>
                <a:spcPct val="0"/>
              </a:spcBef>
              <a:buFontTx/>
              <a:buNone/>
            </a:pPr>
            <a:endParaRPr lang="en-US" altLang="en-US" sz="2800" dirty="0"/>
          </a:p>
          <a:p>
            <a:pPr eaLnBrk="1" hangingPunct="1">
              <a:spcBef>
                <a:spcPct val="0"/>
              </a:spcBef>
              <a:buFontTx/>
              <a:buNone/>
            </a:pPr>
            <a:r>
              <a:rPr lang="en-US" altLang="en-US" sz="2800" b="1" dirty="0">
                <a:solidFill>
                  <a:schemeClr val="tx2"/>
                </a:solidFill>
              </a:rPr>
              <a:t>Three Israelis have been killed </a:t>
            </a:r>
            <a:r>
              <a:rPr lang="en-US" altLang="en-US" sz="2800" dirty="0"/>
              <a:t>and 183 injured by rocket and mortar fire outside the Gaza Strip. </a:t>
            </a:r>
            <a:r>
              <a:rPr lang="en-US" altLang="en-US" sz="2800" b="1" dirty="0">
                <a:solidFill>
                  <a:schemeClr val="tx2"/>
                </a:solidFill>
              </a:rPr>
              <a:t>Eleven Israeli soldiers have been killed</a:t>
            </a:r>
            <a:r>
              <a:rPr lang="en-US" altLang="en-US" sz="2800" dirty="0"/>
              <a:t> and 340 wounded.</a:t>
            </a:r>
          </a:p>
        </p:txBody>
      </p:sp>
      <p:sp>
        <p:nvSpPr>
          <p:cNvPr id="96260" name="Rectangle 7"/>
          <p:cNvSpPr>
            <a:spLocks noChangeArrowheads="1"/>
          </p:cNvSpPr>
          <p:nvPr/>
        </p:nvSpPr>
        <p:spPr bwMode="auto">
          <a:xfrm>
            <a:off x="18143" y="5063430"/>
            <a:ext cx="91440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dirty="0"/>
              <a:t>Source: If  Americans Knew, http://www.ifamericansknew.org/</a:t>
            </a:r>
          </a:p>
          <a:p>
            <a:pPr eaLnBrk="1" hangingPunct="1">
              <a:spcBef>
                <a:spcPct val="0"/>
              </a:spcBef>
              <a:buFontTx/>
              <a:buNone/>
            </a:pPr>
            <a:r>
              <a:rPr lang="en-US" altLang="en-US" sz="2800" dirty="0"/>
              <a:t>The UN Office for the Coordination of Humanitarian Affairs</a:t>
            </a:r>
          </a:p>
          <a:p>
            <a:pPr eaLnBrk="1" hangingPunct="1">
              <a:spcBef>
                <a:spcPct val="0"/>
              </a:spcBef>
              <a:buFontTx/>
              <a:buNone/>
            </a:pPr>
            <a:r>
              <a:rPr lang="en-US" altLang="en-US" sz="2800" dirty="0"/>
              <a:t>The Israeli Ministry of Foreign Affairs </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Al-Balawi practised medicine at this UN clinic in the Hittin Palestinian refugee camp in Jordan. Below: stars represent agents killed in service on the CIA Roll of Honour in Virginia, U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0"/>
            <a:ext cx="4648200"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283" name="Rectangle 3"/>
          <p:cNvSpPr>
            <a:spLocks noChangeArrowheads="1"/>
          </p:cNvSpPr>
          <p:nvPr/>
        </p:nvSpPr>
        <p:spPr bwMode="auto">
          <a:xfrm>
            <a:off x="0" y="3200400"/>
            <a:ext cx="9144000" cy="349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“The Jordanian suicide bomber who killed several CIA agents in Afghanistan last week fooled Amman’s intelligence agency into believing that he was a reliable informant spying on the al-Qaeda leadership.</a:t>
            </a:r>
          </a:p>
          <a:p>
            <a:pPr eaLnBrk="1" hangingPunct="1">
              <a:spcBef>
                <a:spcPct val="0"/>
              </a:spcBef>
              <a:buFontTx/>
              <a:buNone/>
            </a:pPr>
            <a:r>
              <a:rPr lang="en-US" altLang="en-US" sz="1800" dirty="0">
                <a:solidFill>
                  <a:schemeClr val="tx2"/>
                </a:solidFill>
              </a:rPr>
              <a:t>But </a:t>
            </a:r>
            <a:r>
              <a:rPr lang="en-US" altLang="en-US" sz="1800" dirty="0" err="1">
                <a:solidFill>
                  <a:schemeClr val="tx2"/>
                </a:solidFill>
              </a:rPr>
              <a:t>Humam</a:t>
            </a:r>
            <a:r>
              <a:rPr lang="en-US" altLang="en-US" sz="1800" dirty="0">
                <a:solidFill>
                  <a:schemeClr val="tx2"/>
                </a:solidFill>
              </a:rPr>
              <a:t> Khalil Abu-</a:t>
            </a:r>
            <a:r>
              <a:rPr lang="en-US" altLang="en-US" sz="1800" dirty="0" err="1">
                <a:solidFill>
                  <a:schemeClr val="tx2"/>
                </a:solidFill>
              </a:rPr>
              <a:t>Mulal</a:t>
            </a:r>
            <a:r>
              <a:rPr lang="en-US" altLang="en-US" sz="1800" dirty="0">
                <a:solidFill>
                  <a:schemeClr val="tx2"/>
                </a:solidFill>
              </a:rPr>
              <a:t> al-</a:t>
            </a:r>
            <a:r>
              <a:rPr lang="en-US" altLang="en-US" sz="1800" dirty="0" err="1">
                <a:solidFill>
                  <a:schemeClr val="tx2"/>
                </a:solidFill>
              </a:rPr>
              <a:t>Balawi</a:t>
            </a:r>
            <a:r>
              <a:rPr lang="en-US" altLang="en-US" sz="1800" dirty="0">
                <a:solidFill>
                  <a:schemeClr val="tx2"/>
                </a:solidFill>
              </a:rPr>
              <a:t> was a triple-agent leading an extraordinary life on the front line of America’s war against militant Islam. An investigation by </a:t>
            </a:r>
            <a:r>
              <a:rPr lang="en-US" altLang="en-US" sz="1800" i="1" dirty="0">
                <a:solidFill>
                  <a:schemeClr val="tx2"/>
                </a:solidFill>
              </a:rPr>
              <a:t>The Times</a:t>
            </a:r>
            <a:r>
              <a:rPr lang="en-US" altLang="en-US" sz="1800" dirty="0">
                <a:solidFill>
                  <a:schemeClr val="tx2"/>
                </a:solidFill>
              </a:rPr>
              <a:t> has revealed that the trainee doctor became an open and public supporter of al-Qaeda, secretly pretended to work for Jordanian intelligence but ultimately sacrificed his life for the cause of jihad.</a:t>
            </a:r>
          </a:p>
          <a:p>
            <a:pPr eaLnBrk="1" hangingPunct="1">
              <a:spcBef>
                <a:spcPct val="0"/>
              </a:spcBef>
              <a:buFontTx/>
              <a:buNone/>
            </a:pPr>
            <a:r>
              <a:rPr lang="en-US" altLang="en-US" sz="1800" dirty="0">
                <a:solidFill>
                  <a:schemeClr val="tx2"/>
                </a:solidFill>
              </a:rPr>
              <a:t>On December 30 al-</a:t>
            </a:r>
            <a:r>
              <a:rPr lang="en-US" altLang="en-US" sz="1800" dirty="0" err="1">
                <a:solidFill>
                  <a:schemeClr val="tx2"/>
                </a:solidFill>
              </a:rPr>
              <a:t>Balawi</a:t>
            </a:r>
            <a:r>
              <a:rPr lang="en-US" altLang="en-US" sz="1800" dirty="0">
                <a:solidFill>
                  <a:schemeClr val="tx2"/>
                </a:solidFill>
              </a:rPr>
              <a:t> </a:t>
            </a:r>
            <a:r>
              <a:rPr lang="en-US" altLang="en-US" sz="1800" dirty="0" err="1">
                <a:solidFill>
                  <a:schemeClr val="tx2"/>
                </a:solidFill>
              </a:rPr>
              <a:t>infiltra</a:t>
            </a:r>
            <a:r>
              <a:rPr lang="en-US" altLang="en-US" sz="1800" dirty="0">
                <a:solidFill>
                  <a:schemeClr val="tx2"/>
                </a:solidFill>
              </a:rPr>
              <a:t>-ted Forward Operating Base Chapman in </a:t>
            </a:r>
            <a:r>
              <a:rPr lang="en-US" altLang="en-US" sz="1800" dirty="0" err="1">
                <a:solidFill>
                  <a:schemeClr val="tx2"/>
                </a:solidFill>
              </a:rPr>
              <a:t>Khost</a:t>
            </a:r>
            <a:r>
              <a:rPr lang="en-US" altLang="en-US" sz="1800" dirty="0">
                <a:solidFill>
                  <a:schemeClr val="tx2"/>
                </a:solidFill>
              </a:rPr>
              <a:t> province near the Pakistan border. He detonated explosives strapped to his body and killed seven CIA agents and his Jordanian handler, Ali bin Zaid, an army captain and distant cousin of King Abdullah II. The Hashemite monarch, his wife, and other Royal Family members attended bin Zaid’s funeral on Friday.”</a:t>
            </a:r>
            <a:endParaRPr lang="en-US" altLang="en-US" sz="1200" dirty="0">
              <a:solidFill>
                <a:schemeClr val="tx2"/>
              </a:solidFill>
            </a:endParaRPr>
          </a:p>
        </p:txBody>
      </p:sp>
      <p:sp>
        <p:nvSpPr>
          <p:cNvPr id="97284" name="Rectangle 4"/>
          <p:cNvSpPr>
            <a:spLocks noChangeArrowheads="1"/>
          </p:cNvSpPr>
          <p:nvPr/>
        </p:nvSpPr>
        <p:spPr bwMode="auto">
          <a:xfrm>
            <a:off x="0" y="0"/>
            <a:ext cx="2362200" cy="298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2400" b="1" dirty="0">
                <a:solidFill>
                  <a:schemeClr val="tx2"/>
                </a:solidFill>
                <a:cs typeface="Times New Roman" pitchFamily="18" charset="0"/>
              </a:rPr>
              <a:t>Jordanian suicide bomber who killed CIA agents ‘was triple agent’</a:t>
            </a:r>
          </a:p>
          <a:p>
            <a:pPr>
              <a:spcBef>
                <a:spcPct val="0"/>
              </a:spcBef>
              <a:buFontTx/>
              <a:buNone/>
            </a:pPr>
            <a:r>
              <a:rPr lang="en-US" altLang="en-US" sz="2400" b="1" dirty="0" err="1">
                <a:cs typeface="Times New Roman" pitchFamily="18" charset="0"/>
              </a:rPr>
              <a:t>TimesOnline</a:t>
            </a:r>
            <a:r>
              <a:rPr lang="en-US" altLang="en-US" sz="2400" b="1" dirty="0">
                <a:cs typeface="Times New Roman" pitchFamily="18" charset="0"/>
              </a:rPr>
              <a:t>, 1/6/2010</a:t>
            </a:r>
            <a:endParaRPr lang="en-US" altLang="en-US" sz="800" dirty="0">
              <a:cs typeface="Times New Roman" pitchFamily="18" charset="0"/>
            </a:endParaRPr>
          </a:p>
          <a:p>
            <a:pPr>
              <a:spcBef>
                <a:spcPct val="0"/>
              </a:spcBef>
              <a:buFontTx/>
              <a:buNone/>
            </a:pPr>
            <a:r>
              <a:rPr lang="en-US" altLang="en-US" sz="800" dirty="0">
                <a:latin typeface="Calibri" pitchFamily="34" charset="0"/>
                <a:hlinkClick r:id="rId3"/>
              </a:rPr>
              <a:t>http://www.timesonline.co.uk/tol/news/world/Afghanistan/article6977047.ece</a:t>
            </a:r>
            <a:endParaRPr lang="en-US" altLang="en-US" sz="800" dirty="0"/>
          </a:p>
        </p:txBody>
      </p:sp>
      <p:sp>
        <p:nvSpPr>
          <p:cNvPr id="97285" name="Rectangle 4"/>
          <p:cNvSpPr>
            <a:spLocks noChangeArrowheads="1"/>
          </p:cNvSpPr>
          <p:nvPr/>
        </p:nvSpPr>
        <p:spPr bwMode="auto">
          <a:xfrm>
            <a:off x="2438400" y="2209800"/>
            <a:ext cx="4495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cs typeface="Times New Roman" pitchFamily="18" charset="0"/>
              </a:rPr>
              <a:t>Al-</a:t>
            </a:r>
            <a:r>
              <a:rPr lang="en-US" altLang="en-US" sz="1600" dirty="0" err="1">
                <a:cs typeface="Times New Roman" pitchFamily="18" charset="0"/>
              </a:rPr>
              <a:t>Balawi</a:t>
            </a:r>
            <a:r>
              <a:rPr lang="en-US" altLang="en-US" sz="1600" dirty="0">
                <a:cs typeface="Times New Roman" pitchFamily="18" charset="0"/>
              </a:rPr>
              <a:t> </a:t>
            </a:r>
            <a:r>
              <a:rPr lang="en-US" altLang="en-US" sz="1600" dirty="0" err="1">
                <a:cs typeface="Times New Roman" pitchFamily="18" charset="0"/>
              </a:rPr>
              <a:t>practised</a:t>
            </a:r>
            <a:r>
              <a:rPr lang="en-US" altLang="en-US" sz="1600" dirty="0">
                <a:cs typeface="Times New Roman" pitchFamily="18" charset="0"/>
              </a:rPr>
              <a:t> medicine at this UN clinic in the </a:t>
            </a:r>
            <a:r>
              <a:rPr lang="en-US" altLang="en-US" sz="1600" dirty="0" err="1">
                <a:cs typeface="Times New Roman" pitchFamily="18" charset="0"/>
              </a:rPr>
              <a:t>Hittin</a:t>
            </a:r>
            <a:r>
              <a:rPr lang="en-US" altLang="en-US" sz="1600" dirty="0">
                <a:cs typeface="Times New Roman" pitchFamily="18" charset="0"/>
              </a:rPr>
              <a:t> Palestinian refugee camp in Jordan</a:t>
            </a:r>
            <a:endParaRPr lang="en-US" altLang="en-US" sz="1600" dirty="0"/>
          </a:p>
        </p:txBody>
      </p:sp>
      <p:sp>
        <p:nvSpPr>
          <p:cNvPr id="97286" name="Rectangle 5"/>
          <p:cNvSpPr>
            <a:spLocks noChangeArrowheads="1"/>
          </p:cNvSpPr>
          <p:nvPr/>
        </p:nvSpPr>
        <p:spPr bwMode="auto">
          <a:xfrm>
            <a:off x="7010400" y="0"/>
            <a:ext cx="21336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a:t>He vowed to </a:t>
            </a:r>
            <a:r>
              <a:rPr lang="en-US" altLang="en-US" sz="2000" b="1">
                <a:solidFill>
                  <a:schemeClr val="tx2"/>
                </a:solidFill>
              </a:rPr>
              <a:t>“take up arms, and to wear an explosive belt, to avenge the killing of children and women in the Gaza War”.</a:t>
            </a: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p:cNvSpPr>
            <a:spLocks noGrp="1"/>
          </p:cNvSpPr>
          <p:nvPr>
            <p:ph type="title"/>
          </p:nvPr>
        </p:nvSpPr>
        <p:spPr>
          <a:xfrm>
            <a:off x="0" y="0"/>
            <a:ext cx="9144000" cy="3124200"/>
          </a:xfrm>
        </p:spPr>
        <p:txBody>
          <a:bodyPr/>
          <a:lstStyle/>
          <a:p>
            <a:r>
              <a:rPr lang="en-US" altLang="en-US" sz="6600" b="1" smtClean="0"/>
              <a:t>Israel’s Estimated Costs of the 3-Week Gaza War </a:t>
            </a:r>
            <a:r>
              <a:rPr lang="en-US" altLang="en-US" sz="6600" smtClean="0"/>
              <a:t>12/27/2008-1/18/2009</a:t>
            </a:r>
            <a:endParaRPr lang="en-US" altLang="en-US" smtClean="0"/>
          </a:p>
        </p:txBody>
      </p:sp>
      <p:sp>
        <p:nvSpPr>
          <p:cNvPr id="98307" name="Content Placeholder 2"/>
          <p:cNvSpPr>
            <a:spLocks noGrp="1"/>
          </p:cNvSpPr>
          <p:nvPr>
            <p:ph idx="1"/>
          </p:nvPr>
        </p:nvSpPr>
        <p:spPr>
          <a:xfrm>
            <a:off x="0" y="3276600"/>
            <a:ext cx="9144000" cy="3581400"/>
          </a:xfrm>
        </p:spPr>
        <p:txBody>
          <a:bodyPr/>
          <a:lstStyle/>
          <a:p>
            <a:r>
              <a:rPr lang="en-US" altLang="en-US" smtClean="0"/>
              <a:t>“War costs take into account ammunition, reserves soldiers’ salaries, direct and indirect damage to towns and property, losses to businesses, and more.  Total costs of the war are roughly estimated at 5.5 billion shekels </a:t>
            </a:r>
            <a:r>
              <a:rPr lang="en-US" altLang="en-US" b="1" smtClean="0">
                <a:solidFill>
                  <a:schemeClr val="tx2"/>
                </a:solidFill>
              </a:rPr>
              <a:t>($1.43 billion)</a:t>
            </a:r>
            <a:r>
              <a:rPr lang="en-US" altLang="en-US" smtClean="0"/>
              <a:t>.”</a:t>
            </a:r>
          </a:p>
          <a:p>
            <a:pPr>
              <a:buFontTx/>
              <a:buNone/>
            </a:pPr>
            <a:endParaRPr lang="en-US" altLang="en-US" sz="1800" smtClean="0"/>
          </a:p>
          <a:p>
            <a:pPr>
              <a:buFontTx/>
              <a:buNone/>
            </a:pPr>
            <a:r>
              <a:rPr lang="en-US" altLang="en-US" sz="1800" smtClean="0"/>
              <a:t>Source: Israel National News,  1/19/2009, http://www.israelnationalnews.com/News/News.aspx/129502</a:t>
            </a:r>
          </a:p>
          <a:p>
            <a:endParaRPr lang="en-US" altLang="en-US" smtClean="0"/>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p:cNvSpPr>
            <a:spLocks noGrp="1"/>
          </p:cNvSpPr>
          <p:nvPr>
            <p:ph type="title"/>
          </p:nvPr>
        </p:nvSpPr>
        <p:spPr>
          <a:xfrm>
            <a:off x="0" y="0"/>
            <a:ext cx="9144000" cy="1524000"/>
          </a:xfrm>
        </p:spPr>
        <p:txBody>
          <a:bodyPr/>
          <a:lstStyle/>
          <a:p>
            <a:r>
              <a:rPr lang="en-US" altLang="en-US" sz="4800" b="1" smtClean="0"/>
              <a:t>Gaza economic losses estimated at 1.9 billion dollars</a:t>
            </a:r>
          </a:p>
        </p:txBody>
      </p:sp>
      <p:sp>
        <p:nvSpPr>
          <p:cNvPr id="99331" name="Content Placeholder 2"/>
          <p:cNvSpPr>
            <a:spLocks noGrp="1"/>
          </p:cNvSpPr>
          <p:nvPr>
            <p:ph idx="1"/>
          </p:nvPr>
        </p:nvSpPr>
        <p:spPr>
          <a:xfrm>
            <a:off x="0" y="1828800"/>
            <a:ext cx="9144000" cy="5029200"/>
          </a:xfrm>
        </p:spPr>
        <p:txBody>
          <a:bodyPr/>
          <a:lstStyle/>
          <a:p>
            <a:r>
              <a:rPr lang="en-US" altLang="en-US" smtClean="0"/>
              <a:t>Preliminary estimates by Dr. Loai Shabana (the head of the Palestinian central bureau of statistics) indicated that the Israeli assault led to the complete and partial destruction of over </a:t>
            </a:r>
            <a:r>
              <a:rPr lang="en-US" altLang="en-US" smtClean="0">
                <a:solidFill>
                  <a:schemeClr val="tx2"/>
                </a:solidFill>
              </a:rPr>
              <a:t>14 percent </a:t>
            </a:r>
            <a:r>
              <a:rPr lang="en-US" altLang="en-US" smtClean="0"/>
              <a:t>of the 147,437 buildings and facilities in the Gaza Strip </a:t>
            </a:r>
            <a:r>
              <a:rPr lang="en-US" altLang="en-US" smtClean="0">
                <a:solidFill>
                  <a:schemeClr val="tx2"/>
                </a:solidFill>
              </a:rPr>
              <a:t>[that would be over 20,600 buildings and facilities]</a:t>
            </a:r>
          </a:p>
          <a:p>
            <a:pPr>
              <a:buFontTx/>
              <a:buNone/>
            </a:pPr>
            <a:endParaRPr lang="en-US" altLang="en-US" sz="1800" smtClean="0">
              <a:solidFill>
                <a:schemeClr val="tx2"/>
              </a:solidFill>
            </a:endParaRPr>
          </a:p>
          <a:p>
            <a:pPr>
              <a:buFontTx/>
              <a:buNone/>
            </a:pPr>
            <a:endParaRPr lang="en-US" altLang="en-US" sz="1800" smtClean="0">
              <a:solidFill>
                <a:schemeClr val="tx2"/>
              </a:solidFill>
            </a:endParaRPr>
          </a:p>
          <a:p>
            <a:pPr>
              <a:buFontTx/>
              <a:buNone/>
            </a:pPr>
            <a:r>
              <a:rPr lang="en-US" altLang="en-US" sz="1800" smtClean="0">
                <a:solidFill>
                  <a:schemeClr val="tx2"/>
                </a:solidFill>
              </a:rPr>
              <a:t>Source: The Palestinian Information Center, 1/19/2009 </a:t>
            </a:r>
          </a:p>
          <a:p>
            <a:r>
              <a:rPr lang="en-US" altLang="en-US" sz="1100" smtClean="0">
                <a:solidFill>
                  <a:schemeClr val="tx2"/>
                </a:solidFill>
              </a:rPr>
              <a:t>http://www.palestine-info.co.uk/en/default.aspx?xyz=U6Qq7k%2bcOd87MDI46m9rUxJEpMO%2bi1s7y2gM99H%2bLE0HpdGNrBjOgAeW6NbBC2iKkBjQoXWjiHsgesZ0cEJxP3zBHHGB2UByaXglnhD%2bqM%2fLFQbqNWUNgNYklve5lKRuN1rv00VyPYY%3d</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Map of Gaza Str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9463" y="0"/>
            <a:ext cx="5824537"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0" y="0"/>
            <a:ext cx="3429000" cy="6956425"/>
          </a:xfrm>
          <a:prstGeom prst="rect">
            <a:avLst/>
          </a:prstGeom>
          <a:noFill/>
        </p:spPr>
        <p:txBody>
          <a:bodyPr>
            <a:spAutoFit/>
          </a:bodyPr>
          <a:lstStyle/>
          <a:p>
            <a:pPr>
              <a:defRPr/>
            </a:pPr>
            <a:r>
              <a:rPr lang="en-US" sz="5400" b="1" dirty="0">
                <a:solidFill>
                  <a:schemeClr val="tx2"/>
                </a:solidFill>
                <a:effectLst>
                  <a:outerShdw blurRad="38100" dist="38100" dir="2700000" algn="tl">
                    <a:srgbClr val="000000">
                      <a:alpha val="43137"/>
                    </a:srgbClr>
                  </a:outerShdw>
                </a:effectLst>
              </a:rPr>
              <a:t>Gaza Strip</a:t>
            </a:r>
          </a:p>
          <a:p>
            <a:pPr>
              <a:defRPr/>
            </a:pPr>
            <a:r>
              <a:rPr lang="en-US" sz="1800" b="1" dirty="0"/>
              <a:t>Population: 1.5 million </a:t>
            </a:r>
          </a:p>
          <a:p>
            <a:pPr>
              <a:defRPr/>
            </a:pPr>
            <a:r>
              <a:rPr lang="en-US" sz="1800" dirty="0"/>
              <a:t>Area: 360 sq km </a:t>
            </a:r>
          </a:p>
          <a:p>
            <a:pPr>
              <a:defRPr/>
            </a:pPr>
            <a:r>
              <a:rPr lang="en-US" sz="1800" b="1" dirty="0">
                <a:solidFill>
                  <a:schemeClr val="tx2"/>
                </a:solidFill>
              </a:rPr>
              <a:t>Population density: 4,166/sq km </a:t>
            </a:r>
          </a:p>
          <a:p>
            <a:pPr>
              <a:defRPr/>
            </a:pPr>
            <a:r>
              <a:rPr lang="en-US" sz="1800" b="1" dirty="0">
                <a:solidFill>
                  <a:schemeClr val="tx2"/>
                </a:solidFill>
              </a:rPr>
              <a:t>Unemployment rate: 41.3%</a:t>
            </a:r>
          </a:p>
          <a:p>
            <a:pPr>
              <a:defRPr/>
            </a:pPr>
            <a:r>
              <a:rPr lang="en-US" sz="1800" dirty="0"/>
              <a:t>Land boundaries: Israel   51 km</a:t>
            </a:r>
          </a:p>
          <a:p>
            <a:pPr>
              <a:defRPr/>
            </a:pPr>
            <a:r>
              <a:rPr lang="en-US" sz="1800" dirty="0"/>
              <a:t>                              Egypt 11 km</a:t>
            </a:r>
          </a:p>
          <a:p>
            <a:pPr>
              <a:defRPr/>
            </a:pPr>
            <a:r>
              <a:rPr lang="en-US" sz="1800" dirty="0"/>
              <a:t>Mediterranean coastline: 40 km</a:t>
            </a:r>
          </a:p>
          <a:p>
            <a:pPr>
              <a:defRPr/>
            </a:pPr>
            <a:endParaRPr lang="en-US" sz="1800" b="1" dirty="0"/>
          </a:p>
          <a:p>
            <a:pPr>
              <a:defRPr/>
            </a:pPr>
            <a:r>
              <a:rPr lang="en-US" sz="2400" b="1" dirty="0"/>
              <a:t>Refugee	Registered</a:t>
            </a:r>
          </a:p>
          <a:p>
            <a:pPr>
              <a:defRPr/>
            </a:pPr>
            <a:r>
              <a:rPr lang="en-US" sz="2400" b="1" dirty="0"/>
              <a:t>Camps 	Refugees</a:t>
            </a:r>
          </a:p>
          <a:p>
            <a:pPr>
              <a:defRPr/>
            </a:pPr>
            <a:r>
              <a:rPr lang="en-US" sz="2400" dirty="0" err="1">
                <a:solidFill>
                  <a:schemeClr val="tx2"/>
                </a:solidFill>
              </a:rPr>
              <a:t>Jabalia</a:t>
            </a:r>
            <a:r>
              <a:rPr lang="en-US" sz="2400" dirty="0">
                <a:solidFill>
                  <a:schemeClr val="tx2"/>
                </a:solidFill>
              </a:rPr>
              <a:t>		106,691</a:t>
            </a:r>
          </a:p>
          <a:p>
            <a:pPr>
              <a:defRPr/>
            </a:pPr>
            <a:r>
              <a:rPr lang="en-US" sz="2400" dirty="0">
                <a:solidFill>
                  <a:schemeClr val="tx2"/>
                </a:solidFill>
              </a:rPr>
              <a:t>Beach		78,768</a:t>
            </a:r>
          </a:p>
          <a:p>
            <a:pPr>
              <a:defRPr/>
            </a:pPr>
            <a:r>
              <a:rPr lang="en-US" sz="2400" dirty="0" err="1">
                <a:solidFill>
                  <a:schemeClr val="tx2"/>
                </a:solidFill>
              </a:rPr>
              <a:t>Nuseirat</a:t>
            </a:r>
            <a:r>
              <a:rPr lang="en-US" sz="2400" dirty="0">
                <a:solidFill>
                  <a:schemeClr val="tx2"/>
                </a:solidFill>
              </a:rPr>
              <a:t>	57,120</a:t>
            </a:r>
          </a:p>
          <a:p>
            <a:pPr>
              <a:defRPr/>
            </a:pPr>
            <a:r>
              <a:rPr lang="en-US" sz="2400" dirty="0" err="1">
                <a:solidFill>
                  <a:schemeClr val="tx2"/>
                </a:solidFill>
              </a:rPr>
              <a:t>Bureij</a:t>
            </a:r>
            <a:r>
              <a:rPr lang="en-US" sz="2400" dirty="0">
                <a:solidFill>
                  <a:schemeClr val="tx2"/>
                </a:solidFill>
              </a:rPr>
              <a:t>		28,770</a:t>
            </a:r>
          </a:p>
          <a:p>
            <a:pPr>
              <a:defRPr/>
            </a:pPr>
            <a:r>
              <a:rPr lang="en-US" sz="2400" dirty="0" err="1">
                <a:solidFill>
                  <a:schemeClr val="tx2"/>
                </a:solidFill>
              </a:rPr>
              <a:t>Deir</a:t>
            </a:r>
            <a:r>
              <a:rPr lang="en-US" sz="2400" dirty="0">
                <a:solidFill>
                  <a:schemeClr val="tx2"/>
                </a:solidFill>
              </a:rPr>
              <a:t> al-</a:t>
            </a:r>
            <a:r>
              <a:rPr lang="en-US" sz="2400" dirty="0" err="1">
                <a:solidFill>
                  <a:schemeClr val="tx2"/>
                </a:solidFill>
              </a:rPr>
              <a:t>Balah</a:t>
            </a:r>
            <a:r>
              <a:rPr lang="en-US" sz="2400" dirty="0">
                <a:solidFill>
                  <a:schemeClr val="tx2"/>
                </a:solidFill>
              </a:rPr>
              <a:t>	19,534</a:t>
            </a:r>
          </a:p>
          <a:p>
            <a:pPr>
              <a:defRPr/>
            </a:pPr>
            <a:r>
              <a:rPr lang="en-US" sz="2400" dirty="0" err="1">
                <a:solidFill>
                  <a:schemeClr val="tx2"/>
                </a:solidFill>
              </a:rPr>
              <a:t>Maghazi</a:t>
            </a:r>
            <a:r>
              <a:rPr lang="en-US" sz="2400" dirty="0">
                <a:solidFill>
                  <a:schemeClr val="tx2"/>
                </a:solidFill>
              </a:rPr>
              <a:t>	22,226</a:t>
            </a:r>
          </a:p>
          <a:p>
            <a:pPr>
              <a:defRPr/>
            </a:pPr>
            <a:r>
              <a:rPr lang="en-US" sz="2400" dirty="0">
                <a:solidFill>
                  <a:schemeClr val="tx2"/>
                </a:solidFill>
              </a:rPr>
              <a:t>Khan </a:t>
            </a:r>
            <a:r>
              <a:rPr lang="en-US" sz="2400" dirty="0" err="1">
                <a:solidFill>
                  <a:schemeClr val="tx2"/>
                </a:solidFill>
              </a:rPr>
              <a:t>Younis</a:t>
            </a:r>
            <a:r>
              <a:rPr lang="en-US" sz="2400" dirty="0">
                <a:solidFill>
                  <a:schemeClr val="tx2"/>
                </a:solidFill>
              </a:rPr>
              <a:t>	63,219</a:t>
            </a:r>
          </a:p>
          <a:p>
            <a:pPr>
              <a:defRPr/>
            </a:pPr>
            <a:r>
              <a:rPr lang="en-US" sz="2400" dirty="0" err="1">
                <a:solidFill>
                  <a:schemeClr val="tx2"/>
                </a:solidFill>
              </a:rPr>
              <a:t>Rafah</a:t>
            </a:r>
            <a:r>
              <a:rPr lang="en-US" sz="2400" dirty="0">
                <a:solidFill>
                  <a:schemeClr val="tx2"/>
                </a:solidFill>
              </a:rPr>
              <a:t>		95,187</a:t>
            </a:r>
            <a:endParaRPr lang="en-US" sz="800" dirty="0">
              <a:solidFill>
                <a:schemeClr val="tx2"/>
              </a:solidFill>
            </a:endParaRPr>
          </a:p>
        </p:txBody>
      </p:sp>
      <p:sp>
        <p:nvSpPr>
          <p:cNvPr id="100356" name="TextBox 3"/>
          <p:cNvSpPr txBox="1">
            <a:spLocks noChangeArrowheads="1"/>
          </p:cNvSpPr>
          <p:nvPr/>
        </p:nvSpPr>
        <p:spPr bwMode="auto">
          <a:xfrm>
            <a:off x="3276600" y="6488113"/>
            <a:ext cx="5867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800" dirty="0"/>
              <a:t>Source: UN (May 2005) and CIA (July 2008)</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Box 4"/>
          <p:cNvSpPr txBox="1">
            <a:spLocks noChangeArrowheads="1"/>
          </p:cNvSpPr>
          <p:nvPr/>
        </p:nvSpPr>
        <p:spPr bwMode="auto">
          <a:xfrm>
            <a:off x="0" y="594360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solidFill>
                  <a:schemeClr val="tx2"/>
                </a:solidFill>
              </a:rPr>
              <a:t>The map shows the main areas attacked in the three weeks of violence, </a:t>
            </a:r>
            <a:r>
              <a:rPr lang="en-US" altLang="en-US" sz="2800">
                <a:solidFill>
                  <a:schemeClr val="tx2"/>
                </a:solidFill>
              </a:rPr>
              <a:t>BBC</a:t>
            </a:r>
            <a:r>
              <a:rPr lang="en-US" altLang="en-US" sz="200">
                <a:solidFill>
                  <a:schemeClr val="tx2"/>
                </a:solidFill>
              </a:rPr>
              <a:t>, http://news.bbc.co.uk/2/hi/middle_east/7812136.stm </a:t>
            </a:r>
          </a:p>
        </p:txBody>
      </p:sp>
      <p:pic>
        <p:nvPicPr>
          <p:cNvPr id="101379" name="Picture 5" descr="Gaza conflict ma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96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p:cNvSpPr>
            <a:spLocks noGrp="1"/>
          </p:cNvSpPr>
          <p:nvPr>
            <p:ph type="title"/>
          </p:nvPr>
        </p:nvSpPr>
        <p:spPr>
          <a:xfrm>
            <a:off x="0" y="0"/>
            <a:ext cx="4495800" cy="1676400"/>
          </a:xfrm>
        </p:spPr>
        <p:txBody>
          <a:bodyPr/>
          <a:lstStyle/>
          <a:p>
            <a:r>
              <a:rPr lang="en-US" altLang="en-US" sz="2400" b="1" smtClean="0"/>
              <a:t>Impunity for War Crimes in Gaza and Southern Israel a Recipe for Further Civilian Suffering</a:t>
            </a:r>
            <a:r>
              <a:rPr lang="en-US" altLang="en-US" sz="2000" b="1" smtClean="0">
                <a:solidFill>
                  <a:schemeClr val="tx1"/>
                </a:solidFill>
              </a:rPr>
              <a:t>, </a:t>
            </a:r>
            <a:r>
              <a:rPr lang="en-US" altLang="en-US" sz="2000" smtClean="0">
                <a:solidFill>
                  <a:schemeClr val="tx1"/>
                </a:solidFill>
              </a:rPr>
              <a:t>2 July 2009, </a:t>
            </a:r>
            <a:r>
              <a:rPr lang="en-US" altLang="en-US" sz="1000" smtClean="0">
                <a:hlinkClick r:id="rId2"/>
              </a:rPr>
              <a:t>http://www.amnesty.org/en/news-and-updates/report/impunity-war-crimes-gaza-southern-israel-recipe-further-civilian-suffering-20090702</a:t>
            </a:r>
            <a:endParaRPr lang="en-US" altLang="en-US" sz="1000" smtClean="0"/>
          </a:p>
        </p:txBody>
      </p:sp>
      <p:sp>
        <p:nvSpPr>
          <p:cNvPr id="102403" name="Content Placeholder 2"/>
          <p:cNvSpPr>
            <a:spLocks noGrp="1"/>
          </p:cNvSpPr>
          <p:nvPr>
            <p:ph idx="1"/>
          </p:nvPr>
        </p:nvSpPr>
        <p:spPr>
          <a:xfrm>
            <a:off x="0" y="3276600"/>
            <a:ext cx="9144000" cy="3581400"/>
          </a:xfrm>
        </p:spPr>
        <p:txBody>
          <a:bodyPr/>
          <a:lstStyle/>
          <a:p>
            <a:pPr>
              <a:buFontTx/>
              <a:buNone/>
            </a:pPr>
            <a:r>
              <a:rPr lang="en-US" altLang="en-US" sz="2400" b="1" dirty="0" smtClean="0">
                <a:solidFill>
                  <a:schemeClr val="tx2"/>
                </a:solidFill>
              </a:rPr>
              <a:t>'Most Cast Lead damage not repaired‘--UNDP: Small-scale repairs done using rubble, smuggled materials. </a:t>
            </a:r>
            <a:r>
              <a:rPr lang="en-US" altLang="en-US" sz="1400" dirty="0" smtClean="0"/>
              <a:t>As an eight-ship 'Freedom Flotilla' began to make its way from various Mediterranean ports toward Gaza Sunday morning, a UN agency said about three-quarters of the damage inflicted by Operation Cast Lead more than a year ago had not been repaired. </a:t>
            </a:r>
            <a:r>
              <a:rPr lang="en-US" altLang="en-US" sz="1400" dirty="0" smtClean="0">
                <a:solidFill>
                  <a:schemeClr val="tx2"/>
                </a:solidFill>
              </a:rPr>
              <a:t>Israel continues to bar construction material from entering Hamas-ruled Gaza as part of an overall blockade of the territory</a:t>
            </a:r>
            <a:r>
              <a:rPr lang="en-US" altLang="en-US" sz="1400" dirty="0" smtClean="0"/>
              <a:t>. The UN Development Program (UNDP) said in a report Sunday that Gazans have carried out small-scale repairs worth $173 million with recycled rubble or material smuggled through border tunnels. </a:t>
            </a:r>
            <a:r>
              <a:rPr lang="en-US" altLang="en-US" sz="1400" dirty="0" smtClean="0">
                <a:solidFill>
                  <a:schemeClr val="tx2"/>
                </a:solidFill>
              </a:rPr>
              <a:t>Jerusalem Post, 5/23/2010</a:t>
            </a:r>
            <a:r>
              <a:rPr lang="en-US" altLang="en-US" sz="1200" dirty="0" smtClean="0"/>
              <a:t>, </a:t>
            </a:r>
            <a:r>
              <a:rPr lang="en-US" altLang="en-US" sz="1200" dirty="0" smtClean="0">
                <a:hlinkClick r:id="rId3"/>
              </a:rPr>
              <a:t>http://www.jpost.com/MiddleEast/Article.aspx?ID=176184</a:t>
            </a:r>
            <a:r>
              <a:rPr lang="en-US" altLang="en-US" sz="1200" dirty="0" smtClean="0"/>
              <a:t> </a:t>
            </a:r>
            <a:br>
              <a:rPr lang="en-US" altLang="en-US" sz="1200" dirty="0" smtClean="0"/>
            </a:br>
            <a:r>
              <a:rPr lang="en-US" altLang="en-US" sz="2400" b="1" dirty="0" smtClean="0">
                <a:solidFill>
                  <a:schemeClr val="tx2"/>
                </a:solidFill>
              </a:rPr>
              <a:t>Israel rejects Qatar bid to restore diplomatic ties</a:t>
            </a:r>
          </a:p>
          <a:p>
            <a:pPr>
              <a:buFontTx/>
              <a:buNone/>
            </a:pPr>
            <a:r>
              <a:rPr lang="en-US" altLang="en-US" sz="1200" b="1" dirty="0" smtClean="0"/>
              <a:t>In exchange for renewed ties, Qatar demanded it be allowed to carry out a series of reconstruction projects in Gaza. Israel has rejected two proposals from Qatar to restore diplomatic relations and let Israel reopen its office in the capital of Doha</a:t>
            </a:r>
            <a:r>
              <a:rPr lang="en-US" altLang="en-US" sz="1200" dirty="0" smtClean="0"/>
              <a:t>. A senior source in Jerusalem said that in return for renewed diplomatic relations, the Qataris demanded that they be allowed to carry out a series of reconstruction projects in the Gaza Strip and to import the necessary construction materials. Prime Minister Benjamin Netanyahu and Foreign Minister Avigdor Lieberman were unwilling to agree to this, he said. </a:t>
            </a:r>
            <a:r>
              <a:rPr lang="en-US" altLang="en-US" sz="1200" b="1" dirty="0" err="1" smtClean="0">
                <a:solidFill>
                  <a:schemeClr val="tx2"/>
                </a:solidFill>
              </a:rPr>
              <a:t>Haaretz</a:t>
            </a:r>
            <a:r>
              <a:rPr lang="en-US" altLang="en-US" sz="1200" b="1" dirty="0" smtClean="0">
                <a:solidFill>
                  <a:schemeClr val="tx2"/>
                </a:solidFill>
              </a:rPr>
              <a:t>, 5/18/2010</a:t>
            </a:r>
            <a:r>
              <a:rPr lang="en-US" altLang="en-US" sz="1200" dirty="0" smtClean="0"/>
              <a:t>, </a:t>
            </a:r>
            <a:r>
              <a:rPr lang="en-US" altLang="en-US" sz="1200" dirty="0" smtClean="0">
                <a:hlinkClick r:id="rId4"/>
              </a:rPr>
              <a:t>http://www.haaretz.com/print-edition/news/israel-rejects-qatar-bid-to-restore-diplomatic-ties-1.290866</a:t>
            </a:r>
            <a:r>
              <a:rPr lang="en-US" altLang="en-US" sz="1200" dirty="0" smtClean="0"/>
              <a:t> </a:t>
            </a:r>
          </a:p>
          <a:p>
            <a:pPr>
              <a:buFontTx/>
              <a:buNone/>
            </a:pPr>
            <a:endParaRPr lang="en-US" altLang="en-US" dirty="0" smtClean="0"/>
          </a:p>
          <a:p>
            <a:pPr>
              <a:buFontTx/>
              <a:buNone/>
            </a:pPr>
            <a:endParaRPr lang="en-US" altLang="en-US" dirty="0" smtClean="0"/>
          </a:p>
          <a:p>
            <a:endParaRPr lang="en-US" altLang="en-US" dirty="0" smtClean="0"/>
          </a:p>
        </p:txBody>
      </p:sp>
      <p:pic>
        <p:nvPicPr>
          <p:cNvPr id="102404" name="Picture 5" descr="http://www.amnesty.org/sites/impact.amnesty.org/files/PUBLIC/Regions/MENA/gaza-report-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6125" y="0"/>
            <a:ext cx="4587875"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05" name="Rectangle 6"/>
          <p:cNvSpPr>
            <a:spLocks noChangeArrowheads="1"/>
          </p:cNvSpPr>
          <p:nvPr/>
        </p:nvSpPr>
        <p:spPr bwMode="auto">
          <a:xfrm>
            <a:off x="4572000" y="2362200"/>
            <a:ext cx="457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A woman and a child made homeless after the destruction of their home, Gaza, January 2009</a:t>
            </a:r>
            <a:br>
              <a:rPr lang="en-US" altLang="en-US" sz="1800"/>
            </a:br>
            <a:r>
              <a:rPr lang="en-US" altLang="en-US" sz="2400" b="1">
                <a:solidFill>
                  <a:schemeClr val="tx2"/>
                </a:solidFill>
              </a:rPr>
              <a:t>© Amnesty International</a:t>
            </a:r>
          </a:p>
        </p:txBody>
      </p:sp>
      <p:cxnSp>
        <p:nvCxnSpPr>
          <p:cNvPr id="102406" name="Straight Connector 6"/>
          <p:cNvCxnSpPr>
            <a:cxnSpLocks noChangeShapeType="1"/>
          </p:cNvCxnSpPr>
          <p:nvPr/>
        </p:nvCxnSpPr>
        <p:spPr bwMode="auto">
          <a:xfrm rot="10800000" flipH="1">
            <a:off x="0" y="5334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02407" name="TextBox 6"/>
          <p:cNvSpPr txBox="1">
            <a:spLocks noChangeArrowheads="1"/>
          </p:cNvSpPr>
          <p:nvPr/>
        </p:nvSpPr>
        <p:spPr bwMode="auto">
          <a:xfrm>
            <a:off x="0" y="1676400"/>
            <a:ext cx="4572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t>“Israeli forces killed hundreds of unarmed Palestinian civilians and destroyed thousands of homes in Gaza in attacks which breached the laws of war, Amnesty International concluded in a new report published on Thursday. </a:t>
            </a:r>
            <a:r>
              <a:rPr lang="en-US" altLang="en-US" sz="1400" b="1" i="1"/>
              <a:t>Operation 'Cast Lead': 22 days of death and destruction</a:t>
            </a:r>
            <a:r>
              <a:rPr lang="en-US" altLang="en-US" sz="1400"/>
              <a:t>, is the first comprehensive report to be published on the conflict, which took place earlier this year.”</a:t>
            </a:r>
          </a:p>
        </p:txBody>
      </p:sp>
      <p:cxnSp>
        <p:nvCxnSpPr>
          <p:cNvPr id="102408" name="Straight Connector 8"/>
          <p:cNvCxnSpPr>
            <a:cxnSpLocks noChangeShapeType="1"/>
          </p:cNvCxnSpPr>
          <p:nvPr/>
        </p:nvCxnSpPr>
        <p:spPr bwMode="auto">
          <a:xfrm>
            <a:off x="0" y="3276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0" y="0"/>
            <a:ext cx="9144000" cy="2133600"/>
          </a:xfrm>
        </p:spPr>
        <p:txBody>
          <a:bodyPr/>
          <a:lstStyle/>
          <a:p>
            <a:r>
              <a:rPr lang="en-US" altLang="en-US" b="1" smtClean="0"/>
              <a:t>Rights group: IDF killed Gazans waving 'white flags' during war </a:t>
            </a:r>
            <a:br>
              <a:rPr lang="en-US" altLang="en-US" b="1" smtClean="0"/>
            </a:br>
            <a:r>
              <a:rPr lang="en-US" altLang="en-US" b="1" smtClean="0"/>
              <a:t>Haaretz, 8/13/2009 </a:t>
            </a:r>
            <a:r>
              <a:rPr lang="en-US" altLang="en-US" sz="200" b="1" smtClean="0"/>
              <a:t>http://www.haaretz.com/hasen/spages/1107286.html</a:t>
            </a:r>
          </a:p>
        </p:txBody>
      </p:sp>
      <p:sp>
        <p:nvSpPr>
          <p:cNvPr id="103427" name="Content Placeholder 2"/>
          <p:cNvSpPr>
            <a:spLocks noGrp="1"/>
          </p:cNvSpPr>
          <p:nvPr>
            <p:ph idx="1"/>
          </p:nvPr>
        </p:nvSpPr>
        <p:spPr>
          <a:xfrm>
            <a:off x="0" y="2362200"/>
            <a:ext cx="9144000" cy="4495800"/>
          </a:xfrm>
        </p:spPr>
        <p:txBody>
          <a:bodyPr/>
          <a:lstStyle/>
          <a:p>
            <a:r>
              <a:rPr lang="en-US" altLang="en-US" sz="3600" smtClean="0"/>
              <a:t>“Human Rights Watch called on Israel on Thursday [8/13/2009] to investigate seven incidents in which it said Israeli troops shot and killed Palestinian civilians who were flying white flags during the war in the Gaza Strip in January.”</a:t>
            </a:r>
            <a:r>
              <a:rPr lang="en-US" altLang="en-US" smtClean="0"/>
              <a:t/>
            </a:r>
            <a:br>
              <a:rPr lang="en-US" altLang="en-US" smtClean="0"/>
            </a:br>
            <a:endParaRPr lang="en-US" altLang="en-US" smtClean="0"/>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p:cNvSpPr>
            <a:spLocks noGrp="1"/>
          </p:cNvSpPr>
          <p:nvPr>
            <p:ph type="title"/>
          </p:nvPr>
        </p:nvSpPr>
        <p:spPr>
          <a:xfrm>
            <a:off x="0" y="0"/>
            <a:ext cx="9144000" cy="1828800"/>
          </a:xfrm>
        </p:spPr>
        <p:txBody>
          <a:bodyPr/>
          <a:lstStyle/>
          <a:p>
            <a:r>
              <a:rPr lang="en-US" altLang="en-US" sz="6000" b="1" smtClean="0"/>
              <a:t>UN urges Israel to investigate alleged torture</a:t>
            </a:r>
            <a:endParaRPr lang="en-US" altLang="en-US" smtClean="0"/>
          </a:p>
        </p:txBody>
      </p:sp>
      <p:sp>
        <p:nvSpPr>
          <p:cNvPr id="104451" name="Content Placeholder 2"/>
          <p:cNvSpPr>
            <a:spLocks noGrp="1"/>
          </p:cNvSpPr>
          <p:nvPr>
            <p:ph idx="1"/>
          </p:nvPr>
        </p:nvSpPr>
        <p:spPr>
          <a:xfrm>
            <a:off x="0" y="1828800"/>
            <a:ext cx="9144000" cy="5029200"/>
          </a:xfrm>
        </p:spPr>
        <p:txBody>
          <a:bodyPr/>
          <a:lstStyle/>
          <a:p>
            <a:pPr>
              <a:buFontTx/>
              <a:buNone/>
            </a:pPr>
            <a:r>
              <a:rPr lang="en-US" altLang="en-US" sz="4000" dirty="0" smtClean="0"/>
              <a:t>“Israel should investigate the secret detention facility known as 1391, halt punitive housing demolitions, investigate Operation Cast Lead and improve its treatment of security detainees, the United Nations Committee Against Torture said on Friday [5/15/2009] in Geneva.”</a:t>
            </a:r>
          </a:p>
          <a:p>
            <a:pPr>
              <a:buFontTx/>
              <a:buNone/>
            </a:pPr>
            <a:r>
              <a:rPr lang="en-US" altLang="en-US" dirty="0" smtClean="0">
                <a:solidFill>
                  <a:schemeClr val="tx2"/>
                </a:solidFill>
              </a:rPr>
              <a:t>Jerusalem Post, 5/17/2009 </a:t>
            </a:r>
            <a:r>
              <a:rPr lang="en-US" altLang="en-US" sz="200" dirty="0" smtClean="0">
                <a:solidFill>
                  <a:schemeClr val="tx2"/>
                </a:solidFill>
                <a:hlinkClick r:id="rId2"/>
              </a:rPr>
              <a:t>http://www.jpost.com/servlet/Satellite?pagename=JPost/JPArticle/ShowFull&amp;cid=1242212388431</a:t>
            </a:r>
            <a:r>
              <a:rPr lang="en-US" altLang="en-US" sz="200" dirty="0" smtClean="0">
                <a:solidFill>
                  <a:schemeClr val="tx2"/>
                </a:solidFill>
              </a:rPr>
              <a:t>                                                   http://www.aljazeera.com/news/articles/34/UN_Calls_on_Israel_to_Reveal_Secret_Torture_Center.html</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a:xfrm>
            <a:off x="0" y="0"/>
            <a:ext cx="9144000" cy="1600200"/>
          </a:xfrm>
        </p:spPr>
        <p:txBody>
          <a:bodyPr/>
          <a:lstStyle/>
          <a:p>
            <a:r>
              <a:rPr lang="en-US" altLang="en-US" b="1" smtClean="0"/>
              <a:t>Sweden denies Israel request to condemn IDF organ harvest article </a:t>
            </a:r>
            <a:br>
              <a:rPr lang="en-US" altLang="en-US" b="1" smtClean="0"/>
            </a:br>
            <a:r>
              <a:rPr lang="en-US" altLang="en-US" sz="1800" smtClean="0"/>
              <a:t>The Associated Press and Haaretz Service, 8/20/2009  </a:t>
            </a:r>
            <a:r>
              <a:rPr lang="en-US" altLang="en-US" sz="200" smtClean="0"/>
              <a:t>http://www.haaretz.com/hasen/spages/1109008.html</a:t>
            </a:r>
          </a:p>
        </p:txBody>
      </p:sp>
      <p:sp>
        <p:nvSpPr>
          <p:cNvPr id="43011" name="Content Placeholder 2"/>
          <p:cNvSpPr>
            <a:spLocks noGrp="1"/>
          </p:cNvSpPr>
          <p:nvPr>
            <p:ph idx="1"/>
          </p:nvPr>
        </p:nvSpPr>
        <p:spPr>
          <a:xfrm>
            <a:off x="0" y="1676400"/>
            <a:ext cx="9144000" cy="5181600"/>
          </a:xfrm>
        </p:spPr>
        <p:txBody>
          <a:bodyPr/>
          <a:lstStyle/>
          <a:p>
            <a:pPr>
              <a:defRPr/>
            </a:pPr>
            <a:r>
              <a:rPr lang="en-US" sz="1600" dirty="0" smtClean="0"/>
              <a:t>“Swedish Foreign Minister Carl </a:t>
            </a:r>
            <a:r>
              <a:rPr lang="en-US" sz="1600" dirty="0" err="1" smtClean="0"/>
              <a:t>Bildt</a:t>
            </a:r>
            <a:r>
              <a:rPr lang="en-US" sz="1600" dirty="0" smtClean="0"/>
              <a:t> has rejected Israeli calls for an official condemnation of a recent article by a top Swedish newspaper that alleged that Israel Defense Forces soldiers kill Palestinian civilians in order to harvest their organs. </a:t>
            </a:r>
            <a:br>
              <a:rPr lang="en-US" sz="1600" dirty="0" smtClean="0"/>
            </a:br>
            <a:r>
              <a:rPr lang="en-US" sz="1600" dirty="0" smtClean="0"/>
              <a:t>Israel's Foreign Minister </a:t>
            </a:r>
            <a:r>
              <a:rPr lang="en-US" sz="1600" dirty="0" err="1" smtClean="0"/>
              <a:t>Avigdor</a:t>
            </a:r>
            <a:r>
              <a:rPr lang="en-US" sz="1600" dirty="0" smtClean="0"/>
              <a:t> Lieberman had asked </a:t>
            </a:r>
            <a:r>
              <a:rPr lang="en-US" sz="1600" dirty="0" err="1" smtClean="0"/>
              <a:t>Bildt</a:t>
            </a:r>
            <a:r>
              <a:rPr lang="en-US" sz="1600" dirty="0" smtClean="0"/>
              <a:t> to print a </a:t>
            </a:r>
            <a:r>
              <a:rPr lang="en-US" sz="1600" dirty="0" err="1" smtClean="0"/>
              <a:t>a</a:t>
            </a:r>
            <a:r>
              <a:rPr lang="en-US" sz="1600" dirty="0" smtClean="0"/>
              <a:t> state rebuttal to the piece, which was published earlier this week in Sweden's top newspaper </a:t>
            </a:r>
            <a:r>
              <a:rPr lang="en-US" sz="1600" i="1" dirty="0" err="1" smtClean="0"/>
              <a:t>Aftonbladet</a:t>
            </a:r>
            <a:r>
              <a:rPr lang="en-US" sz="1600" dirty="0" smtClean="0"/>
              <a:t>. Israel's Ambassador to Sweden Benny Dagan was expected to make a similar request during a meeting Friday with Sweden's Deputy Foreign Minister.”</a:t>
            </a:r>
          </a:p>
          <a:p>
            <a:pPr>
              <a:defRPr/>
            </a:pPr>
            <a:endParaRPr lang="en-US" sz="800" dirty="0"/>
          </a:p>
          <a:p>
            <a:pPr>
              <a:defRPr/>
            </a:pPr>
            <a:endParaRPr lang="en-US" sz="800" b="1" dirty="0" smtClean="0">
              <a:solidFill>
                <a:schemeClr val="tx2"/>
              </a:solidFill>
            </a:endParaRPr>
          </a:p>
          <a:p>
            <a:pPr>
              <a:defRPr/>
            </a:pPr>
            <a:r>
              <a:rPr lang="en-US" sz="1600" b="1" dirty="0" smtClean="0">
                <a:solidFill>
                  <a:schemeClr val="tx2"/>
                </a:solidFill>
              </a:rPr>
              <a:t>Police smash Israeli organ-trafficking ring-</a:t>
            </a:r>
            <a:r>
              <a:rPr lang="en-US" sz="1600" dirty="0" smtClean="0"/>
              <a:t>-A retired army brigadier general is among six suspects arrested by Israeli police investigating an organ-trafficking ring, police say. The </a:t>
            </a:r>
            <a:r>
              <a:rPr lang="en-US" sz="1600" dirty="0" err="1" smtClean="0"/>
              <a:t>organisation</a:t>
            </a:r>
            <a:r>
              <a:rPr lang="en-US" sz="1600" dirty="0" smtClean="0"/>
              <a:t> offered as much as $100,000 (£65,600) for kidneys, which were transplanted by doctors in poor countries, a sting operation uncovered. Police said they had been "shocked" by the extent of the smuggling ring. Retired Gen Meir </a:t>
            </a:r>
            <a:r>
              <a:rPr lang="en-US" sz="1600" dirty="0" err="1" smtClean="0"/>
              <a:t>Zamir</a:t>
            </a:r>
            <a:r>
              <a:rPr lang="en-US" sz="1600" dirty="0" smtClean="0"/>
              <a:t>, arrested in connection with the trafficking, won a medal of </a:t>
            </a:r>
            <a:r>
              <a:rPr lang="en-US" sz="1600" dirty="0" err="1" smtClean="0"/>
              <a:t>valour</a:t>
            </a:r>
            <a:r>
              <a:rPr lang="en-US" sz="1600" dirty="0" smtClean="0"/>
              <a:t> in the Yom Kippur War. </a:t>
            </a:r>
            <a:r>
              <a:rPr lang="en-US" sz="1600" dirty="0" smtClean="0">
                <a:hlinkClick r:id="rId2"/>
              </a:rPr>
              <a:t>http://news.bbc.co.uk/2/hi/middle_east/8608053.stm</a:t>
            </a:r>
            <a:r>
              <a:rPr lang="en-US" sz="1600" dirty="0" smtClean="0"/>
              <a:t>  </a:t>
            </a:r>
          </a:p>
          <a:p>
            <a:pPr>
              <a:defRPr/>
            </a:pPr>
            <a:endParaRPr lang="en-US" sz="1600" b="1" dirty="0" smtClean="0">
              <a:solidFill>
                <a:schemeClr val="tx2"/>
              </a:solidFill>
            </a:endParaRPr>
          </a:p>
          <a:p>
            <a:pPr>
              <a:defRPr/>
            </a:pPr>
            <a:r>
              <a:rPr lang="en-US" sz="1600" b="1" dirty="0" smtClean="0">
                <a:solidFill>
                  <a:schemeClr val="tx2"/>
                </a:solidFill>
              </a:rPr>
              <a:t>Israeli Organ Harvesting-</a:t>
            </a:r>
            <a:r>
              <a:rPr lang="en-US" sz="1600" dirty="0" smtClean="0"/>
              <a:t>-Last week Sweden’s largest daily newspaper published an article containing shocking material: testimony and circumstantial evidence indicating that Israelis may have been harvesting internal organs from Palestinian prisoners without consent for many years. Worse yet, some of the information reported in the article suggests that in some instances Palestinians may have been captured with this macabre purpose in mind. </a:t>
            </a:r>
            <a:r>
              <a:rPr lang="en-US" sz="1600" dirty="0" smtClean="0">
                <a:hlinkClick r:id="rId3"/>
              </a:rPr>
              <a:t>http://www.counterpunch.org/weir08282009.html</a:t>
            </a:r>
            <a:r>
              <a:rPr lang="en-US" sz="1600" dirty="0" smtClean="0"/>
              <a:t> </a:t>
            </a:r>
          </a:p>
          <a:p>
            <a:pPr marL="0" indent="0">
              <a:buFontTx/>
              <a:buNone/>
              <a:defRPr/>
            </a:pPr>
            <a:r>
              <a:rPr lang="en-US" sz="1600" dirty="0" smtClean="0"/>
              <a:t/>
            </a:r>
            <a:br>
              <a:rPr lang="en-US" sz="1600" dirty="0" smtClean="0"/>
            </a:br>
            <a:endParaRPr lang="en-US" sz="1600" dirty="0" smtClean="0"/>
          </a:p>
        </p:txBody>
      </p:sp>
      <p:cxnSp>
        <p:nvCxnSpPr>
          <p:cNvPr id="105476" name="Straight Connector 2"/>
          <p:cNvCxnSpPr>
            <a:cxnSpLocks noChangeShapeType="1"/>
          </p:cNvCxnSpPr>
          <p:nvPr/>
        </p:nvCxnSpPr>
        <p:spPr bwMode="auto">
          <a:xfrm>
            <a:off x="0" y="3505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a:xfrm>
            <a:off x="0" y="0"/>
            <a:ext cx="4876800" cy="3048000"/>
          </a:xfrm>
        </p:spPr>
        <p:txBody>
          <a:bodyPr/>
          <a:lstStyle/>
          <a:p>
            <a:r>
              <a:rPr lang="en-US" altLang="en-US" sz="4000" b="1" dirty="0" smtClean="0"/>
              <a:t>The organ harvesting controversy: Did Sweden fumble or Israel overreact?</a:t>
            </a:r>
            <a:r>
              <a:rPr lang="en-US" altLang="en-US" sz="4800" b="1" dirty="0" smtClean="0"/>
              <a:t/>
            </a:r>
            <a:br>
              <a:rPr lang="en-US" altLang="en-US" sz="4800" b="1" dirty="0" smtClean="0"/>
            </a:br>
            <a:r>
              <a:rPr lang="en-US" altLang="en-US" sz="1800" b="1" dirty="0" smtClean="0"/>
              <a:t>JTA, </a:t>
            </a:r>
            <a:r>
              <a:rPr lang="en-US" altLang="en-US" sz="1800" dirty="0" smtClean="0"/>
              <a:t>August 24, 2009</a:t>
            </a:r>
            <a:r>
              <a:rPr lang="en-US" altLang="en-US" sz="200" dirty="0" smtClean="0"/>
              <a:t>, </a:t>
            </a:r>
            <a:r>
              <a:rPr lang="en-US" altLang="en-US" sz="1400" dirty="0" smtClean="0">
                <a:hlinkClick r:id="rId2"/>
              </a:rPr>
              <a:t>http://jta.org/news/article/2009/08/24/1007429/did-israel-overreact-in-swedish-newspaper-controversy</a:t>
            </a:r>
            <a:r>
              <a:rPr lang="en-US" altLang="en-US" sz="1400" dirty="0" smtClean="0"/>
              <a:t> </a:t>
            </a:r>
          </a:p>
        </p:txBody>
      </p:sp>
      <p:sp>
        <p:nvSpPr>
          <p:cNvPr id="106499" name="Content Placeholder 2"/>
          <p:cNvSpPr>
            <a:spLocks noGrp="1"/>
          </p:cNvSpPr>
          <p:nvPr>
            <p:ph idx="1"/>
          </p:nvPr>
        </p:nvSpPr>
        <p:spPr>
          <a:xfrm>
            <a:off x="0" y="3200400"/>
            <a:ext cx="9144000" cy="3657600"/>
          </a:xfrm>
        </p:spPr>
        <p:txBody>
          <a:bodyPr/>
          <a:lstStyle/>
          <a:p>
            <a:r>
              <a:rPr lang="en-US" altLang="en-US" dirty="0" smtClean="0"/>
              <a:t>“A Swedish newspaper is pushing forward with its far-fetched claims that the Israeli army harvested body organs from Palestinians. But for many Israel watchers the debate has shifted to whether the Swedish government fumbled the controversy or the Israeli government went overboard with its incensed reaction.”</a:t>
            </a:r>
          </a:p>
        </p:txBody>
      </p:sp>
      <p:pic>
        <p:nvPicPr>
          <p:cNvPr id="106500" name="Picture 2" descr="Donald Bostrom's article on allegations of IDF organ harvesting from Palestinians was published on Aug. 17, 2009 on Aftonbladet's Web s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0"/>
            <a:ext cx="43434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p:cNvSpPr>
            <a:spLocks noGrp="1"/>
          </p:cNvSpPr>
          <p:nvPr>
            <p:ph type="title"/>
          </p:nvPr>
        </p:nvSpPr>
        <p:spPr>
          <a:xfrm>
            <a:off x="0" y="0"/>
            <a:ext cx="3276600" cy="2438400"/>
          </a:xfrm>
        </p:spPr>
        <p:txBody>
          <a:bodyPr/>
          <a:lstStyle/>
          <a:p>
            <a:r>
              <a:rPr lang="en-US" altLang="en-US" sz="4000" b="1" dirty="0" smtClean="0"/>
              <a:t>“Our sons are plundered of their organs”</a:t>
            </a:r>
            <a:r>
              <a:rPr lang="en-US" altLang="en-US" b="1" dirty="0" smtClean="0"/>
              <a:t/>
            </a:r>
            <a:br>
              <a:rPr lang="en-US" altLang="en-US" b="1" dirty="0" smtClean="0"/>
            </a:br>
            <a:r>
              <a:rPr lang="en-US" altLang="en-US" sz="2400" dirty="0" err="1" smtClean="0"/>
              <a:t>aftonbladet</a:t>
            </a:r>
            <a:r>
              <a:rPr lang="en-US" altLang="en-US" sz="2400" dirty="0" smtClean="0"/>
              <a:t>, 8/26/2009 </a:t>
            </a:r>
            <a:r>
              <a:rPr lang="en-US" altLang="en-US" sz="200" b="1" dirty="0" smtClean="0"/>
              <a:t>http://www.aftonbladet.se/kultur/article5691805.ab</a:t>
            </a:r>
            <a:endParaRPr lang="en-US" altLang="en-US" sz="200" dirty="0" smtClean="0"/>
          </a:p>
        </p:txBody>
      </p:sp>
      <p:sp>
        <p:nvSpPr>
          <p:cNvPr id="107523" name="Content Placeholder 2"/>
          <p:cNvSpPr>
            <a:spLocks noGrp="1"/>
          </p:cNvSpPr>
          <p:nvPr>
            <p:ph idx="1"/>
          </p:nvPr>
        </p:nvSpPr>
        <p:spPr>
          <a:xfrm>
            <a:off x="0" y="2514600"/>
            <a:ext cx="9144000" cy="4343400"/>
          </a:xfrm>
        </p:spPr>
        <p:txBody>
          <a:bodyPr/>
          <a:lstStyle/>
          <a:p>
            <a:pPr>
              <a:buFontTx/>
              <a:buNone/>
            </a:pPr>
            <a:r>
              <a:rPr lang="en-US" altLang="en-US" sz="1800" b="1" smtClean="0"/>
              <a:t>“Palestinians accuse the Israel Defense Forces of taking organs from their victims.</a:t>
            </a:r>
            <a:br>
              <a:rPr lang="en-US" altLang="en-US" sz="1800" b="1" smtClean="0"/>
            </a:br>
            <a:r>
              <a:rPr lang="en-US" altLang="en-US" sz="1800" b="1" smtClean="0"/>
              <a:t>Donald Boström writes about an international organ trafficking scandal – and about the time he saw the cut-up dead body of a nineteen-year old Palestinian.</a:t>
            </a:r>
          </a:p>
          <a:p>
            <a:pPr>
              <a:buFontTx/>
              <a:buNone/>
            </a:pPr>
            <a:r>
              <a:rPr lang="en-US" altLang="en-US" sz="1800" b="1" smtClean="0"/>
              <a:t>You could call me</a:t>
            </a:r>
            <a:r>
              <a:rPr lang="en-US" altLang="en-US" sz="1800" smtClean="0"/>
              <a:t> a ”matchmaker”, said </a:t>
            </a:r>
            <a:r>
              <a:rPr lang="en-US" altLang="en-US" sz="1800" b="1" smtClean="0"/>
              <a:t>Levy Izhak Rosenbaum</a:t>
            </a:r>
            <a:r>
              <a:rPr lang="en-US" altLang="en-US" sz="1800" smtClean="0"/>
              <a:t>, from Brooklyn, USA, in a secret recording with an FBI-agent whom he believed to be a client. Ten days later, at the end of July this year, Rosenbaum was arrested and a vast, Sopranos-like, imbroglio of money-laundering and illegal organ-trade was revealed in New Jersey: Rabbis, politicians and trusted civil servants had for years bin involved in money laundering and illegal organ-trade. </a:t>
            </a:r>
          </a:p>
          <a:p>
            <a:pPr>
              <a:buFontTx/>
              <a:buNone/>
            </a:pPr>
            <a:r>
              <a:rPr lang="en-US" altLang="en-US" sz="1800" smtClean="0"/>
              <a:t>Rosenbaum’s matchmaking had nothing to do with romance. It was all about buying and selling kidneys from Israel on the black market. Rosenbaum says that he buys the kidneys for 10 000 dollars, from poor people. He then proceeds to sell the organs to desperate patients in the States for 160 000 dollars. </a:t>
            </a:r>
          </a:p>
          <a:p>
            <a:pPr>
              <a:buFontTx/>
              <a:buNone/>
            </a:pPr>
            <a:r>
              <a:rPr lang="en-US" altLang="en-US" sz="1800" b="1" smtClean="0"/>
              <a:t>The accusations have</a:t>
            </a:r>
            <a:r>
              <a:rPr lang="en-US" altLang="en-US" sz="1800" smtClean="0"/>
              <a:t> shaken the American transplantation business. If they are true it means that organ trafficking is documented for the first time in the US, experts tell the </a:t>
            </a:r>
            <a:r>
              <a:rPr lang="en-US" altLang="en-US" sz="1800" i="1" smtClean="0"/>
              <a:t>New Jersey Real-Time News</a:t>
            </a:r>
            <a:r>
              <a:rPr lang="en-US" altLang="en-US" sz="1800" smtClean="0"/>
              <a:t>………………..”</a:t>
            </a:r>
          </a:p>
          <a:p>
            <a:pPr>
              <a:buFontTx/>
              <a:buNone/>
            </a:pPr>
            <a:endParaRPr lang="en-US" altLang="en-US" smtClean="0"/>
          </a:p>
        </p:txBody>
      </p:sp>
      <p:pic>
        <p:nvPicPr>
          <p:cNvPr id="107524" name="Picture 2" descr="Bilal Achmed Ghanan, 19, was shot and taken away by Israel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0"/>
            <a:ext cx="3581400" cy="250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25" name="TextBox 4"/>
          <p:cNvSpPr txBox="1">
            <a:spLocks noChangeArrowheads="1"/>
          </p:cNvSpPr>
          <p:nvPr/>
        </p:nvSpPr>
        <p:spPr bwMode="auto">
          <a:xfrm>
            <a:off x="6934200" y="0"/>
            <a:ext cx="22098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solidFill>
                  <a:schemeClr val="tx2"/>
                </a:solidFill>
              </a:rPr>
              <a:t>Bilal Achmed Ghanan, 19, was shot and taken away by Israeli soldiers. The body was returned stitched together from the belly to the neck. </a:t>
            </a:r>
          </a:p>
          <a:p>
            <a:pPr eaLnBrk="1" hangingPunct="1">
              <a:spcBef>
                <a:spcPct val="0"/>
              </a:spcBef>
              <a:buFontTx/>
              <a:buNone/>
            </a:pPr>
            <a:r>
              <a:rPr lang="en-US" altLang="en-US" sz="1800">
                <a:solidFill>
                  <a:schemeClr val="tx2"/>
                </a:solidFill>
              </a:rPr>
              <a:t>Foto: Donald Boström</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p:cNvSpPr>
            <a:spLocks noGrp="1"/>
          </p:cNvSpPr>
          <p:nvPr>
            <p:ph type="title"/>
          </p:nvPr>
        </p:nvSpPr>
        <p:spPr>
          <a:xfrm>
            <a:off x="0" y="0"/>
            <a:ext cx="9144000" cy="2286000"/>
          </a:xfrm>
        </p:spPr>
        <p:txBody>
          <a:bodyPr/>
          <a:lstStyle/>
          <a:p>
            <a:r>
              <a:rPr lang="en-US" altLang="en-US" sz="4200" b="1" smtClean="0"/>
              <a:t>U.S. Congress members to EU: Condemn IDF organ harvesting article</a:t>
            </a:r>
            <a:br>
              <a:rPr lang="en-US" altLang="en-US" sz="4200" b="1" smtClean="0"/>
            </a:br>
            <a:r>
              <a:rPr lang="en-US" altLang="en-US" sz="4200" smtClean="0"/>
              <a:t>Haaretz, 9/4/2009 </a:t>
            </a:r>
            <a:r>
              <a:rPr lang="en-US" altLang="en-US" sz="1800" b="1" smtClean="0"/>
              <a:t>http://www.haaretz.com/hasen/spages/1112191.html</a:t>
            </a:r>
          </a:p>
        </p:txBody>
      </p:sp>
      <p:sp>
        <p:nvSpPr>
          <p:cNvPr id="46083" name="Content Placeholder 2"/>
          <p:cNvSpPr>
            <a:spLocks noGrp="1"/>
          </p:cNvSpPr>
          <p:nvPr>
            <p:ph idx="1"/>
          </p:nvPr>
        </p:nvSpPr>
        <p:spPr>
          <a:xfrm>
            <a:off x="0" y="2286000"/>
            <a:ext cx="9144000" cy="4572000"/>
          </a:xfrm>
        </p:spPr>
        <p:txBody>
          <a:bodyPr/>
          <a:lstStyle/>
          <a:p>
            <a:pPr>
              <a:defRPr/>
            </a:pPr>
            <a:r>
              <a:rPr lang="en-US" sz="2400" dirty="0" smtClean="0"/>
              <a:t>“Members of the U.S. Congress on Friday urged European foreign ministers to denounce an article published in the Swedish daily </a:t>
            </a:r>
            <a:r>
              <a:rPr lang="en-US" sz="2400" dirty="0" err="1" smtClean="0"/>
              <a:t>Aftonbladet</a:t>
            </a:r>
            <a:r>
              <a:rPr lang="en-US" sz="2400" dirty="0" smtClean="0"/>
              <a:t> alleging that Israel Defense Forces soldiers kill Palestinians in order to harvest their organs.”</a:t>
            </a:r>
          </a:p>
          <a:p>
            <a:pPr>
              <a:defRPr/>
            </a:pPr>
            <a:endParaRPr lang="en-US" sz="2400" dirty="0"/>
          </a:p>
          <a:p>
            <a:pPr marL="0" indent="0">
              <a:buFontTx/>
              <a:buNone/>
              <a:defRPr/>
            </a:pPr>
            <a:r>
              <a:rPr lang="en-US" sz="4200" b="1" dirty="0" smtClean="0">
                <a:solidFill>
                  <a:schemeClr val="tx2"/>
                </a:solidFill>
              </a:rPr>
              <a:t>Jenny </a:t>
            </a:r>
            <a:r>
              <a:rPr lang="en-US" sz="4200" b="1" dirty="0" err="1" smtClean="0">
                <a:solidFill>
                  <a:schemeClr val="tx2"/>
                </a:solidFill>
              </a:rPr>
              <a:t>Tonge</a:t>
            </a:r>
            <a:r>
              <a:rPr lang="en-US" sz="4200" b="1" dirty="0" smtClean="0">
                <a:solidFill>
                  <a:schemeClr val="tx2"/>
                </a:solidFill>
              </a:rPr>
              <a:t> stripped of Lords role </a:t>
            </a:r>
          </a:p>
          <a:p>
            <a:pPr>
              <a:defRPr/>
            </a:pPr>
            <a:r>
              <a:rPr lang="en-US" sz="2400" dirty="0" smtClean="0"/>
              <a:t>Liberal Democrat leader Nick Clegg has sacked controversial peer Jenny </a:t>
            </a:r>
            <a:r>
              <a:rPr lang="en-US" sz="2400" dirty="0" err="1" smtClean="0"/>
              <a:t>Tonge</a:t>
            </a:r>
            <a:r>
              <a:rPr lang="en-US" sz="2400" dirty="0" smtClean="0"/>
              <a:t> as the party’s health spokesperson in the Lords over her demands for an investigation into allegations of body parts harvesting by the Israeli </a:t>
            </a:r>
            <a:r>
              <a:rPr lang="en-US" sz="2400" dirty="0" err="1" smtClean="0"/>
              <a:t>Defence</a:t>
            </a:r>
            <a:r>
              <a:rPr lang="en-US" sz="2400" dirty="0" smtClean="0"/>
              <a:t> force in Haiti. The Jewish Chronicle, </a:t>
            </a:r>
            <a:r>
              <a:rPr lang="en-US" sz="1800" dirty="0" smtClean="0">
                <a:hlinkClick r:id="rId2"/>
              </a:rPr>
              <a:t>http://www.thejc.com/news/uk-news/27160/jenny-tonge-stripped-lords-role</a:t>
            </a:r>
            <a:r>
              <a:rPr lang="en-US" sz="1800" dirty="0" smtClean="0"/>
              <a:t>  </a:t>
            </a:r>
          </a:p>
          <a:p>
            <a:pPr>
              <a:defRPr/>
            </a:pPr>
            <a:endParaRPr lang="en-US" sz="2400" dirty="0" smtClean="0"/>
          </a:p>
          <a:p>
            <a:pPr>
              <a:defRPr/>
            </a:pPr>
            <a:endParaRPr lang="en-US" sz="2400" dirty="0" smtClean="0"/>
          </a:p>
        </p:txBody>
      </p:sp>
      <p:cxnSp>
        <p:nvCxnSpPr>
          <p:cNvPr id="108548" name="Straight Connector 2"/>
          <p:cNvCxnSpPr>
            <a:cxnSpLocks noChangeShapeType="1"/>
          </p:cNvCxnSpPr>
          <p:nvPr/>
        </p:nvCxnSpPr>
        <p:spPr bwMode="auto">
          <a:xfrm>
            <a:off x="0" y="4038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p:cNvSpPr>
            <a:spLocks noGrp="1"/>
          </p:cNvSpPr>
          <p:nvPr>
            <p:ph type="title"/>
          </p:nvPr>
        </p:nvSpPr>
        <p:spPr>
          <a:xfrm>
            <a:off x="0" y="0"/>
            <a:ext cx="9144000" cy="2133600"/>
          </a:xfrm>
        </p:spPr>
        <p:txBody>
          <a:bodyPr/>
          <a:lstStyle/>
          <a:p>
            <a:r>
              <a:rPr lang="en-US" altLang="en-US" b="1" smtClean="0"/>
              <a:t>Israeli doctors, patients accused of involvement in trafficking kidneys</a:t>
            </a:r>
            <a:br>
              <a:rPr lang="en-US" altLang="en-US" b="1" smtClean="0"/>
            </a:br>
            <a:r>
              <a:rPr lang="en-US" altLang="en-US" sz="1800" b="1" smtClean="0">
                <a:solidFill>
                  <a:schemeClr val="tx1"/>
                </a:solidFill>
              </a:rPr>
              <a:t>Jewish Telegraphic Agency, June 24, 2013</a:t>
            </a:r>
            <a:r>
              <a:rPr lang="en-US" altLang="en-US" sz="1800" smtClean="0">
                <a:solidFill>
                  <a:schemeClr val="tx1"/>
                </a:solidFill>
              </a:rPr>
              <a:t/>
            </a:r>
            <a:br>
              <a:rPr lang="en-US" altLang="en-US" sz="1800" smtClean="0">
                <a:solidFill>
                  <a:schemeClr val="tx1"/>
                </a:solidFill>
              </a:rPr>
            </a:br>
            <a:r>
              <a:rPr lang="en-US" altLang="en-US" sz="1200" smtClean="0">
                <a:solidFill>
                  <a:schemeClr val="tx1"/>
                </a:solidFill>
                <a:hlinkClick r:id="rId2"/>
              </a:rPr>
              <a:t>http://www.jta.org/2013/06/24/news-opinion/israel-middle-east/israeli-doctors-patients-accused-of-involvement-in-trafficking-kidneys</a:t>
            </a:r>
            <a:r>
              <a:rPr lang="en-US" altLang="en-US" sz="1200" smtClean="0">
                <a:solidFill>
                  <a:schemeClr val="tx1"/>
                </a:solidFill>
              </a:rPr>
              <a:t> </a:t>
            </a:r>
            <a:endParaRPr lang="en-US" altLang="en-US" sz="1200" smtClean="0"/>
          </a:p>
        </p:txBody>
      </p:sp>
      <p:sp>
        <p:nvSpPr>
          <p:cNvPr id="109571" name="Content Placeholder 2"/>
          <p:cNvSpPr>
            <a:spLocks noGrp="1"/>
          </p:cNvSpPr>
          <p:nvPr>
            <p:ph idx="1"/>
          </p:nvPr>
        </p:nvSpPr>
        <p:spPr>
          <a:xfrm>
            <a:off x="0" y="2438400"/>
            <a:ext cx="9115425" cy="4419600"/>
          </a:xfrm>
        </p:spPr>
        <p:txBody>
          <a:bodyPr/>
          <a:lstStyle/>
          <a:p>
            <a:pPr marL="0" indent="0">
              <a:buFontTx/>
              <a:buNone/>
            </a:pPr>
            <a:r>
              <a:rPr lang="en-US" altLang="en-US" sz="2400" dirty="0" smtClean="0"/>
              <a:t>JERUSALEM (JTA) — An international organ trafficking ring that sold kidneys to patients in Israel and Eastern Europe was broken up by Costa Rica police and Interpol.</a:t>
            </a:r>
          </a:p>
          <a:p>
            <a:pPr marL="0" indent="0">
              <a:buFontTx/>
              <a:buNone/>
            </a:pPr>
            <a:r>
              <a:rPr lang="en-US" altLang="en-US" sz="2400" dirty="0" smtClean="0"/>
              <a:t> The ring also worked with Israeli doctors who have not yet been named, according to </a:t>
            </a:r>
            <a:r>
              <a:rPr lang="en-US" altLang="en-US" sz="2400" dirty="0" err="1" smtClean="0"/>
              <a:t>Haaretz</a:t>
            </a:r>
            <a:r>
              <a:rPr lang="en-US" altLang="en-US" sz="2400" dirty="0" smtClean="0"/>
              <a:t>. Israel’s Health Ministry denied any knowledge of the organ trafficking ring.</a:t>
            </a:r>
          </a:p>
          <a:p>
            <a:pPr marL="0" indent="0">
              <a:buFontTx/>
              <a:buNone/>
            </a:pPr>
            <a:r>
              <a:rPr lang="en-US" altLang="en-US" sz="2400" dirty="0" smtClean="0"/>
              <a:t> The Costa Rican Attorney General’s Office said last week that Israeli doctors had performed kidney-removal operations on some Costa Ricans who sold their organs, according to </a:t>
            </a:r>
            <a:r>
              <a:rPr lang="en-US" altLang="en-US" sz="2400" dirty="0" err="1" smtClean="0"/>
              <a:t>Haaretz</a:t>
            </a:r>
            <a:r>
              <a:rPr lang="en-US" altLang="en-US" sz="2400" dirty="0" smtClean="0"/>
              <a:t>.</a:t>
            </a:r>
          </a:p>
          <a:p>
            <a:pPr marL="0" indent="0">
              <a:buFontTx/>
              <a:buNone/>
            </a:pPr>
            <a:r>
              <a:rPr lang="en-US" altLang="en-US" sz="2400" dirty="0" smtClean="0"/>
              <a:t> Israeli patients have paid up to $20,000 for a black market kidney.</a:t>
            </a: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le 1"/>
          <p:cNvSpPr>
            <a:spLocks noGrp="1"/>
          </p:cNvSpPr>
          <p:nvPr>
            <p:ph type="title"/>
          </p:nvPr>
        </p:nvSpPr>
        <p:spPr>
          <a:xfrm>
            <a:off x="0" y="0"/>
            <a:ext cx="9144000" cy="1905000"/>
          </a:xfrm>
        </p:spPr>
        <p:txBody>
          <a:bodyPr/>
          <a:lstStyle/>
          <a:p>
            <a:r>
              <a:rPr lang="en-US" altLang="en-US" sz="6000" b="1" dirty="0" smtClean="0"/>
              <a:t>UN rights body adopts Goldstone Gaza Report </a:t>
            </a:r>
            <a:r>
              <a:rPr lang="en-US" altLang="en-US" dirty="0" smtClean="0"/>
              <a:t/>
            </a:r>
            <a:br>
              <a:rPr lang="en-US" altLang="en-US" dirty="0" smtClean="0"/>
            </a:br>
            <a:r>
              <a:rPr lang="en-US" altLang="en-US" sz="1800" dirty="0" err="1" smtClean="0"/>
              <a:t>Haaretz</a:t>
            </a:r>
            <a:r>
              <a:rPr lang="en-US" altLang="en-US" sz="1800" dirty="0" smtClean="0"/>
              <a:t>, 10/16/2009</a:t>
            </a:r>
            <a:r>
              <a:rPr lang="en-US" altLang="en-US" sz="200" dirty="0" smtClean="0"/>
              <a:t>, http://www.haaretz.com/hasen/spages/1121610.html</a:t>
            </a:r>
          </a:p>
        </p:txBody>
      </p:sp>
      <p:sp>
        <p:nvSpPr>
          <p:cNvPr id="48131" name="Content Placeholder 2"/>
          <p:cNvSpPr>
            <a:spLocks noGrp="1"/>
          </p:cNvSpPr>
          <p:nvPr>
            <p:ph idx="1"/>
          </p:nvPr>
        </p:nvSpPr>
        <p:spPr>
          <a:xfrm>
            <a:off x="0" y="1981200"/>
            <a:ext cx="9144000" cy="4876800"/>
          </a:xfrm>
        </p:spPr>
        <p:txBody>
          <a:bodyPr/>
          <a:lstStyle/>
          <a:p>
            <a:pPr>
              <a:defRPr/>
            </a:pPr>
            <a:r>
              <a:rPr lang="en-US" sz="1800" dirty="0" smtClean="0"/>
              <a:t>The UN Human Rights Council on Friday endorsed a Gaza report that accused both Israel and the Palestinian militant group Hamas of committing war crimes in their December-January conflict. </a:t>
            </a:r>
            <a:br>
              <a:rPr lang="en-US" sz="1800" dirty="0" smtClean="0"/>
            </a:br>
            <a:r>
              <a:rPr lang="en-US" sz="1800" dirty="0" smtClean="0"/>
              <a:t>In a special session, 25 of the body's members voted in favor of the resolution that chastised Israel for failing to cooperate with the UN mission led by South African jurist Richard Goldstone [who is Jewish]. Another 6 voted against and 11 abstained.</a:t>
            </a:r>
          </a:p>
          <a:p>
            <a:pPr>
              <a:defRPr/>
            </a:pPr>
            <a:r>
              <a:rPr lang="en-US" sz="1800" dirty="0" smtClean="0"/>
              <a:t> </a:t>
            </a:r>
            <a:br>
              <a:rPr lang="en-US" sz="1800" dirty="0" smtClean="0"/>
            </a:br>
            <a:r>
              <a:rPr lang="en-US" sz="4800" b="1" dirty="0" smtClean="0">
                <a:solidFill>
                  <a:schemeClr val="tx2"/>
                </a:solidFill>
              </a:rPr>
              <a:t>U.S. Senate unanimously calls on U.N. to rescind Goldstone</a:t>
            </a:r>
            <a:r>
              <a:rPr lang="en-US" sz="4800" b="1" dirty="0" smtClean="0"/>
              <a:t> </a:t>
            </a:r>
          </a:p>
          <a:p>
            <a:pPr marL="0" indent="0" algn="ctr">
              <a:buFontTx/>
              <a:buNone/>
              <a:defRPr/>
            </a:pPr>
            <a:r>
              <a:rPr lang="en-US" sz="1200" dirty="0" err="1" smtClean="0">
                <a:solidFill>
                  <a:schemeClr val="tx2"/>
                </a:solidFill>
              </a:rPr>
              <a:t>Haaretz</a:t>
            </a:r>
            <a:r>
              <a:rPr lang="en-US" sz="1200" dirty="0" smtClean="0">
                <a:solidFill>
                  <a:schemeClr val="tx2"/>
                </a:solidFill>
              </a:rPr>
              <a:t>, 4/15/2011</a:t>
            </a:r>
            <a:r>
              <a:rPr lang="en-US" sz="1200" dirty="0" smtClean="0"/>
              <a:t>, </a:t>
            </a:r>
            <a:r>
              <a:rPr lang="en-US" sz="1200" dirty="0" smtClean="0">
                <a:hlinkClick r:id="rId2"/>
              </a:rPr>
              <a:t>http://www.jta.org/news/article/2011/04/15/3086892/senate-unanimously-calls-for-goldstone-rescinsion</a:t>
            </a:r>
            <a:r>
              <a:rPr lang="en-US" sz="1200" dirty="0" smtClean="0"/>
              <a:t> </a:t>
            </a:r>
          </a:p>
          <a:p>
            <a:pPr>
              <a:defRPr/>
            </a:pPr>
            <a:r>
              <a:rPr lang="en-US" sz="1800" dirty="0" smtClean="0"/>
              <a:t>WASHINGTON (JTA) -- The U.S. Senate unanimously approved a resolution calling on the United Nations to rescind the Goldstone report... Similar legislation is now circulating in the U.S. House of Representatives. Unlike the non-binding Senate resolution, those bills would tie U.N. funding to </a:t>
            </a:r>
            <a:r>
              <a:rPr lang="en-US" sz="1800" dirty="0" err="1" smtClean="0"/>
              <a:t>rescinsion</a:t>
            </a:r>
            <a:r>
              <a:rPr lang="en-US" sz="1800" dirty="0" smtClean="0"/>
              <a:t> of the Goldstone report". </a:t>
            </a:r>
          </a:p>
        </p:txBody>
      </p:sp>
      <p:cxnSp>
        <p:nvCxnSpPr>
          <p:cNvPr id="110596" name="Straight Connector 2"/>
          <p:cNvCxnSpPr>
            <a:cxnSpLocks noChangeShapeType="1"/>
          </p:cNvCxnSpPr>
          <p:nvPr/>
        </p:nvCxnSpPr>
        <p:spPr bwMode="auto">
          <a:xfrm>
            <a:off x="0" y="3962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71600"/>
          </a:xfrm>
        </p:spPr>
        <p:txBody>
          <a:bodyPr/>
          <a:lstStyle/>
          <a:p>
            <a:pPr>
              <a:defRPr/>
            </a:pPr>
            <a:r>
              <a:rPr lang="en-US" sz="4000" b="1" cap="all" dirty="0" smtClean="0"/>
              <a:t>Israel rations Palestinians to trickle of water</a:t>
            </a:r>
            <a:endParaRPr lang="en-US" sz="4000" dirty="0"/>
          </a:p>
        </p:txBody>
      </p:sp>
      <p:sp>
        <p:nvSpPr>
          <p:cNvPr id="111619" name="Content Placeholder 2"/>
          <p:cNvSpPr>
            <a:spLocks noGrp="1"/>
          </p:cNvSpPr>
          <p:nvPr>
            <p:ph idx="1"/>
          </p:nvPr>
        </p:nvSpPr>
        <p:spPr>
          <a:xfrm>
            <a:off x="0" y="1371600"/>
            <a:ext cx="9144000" cy="5486400"/>
          </a:xfrm>
        </p:spPr>
        <p:txBody>
          <a:bodyPr/>
          <a:lstStyle/>
          <a:p>
            <a:pPr>
              <a:buFontTx/>
              <a:buNone/>
            </a:pPr>
            <a:r>
              <a:rPr lang="en-US" altLang="en-US" sz="1300" dirty="0" smtClean="0"/>
              <a:t>Amnesty International has accused Israel of denying Palestinians the right to access adequate water by maintaining total control over the shared water resources and pursuing discriminatory policies… </a:t>
            </a:r>
            <a:br>
              <a:rPr lang="en-US" altLang="en-US" sz="1300" dirty="0" smtClean="0"/>
            </a:br>
            <a:endParaRPr lang="en-US" altLang="en-US" sz="1300" dirty="0" smtClean="0"/>
          </a:p>
          <a:p>
            <a:pPr>
              <a:buFontTx/>
              <a:buNone/>
            </a:pPr>
            <a:r>
              <a:rPr lang="en-US" altLang="en-US" sz="1300" dirty="0" smtClean="0"/>
              <a:t>“Israel allows the Palestinians access to only a fraction of the shared water resources, which lie mostly in the occupied West Bank, while the unlawful Israeli settlements there receive virtually unlimited supplies. In Gaza the Israeli blockade has made an already dire situation worse,” said Donatella </a:t>
            </a:r>
            <a:r>
              <a:rPr lang="en-US" altLang="en-US" sz="1300" dirty="0" err="1" smtClean="0"/>
              <a:t>Rovera</a:t>
            </a:r>
            <a:r>
              <a:rPr lang="en-US" altLang="en-US" sz="1300" dirty="0" smtClean="0"/>
              <a:t>, Amnesty International’s researcher on Israel and the OPT [Occupied Palestinian Territories]. ..</a:t>
            </a:r>
          </a:p>
          <a:p>
            <a:pPr>
              <a:buFontTx/>
              <a:buNone/>
            </a:pPr>
            <a:r>
              <a:rPr lang="en-US" altLang="en-US" sz="1300" dirty="0" smtClean="0"/>
              <a:t>In a new extensive report, Amnesty International revealed the extent to which Israel’s discriminatory water policies and practices are denying Palestinians their right to access to water. Israel uses more than 80 per cent of the water from the Mountain Aquifer, the main source of underground water in Israel and the OPT, while restricting Palestinian access to a mere 20 per cent. The Mountain Aquifer is the only source for water for Palestinians in the West Bank, but only one of several for Israel, which also takes for itself all the water available from the Jordan River. While Palestinian daily water consumption barely reaches 70 </a:t>
            </a:r>
            <a:r>
              <a:rPr lang="en-US" altLang="en-US" sz="1300" dirty="0" err="1" smtClean="0"/>
              <a:t>litres</a:t>
            </a:r>
            <a:r>
              <a:rPr lang="en-US" altLang="en-US" sz="1300" dirty="0" smtClean="0"/>
              <a:t> a day per person, Israeli daily consumption is more than 300 </a:t>
            </a:r>
            <a:r>
              <a:rPr lang="en-US" altLang="en-US" sz="1300" dirty="0" err="1" smtClean="0"/>
              <a:t>litres</a:t>
            </a:r>
            <a:r>
              <a:rPr lang="en-US" altLang="en-US" sz="1300" dirty="0" smtClean="0"/>
              <a:t> per day, four times as much. In some rural communities Palestinians survive on barely 20 </a:t>
            </a:r>
            <a:r>
              <a:rPr lang="en-US" altLang="en-US" sz="1300" dirty="0" err="1" smtClean="0"/>
              <a:t>litres</a:t>
            </a:r>
            <a:r>
              <a:rPr lang="en-US" altLang="en-US" sz="1300" dirty="0" smtClean="0"/>
              <a:t> per day, the minimum amount recommended for domestic use in emergency situations. Some 180,000-200,000 Palestinians living in rural communities have no access to running water and the Israeli army often prevents them from even collecting rainwater. In contrast, Israeli settlers, who live in the West Bank in violation of international law, have intensive-irrigation farms, lush gardens and swimming pools. Numbering about 450,000, the settlers use as much or more water than the Palestinian population of some 2.3 million. In the Gaza Strip, 90 to 95 per cent of the water from its only water resource, the Coastal Aquifer, is contaminated and unfit for human consumption. Yet, Israel does not allow the transfer of water from the Mountain Aquifer in the West Bank to Gaza. ….“Over more than 40 years of occupation, restrictions imposed by Israel on the Palestinians’ access to water have prevented the development of water infrastructure and facilities in the OPT, consequently denying hundreds of thousand of Palestinians the right to live a normal life, to have adequate food, housing, or health, and to economic development,” said Donatella </a:t>
            </a:r>
            <a:r>
              <a:rPr lang="en-US" altLang="en-US" sz="1300" dirty="0" err="1" smtClean="0"/>
              <a:t>Rovera</a:t>
            </a:r>
            <a:r>
              <a:rPr lang="en-US" altLang="en-US" sz="1300" dirty="0" smtClean="0"/>
              <a:t>. Israel has appropriated large areas of the water-rich Palestinian land it occupies and barred Palestinians from accessing them. </a:t>
            </a:r>
            <a:br>
              <a:rPr lang="en-US" altLang="en-US" sz="1300" dirty="0" smtClean="0"/>
            </a:br>
            <a:endParaRPr lang="en-US" altLang="en-US" sz="1300" dirty="0" smtClean="0"/>
          </a:p>
          <a:p>
            <a:pPr>
              <a:buFontTx/>
              <a:buNone/>
            </a:pPr>
            <a:r>
              <a:rPr lang="en-US" altLang="en-US" sz="1200" dirty="0" smtClean="0"/>
              <a:t>Source: Amnesty International, 10/27/2009, </a:t>
            </a:r>
            <a:r>
              <a:rPr lang="en-US" altLang="en-US" sz="1200" dirty="0" smtClean="0">
                <a:hlinkClick r:id="rId2"/>
              </a:rPr>
              <a:t>http://www.amnesty.org/en/news-and-updates/report/israel-rations-palestinians-trickle-water-20091027</a:t>
            </a:r>
            <a:endParaRPr lang="en-US" altLang="en-US" sz="1200" dirty="0" smtClean="0"/>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http://www.nkusa.org/activities/demonstrations/2010JanGaza/gen_5-IMG_3599Mar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2286000"/>
            <a:ext cx="6096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3" name="Rectangle 2"/>
          <p:cNvSpPr>
            <a:spLocks noChangeArrowheads="1"/>
          </p:cNvSpPr>
          <p:nvPr/>
        </p:nvSpPr>
        <p:spPr bwMode="auto">
          <a:xfrm>
            <a:off x="0" y="0"/>
            <a:ext cx="91440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Viva </a:t>
            </a:r>
            <a:r>
              <a:rPr lang="en-US" altLang="en-US" sz="2800" b="1" dirty="0" err="1">
                <a:solidFill>
                  <a:schemeClr val="tx2"/>
                </a:solidFill>
              </a:rPr>
              <a:t>Palestina</a:t>
            </a:r>
            <a:r>
              <a:rPr lang="en-US" altLang="en-US" sz="2800" b="1" dirty="0">
                <a:solidFill>
                  <a:schemeClr val="tx2"/>
                </a:solidFill>
              </a:rPr>
              <a:t> Aid Convoy to Gaza moves on in 2010</a:t>
            </a:r>
          </a:p>
          <a:p>
            <a:pPr eaLnBrk="1" hangingPunct="1">
              <a:spcBef>
                <a:spcPct val="0"/>
              </a:spcBef>
              <a:buFontTx/>
              <a:buNone/>
            </a:pPr>
            <a:r>
              <a:rPr lang="en-US" altLang="en-US" sz="2600" b="1" dirty="0"/>
              <a:t>Jan 1 2010:</a:t>
            </a:r>
            <a:r>
              <a:rPr lang="en-US" altLang="en-US" sz="2600" dirty="0"/>
              <a:t>  A delegation of Religious Orthodox Jews who joined British MP George Galloway in another Viva </a:t>
            </a:r>
            <a:r>
              <a:rPr lang="en-US" altLang="en-US" sz="2600" dirty="0" err="1"/>
              <a:t>Palestina</a:t>
            </a:r>
            <a:r>
              <a:rPr lang="en-US" altLang="en-US" sz="2600" dirty="0"/>
              <a:t> convoy to deliver aid to the citizens of Gaza report on their journey into Egypt, Jordan, Turkey and Palestine. </a:t>
            </a:r>
            <a:r>
              <a:rPr lang="en-US" altLang="en-US" sz="2600" dirty="0">
                <a:hlinkClick r:id="rId3"/>
              </a:rPr>
              <a:t>http://www.nkusa.org/</a:t>
            </a:r>
            <a:endParaRPr lang="en-US" altLang="en-US" sz="2600" dirty="0"/>
          </a:p>
        </p:txBody>
      </p:sp>
      <p:sp>
        <p:nvSpPr>
          <p:cNvPr id="112644" name="Rectangle 3"/>
          <p:cNvSpPr>
            <a:spLocks noChangeArrowheads="1"/>
          </p:cNvSpPr>
          <p:nvPr/>
        </p:nvSpPr>
        <p:spPr bwMode="auto">
          <a:xfrm>
            <a:off x="0" y="2271713"/>
            <a:ext cx="3124200" cy="45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a:t>
            </a:r>
            <a:r>
              <a:rPr lang="en-US" altLang="en-US" sz="1600" dirty="0" err="1"/>
              <a:t>Neturei</a:t>
            </a:r>
            <a:r>
              <a:rPr lang="en-US" altLang="en-US" sz="1600" dirty="0"/>
              <a:t> Karta [a group of Orthodox Jews who refused to recognize Israel] is always committed to voice the traditional Religious Jewish opposition to the philosophy of Zionism and the existence of the state of "Israel".  According to the Torah teachings, Jews are in exile by divine decree. They are forbidden to leave exile and create their own state by physical means. Secondly, Jewish law forbids Jews to rebel against any other nations. Jews are required to be loyal citizens in the countries in which they reside. Hence, the state of "Israel" is forbidden.” </a:t>
            </a:r>
            <a:r>
              <a:rPr lang="en-US" altLang="en-US" sz="1000" dirty="0">
                <a:hlinkClick r:id="rId4"/>
              </a:rPr>
              <a:t>http://www.nkusa.org/activities/Statements/20080123.cfm</a:t>
            </a:r>
            <a:endParaRPr lang="en-US" altLang="en-US" sz="1000" dirty="0"/>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Gaza w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4350" y="0"/>
            <a:ext cx="354965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nvGraphicFramePr>
        <p:xfrm>
          <a:off x="5638800" y="2057400"/>
          <a:ext cx="3505200" cy="1920875"/>
        </p:xfrm>
        <a:graphic>
          <a:graphicData uri="http://schemas.openxmlformats.org/drawingml/2006/table">
            <a:tbl>
              <a:tblPr/>
              <a:tblGrid>
                <a:gridCol w="3505200">
                  <a:extLst>
                    <a:ext uri="{9D8B030D-6E8A-4147-A177-3AD203B41FA5}">
                      <a16:colId xmlns:a16="http://schemas.microsoft.com/office/drawing/2014/main" val="20000"/>
                    </a:ext>
                  </a:extLst>
                </a:gridCol>
              </a:tblGrid>
              <a:tr h="1554994">
                <a:tc>
                  <a:txBody>
                    <a:bodyPr/>
                    <a:lstStyle/>
                    <a:p>
                      <a:r>
                        <a:rPr lang="en-US" sz="2400" dirty="0"/>
                        <a:t>A cloud of smoke billows over Gaza after an Israel Defense Forces strike during the 2009 war.</a:t>
                      </a:r>
                    </a:p>
                  </a:txBody>
                  <a:tcPr marT="45735" marB="45735">
                    <a:lnL>
                      <a:noFill/>
                    </a:lnL>
                    <a:lnR>
                      <a:noFill/>
                    </a:lnR>
                    <a:lnT>
                      <a:noFill/>
                    </a:lnT>
                    <a:lnB>
                      <a:noFill/>
                    </a:lnB>
                  </a:tcPr>
                </a:tc>
                <a:extLst>
                  <a:ext uri="{0D108BD9-81ED-4DB2-BD59-A6C34878D82A}">
                    <a16:rowId xmlns:a16="http://schemas.microsoft.com/office/drawing/2014/main" val="10000"/>
                  </a:ext>
                </a:extLst>
              </a:tr>
              <a:tr h="365881">
                <a:tc>
                  <a:txBody>
                    <a:bodyPr/>
                    <a:lstStyle/>
                    <a:p>
                      <a:r>
                        <a:rPr lang="en-US" sz="1800" dirty="0"/>
                        <a:t>Photo by: AP / Archive </a:t>
                      </a:r>
                    </a:p>
                  </a:txBody>
                  <a:tcPr marT="45735" marB="45735" anchor="b">
                    <a:lnL>
                      <a:noFill/>
                    </a:lnL>
                    <a:lnR>
                      <a:noFill/>
                    </a:lnR>
                    <a:lnT>
                      <a:noFill/>
                    </a:lnT>
                    <a:lnB>
                      <a:noFill/>
                    </a:lnB>
                  </a:tcPr>
                </a:tc>
                <a:extLst>
                  <a:ext uri="{0D108BD9-81ED-4DB2-BD59-A6C34878D82A}">
                    <a16:rowId xmlns:a16="http://schemas.microsoft.com/office/drawing/2014/main" val="10001"/>
                  </a:ext>
                </a:extLst>
              </a:tr>
            </a:tbl>
          </a:graphicData>
        </a:graphic>
      </p:graphicFrame>
      <p:sp>
        <p:nvSpPr>
          <p:cNvPr id="113670" name="Rectangle 3"/>
          <p:cNvSpPr>
            <a:spLocks noChangeArrowheads="1"/>
          </p:cNvSpPr>
          <p:nvPr/>
        </p:nvSpPr>
        <p:spPr bwMode="auto">
          <a:xfrm>
            <a:off x="0" y="0"/>
            <a:ext cx="5715000" cy="670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Amnesty: U.S., Europe shielding Israel over Gaza war crimes</a:t>
            </a:r>
          </a:p>
          <a:p>
            <a:pPr eaLnBrk="1" hangingPunct="1">
              <a:spcBef>
                <a:spcPct val="0"/>
              </a:spcBef>
              <a:buFontTx/>
              <a:buNone/>
            </a:pPr>
            <a:r>
              <a:rPr lang="en-US" altLang="en-US" sz="2400" dirty="0"/>
              <a:t>In its annual report, the rights group accuses Israel of continually violating human rights in Gaza with its ongoing economic siege.</a:t>
            </a:r>
          </a:p>
          <a:p>
            <a:pPr eaLnBrk="1" hangingPunct="1">
              <a:spcBef>
                <a:spcPct val="0"/>
              </a:spcBef>
              <a:buFontTx/>
              <a:buNone/>
            </a:pPr>
            <a:endParaRPr lang="en-US" altLang="en-US" sz="1400" b="1" dirty="0"/>
          </a:p>
          <a:p>
            <a:pPr eaLnBrk="1" hangingPunct="1">
              <a:spcBef>
                <a:spcPct val="0"/>
              </a:spcBef>
              <a:buFontTx/>
              <a:buNone/>
            </a:pPr>
            <a:r>
              <a:rPr lang="en-US" altLang="en-US" sz="1800" dirty="0"/>
              <a:t>Amnesty International complained in its annual report released Thursday that the U.S. and members of the European Union had obstructed international justice by using their positions on the UN Security Council to shield Israel from accountability for war crimes allegedly committed during last year's Gaza war. </a:t>
            </a:r>
          </a:p>
          <a:p>
            <a:pPr eaLnBrk="1" hangingPunct="1">
              <a:spcBef>
                <a:spcPct val="0"/>
              </a:spcBef>
              <a:buFontTx/>
              <a:buNone/>
            </a:pPr>
            <a:r>
              <a:rPr lang="en-US" altLang="en-US" sz="1800" dirty="0"/>
              <a:t>The rights group also accused Israel of continually violating human rights in the Gaza Strip. It cited Israel's ongoing economic blockade as violating international law, leaving Gaza residents without adequate food or water supplies .</a:t>
            </a:r>
            <a:r>
              <a:rPr lang="en-US" altLang="en-US" sz="2000" dirty="0"/>
              <a:t> </a:t>
            </a:r>
            <a:r>
              <a:rPr lang="en-US" altLang="en-US" sz="2000" dirty="0" err="1">
                <a:solidFill>
                  <a:schemeClr val="tx2"/>
                </a:solidFill>
              </a:rPr>
              <a:t>Haaretz</a:t>
            </a:r>
            <a:r>
              <a:rPr lang="en-US" altLang="en-US" sz="2000" dirty="0">
                <a:solidFill>
                  <a:schemeClr val="tx2"/>
                </a:solidFill>
              </a:rPr>
              <a:t>, 5/27/2010</a:t>
            </a:r>
            <a:r>
              <a:rPr lang="en-US" altLang="en-US" sz="2000" dirty="0"/>
              <a:t>, </a:t>
            </a:r>
            <a:r>
              <a:rPr lang="en-US" altLang="en-US" sz="1000" dirty="0">
                <a:hlinkClick r:id="rId3"/>
              </a:rPr>
              <a:t>http://www.haaretz.com/news/diplomacy-defense/amnesty-u-s-europe-shielding-israel-over-gaza-war-crimes-1.292505</a:t>
            </a:r>
            <a:r>
              <a:rPr lang="en-US" altLang="en-US" sz="1000" dirty="0"/>
              <a:t> </a:t>
            </a:r>
          </a:p>
        </p:txBody>
      </p:sp>
      <p:cxnSp>
        <p:nvCxnSpPr>
          <p:cNvPr id="113671" name="Straight Connector 7"/>
          <p:cNvCxnSpPr>
            <a:cxnSpLocks noChangeShapeType="1"/>
          </p:cNvCxnSpPr>
          <p:nvPr/>
        </p:nvCxnSpPr>
        <p:spPr bwMode="auto">
          <a:xfrm rot="5400000">
            <a:off x="3238500" y="4457700"/>
            <a:ext cx="4800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13672" name="TextBox 5"/>
          <p:cNvSpPr txBox="1">
            <a:spLocks noChangeArrowheads="1"/>
          </p:cNvSpPr>
          <p:nvPr/>
        </p:nvSpPr>
        <p:spPr bwMode="auto">
          <a:xfrm>
            <a:off x="5638800" y="4267200"/>
            <a:ext cx="35052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solidFill>
                  <a:schemeClr val="tx2"/>
                </a:solidFill>
              </a:rPr>
              <a:t>'Israel is a Lunatic State' - Finkelstein on Gaza Flotilla Attack</a:t>
            </a:r>
            <a:endParaRPr lang="en-US" altLang="en-US" sz="2800">
              <a:solidFill>
                <a:schemeClr val="tx2"/>
              </a:solidFill>
            </a:endParaRPr>
          </a:p>
          <a:p>
            <a:pPr eaLnBrk="1" hangingPunct="1">
              <a:spcBef>
                <a:spcPct val="0"/>
              </a:spcBef>
              <a:buFontTx/>
              <a:buNone/>
            </a:pPr>
            <a:r>
              <a:rPr lang="en-US" altLang="en-US" sz="2000">
                <a:hlinkClick r:id="rId4"/>
              </a:rPr>
              <a:t>http://www.youtube.com/watch?v=eB_CKL5h2_8</a:t>
            </a:r>
            <a:r>
              <a:rPr lang="en-US" altLang="en-US" sz="2000"/>
              <a:t> </a:t>
            </a:r>
          </a:p>
        </p:txBody>
      </p:sp>
      <p:cxnSp>
        <p:nvCxnSpPr>
          <p:cNvPr id="113673" name="Straight Connector 7"/>
          <p:cNvCxnSpPr>
            <a:cxnSpLocks noChangeShapeType="1"/>
          </p:cNvCxnSpPr>
          <p:nvPr/>
        </p:nvCxnSpPr>
        <p:spPr bwMode="auto">
          <a:xfrm>
            <a:off x="5638800" y="4114800"/>
            <a:ext cx="3505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12700"/>
            <a:ext cx="5334000" cy="3465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691" name="Rectangle 1"/>
          <p:cNvSpPr>
            <a:spLocks noChangeArrowheads="1"/>
          </p:cNvSpPr>
          <p:nvPr/>
        </p:nvSpPr>
        <p:spPr bwMode="auto">
          <a:xfrm>
            <a:off x="30163" y="12700"/>
            <a:ext cx="3779837"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Trigger-Happy</a:t>
            </a:r>
          </a:p>
          <a:p>
            <a:pPr eaLnBrk="1" hangingPunct="1">
              <a:spcBef>
                <a:spcPct val="0"/>
              </a:spcBef>
              <a:buFontTx/>
              <a:buNone/>
            </a:pPr>
            <a:r>
              <a:rPr lang="en-US" altLang="en-US" sz="2800" b="1" dirty="0">
                <a:solidFill>
                  <a:schemeClr val="tx2"/>
                </a:solidFill>
              </a:rPr>
              <a:t>Israel’s use of excessive force in the West Bank</a:t>
            </a:r>
          </a:p>
          <a:p>
            <a:pPr eaLnBrk="1" hangingPunct="1">
              <a:spcBef>
                <a:spcPct val="0"/>
              </a:spcBef>
              <a:buFontTx/>
              <a:buNone/>
            </a:pPr>
            <a:r>
              <a:rPr lang="en-US" altLang="en-US" sz="2800" dirty="0"/>
              <a:t>Report by Amnesty International</a:t>
            </a:r>
          </a:p>
          <a:p>
            <a:pPr eaLnBrk="1" hangingPunct="1">
              <a:spcBef>
                <a:spcPct val="0"/>
              </a:spcBef>
              <a:buFontTx/>
              <a:buNone/>
            </a:pPr>
            <a:r>
              <a:rPr lang="en-US" altLang="en-US" sz="2800" dirty="0"/>
              <a:t>February 2014, </a:t>
            </a:r>
          </a:p>
          <a:p>
            <a:pPr eaLnBrk="1" hangingPunct="1">
              <a:spcBef>
                <a:spcPct val="0"/>
              </a:spcBef>
              <a:buFontTx/>
              <a:buNone/>
            </a:pPr>
            <a:r>
              <a:rPr lang="en-US" altLang="en-US" sz="1200" dirty="0">
                <a:hlinkClick r:id="rId3"/>
              </a:rPr>
              <a:t>http://www.amnesty.org/en/library/asset/MDE15/002/2014/en/349188ef-e14a-418f-ac20-6c9e5c8d9f88/mde150022014en.pdf</a:t>
            </a:r>
            <a:r>
              <a:rPr lang="en-US" altLang="en-US" sz="1200" dirty="0"/>
              <a:t> </a:t>
            </a:r>
          </a:p>
        </p:txBody>
      </p:sp>
      <p:sp>
        <p:nvSpPr>
          <p:cNvPr id="114692" name="Rectangle 2"/>
          <p:cNvSpPr>
            <a:spLocks noChangeArrowheads="1"/>
          </p:cNvSpPr>
          <p:nvPr/>
        </p:nvSpPr>
        <p:spPr bwMode="auto">
          <a:xfrm>
            <a:off x="0" y="3478213"/>
            <a:ext cx="91440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Amnesty International Report, February 2014: Trigger-Happy, Israel’s use of excessive force in the West Bank</a:t>
            </a:r>
          </a:p>
          <a:p>
            <a:pPr eaLnBrk="1" hangingPunct="1">
              <a:spcBef>
                <a:spcPct val="0"/>
              </a:spcBef>
              <a:buFontTx/>
              <a:buNone/>
            </a:pPr>
            <a:r>
              <a:rPr lang="en-US" altLang="en-US" sz="1200" dirty="0">
                <a:solidFill>
                  <a:schemeClr val="tx2"/>
                </a:solidFill>
              </a:rPr>
              <a:t>“Out of nowhere many soldiers jumped out and ambushed Samir. They shot him first in the leg, yet he managed to run away towards the village. But how far can an injured child run? Twenty, maybe 30, </a:t>
            </a:r>
            <a:r>
              <a:rPr lang="en-US" altLang="en-US" sz="1200" dirty="0" err="1">
                <a:solidFill>
                  <a:schemeClr val="tx2"/>
                </a:solidFill>
              </a:rPr>
              <a:t>metres</a:t>
            </a:r>
            <a:r>
              <a:rPr lang="en-US" altLang="en-US" sz="1200" dirty="0">
                <a:solidFill>
                  <a:schemeClr val="tx2"/>
                </a:solidFill>
              </a:rPr>
              <a:t>? They could have easily arrested him, especially when he was injured, but instead they shot him in the back with live ammunition… To me this is premeditated murder... [Samir </a:t>
            </a:r>
            <a:r>
              <a:rPr lang="en-US" altLang="en-US" sz="1200" dirty="0" err="1">
                <a:solidFill>
                  <a:schemeClr val="tx2"/>
                </a:solidFill>
              </a:rPr>
              <a:t>Awad</a:t>
            </a:r>
            <a:r>
              <a:rPr lang="en-US" altLang="en-US" sz="1200" dirty="0">
                <a:solidFill>
                  <a:schemeClr val="tx2"/>
                </a:solidFill>
              </a:rPr>
              <a:t> was just 16 years old when Israeli soldiers shot and killed him],” page 5....</a:t>
            </a:r>
          </a:p>
          <a:p>
            <a:pPr eaLnBrk="1" hangingPunct="1">
              <a:spcBef>
                <a:spcPct val="0"/>
              </a:spcBef>
              <a:buFontTx/>
              <a:buNone/>
            </a:pPr>
            <a:r>
              <a:rPr lang="en-US" altLang="en-US" sz="1200" dirty="0">
                <a:solidFill>
                  <a:schemeClr val="tx2"/>
                </a:solidFill>
              </a:rPr>
              <a:t>Israeli soldiers have repeatedly committed serious human rights and humanitarian law violations, including unlawful killings, in response to Palestinian opposition and protests in the West Bank, including East Jerusalem. The cases documented in this report represent only a minority of the cases that have occurred over recent years and which follow a general pattern, in which Israeli forces use excessive, often lethal, force against Palestinians who pose no threat to their lives or the lives of others. Soldiers are permitted to do so effectively with impunity – inasmuch as the official system established to investigate alleged human rights violations or other abuses by Israeli soldiers is neither independent nor impartial. This creates a situation of absolute absence of justice and the growing environment of impunity which the Israeli army and police enjoy. As the occupying power in the West Bank, including East Jerusalem, Israel is responsible for the welfare of the inhabitants of the occupied</a:t>
            </a:r>
          </a:p>
          <a:p>
            <a:pPr eaLnBrk="1" hangingPunct="1">
              <a:spcBef>
                <a:spcPct val="0"/>
              </a:spcBef>
              <a:buFontTx/>
              <a:buNone/>
            </a:pPr>
            <a:r>
              <a:rPr lang="en-US" altLang="en-US" sz="1200" dirty="0">
                <a:solidFill>
                  <a:schemeClr val="tx2"/>
                </a:solidFill>
              </a:rPr>
              <a:t>territories, all of whom are protected persons. It must respect and protect the rights of Palestinians. Instead, Israeli forces routinely violate their obligations under international human rights law and the law of occupation by unlawfully killing and injuring civilians, including children, who are posing no threat to their lives or those of others. This has carried on for decades with the full knowledge of the Israeli government and military command," page 70.</a:t>
            </a:r>
          </a:p>
          <a:p>
            <a:pPr eaLnBrk="1" hangingPunct="1">
              <a:spcBef>
                <a:spcPct val="0"/>
              </a:spcBef>
              <a:buFontTx/>
              <a:buNone/>
            </a:pPr>
            <a:r>
              <a:rPr lang="en-US" altLang="en-US" sz="1200" dirty="0"/>
              <a:t>Report by Amnesty International, February 2014, </a:t>
            </a:r>
            <a:r>
              <a:rPr lang="en-US" altLang="en-US" sz="1200" dirty="0">
                <a:hlinkClick r:id="rId3"/>
              </a:rPr>
              <a:t>http://www.amnesty.org/en/library/asset/MDE15/002/2014/en/349188ef-e14a-418f-ac20-6c9e5c8d9f88/mde150022014en.pdf</a:t>
            </a:r>
            <a:r>
              <a:rPr lang="en-US" altLang="en-US" sz="1200" dirty="0"/>
              <a:t>   </a:t>
            </a: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0" y="0"/>
            <a:ext cx="9144000" cy="2590800"/>
          </a:xfrm>
        </p:spPr>
        <p:txBody>
          <a:bodyPr/>
          <a:lstStyle/>
          <a:p>
            <a:r>
              <a:rPr lang="en-US" altLang="en-US" sz="3800" b="1" dirty="0" smtClean="0"/>
              <a:t>Examples of Systematic Bias and Distorted Media Coverage of the Palestine-Israel Conflict in the United States</a:t>
            </a:r>
            <a:r>
              <a:rPr lang="en-US" altLang="en-US" sz="4000" b="1" dirty="0" smtClean="0"/>
              <a:t/>
            </a:r>
            <a:br>
              <a:rPr lang="en-US" altLang="en-US" sz="4000" b="1" dirty="0" smtClean="0"/>
            </a:br>
            <a:r>
              <a:rPr lang="en-US" altLang="en-US" sz="3600" b="1" dirty="0" smtClean="0">
                <a:solidFill>
                  <a:schemeClr val="tx1"/>
                </a:solidFill>
              </a:rPr>
              <a:t>In the next 3 slides, compare and contrast:</a:t>
            </a:r>
            <a:endParaRPr lang="en-US" altLang="en-US" sz="3600" dirty="0" smtClean="0">
              <a:solidFill>
                <a:schemeClr val="tx1"/>
              </a:solidFill>
            </a:endParaRPr>
          </a:p>
        </p:txBody>
      </p:sp>
      <p:sp>
        <p:nvSpPr>
          <p:cNvPr id="115715" name="Content Placeholder 2"/>
          <p:cNvSpPr>
            <a:spLocks noGrp="1"/>
          </p:cNvSpPr>
          <p:nvPr>
            <p:ph idx="1"/>
          </p:nvPr>
        </p:nvSpPr>
        <p:spPr>
          <a:xfrm>
            <a:off x="0" y="2667000"/>
            <a:ext cx="9144000" cy="4191000"/>
          </a:xfrm>
        </p:spPr>
        <p:txBody>
          <a:bodyPr/>
          <a:lstStyle/>
          <a:p>
            <a:r>
              <a:rPr lang="en-US" altLang="en-US" sz="2400" dirty="0" smtClean="0"/>
              <a:t>Children’s Deaths Reported and Omitted in Headline or First Paragraph </a:t>
            </a:r>
            <a:r>
              <a:rPr lang="en-US" altLang="en-US" sz="2400" dirty="0" smtClean="0">
                <a:solidFill>
                  <a:schemeClr val="tx2"/>
                </a:solidFill>
              </a:rPr>
              <a:t>by</a:t>
            </a:r>
            <a:r>
              <a:rPr lang="en-US" altLang="en-US" sz="2400" dirty="0" smtClean="0"/>
              <a:t> </a:t>
            </a:r>
            <a:r>
              <a:rPr lang="en-US" altLang="en-US" sz="2400" b="1" dirty="0" smtClean="0">
                <a:solidFill>
                  <a:schemeClr val="tx2"/>
                </a:solidFill>
              </a:rPr>
              <a:t>The New York Times</a:t>
            </a:r>
            <a:r>
              <a:rPr lang="en-US" altLang="en-US" sz="2400" dirty="0" smtClean="0">
                <a:solidFill>
                  <a:schemeClr val="tx2"/>
                </a:solidFill>
              </a:rPr>
              <a:t>, First Year of Intifada 9/29/2000-9/28/2001</a:t>
            </a:r>
          </a:p>
          <a:p>
            <a:endParaRPr lang="en-US" altLang="en-US" sz="2400" dirty="0" smtClean="0"/>
          </a:p>
          <a:p>
            <a:r>
              <a:rPr lang="en-US" altLang="en-US" sz="2400" dirty="0" smtClean="0"/>
              <a:t>Percentage of Deaths Reported </a:t>
            </a:r>
            <a:r>
              <a:rPr lang="en-US" altLang="en-US" sz="2400" dirty="0" smtClean="0">
                <a:solidFill>
                  <a:schemeClr val="tx2"/>
                </a:solidFill>
              </a:rPr>
              <a:t>by</a:t>
            </a:r>
            <a:r>
              <a:rPr lang="en-US" altLang="en-US" sz="2400" dirty="0" smtClean="0"/>
              <a:t> </a:t>
            </a:r>
            <a:r>
              <a:rPr lang="en-US" altLang="en-US" sz="2400" b="1" dirty="0" smtClean="0">
                <a:solidFill>
                  <a:schemeClr val="tx2"/>
                </a:solidFill>
              </a:rPr>
              <a:t>ABC, CBS, and NBC </a:t>
            </a:r>
            <a:r>
              <a:rPr lang="en-US" altLang="en-US" sz="2400" dirty="0" smtClean="0">
                <a:solidFill>
                  <a:schemeClr val="tx2"/>
                </a:solidFill>
              </a:rPr>
              <a:t>evening news, First Year of Intifada 9/29/2000-9/28/2001</a:t>
            </a:r>
          </a:p>
          <a:p>
            <a:endParaRPr lang="en-US" altLang="en-US" sz="2400" dirty="0" smtClean="0"/>
          </a:p>
          <a:p>
            <a:r>
              <a:rPr lang="en-US" altLang="en-US" sz="2400" dirty="0" smtClean="0"/>
              <a:t>Percentage of Children’s Deaths Reported in Headline or First Paragraph </a:t>
            </a:r>
            <a:r>
              <a:rPr lang="en-US" altLang="en-US" sz="2400" dirty="0" smtClean="0">
                <a:solidFill>
                  <a:schemeClr val="tx2"/>
                </a:solidFill>
              </a:rPr>
              <a:t>by </a:t>
            </a:r>
            <a:r>
              <a:rPr lang="en-US" altLang="en-US" sz="2400" b="1" dirty="0" smtClean="0">
                <a:solidFill>
                  <a:schemeClr val="tx2"/>
                </a:solidFill>
              </a:rPr>
              <a:t>Associated Press</a:t>
            </a:r>
            <a:r>
              <a:rPr lang="en-US" altLang="en-US" sz="2400" dirty="0" smtClean="0">
                <a:solidFill>
                  <a:schemeClr val="tx2"/>
                </a:solidFill>
              </a:rPr>
              <a:t> newswire, 2004</a:t>
            </a:r>
          </a:p>
          <a:p>
            <a:pPr>
              <a:buFontTx/>
              <a:buNone/>
            </a:pPr>
            <a:r>
              <a:rPr lang="en-US" altLang="en-US" sz="2400" dirty="0" smtClean="0">
                <a:solidFill>
                  <a:schemeClr val="tx2"/>
                </a:solidFill>
              </a:rPr>
              <a:t>Source: If Americans Knew</a:t>
            </a:r>
          </a:p>
        </p:txBody>
      </p:sp>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6738" name="Picture 2" descr="Chart showing that while 107 Palestinian children's deaths were not reported, 7 more Israeli children's deaths were reported than actually occured, due to repeti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739" name="TextBox 3"/>
          <p:cNvSpPr txBox="1">
            <a:spLocks noChangeArrowheads="1"/>
          </p:cNvSpPr>
          <p:nvPr/>
        </p:nvSpPr>
        <p:spPr bwMode="auto">
          <a:xfrm>
            <a:off x="7772400" y="6027738"/>
            <a:ext cx="1371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1"/>
                </a:solidFill>
              </a:rPr>
              <a:t>Source:   If  Americans Knew, http://www.ifamericansknew.org</a:t>
            </a:r>
          </a:p>
        </p:txBody>
      </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117762" name="Picture 2" descr="Fig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3" name="TextBox 3"/>
          <p:cNvSpPr txBox="1">
            <a:spLocks noChangeArrowheads="1"/>
          </p:cNvSpPr>
          <p:nvPr/>
        </p:nvSpPr>
        <p:spPr bwMode="auto">
          <a:xfrm>
            <a:off x="0" y="5638800"/>
            <a:ext cx="12192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1"/>
                </a:solidFill>
              </a:rPr>
              <a:t>Source:   If  Americans Knew, http://www.ifamericansknew.org</a:t>
            </a:r>
          </a:p>
          <a:p>
            <a:pPr eaLnBrk="1" hangingPunct="1">
              <a:spcBef>
                <a:spcPct val="0"/>
              </a:spcBef>
              <a:buFontTx/>
              <a:buNone/>
            </a:pPr>
            <a:endParaRPr lang="en-US" altLang="en-US" sz="1800"/>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8786" name="Picture 2" descr="actual number of children kill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87" name="TextBox 2"/>
          <p:cNvSpPr txBox="1">
            <a:spLocks noChangeArrowheads="1"/>
          </p:cNvSpPr>
          <p:nvPr/>
        </p:nvSpPr>
        <p:spPr bwMode="auto">
          <a:xfrm>
            <a:off x="7772400" y="5980113"/>
            <a:ext cx="1371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bg1"/>
                </a:solidFill>
              </a:rPr>
              <a:t>Source:   If  Americans Knew, http://www.ifamericansknew.org</a:t>
            </a:r>
          </a:p>
        </p:txBody>
      </p:sp>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524000"/>
          </a:xfrm>
        </p:spPr>
        <p:txBody>
          <a:bodyPr/>
          <a:lstStyle/>
          <a:p>
            <a:pPr>
              <a:defRPr/>
            </a:pPr>
            <a:r>
              <a:rPr lang="en-US" sz="5400" b="1" dirty="0" smtClean="0">
                <a:ea typeface="Times New Roman"/>
                <a:cs typeface="+mn-cs"/>
              </a:rPr>
              <a:t>We're </a:t>
            </a:r>
            <a:r>
              <a:rPr lang="en-US" sz="5400" b="1" dirty="0">
                <a:ea typeface="Times New Roman"/>
                <a:cs typeface="+mn-cs"/>
              </a:rPr>
              <a:t>being molded by our </a:t>
            </a:r>
            <a:r>
              <a:rPr lang="en-US" sz="5400" b="1" dirty="0" smtClean="0">
                <a:ea typeface="Times New Roman"/>
                <a:cs typeface="+mn-cs"/>
              </a:rPr>
              <a:t>information </a:t>
            </a:r>
            <a:r>
              <a:rPr lang="en-US" sz="5400" b="1" dirty="0">
                <a:ea typeface="Times New Roman"/>
                <a:cs typeface="+mn-cs"/>
              </a:rPr>
              <a:t>environment</a:t>
            </a:r>
            <a:endParaRPr lang="en-US" sz="5400" b="1" dirty="0"/>
          </a:p>
        </p:txBody>
      </p:sp>
      <p:sp>
        <p:nvSpPr>
          <p:cNvPr id="119811" name="Content Placeholder 2"/>
          <p:cNvSpPr>
            <a:spLocks noGrp="1"/>
          </p:cNvSpPr>
          <p:nvPr>
            <p:ph idx="1"/>
          </p:nvPr>
        </p:nvSpPr>
        <p:spPr>
          <a:xfrm>
            <a:off x="0" y="1676400"/>
            <a:ext cx="9144000" cy="5181600"/>
          </a:xfrm>
        </p:spPr>
        <p:txBody>
          <a:bodyPr/>
          <a:lstStyle/>
          <a:p>
            <a:r>
              <a:rPr lang="en-US" altLang="en-US" sz="3000" smtClean="0">
                <a:cs typeface="Times New Roman" pitchFamily="18" charset="0"/>
              </a:rPr>
              <a:t>In his book </a:t>
            </a:r>
            <a:r>
              <a:rPr lang="en-US" altLang="en-US" sz="3000" i="1" smtClean="0">
                <a:cs typeface="Times New Roman" pitchFamily="18" charset="0"/>
              </a:rPr>
              <a:t>The Shallows: What the Internet Is Doing to Our Brains </a:t>
            </a:r>
            <a:r>
              <a:rPr lang="en-US" altLang="en-US" sz="3000" smtClean="0">
                <a:cs typeface="Times New Roman" pitchFamily="18" charset="0"/>
              </a:rPr>
              <a:t>[2010], Nicholas Carr argues that we are losing our capacity for concentration and contemplation because of the impact of the Internet on our cognition. He stresses that the technologies we use to find, store, and share information can literally REROUTE our neural pathways. He concludes that "we're being molded by our new information environment" and "as we come to rely on computers to mediate our understanding of the world, it is our own intelligence that flattens into artificial intelligence” (page 224) </a:t>
            </a:r>
            <a:endParaRPr lang="en-US" altLang="en-US" sz="3000" smtClean="0"/>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8" y="-26988"/>
            <a:ext cx="9144001" cy="2465388"/>
          </a:xfrm>
        </p:spPr>
        <p:txBody>
          <a:bodyPr/>
          <a:lstStyle/>
          <a:p>
            <a:pPr>
              <a:defRPr/>
            </a:pPr>
            <a:r>
              <a:rPr lang="en-US" sz="5800" b="1" dirty="0" smtClean="0"/>
              <a:t>CNN “The Situation Room” </a:t>
            </a:r>
            <a:r>
              <a:rPr lang="en-US" sz="4000" b="1" i="1" dirty="0" smtClean="0"/>
              <a:t/>
            </a:r>
            <a:br>
              <a:rPr lang="en-US" sz="4000" b="1" i="1" dirty="0" smtClean="0"/>
            </a:br>
            <a:r>
              <a:rPr lang="en-US" sz="3600" b="1" dirty="0" smtClean="0">
                <a:solidFill>
                  <a:schemeClr val="tx1"/>
                </a:solidFill>
              </a:rPr>
              <a:t>Anchor </a:t>
            </a:r>
            <a:r>
              <a:rPr lang="en-US" sz="3600" b="1" dirty="0" smtClean="0">
                <a:solidFill>
                  <a:schemeClr val="tx1"/>
                </a:solidFill>
                <a:ea typeface="+mn-ea"/>
                <a:cs typeface="+mn-cs"/>
              </a:rPr>
              <a:t>Wolf Blitzer</a:t>
            </a:r>
            <a:br>
              <a:rPr lang="en-US" sz="3600" b="1" dirty="0" smtClean="0">
                <a:solidFill>
                  <a:schemeClr val="tx1"/>
                </a:solidFill>
                <a:ea typeface="+mn-ea"/>
                <a:cs typeface="+mn-cs"/>
              </a:rPr>
            </a:br>
            <a:r>
              <a:rPr lang="en-US" sz="3600" b="1" dirty="0" smtClean="0">
                <a:ea typeface="+mn-ea"/>
                <a:cs typeface="+mn-cs"/>
              </a:rPr>
              <a:t>News program and politics</a:t>
            </a:r>
            <a:br>
              <a:rPr lang="en-US" sz="3600" b="1" dirty="0" smtClean="0">
                <a:ea typeface="+mn-ea"/>
                <a:cs typeface="+mn-cs"/>
              </a:rPr>
            </a:br>
            <a:r>
              <a:rPr lang="en-US" sz="1800" dirty="0" smtClean="0">
                <a:ea typeface="+mn-ea"/>
                <a:cs typeface="+mn-cs"/>
              </a:rPr>
              <a:t>Monday-Friday 5-7 pm ET, Saturday 6-7 </a:t>
            </a:r>
            <a:r>
              <a:rPr lang="en-US" sz="1800" dirty="0">
                <a:ea typeface="+mn-ea"/>
                <a:cs typeface="+mn-cs"/>
              </a:rPr>
              <a:t>pm ET </a:t>
            </a:r>
            <a:r>
              <a:rPr lang="en-US" sz="2400" dirty="0">
                <a:ea typeface="+mn-ea"/>
                <a:cs typeface="+mn-cs"/>
                <a:hlinkClick r:id="rId2"/>
              </a:rPr>
              <a:t>http://www.cnn.com/CNN/Programs/situation.room</a:t>
            </a:r>
            <a:r>
              <a:rPr lang="en-US" sz="2400" b="1" dirty="0" smtClean="0">
                <a:ea typeface="+mn-ea"/>
                <a:cs typeface="+mn-cs"/>
                <a:hlinkClick r:id="rId2"/>
              </a:rPr>
              <a:t>/</a:t>
            </a:r>
            <a:endParaRPr lang="en-US" sz="2400" b="1" dirty="0"/>
          </a:p>
        </p:txBody>
      </p:sp>
      <p:sp>
        <p:nvSpPr>
          <p:cNvPr id="120835" name="Content Placeholder 2"/>
          <p:cNvSpPr>
            <a:spLocks noGrp="1"/>
          </p:cNvSpPr>
          <p:nvPr>
            <p:ph idx="1"/>
          </p:nvPr>
        </p:nvSpPr>
        <p:spPr>
          <a:xfrm>
            <a:off x="0" y="2643188"/>
            <a:ext cx="9144000" cy="4214812"/>
          </a:xfrm>
        </p:spPr>
        <p:txBody>
          <a:bodyPr/>
          <a:lstStyle/>
          <a:p>
            <a:pPr>
              <a:buFontTx/>
              <a:buNone/>
            </a:pPr>
            <a:r>
              <a:rPr lang="en-US" altLang="en-US" dirty="0" smtClean="0"/>
              <a:t>In his book </a:t>
            </a:r>
            <a:r>
              <a:rPr lang="en-US" altLang="en-US" i="1" dirty="0" smtClean="0"/>
              <a:t>Myths and Facts 1978: A Concise Record of the Arab-Israeli Conflict</a:t>
            </a:r>
            <a:r>
              <a:rPr lang="en-US" altLang="en-US" dirty="0" smtClean="0"/>
              <a:t>, Wolf Blitzer wrote: </a:t>
            </a:r>
          </a:p>
          <a:p>
            <a:pPr>
              <a:buFontTx/>
              <a:buNone/>
            </a:pPr>
            <a:r>
              <a:rPr lang="en-US" altLang="en-US" sz="3600" dirty="0" smtClean="0"/>
              <a:t>“</a:t>
            </a:r>
            <a:r>
              <a:rPr lang="en-US" altLang="en-US" sz="3600" b="1" dirty="0" smtClean="0">
                <a:solidFill>
                  <a:schemeClr val="tx2"/>
                </a:solidFill>
              </a:rPr>
              <a:t>Myth: Arabs were displaced by Jewish settlements.  Fact: British inquiry showed that these complaints were groundless</a:t>
            </a:r>
            <a:r>
              <a:rPr lang="en-US" altLang="en-US" sz="3600" dirty="0" smtClean="0"/>
              <a:t>.” page 8.</a:t>
            </a:r>
          </a:p>
          <a:p>
            <a:pPr>
              <a:buFontTx/>
              <a:buNone/>
            </a:pPr>
            <a:endParaRPr lang="en-US" altLang="en-US" sz="1000" dirty="0" smtClean="0"/>
          </a:p>
          <a:p>
            <a:pPr>
              <a:buFontTx/>
              <a:buNone/>
            </a:pPr>
            <a:r>
              <a:rPr lang="en-US" altLang="en-US" sz="1800" b="1" dirty="0" smtClean="0">
                <a:solidFill>
                  <a:srgbClr val="FFFF00"/>
                </a:solidFill>
              </a:rPr>
              <a:t>Wolf Blitzer: From AIPAC Lobbyist to CNN's Chief News Anchor </a:t>
            </a:r>
          </a:p>
          <a:p>
            <a:pPr>
              <a:buFontTx/>
              <a:buNone/>
            </a:pPr>
            <a:r>
              <a:rPr lang="en-US" altLang="en-US" sz="1800" dirty="0" smtClean="0">
                <a:solidFill>
                  <a:srgbClr val="FFFFFF"/>
                </a:solidFill>
                <a:hlinkClick r:id="rId3"/>
              </a:rPr>
              <a:t>http://www.youtube.com/watch?v=7xatMfqa_C0</a:t>
            </a:r>
            <a:r>
              <a:rPr lang="en-US" altLang="en-US" sz="1800" dirty="0" smtClean="0">
                <a:solidFill>
                  <a:srgbClr val="FFFFFF"/>
                </a:solidFill>
              </a:rPr>
              <a:t> </a:t>
            </a:r>
          </a:p>
          <a:p>
            <a:pPr>
              <a:buFontTx/>
              <a:buNone/>
            </a:pPr>
            <a:endParaRPr lang="en-US" altLang="en-US" sz="2400" dirty="0" smtClean="0"/>
          </a:p>
          <a:p>
            <a:pPr>
              <a:buFontTx/>
              <a:buNone/>
            </a:pPr>
            <a:endParaRPr lang="en-US" altLang="en-US" sz="1800" dirty="0" smtClean="0"/>
          </a:p>
          <a:p>
            <a:pPr>
              <a:buFontTx/>
              <a:buNone/>
            </a:pPr>
            <a:endParaRPr lang="en-US" altLang="en-US" sz="1800" dirty="0" smtClean="0"/>
          </a:p>
          <a:p>
            <a:pPr>
              <a:buFontTx/>
              <a:buNone/>
            </a:pPr>
            <a:endParaRPr lang="en-US" altLang="en-US" sz="1800" dirty="0" smtClean="0"/>
          </a:p>
          <a:p>
            <a:pPr>
              <a:buFontTx/>
              <a:buNone/>
            </a:pPr>
            <a:endParaRPr lang="en-US" altLang="en-US" sz="1800" dirty="0" smtClean="0"/>
          </a:p>
        </p:txBody>
      </p:sp>
      <p:cxnSp>
        <p:nvCxnSpPr>
          <p:cNvPr id="120836" name="Straight Connector 3"/>
          <p:cNvCxnSpPr>
            <a:cxnSpLocks noChangeShapeType="1"/>
          </p:cNvCxnSpPr>
          <p:nvPr/>
        </p:nvCxnSpPr>
        <p:spPr bwMode="auto">
          <a:xfrm>
            <a:off x="0" y="6096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0837" name="Straight Connector 5"/>
          <p:cNvCxnSpPr>
            <a:cxnSpLocks noChangeShapeType="1"/>
          </p:cNvCxnSpPr>
          <p:nvPr/>
        </p:nvCxnSpPr>
        <p:spPr bwMode="auto">
          <a:xfrm>
            <a:off x="0" y="2590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09600"/>
          </a:xfrm>
        </p:spPr>
        <p:txBody>
          <a:bodyPr/>
          <a:lstStyle/>
          <a:p>
            <a:pPr>
              <a:defRPr/>
            </a:pPr>
            <a:r>
              <a:rPr lang="en-US" sz="3200" b="1" kern="1200" dirty="0" smtClean="0">
                <a:ea typeface="+mn-ea"/>
                <a:cs typeface="Arial" charset="0"/>
              </a:rPr>
              <a:t>Reel Bad Arabs: How Hollywood Vilifies a People</a:t>
            </a:r>
            <a:endParaRPr lang="en-US" sz="3200" dirty="0"/>
          </a:p>
        </p:txBody>
      </p:sp>
      <p:sp>
        <p:nvSpPr>
          <p:cNvPr id="121859" name="Content Placeholder 2"/>
          <p:cNvSpPr>
            <a:spLocks noGrp="1"/>
          </p:cNvSpPr>
          <p:nvPr>
            <p:ph idx="1"/>
          </p:nvPr>
        </p:nvSpPr>
        <p:spPr>
          <a:xfrm>
            <a:off x="0" y="3556000"/>
            <a:ext cx="9144000" cy="3302000"/>
          </a:xfrm>
        </p:spPr>
        <p:txBody>
          <a:bodyPr/>
          <a:lstStyle/>
          <a:p>
            <a:pPr marL="0" indent="0">
              <a:spcBef>
                <a:spcPct val="0"/>
              </a:spcBef>
              <a:buFontTx/>
              <a:buNone/>
            </a:pPr>
            <a:endParaRPr lang="en-US" altLang="en-US" sz="500" dirty="0" smtClean="0">
              <a:cs typeface="Times New Roman" pitchFamily="18" charset="0"/>
            </a:endParaRPr>
          </a:p>
          <a:p>
            <a:pPr marL="0" indent="0">
              <a:spcBef>
                <a:spcPct val="0"/>
              </a:spcBef>
              <a:buFontTx/>
              <a:buNone/>
            </a:pPr>
            <a:r>
              <a:rPr lang="en-US" altLang="en-US" sz="1800" dirty="0" smtClean="0">
                <a:solidFill>
                  <a:schemeClr val="tx2"/>
                </a:solidFill>
                <a:cs typeface="Times New Roman" pitchFamily="18" charset="0"/>
              </a:rPr>
              <a:t>Mark Green and Wendy Campbell noted that since </a:t>
            </a:r>
            <a:r>
              <a:rPr lang="en-US" altLang="en-US" sz="1800" dirty="0" err="1" smtClean="0">
                <a:solidFill>
                  <a:schemeClr val="tx2"/>
                </a:solidFill>
                <a:cs typeface="Times New Roman" pitchFamily="18" charset="0"/>
              </a:rPr>
              <a:t>Ashkanazi</a:t>
            </a:r>
            <a:r>
              <a:rPr lang="en-US" altLang="en-US" sz="1800" dirty="0" smtClean="0">
                <a:solidFill>
                  <a:schemeClr val="tx2"/>
                </a:solidFill>
                <a:cs typeface="Times New Roman" pitchFamily="18" charset="0"/>
              </a:rPr>
              <a:t> Jewish immigrants created Hollywood’s studio system nearly a century ago, “business there still retains a Yiddish accent.”</a:t>
            </a:r>
            <a:r>
              <a:rPr lang="en-US" altLang="en-US" sz="1800" baseline="30000" dirty="0" smtClean="0">
                <a:solidFill>
                  <a:schemeClr val="tx2"/>
                </a:solidFill>
                <a:cs typeface="Times New Roman" pitchFamily="18" charset="0"/>
              </a:rPr>
              <a:t> </a:t>
            </a:r>
            <a:r>
              <a:rPr lang="en-US" altLang="en-US" sz="1800" dirty="0" smtClean="0">
                <a:solidFill>
                  <a:schemeClr val="tx2"/>
                </a:solidFill>
                <a:cs typeface="Times New Roman" pitchFamily="18" charset="0"/>
              </a:rPr>
              <a:t>For example, Hollywood distribution moguls Bob and Harvey Weinstein brothers did elect to distribute Michael Moore’s “much ballyhooed” </a:t>
            </a:r>
            <a:r>
              <a:rPr lang="en-US" altLang="en-US" sz="1800" i="1" dirty="0" smtClean="0">
                <a:solidFill>
                  <a:schemeClr val="tx2"/>
                </a:solidFill>
                <a:cs typeface="Times New Roman" pitchFamily="18" charset="0"/>
              </a:rPr>
              <a:t>Fahrenheit 9/11</a:t>
            </a:r>
            <a:r>
              <a:rPr lang="en-US" altLang="en-US" sz="1800" dirty="0" smtClean="0">
                <a:solidFill>
                  <a:schemeClr val="tx2"/>
                </a:solidFill>
                <a:cs typeface="Times New Roman" pitchFamily="18" charset="0"/>
              </a:rPr>
              <a:t> because the film “actually managed to sidestep mentioning </a:t>
            </a:r>
            <a:r>
              <a:rPr lang="en-US" altLang="en-US" sz="1800" i="1" dirty="0" smtClean="0">
                <a:solidFill>
                  <a:schemeClr val="tx2"/>
                </a:solidFill>
                <a:cs typeface="Times New Roman" pitchFamily="18" charset="0"/>
              </a:rPr>
              <a:t>Israel</a:t>
            </a:r>
            <a:r>
              <a:rPr lang="en-US" altLang="en-US" sz="1800" dirty="0" smtClean="0">
                <a:solidFill>
                  <a:schemeClr val="tx2"/>
                </a:solidFill>
                <a:cs typeface="Times New Roman" pitchFamily="18" charset="0"/>
              </a:rPr>
              <a:t>, </a:t>
            </a:r>
            <a:r>
              <a:rPr lang="en-US" altLang="en-US" sz="1800" i="1" dirty="0" smtClean="0">
                <a:solidFill>
                  <a:schemeClr val="tx2"/>
                </a:solidFill>
                <a:cs typeface="Times New Roman" pitchFamily="18" charset="0"/>
              </a:rPr>
              <a:t>Zionism </a:t>
            </a:r>
            <a:r>
              <a:rPr lang="en-US" altLang="en-US" sz="1800" dirty="0" smtClean="0">
                <a:solidFill>
                  <a:schemeClr val="tx2"/>
                </a:solidFill>
                <a:cs typeface="Times New Roman" pitchFamily="18" charset="0"/>
              </a:rPr>
              <a:t>or </a:t>
            </a:r>
            <a:r>
              <a:rPr lang="en-US" altLang="en-US" sz="1800" i="1" dirty="0" err="1" smtClean="0">
                <a:solidFill>
                  <a:schemeClr val="tx2"/>
                </a:solidFill>
                <a:cs typeface="Times New Roman" pitchFamily="18" charset="0"/>
              </a:rPr>
              <a:t>neoconservatism</a:t>
            </a:r>
            <a:r>
              <a:rPr lang="en-US" altLang="en-US" sz="1800" dirty="0" smtClean="0">
                <a:solidFill>
                  <a:schemeClr val="tx2"/>
                </a:solidFill>
                <a:cs typeface="Times New Roman" pitchFamily="18" charset="0"/>
              </a:rPr>
              <a:t> throughout the entire film!”…. Michael </a:t>
            </a:r>
            <a:r>
              <a:rPr lang="en-US" altLang="en-US" sz="1800" dirty="0" err="1" smtClean="0">
                <a:solidFill>
                  <a:schemeClr val="tx2"/>
                </a:solidFill>
                <a:cs typeface="Times New Roman" pitchFamily="18" charset="0"/>
              </a:rPr>
              <a:t>Medved</a:t>
            </a:r>
            <a:r>
              <a:rPr lang="en-US" altLang="en-US" sz="1800" dirty="0" smtClean="0">
                <a:solidFill>
                  <a:schemeClr val="tx2"/>
                </a:solidFill>
                <a:cs typeface="Times New Roman" pitchFamily="18" charset="0"/>
              </a:rPr>
              <a:t> was quoted saying “</a:t>
            </a:r>
            <a:r>
              <a:rPr lang="en-US" altLang="en-US" sz="1800" i="1" dirty="0" smtClean="0">
                <a:solidFill>
                  <a:schemeClr val="tx2"/>
                </a:solidFill>
                <a:cs typeface="Times New Roman" pitchFamily="18" charset="0"/>
              </a:rPr>
              <a:t>It makes no sense at all to try to deny the reality of Jewish power and prominence in popular culture. … Any Martian monitoring American television … would view</a:t>
            </a:r>
            <a:r>
              <a:rPr lang="en-US" altLang="en-US" sz="1800" dirty="0" smtClean="0">
                <a:solidFill>
                  <a:schemeClr val="tx2"/>
                </a:solidFill>
                <a:cs typeface="Times New Roman" pitchFamily="18" charset="0"/>
              </a:rPr>
              <a:t> Seinfeld, Friends, The Nanny, Northern Exposure, Mad About You, </a:t>
            </a:r>
            <a:r>
              <a:rPr lang="en-US" altLang="en-US" sz="1800" i="1" dirty="0" smtClean="0">
                <a:solidFill>
                  <a:schemeClr val="tx2"/>
                </a:solidFill>
                <a:cs typeface="Times New Roman" pitchFamily="18" charset="0"/>
              </a:rPr>
              <a:t>and other shows and be surprised to learn that fewer than 1 in 40 Americans is Jewish.</a:t>
            </a:r>
            <a:r>
              <a:rPr lang="en-US" altLang="en-US" sz="1800" dirty="0" smtClean="0">
                <a:solidFill>
                  <a:schemeClr val="tx2"/>
                </a:solidFill>
                <a:cs typeface="Times New Roman" pitchFamily="18" charset="0"/>
              </a:rPr>
              <a:t>”</a:t>
            </a:r>
            <a:r>
              <a:rPr lang="en-US" altLang="en-US" sz="1800" baseline="30000" dirty="0" smtClean="0">
                <a:solidFill>
                  <a:schemeClr val="tx2"/>
                </a:solidFill>
                <a:cs typeface="Times New Roman" pitchFamily="18" charset="0"/>
              </a:rPr>
              <a:t> --</a:t>
            </a:r>
            <a:r>
              <a:rPr lang="en-US" altLang="en-US" sz="1000" dirty="0" smtClean="0">
                <a:cs typeface="Times New Roman" pitchFamily="18" charset="0"/>
              </a:rPr>
              <a:t>Mark Green and Wendy Campbell, “What about Mel? Hollywood’s Passionate Attachment,” In Mark Green, ed., </a:t>
            </a:r>
            <a:r>
              <a:rPr lang="en-US" altLang="en-US" sz="1000" i="1" dirty="0" smtClean="0">
                <a:cs typeface="Times New Roman" pitchFamily="18" charset="0"/>
              </a:rPr>
              <a:t>Persecution, Privilege &amp; Power: Reconsidering the Zionist Narrative in American Life, Thirty Essential Articles on the Most Pressing Issue of our Time</a:t>
            </a:r>
            <a:r>
              <a:rPr lang="en-US" altLang="en-US" sz="1000" dirty="0" smtClean="0">
                <a:cs typeface="Times New Roman" pitchFamily="18" charset="0"/>
              </a:rPr>
              <a:t>, 2007, pp 93-100, page 93, 98. Edmund Connelly, “The Jews of Prime Time,” In Mark Green, ed., </a:t>
            </a:r>
            <a:r>
              <a:rPr lang="en-US" altLang="en-US" sz="1000" i="1" dirty="0" smtClean="0">
                <a:cs typeface="Times New Roman" pitchFamily="18" charset="0"/>
              </a:rPr>
              <a:t>Persecution, Privilege &amp; Power: Reconsidering the Zionist Narrative in American Life, Thirty Essential Articles on the Most Pressing Issue of our Time</a:t>
            </a:r>
            <a:r>
              <a:rPr lang="en-US" altLang="en-US" sz="1000" dirty="0" smtClean="0">
                <a:cs typeface="Times New Roman" pitchFamily="18" charset="0"/>
              </a:rPr>
              <a:t>, 2007, pp 101-126, page 101.</a:t>
            </a:r>
            <a:endParaRPr lang="en-US" altLang="en-US" sz="1000" dirty="0" smtClean="0"/>
          </a:p>
        </p:txBody>
      </p:sp>
      <p:sp>
        <p:nvSpPr>
          <p:cNvPr id="121860" name="TextBox 3"/>
          <p:cNvSpPr txBox="1">
            <a:spLocks noChangeArrowheads="1"/>
          </p:cNvSpPr>
          <p:nvPr/>
        </p:nvSpPr>
        <p:spPr bwMode="auto">
          <a:xfrm>
            <a:off x="0" y="528638"/>
            <a:ext cx="914400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t>See the video/book “Reel Bad Arabs: How Hollywood Vilifies a People.”</a:t>
            </a:r>
            <a:r>
              <a:rPr lang="en-US" altLang="en-US" sz="1600" dirty="0"/>
              <a:t> </a:t>
            </a:r>
          </a:p>
          <a:p>
            <a:pPr eaLnBrk="1" hangingPunct="1">
              <a:spcBef>
                <a:spcPct val="0"/>
              </a:spcBef>
              <a:buFontTx/>
              <a:buNone/>
            </a:pPr>
            <a:r>
              <a:rPr lang="en-US" altLang="en-US" sz="1600" dirty="0"/>
              <a:t>“Reel Bad Arabs takes a devastating tour of the American cinematic landscape, moving from the earliest days of silent film to today's biggest Hollywood blockbusters to reveal an astonishing and persistent pattern of slanderous Arab stereotyping. Featuring acclaimed author and Hollywood film consultant Dr. Jack </a:t>
            </a:r>
            <a:r>
              <a:rPr lang="en-US" altLang="en-US" sz="1600" dirty="0" err="1"/>
              <a:t>Shaheen</a:t>
            </a:r>
            <a:r>
              <a:rPr lang="en-US" altLang="en-US" sz="1600" dirty="0"/>
              <a:t>, the documentary exposes American cinema's long love affair with Arab villainy and buffoonery, from over-sexed Bedouin bandits and submissive maidens to sinister sheiks and blood-thirsty terrorists.”</a:t>
            </a:r>
          </a:p>
          <a:p>
            <a:pPr eaLnBrk="1" hangingPunct="1">
              <a:spcBef>
                <a:spcPct val="0"/>
              </a:spcBef>
              <a:buFontTx/>
              <a:buNone/>
            </a:pPr>
            <a:r>
              <a:rPr lang="fr-FR" altLang="en-US" b="1" dirty="0" err="1">
                <a:solidFill>
                  <a:schemeClr val="tx2"/>
                </a:solidFill>
              </a:rPr>
              <a:t>Egypt</a:t>
            </a:r>
            <a:r>
              <a:rPr lang="fr-FR" altLang="en-US" b="1" dirty="0">
                <a:solidFill>
                  <a:schemeClr val="tx2"/>
                </a:solidFill>
              </a:rPr>
              <a:t> bans '</a:t>
            </a:r>
            <a:r>
              <a:rPr lang="fr-FR" altLang="en-US" b="1" dirty="0" err="1">
                <a:solidFill>
                  <a:schemeClr val="tx2"/>
                </a:solidFill>
              </a:rPr>
              <a:t>inaccurate</a:t>
            </a:r>
            <a:r>
              <a:rPr lang="fr-FR" altLang="en-US" b="1" dirty="0">
                <a:solidFill>
                  <a:schemeClr val="tx2"/>
                </a:solidFill>
              </a:rPr>
              <a:t>' Exodus film</a:t>
            </a:r>
          </a:p>
          <a:p>
            <a:pPr eaLnBrk="1" hangingPunct="1">
              <a:spcBef>
                <a:spcPct val="0"/>
              </a:spcBef>
              <a:buFontTx/>
              <a:buNone/>
            </a:pPr>
            <a:r>
              <a:rPr lang="en-US" altLang="en-US" sz="1800" dirty="0"/>
              <a:t>Egypt has banned a Hollywood film based on the Biblical book of Exodus because of what censors described as "historical inaccuracies". The head of the censorship board said these included the film's depiction of Jews as having built the Pyramids. </a:t>
            </a:r>
            <a:r>
              <a:rPr lang="fr-FR" altLang="en-US" sz="1600" dirty="0">
                <a:solidFill>
                  <a:schemeClr val="tx2"/>
                </a:solidFill>
              </a:rPr>
              <a:t>BBC, 12/26/2014, </a:t>
            </a:r>
            <a:r>
              <a:rPr lang="fr-FR" altLang="en-US" sz="1000" dirty="0">
                <a:hlinkClick r:id="rId2"/>
              </a:rPr>
              <a:t>http://www.bbc.com/news/world-middle-east-30605059</a:t>
            </a:r>
            <a:r>
              <a:rPr lang="fr-FR" altLang="en-US" sz="1000" dirty="0"/>
              <a:t> </a:t>
            </a:r>
            <a:endParaRPr lang="en-US" altLang="en-US" sz="1000" dirty="0"/>
          </a:p>
        </p:txBody>
      </p:sp>
      <p:cxnSp>
        <p:nvCxnSpPr>
          <p:cNvPr id="121861" name="Straight Connector 5"/>
          <p:cNvCxnSpPr>
            <a:cxnSpLocks noChangeShapeType="1"/>
          </p:cNvCxnSpPr>
          <p:nvPr/>
        </p:nvCxnSpPr>
        <p:spPr bwMode="auto">
          <a:xfrm>
            <a:off x="0" y="3556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1862" name="Straight Connector 3"/>
          <p:cNvCxnSpPr>
            <a:cxnSpLocks noChangeShapeType="1"/>
            <a:stCxn id="121860" idx="1"/>
            <a:endCxn id="121860" idx="3"/>
          </p:cNvCxnSpPr>
          <p:nvPr/>
        </p:nvCxnSpPr>
        <p:spPr bwMode="auto">
          <a:xfrm>
            <a:off x="0" y="2052638"/>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itle 1"/>
          <p:cNvSpPr>
            <a:spLocks noGrp="1"/>
          </p:cNvSpPr>
          <p:nvPr>
            <p:ph type="title"/>
          </p:nvPr>
        </p:nvSpPr>
        <p:spPr>
          <a:xfrm>
            <a:off x="0" y="0"/>
            <a:ext cx="9144000" cy="1524000"/>
          </a:xfrm>
        </p:spPr>
        <p:txBody>
          <a:bodyPr/>
          <a:lstStyle/>
          <a:p>
            <a:r>
              <a:rPr lang="en-US" altLang="en-US" sz="4800" b="1" smtClean="0"/>
              <a:t>Journalists and Diplomats Under Fire For Israel-Related Remarks</a:t>
            </a:r>
          </a:p>
        </p:txBody>
      </p:sp>
      <p:sp>
        <p:nvSpPr>
          <p:cNvPr id="122883" name="Text Placeholder 2"/>
          <p:cNvSpPr>
            <a:spLocks noGrp="1"/>
          </p:cNvSpPr>
          <p:nvPr>
            <p:ph type="body" sz="half" idx="1"/>
          </p:nvPr>
        </p:nvSpPr>
        <p:spPr>
          <a:xfrm>
            <a:off x="0" y="1600200"/>
            <a:ext cx="2667000" cy="5257800"/>
          </a:xfrm>
        </p:spPr>
        <p:txBody>
          <a:bodyPr/>
          <a:lstStyle/>
          <a:p>
            <a:pPr>
              <a:buFontTx/>
              <a:buNone/>
            </a:pPr>
            <a:r>
              <a:rPr lang="en-GB" altLang="en-US" sz="1600" b="1" dirty="0" smtClean="0">
                <a:solidFill>
                  <a:schemeClr val="tx2"/>
                </a:solidFill>
              </a:rPr>
              <a:t>Helen Thomas: Bitter end for 'dean' of press corps</a:t>
            </a:r>
          </a:p>
          <a:p>
            <a:r>
              <a:rPr lang="en-GB" altLang="en-US" sz="1600" dirty="0" smtClean="0"/>
              <a:t>She is the only reporter to have had her name engraved on a chair in the White House press briefing room.</a:t>
            </a:r>
          </a:p>
          <a:p>
            <a:r>
              <a:rPr lang="en-GB" altLang="en-US" sz="1600" dirty="0" smtClean="0"/>
              <a:t>But after five decades of covering the White House, Helen Thomas, 89, retired under a cloud on Monday - caught on camera saying Israeli Jews should "get the hell out of Palestine" and "go home" to Germany, Poland and America. </a:t>
            </a:r>
          </a:p>
          <a:p>
            <a:pPr>
              <a:buFontTx/>
              <a:buNone/>
            </a:pPr>
            <a:r>
              <a:rPr lang="en-GB" altLang="en-US" sz="1600" dirty="0" smtClean="0">
                <a:solidFill>
                  <a:schemeClr val="tx2"/>
                </a:solidFill>
              </a:rPr>
              <a:t>BBC, 6/8/2010, </a:t>
            </a:r>
            <a:r>
              <a:rPr lang="en-US" altLang="en-US" sz="1600" dirty="0" smtClean="0">
                <a:hlinkClick r:id="rId2"/>
              </a:rPr>
              <a:t>http://news.bbc.co.uk/2/hi/world/us_and_canada/10260512.stm</a:t>
            </a:r>
            <a:r>
              <a:rPr lang="en-US" altLang="en-US" sz="1600" dirty="0" smtClean="0"/>
              <a:t> </a:t>
            </a:r>
          </a:p>
        </p:txBody>
      </p:sp>
      <p:sp>
        <p:nvSpPr>
          <p:cNvPr id="122884" name="Content Placeholder 3"/>
          <p:cNvSpPr>
            <a:spLocks noGrp="1"/>
          </p:cNvSpPr>
          <p:nvPr>
            <p:ph sz="half" idx="2"/>
          </p:nvPr>
        </p:nvSpPr>
        <p:spPr>
          <a:xfrm>
            <a:off x="2667000" y="1600200"/>
            <a:ext cx="2209800" cy="5257800"/>
          </a:xfrm>
        </p:spPr>
        <p:txBody>
          <a:bodyPr/>
          <a:lstStyle/>
          <a:p>
            <a:pPr>
              <a:buFontTx/>
              <a:buNone/>
            </a:pPr>
            <a:r>
              <a:rPr lang="en-US" altLang="en-US" sz="1800" b="1" dirty="0" smtClean="0">
                <a:solidFill>
                  <a:schemeClr val="tx2"/>
                </a:solidFill>
              </a:rPr>
              <a:t>CNN sacks editor over Muslim cleric Twitter remark: </a:t>
            </a:r>
          </a:p>
          <a:p>
            <a:r>
              <a:rPr lang="en-US" altLang="en-US" sz="1800" dirty="0" smtClean="0"/>
              <a:t>CNN has sacked a veteran Middle East editor after she wrote on Twitter that she "respected" a late senior Lebanese cleric said to have inspired Hezbollah. </a:t>
            </a:r>
          </a:p>
          <a:p>
            <a:pPr>
              <a:buFontTx/>
              <a:buNone/>
            </a:pPr>
            <a:r>
              <a:rPr lang="en-US" altLang="en-US" sz="1600" dirty="0" smtClean="0">
                <a:solidFill>
                  <a:schemeClr val="tx2"/>
                </a:solidFill>
              </a:rPr>
              <a:t>BBC, 7/8/2010, </a:t>
            </a:r>
            <a:r>
              <a:rPr lang="en-US" altLang="en-US" sz="1600" dirty="0" smtClean="0">
                <a:hlinkClick r:id="rId3"/>
              </a:rPr>
              <a:t>http://news.bbc.co.uk/2/hi/world/us_and_canada/10549106.stm</a:t>
            </a:r>
            <a:r>
              <a:rPr lang="en-US" altLang="en-US" sz="1600" dirty="0" smtClean="0"/>
              <a:t> </a:t>
            </a:r>
          </a:p>
        </p:txBody>
      </p:sp>
      <p:cxnSp>
        <p:nvCxnSpPr>
          <p:cNvPr id="122885" name="Straight Connector 5"/>
          <p:cNvCxnSpPr>
            <a:cxnSpLocks noChangeShapeType="1"/>
          </p:cNvCxnSpPr>
          <p:nvPr/>
        </p:nvCxnSpPr>
        <p:spPr bwMode="auto">
          <a:xfrm rot="5400000">
            <a:off x="38100" y="4229100"/>
            <a:ext cx="5257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2886" name="Straight Connector 7"/>
          <p:cNvCxnSpPr>
            <a:cxnSpLocks noChangeShapeType="1"/>
          </p:cNvCxnSpPr>
          <p:nvPr/>
        </p:nvCxnSpPr>
        <p:spPr bwMode="auto">
          <a:xfrm>
            <a:off x="0" y="1600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2887" name="Straight Connector 7"/>
          <p:cNvCxnSpPr>
            <a:cxnSpLocks noChangeShapeType="1"/>
          </p:cNvCxnSpPr>
          <p:nvPr/>
        </p:nvCxnSpPr>
        <p:spPr bwMode="auto">
          <a:xfrm rot="5400000">
            <a:off x="2171700" y="4229100"/>
            <a:ext cx="5257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22888" name="TextBox 8"/>
          <p:cNvSpPr txBox="1">
            <a:spLocks noChangeArrowheads="1"/>
          </p:cNvSpPr>
          <p:nvPr/>
        </p:nvSpPr>
        <p:spPr bwMode="auto">
          <a:xfrm>
            <a:off x="4800600" y="1600200"/>
            <a:ext cx="4343400" cy="535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UK envoy's praise for Lebanon cleric draws Israel anger: </a:t>
            </a:r>
          </a:p>
          <a:p>
            <a:pPr eaLnBrk="1" hangingPunct="1">
              <a:spcBef>
                <a:spcPct val="0"/>
              </a:spcBef>
              <a:buFontTx/>
              <a:buNone/>
            </a:pPr>
            <a:r>
              <a:rPr lang="en-US" altLang="en-US" sz="1800" dirty="0"/>
              <a:t>Israel has </a:t>
            </a:r>
            <a:r>
              <a:rPr lang="en-US" altLang="en-US" sz="1800" dirty="0" err="1"/>
              <a:t>criticised</a:t>
            </a:r>
            <a:r>
              <a:rPr lang="en-US" altLang="en-US" sz="1800" dirty="0"/>
              <a:t> Britain's ambassador to Lebanon for </a:t>
            </a:r>
            <a:r>
              <a:rPr lang="en-US" altLang="en-US" sz="1800" dirty="0" err="1"/>
              <a:t>eulogising</a:t>
            </a:r>
            <a:r>
              <a:rPr lang="en-US" altLang="en-US" sz="1800" dirty="0"/>
              <a:t> a recently deceased Lebanese cleric said to have inspired Hezbollah. Frances Guy wrote on her personal blog that Grand Ayatollah Mohammed Hussein </a:t>
            </a:r>
            <a:r>
              <a:rPr lang="en-US" altLang="en-US" sz="1800" dirty="0" err="1"/>
              <a:t>Fadlallah</a:t>
            </a:r>
            <a:r>
              <a:rPr lang="en-US" altLang="en-US" sz="1800" dirty="0"/>
              <a:t> was a "decent man" who rated among the people she most admired ["</a:t>
            </a:r>
            <a:r>
              <a:rPr lang="en-US" altLang="en-US" sz="1800" dirty="0">
                <a:solidFill>
                  <a:schemeClr val="tx2"/>
                </a:solidFill>
              </a:rPr>
              <a:t>When you visited him you could be sure of a real debate, a respectful argument and you knew you would leave his presence feeling a better person</a:t>
            </a:r>
            <a:r>
              <a:rPr lang="en-US" altLang="en-US" sz="1800" dirty="0"/>
              <a:t>"--Frances Guy, British ambassador to Lebanon]...The UK foreign office says it has taken down the blog after "mature consideration".  </a:t>
            </a:r>
          </a:p>
          <a:p>
            <a:pPr eaLnBrk="1" hangingPunct="1">
              <a:spcBef>
                <a:spcPct val="0"/>
              </a:spcBef>
              <a:buFontTx/>
              <a:buNone/>
            </a:pPr>
            <a:r>
              <a:rPr lang="en-US" altLang="en-US" sz="1600" dirty="0">
                <a:solidFill>
                  <a:schemeClr val="tx2"/>
                </a:solidFill>
              </a:rPr>
              <a:t>BBC, 7/9/2010, </a:t>
            </a:r>
          </a:p>
          <a:p>
            <a:pPr eaLnBrk="1" hangingPunct="1">
              <a:spcBef>
                <a:spcPct val="0"/>
              </a:spcBef>
              <a:buFontTx/>
              <a:buNone/>
            </a:pPr>
            <a:r>
              <a:rPr lang="en-US" altLang="en-US" sz="1600" dirty="0">
                <a:hlinkClick r:id="rId4"/>
              </a:rPr>
              <a:t>http://news.bbc.co.uk/2/hi/world/middle_east/10572025.stm</a:t>
            </a:r>
            <a:r>
              <a:rPr lang="en-US" altLang="en-US" sz="1600" dirty="0"/>
              <a:t> </a:t>
            </a:r>
          </a:p>
        </p:txBody>
      </p: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itle 1"/>
          <p:cNvSpPr>
            <a:spLocks noGrp="1"/>
          </p:cNvSpPr>
          <p:nvPr>
            <p:ph type="title"/>
          </p:nvPr>
        </p:nvSpPr>
        <p:spPr>
          <a:xfrm>
            <a:off x="0" y="0"/>
            <a:ext cx="9144000" cy="1981200"/>
          </a:xfrm>
        </p:spPr>
        <p:txBody>
          <a:bodyPr/>
          <a:lstStyle/>
          <a:p>
            <a:r>
              <a:rPr lang="en-US" altLang="en-US" b="1" dirty="0" smtClean="0"/>
              <a:t>CNN sacks Sanchez after dig at Jews</a:t>
            </a:r>
            <a:br>
              <a:rPr lang="en-US" altLang="en-US" b="1" dirty="0" smtClean="0"/>
            </a:br>
            <a:r>
              <a:rPr lang="en-US" altLang="en-US" sz="3600" dirty="0" smtClean="0"/>
              <a:t>CNN fired anchorman Rick Sanchez after he suggested that Jews run the news business</a:t>
            </a:r>
            <a:endParaRPr lang="en-US" altLang="en-US" dirty="0" smtClean="0"/>
          </a:p>
        </p:txBody>
      </p:sp>
      <p:sp>
        <p:nvSpPr>
          <p:cNvPr id="123907" name="Content Placeholder 2"/>
          <p:cNvSpPr>
            <a:spLocks noGrp="1"/>
          </p:cNvSpPr>
          <p:nvPr>
            <p:ph idx="1"/>
          </p:nvPr>
        </p:nvSpPr>
        <p:spPr>
          <a:xfrm>
            <a:off x="0" y="2209800"/>
            <a:ext cx="9144000" cy="4648200"/>
          </a:xfrm>
        </p:spPr>
        <p:txBody>
          <a:bodyPr/>
          <a:lstStyle/>
          <a:p>
            <a:r>
              <a:rPr lang="en-US" altLang="en-US" sz="1800" dirty="0" smtClean="0"/>
              <a:t>WASHINGTON (JTA) -- CNN fired anchorman Rick Sanchez after he suggested that Jews run the news business.</a:t>
            </a:r>
          </a:p>
          <a:p>
            <a:r>
              <a:rPr lang="en-US" altLang="en-US" sz="1800" dirty="0" smtClean="0"/>
              <a:t>Sanchez made his remarks in a freewheeling exchange Sept. 30 with Pete Dominick, a Latino stand-up comedian and radio show host who is friends with Jon Stewart, the faux-news Comedy Central star who has made Sanchez' robust style the butt of many jokes.</a:t>
            </a:r>
          </a:p>
          <a:p>
            <a:r>
              <a:rPr lang="en-US" altLang="en-US" sz="1800" dirty="0" smtClean="0"/>
              <a:t>Sanchez, a native of Cuba, alleged that Stewart singled him out because of white bigotry.</a:t>
            </a:r>
          </a:p>
          <a:p>
            <a:r>
              <a:rPr lang="en-US" altLang="en-US" sz="1800" dirty="0" smtClean="0"/>
              <a:t>Dominick pushed back, saying that Stewart, because he is Jewish, is himself a member of a minority.</a:t>
            </a:r>
          </a:p>
          <a:p>
            <a:r>
              <a:rPr lang="en-US" altLang="en-US" sz="1800" dirty="0" smtClean="0"/>
              <a:t>"I’m telling you that everybody who runs CNN is a lot like Stewart, and a lot of people who run all the other networks are a lot like Stewart, and to imply that somehow they, the people in this country who are Jewish, are an oppressed minority? Yeah," he said.</a:t>
            </a:r>
          </a:p>
          <a:p>
            <a:r>
              <a:rPr lang="en-US" altLang="en-US" sz="1800" dirty="0" smtClean="0"/>
              <a:t>On Oct. 1, Sanchez's 3 p.m. broadcast did not appear. At 6 p.m., in a short statement, CNN said he no longer worked for the network. </a:t>
            </a:r>
          </a:p>
          <a:p>
            <a:pPr>
              <a:buFontTx/>
              <a:buNone/>
            </a:pPr>
            <a:r>
              <a:rPr lang="en-US" altLang="en-US" sz="1800" dirty="0" smtClean="0">
                <a:solidFill>
                  <a:schemeClr val="tx2"/>
                </a:solidFill>
              </a:rPr>
              <a:t>JTA, October 2, 2010 ,  </a:t>
            </a:r>
            <a:r>
              <a:rPr lang="en-US" altLang="en-US" sz="1800" dirty="0" smtClean="0">
                <a:solidFill>
                  <a:schemeClr val="tx2"/>
                </a:solidFill>
                <a:hlinkClick r:id="rId2"/>
              </a:rPr>
              <a:t>http://www.jta.org/news/article/2010/10/02/2741092/cnn-sacks-sanchez-after-dig-at-jews</a:t>
            </a:r>
            <a:r>
              <a:rPr lang="en-US" altLang="en-US" sz="1800" dirty="0" smtClean="0">
                <a:solidFill>
                  <a:schemeClr val="tx2"/>
                </a:solidFill>
              </a:rPr>
              <a:t> </a:t>
            </a:r>
          </a:p>
          <a:p>
            <a:endParaRPr lang="en-US" altLang="en-US" sz="1800" dirty="0" smtClean="0"/>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tle 1"/>
          <p:cNvSpPr>
            <a:spLocks noGrp="1"/>
          </p:cNvSpPr>
          <p:nvPr>
            <p:ph type="title"/>
          </p:nvPr>
        </p:nvSpPr>
        <p:spPr>
          <a:xfrm>
            <a:off x="-1" y="0"/>
            <a:ext cx="5638801" cy="1752600"/>
          </a:xfrm>
        </p:spPr>
        <p:txBody>
          <a:bodyPr/>
          <a:lstStyle/>
          <a:p>
            <a:r>
              <a:rPr lang="en-US" altLang="en-US" sz="3600" b="1" dirty="0" smtClean="0"/>
              <a:t>Ex-mayor of London suspended from </a:t>
            </a:r>
            <a:r>
              <a:rPr lang="en-US" altLang="en-US" sz="3600" b="1" dirty="0" err="1" smtClean="0"/>
              <a:t>Labour</a:t>
            </a:r>
            <a:r>
              <a:rPr lang="en-US" altLang="en-US" sz="3600" b="1" dirty="0" smtClean="0"/>
              <a:t> for saying Hitler was Zionist</a:t>
            </a:r>
            <a:endParaRPr lang="en-US" altLang="en-US" sz="3600" dirty="0" smtClean="0"/>
          </a:p>
        </p:txBody>
      </p:sp>
      <p:sp>
        <p:nvSpPr>
          <p:cNvPr id="124931" name="Content Placeholder 2"/>
          <p:cNvSpPr>
            <a:spLocks noGrp="1"/>
          </p:cNvSpPr>
          <p:nvPr>
            <p:ph idx="1"/>
          </p:nvPr>
        </p:nvSpPr>
        <p:spPr>
          <a:xfrm>
            <a:off x="0" y="1752600"/>
            <a:ext cx="5867400" cy="5334000"/>
          </a:xfrm>
        </p:spPr>
        <p:txBody>
          <a:bodyPr/>
          <a:lstStyle/>
          <a:p>
            <a:pPr marL="0" indent="0">
              <a:buNone/>
            </a:pPr>
            <a:r>
              <a:rPr lang="en-US" altLang="en-US" sz="1800" dirty="0" smtClean="0"/>
              <a:t>(JTA) -- Britain’s </a:t>
            </a:r>
            <a:r>
              <a:rPr lang="en-US" altLang="en-US" sz="1800" dirty="0" err="1"/>
              <a:t>Labour</a:t>
            </a:r>
            <a:r>
              <a:rPr lang="en-US" altLang="en-US" sz="1800" dirty="0"/>
              <a:t> Party suspended former London Mayor Ken Livingstone on Thursday for saying Adolf Hitler was a Zionist... In a radio interview with the BBC on Thursday, Livingstone said, “Let’s remember when Hitler won his election in 1932 his policy then was that Jews should be moved to Israel. He was supporting Zionism.” He made the remarks in defense of </a:t>
            </a:r>
            <a:r>
              <a:rPr lang="en-US" altLang="en-US" sz="1800" dirty="0" err="1"/>
              <a:t>Labour</a:t>
            </a:r>
            <a:r>
              <a:rPr lang="en-US" altLang="en-US" sz="1800" dirty="0"/>
              <a:t> lawmaker </a:t>
            </a:r>
            <a:r>
              <a:rPr lang="en-US" altLang="en-US" sz="1800" dirty="0" err="1"/>
              <a:t>Naz</a:t>
            </a:r>
            <a:r>
              <a:rPr lang="en-US" altLang="en-US" sz="1800" dirty="0"/>
              <a:t> Shah, who was suspended a day earlier over a Facebook post in 2014 suggesting Israelis should be moved </a:t>
            </a:r>
            <a:r>
              <a:rPr lang="en-US" altLang="en-US" sz="1800" dirty="0" err="1"/>
              <a:t>en</a:t>
            </a:r>
            <a:r>
              <a:rPr lang="en-US" altLang="en-US" sz="1800" dirty="0"/>
              <a:t> masse to the United States. </a:t>
            </a:r>
            <a:r>
              <a:rPr lang="en-US" altLang="en-US" sz="1800" dirty="0" smtClean="0">
                <a:solidFill>
                  <a:schemeClr val="tx2"/>
                </a:solidFill>
              </a:rPr>
              <a:t>JTA, 4/28/2016, </a:t>
            </a:r>
            <a:r>
              <a:rPr lang="en-US" altLang="en-US" sz="800" dirty="0" smtClean="0">
                <a:solidFill>
                  <a:schemeClr val="tx2"/>
                </a:solidFill>
                <a:hlinkClick r:id="rId2"/>
              </a:rPr>
              <a:t>http</a:t>
            </a:r>
            <a:r>
              <a:rPr lang="en-US" altLang="en-US" sz="800" dirty="0">
                <a:solidFill>
                  <a:schemeClr val="tx2"/>
                </a:solidFill>
                <a:hlinkClick r:id="rId2"/>
              </a:rPr>
              <a:t>://</a:t>
            </a:r>
            <a:r>
              <a:rPr lang="en-US" altLang="en-US" sz="800" dirty="0" smtClean="0">
                <a:solidFill>
                  <a:schemeClr val="tx2"/>
                </a:solidFill>
                <a:hlinkClick r:id="rId2"/>
              </a:rPr>
              <a:t>www.jta.org/2016/04/28/news-opinion/world/labours-ex-mayor-of-london-hitler-was-a-zionist</a:t>
            </a:r>
            <a:r>
              <a:rPr lang="en-US" altLang="en-US" sz="800" dirty="0" smtClean="0">
                <a:solidFill>
                  <a:schemeClr val="tx2"/>
                </a:solidFill>
              </a:rPr>
              <a:t> </a:t>
            </a:r>
          </a:p>
          <a:p>
            <a:pPr marL="0" indent="0">
              <a:buNone/>
            </a:pPr>
            <a:r>
              <a:rPr lang="en-US" altLang="en-US" sz="2400" b="1" dirty="0">
                <a:solidFill>
                  <a:schemeClr val="tx2"/>
                </a:solidFill>
              </a:rPr>
              <a:t>Anti-Semitic Campaign in Basel is Traced to a Jewish Stude</a:t>
            </a:r>
            <a:r>
              <a:rPr lang="en-US" altLang="en-US" sz="2400" dirty="0">
                <a:solidFill>
                  <a:schemeClr val="tx2"/>
                </a:solidFill>
              </a:rPr>
              <a:t>nt, </a:t>
            </a:r>
            <a:r>
              <a:rPr lang="en-US" altLang="en-US" sz="1800" dirty="0"/>
              <a:t>JTA, 3/8/1983, </a:t>
            </a:r>
            <a:r>
              <a:rPr lang="en-US" altLang="en-US" sz="1000" dirty="0">
                <a:hlinkClick r:id="rId3"/>
              </a:rPr>
              <a:t>https://</a:t>
            </a:r>
            <a:r>
              <a:rPr lang="en-US" altLang="en-US" sz="1000" dirty="0" smtClean="0">
                <a:hlinkClick r:id="rId3"/>
              </a:rPr>
              <a:t>www.jta.org/1983/03/08/archive/anti-semitic-campaign-in-basel-is-traced-to-a-jewish-student</a:t>
            </a:r>
            <a:r>
              <a:rPr lang="en-US" altLang="en-US" sz="1000" dirty="0" smtClean="0"/>
              <a:t> </a:t>
            </a:r>
            <a:endParaRPr lang="en-US" altLang="en-US" sz="1000" dirty="0"/>
          </a:p>
          <a:p>
            <a:pPr marL="0" indent="0">
              <a:buNone/>
            </a:pPr>
            <a:r>
              <a:rPr lang="en-US" altLang="en-US" sz="2400" b="1" dirty="0" smtClean="0">
                <a:solidFill>
                  <a:schemeClr val="tx2"/>
                </a:solidFill>
              </a:rPr>
              <a:t>Jewish </a:t>
            </a:r>
            <a:r>
              <a:rPr lang="en-US" altLang="en-US" sz="2400" b="1" dirty="0">
                <a:solidFill>
                  <a:schemeClr val="tx2"/>
                </a:solidFill>
              </a:rPr>
              <a:t>Center Bomb Threat Suspect Is Arrested in Israel</a:t>
            </a:r>
            <a:r>
              <a:rPr lang="en-US" altLang="en-US" sz="2400" dirty="0"/>
              <a:t>,</a:t>
            </a:r>
            <a:r>
              <a:rPr lang="en-US" altLang="en-US" dirty="0"/>
              <a:t> </a:t>
            </a:r>
            <a:r>
              <a:rPr lang="en-US" altLang="en-US" sz="1800" dirty="0"/>
              <a:t>The New York Times, 3/23/2017, </a:t>
            </a:r>
            <a:r>
              <a:rPr lang="en-US" altLang="en-US" sz="1000" dirty="0">
                <a:hlinkClick r:id="rId4"/>
              </a:rPr>
              <a:t>https://</a:t>
            </a:r>
            <a:r>
              <a:rPr lang="en-US" altLang="en-US" sz="1000" dirty="0" smtClean="0">
                <a:hlinkClick r:id="rId4"/>
              </a:rPr>
              <a:t>www.nytimes.com/2017/03/23/us/jcc-bomb-threats.html</a:t>
            </a:r>
            <a:r>
              <a:rPr lang="en-US" altLang="en-US" sz="1000" dirty="0" smtClean="0"/>
              <a:t> </a:t>
            </a:r>
          </a:p>
        </p:txBody>
      </p:sp>
      <p:sp>
        <p:nvSpPr>
          <p:cNvPr id="2" name="Rectangle 1"/>
          <p:cNvSpPr/>
          <p:nvPr/>
        </p:nvSpPr>
        <p:spPr>
          <a:xfrm>
            <a:off x="5867400" y="29570"/>
            <a:ext cx="3276600" cy="6986528"/>
          </a:xfrm>
          <a:prstGeom prst="rect">
            <a:avLst/>
          </a:prstGeom>
        </p:spPr>
        <p:txBody>
          <a:bodyPr wrap="square">
            <a:spAutoFit/>
          </a:bodyPr>
          <a:lstStyle/>
          <a:p>
            <a:r>
              <a:rPr lang="en-US" sz="2000" b="1" dirty="0">
                <a:solidFill>
                  <a:schemeClr val="tx2"/>
                </a:solidFill>
              </a:rPr>
              <a:t>Zionism Should be on Trial, Not Ken Livingstone</a:t>
            </a:r>
          </a:p>
          <a:p>
            <a:r>
              <a:rPr lang="en-US" sz="1200" dirty="0"/>
              <a:t>What is Zionism? This is the question that millions of people across the United Kingdom will undoubtedly have been asking themselves over recent days in light of the political crisis and media firestorm that’s been whipped up over allegations that the Jeremy </a:t>
            </a:r>
            <a:r>
              <a:rPr lang="en-US" sz="1200" dirty="0" err="1"/>
              <a:t>Corbyn</a:t>
            </a:r>
            <a:r>
              <a:rPr lang="en-US" sz="1200" dirty="0"/>
              <a:t>-led </a:t>
            </a:r>
            <a:r>
              <a:rPr lang="en-US" sz="1200" dirty="0" err="1"/>
              <a:t>Labour</a:t>
            </a:r>
            <a:r>
              <a:rPr lang="en-US" sz="1200" dirty="0"/>
              <a:t> Party has a problem with antisemitism. It is a crisis that has seen </a:t>
            </a:r>
            <a:r>
              <a:rPr lang="en-US" sz="1200" dirty="0" err="1"/>
              <a:t>Labour</a:t>
            </a:r>
            <a:r>
              <a:rPr lang="en-US" sz="1200" dirty="0"/>
              <a:t> MP </a:t>
            </a:r>
            <a:r>
              <a:rPr lang="en-US" sz="1200" dirty="0" err="1"/>
              <a:t>Naz</a:t>
            </a:r>
            <a:r>
              <a:rPr lang="en-US" sz="1200" dirty="0"/>
              <a:t> Shah suspended by the party, along with former mayor of London and </a:t>
            </a:r>
            <a:r>
              <a:rPr lang="en-US" sz="1200" dirty="0" err="1"/>
              <a:t>Labour</a:t>
            </a:r>
            <a:r>
              <a:rPr lang="en-US" sz="1200" dirty="0"/>
              <a:t> Party veteran Ken Livingstone – the former over Facebook comments that came to light, the latter over comments made in an interview he gave defending Shah during which he brought up the existence of the </a:t>
            </a:r>
            <a:r>
              <a:rPr lang="en-US" sz="1200" dirty="0" err="1"/>
              <a:t>Haavara</a:t>
            </a:r>
            <a:r>
              <a:rPr lang="en-US" sz="1200" dirty="0"/>
              <a:t> Agreement between the Nazis and Zionists in Germany to arrange the transfer of Jews from Germany to </a:t>
            </a:r>
            <a:r>
              <a:rPr lang="en-US" sz="1200" dirty="0" smtClean="0"/>
              <a:t>Palestine…</a:t>
            </a:r>
          </a:p>
          <a:p>
            <a:r>
              <a:rPr lang="en-US" sz="1200" dirty="0"/>
              <a:t>In taking things this far, however, in subjecting Ken Livingstone to trial-by-media over his comments on Zionism, his detractors have also unwittingly placed Zionism itself on trial, with the question of Zionism, as mentioned, undoubtedly now being pondered by millions of people who previously would have had zero interest in the subject. And what most of those people will inarguably find if they delve deep enough into that question, despite the determined efforts of Israel’s supporters to conflate Zionism with Judaism, is that this is a political doctrine and ideology responsible for crimes against humanity on a grand scale</a:t>
            </a:r>
            <a:r>
              <a:rPr lang="en-US" sz="1200" dirty="0" smtClean="0"/>
              <a:t>. </a:t>
            </a:r>
            <a:r>
              <a:rPr lang="en-US" sz="1200" dirty="0" smtClean="0">
                <a:solidFill>
                  <a:schemeClr val="tx2"/>
                </a:solidFill>
              </a:rPr>
              <a:t>By </a:t>
            </a:r>
            <a:r>
              <a:rPr lang="en-US" sz="1200" dirty="0">
                <a:solidFill>
                  <a:schemeClr val="tx2"/>
                </a:solidFill>
              </a:rPr>
              <a:t>John </a:t>
            </a:r>
            <a:r>
              <a:rPr lang="en-US" sz="1200" dirty="0" smtClean="0">
                <a:solidFill>
                  <a:schemeClr val="tx2"/>
                </a:solidFill>
              </a:rPr>
              <a:t>Wight, </a:t>
            </a:r>
            <a:r>
              <a:rPr lang="en-US" sz="1200" dirty="0" err="1" smtClean="0">
                <a:solidFill>
                  <a:schemeClr val="tx2"/>
                </a:solidFill>
              </a:rPr>
              <a:t>Counterpounch</a:t>
            </a:r>
            <a:r>
              <a:rPr lang="en-US" sz="1200" dirty="0">
                <a:solidFill>
                  <a:schemeClr val="tx2"/>
                </a:solidFill>
              </a:rPr>
              <a:t>, 5/3/2016, </a:t>
            </a:r>
            <a:r>
              <a:rPr lang="en-US" sz="800" dirty="0">
                <a:solidFill>
                  <a:schemeClr val="tx2"/>
                </a:solidFill>
                <a:hlinkClick r:id="rId5"/>
              </a:rPr>
              <a:t>http://www.counterpunch.org/2016/05/03/zionism-should-be-on-trial-not-ken-livingstone</a:t>
            </a:r>
            <a:r>
              <a:rPr lang="en-US" sz="1200" dirty="0" smtClean="0">
                <a:hlinkClick r:id="rId5"/>
              </a:rPr>
              <a:t>/</a:t>
            </a:r>
            <a:r>
              <a:rPr lang="en-US" sz="1200" dirty="0" smtClean="0"/>
              <a:t> </a:t>
            </a:r>
            <a:endParaRPr lang="en-US" sz="1200" dirty="0"/>
          </a:p>
        </p:txBody>
      </p:sp>
      <p:cxnSp>
        <p:nvCxnSpPr>
          <p:cNvPr id="7" name="Straight Connector 6"/>
          <p:cNvCxnSpPr/>
          <p:nvPr/>
        </p:nvCxnSpPr>
        <p:spPr bwMode="auto">
          <a:xfrm>
            <a:off x="58674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1" y="4724400"/>
            <a:ext cx="58674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1" y="5715000"/>
            <a:ext cx="58674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p:cNvSpPr>
            <a:spLocks noGrp="1"/>
          </p:cNvSpPr>
          <p:nvPr>
            <p:ph type="title"/>
          </p:nvPr>
        </p:nvSpPr>
        <p:spPr>
          <a:xfrm>
            <a:off x="0" y="0"/>
            <a:ext cx="9144000" cy="2286000"/>
          </a:xfrm>
        </p:spPr>
        <p:txBody>
          <a:bodyPr/>
          <a:lstStyle/>
          <a:p>
            <a:r>
              <a:rPr lang="en-US" altLang="en-US" sz="4800" b="1" dirty="0" smtClean="0"/>
              <a:t>Leno will make first visit to Israel to emcee </a:t>
            </a:r>
            <a:r>
              <a:rPr lang="en-US" altLang="en-US" b="1" dirty="0" smtClean="0"/>
              <a:t>Genesis Prize ceremony</a:t>
            </a:r>
            <a:br>
              <a:rPr lang="en-US" altLang="en-US" b="1" dirty="0" smtClean="0"/>
            </a:br>
            <a:r>
              <a:rPr lang="en-US" altLang="en-US" sz="1800" b="1" dirty="0" smtClean="0">
                <a:solidFill>
                  <a:schemeClr val="tx1"/>
                </a:solidFill>
              </a:rPr>
              <a:t>GTA, May 1, 2014 12:51pm, </a:t>
            </a:r>
            <a:br>
              <a:rPr lang="en-US" altLang="en-US" sz="1800" b="1" dirty="0" smtClean="0">
                <a:solidFill>
                  <a:schemeClr val="tx1"/>
                </a:solidFill>
              </a:rPr>
            </a:br>
            <a:r>
              <a:rPr lang="en-US" altLang="en-US" sz="1400" dirty="0" smtClean="0">
                <a:solidFill>
                  <a:schemeClr val="tx1"/>
                </a:solidFill>
                <a:hlinkClick r:id="rId2"/>
              </a:rPr>
              <a:t>http://www.jta.org/2014/05/01/news-opinion/israel-middle-east/leno-will-make-first-visit-to-israel-to-present-genesis-prize-2</a:t>
            </a:r>
            <a:endParaRPr lang="en-US" altLang="en-US" sz="1400" dirty="0" smtClean="0">
              <a:solidFill>
                <a:schemeClr val="tx1"/>
              </a:solidFill>
            </a:endParaRPr>
          </a:p>
        </p:txBody>
      </p:sp>
      <p:sp>
        <p:nvSpPr>
          <p:cNvPr id="125955" name="Content Placeholder 2"/>
          <p:cNvSpPr>
            <a:spLocks noGrp="1"/>
          </p:cNvSpPr>
          <p:nvPr>
            <p:ph idx="1"/>
          </p:nvPr>
        </p:nvSpPr>
        <p:spPr>
          <a:xfrm>
            <a:off x="0" y="2438400"/>
            <a:ext cx="9144000" cy="4419600"/>
          </a:xfrm>
        </p:spPr>
        <p:txBody>
          <a:bodyPr/>
          <a:lstStyle/>
          <a:p>
            <a:pPr marL="0" indent="0">
              <a:buFontTx/>
              <a:buNone/>
            </a:pPr>
            <a:r>
              <a:rPr lang="en-US" altLang="en-US" sz="2700" dirty="0" smtClean="0"/>
              <a:t>JERUSALEM (JTA) — Former “Tonight Show” host Jay Leno will visit Israel to host the presentation of the inaugural Genesis Prize.</a:t>
            </a:r>
          </a:p>
          <a:p>
            <a:pPr marL="0" indent="0">
              <a:buFontTx/>
              <a:buNone/>
            </a:pPr>
            <a:r>
              <a:rPr lang="en-US" altLang="en-US" sz="2700" dirty="0" smtClean="0"/>
              <a:t>The May 22 ceremony in Jerusalem will honor former New York City Mayor Michael Bloomberg with the $1 million award.</a:t>
            </a:r>
          </a:p>
          <a:p>
            <a:pPr marL="0" indent="0">
              <a:buFontTx/>
              <a:buNone/>
            </a:pPr>
            <a:r>
              <a:rPr lang="en-US" altLang="en-US" sz="2700" dirty="0" smtClean="0"/>
              <a:t>“</a:t>
            </a:r>
            <a:r>
              <a:rPr lang="en-US" altLang="en-US" sz="2700" dirty="0" smtClean="0">
                <a:solidFill>
                  <a:schemeClr val="tx2"/>
                </a:solidFill>
              </a:rPr>
              <a:t>Jay Leno is a comedic icon who has entertained millions of people around the world for over 20 years,” said Stan </a:t>
            </a:r>
            <a:r>
              <a:rPr lang="en-US" altLang="en-US" sz="2700" dirty="0" err="1" smtClean="0">
                <a:solidFill>
                  <a:schemeClr val="tx2"/>
                </a:solidFill>
              </a:rPr>
              <a:t>Polovets</a:t>
            </a:r>
            <a:r>
              <a:rPr lang="en-US" altLang="en-US" sz="2700" dirty="0" smtClean="0">
                <a:solidFill>
                  <a:schemeClr val="tx2"/>
                </a:solidFill>
              </a:rPr>
              <a:t>, board chairman of the Genesis Prize Foundation. “What many don’t know, however, is that he is also a great friend to Israel</a:t>
            </a:r>
            <a:r>
              <a:rPr lang="en-US" altLang="en-US" sz="2700" dirty="0" smtClean="0"/>
              <a:t>.”</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0" name="Rectangle 2"/>
          <p:cNvSpPr>
            <a:spLocks noChangeArrowheads="1"/>
          </p:cNvSpPr>
          <p:nvPr/>
        </p:nvSpPr>
        <p:spPr bwMode="auto">
          <a:xfrm>
            <a:off x="14288" y="0"/>
            <a:ext cx="9129712" cy="643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Facebook IPO: Good for the Jews?</a:t>
            </a:r>
          </a:p>
          <a:p>
            <a:pPr eaLnBrk="1" hangingPunct="1">
              <a:spcBef>
                <a:spcPct val="0"/>
              </a:spcBef>
              <a:buFontTx/>
              <a:buNone/>
            </a:pPr>
            <a:endParaRPr lang="en-US" altLang="en-US" sz="2800" dirty="0" smtClean="0"/>
          </a:p>
          <a:p>
            <a:pPr eaLnBrk="1" hangingPunct="1">
              <a:spcBef>
                <a:spcPct val="0"/>
              </a:spcBef>
              <a:buFontTx/>
              <a:buNone/>
            </a:pPr>
            <a:r>
              <a:rPr lang="en-US" altLang="en-US" sz="2800" dirty="0" smtClean="0"/>
              <a:t>“…</a:t>
            </a:r>
            <a:r>
              <a:rPr lang="en-US" altLang="en-US" sz="2800" dirty="0"/>
              <a:t>On the eve of Facebook’s initial public offering, scheduled for Friday, Jews -- like everyone else -- are still figuring out how Facebook can serve their personal or professional needs.</a:t>
            </a:r>
          </a:p>
          <a:p>
            <a:pPr eaLnBrk="1" hangingPunct="1">
              <a:spcBef>
                <a:spcPct val="0"/>
              </a:spcBef>
              <a:buFontTx/>
              <a:buNone/>
            </a:pPr>
            <a:r>
              <a:rPr lang="en-US" altLang="en-US" sz="2800" dirty="0"/>
              <a:t>What </a:t>
            </a:r>
            <a:r>
              <a:rPr lang="en-US" altLang="en-US" sz="2800" dirty="0">
                <a:hlinkClick r:id="rId2"/>
              </a:rPr>
              <a:t>started out in a college dorm room</a:t>
            </a:r>
            <a:r>
              <a:rPr lang="en-US" altLang="en-US" sz="2800" dirty="0"/>
              <a:t> in 2003 as a way for Harvard students to rate women’s comparative “hotness” (it was then called Facemash.com) has morphed into a medium for more than 900 million people worldwide to communicate with each other, rally support or opposition, publicize news, make money, flirt and fulminate in ways both profound and mundane about the million and one things happening at any given moment…”</a:t>
            </a:r>
          </a:p>
          <a:p>
            <a:pPr eaLnBrk="1" hangingPunct="1">
              <a:spcBef>
                <a:spcPct val="0"/>
              </a:spcBef>
              <a:buFontTx/>
              <a:buNone/>
            </a:pPr>
            <a:r>
              <a:rPr lang="en-US" altLang="en-US" sz="1800" dirty="0" smtClean="0"/>
              <a:t>Jewish </a:t>
            </a:r>
            <a:r>
              <a:rPr lang="en-US" altLang="en-US" sz="1800" dirty="0"/>
              <a:t>Telegraphic Agency, May 15, 2012, </a:t>
            </a:r>
            <a:r>
              <a:rPr lang="en-US" altLang="en-US" sz="1800" dirty="0">
                <a:hlinkClick r:id="rId3"/>
              </a:rPr>
              <a:t>http://www.jta.org/news/article/2012/05/15/3095541/facebook-ipo-good-for-the-jews</a:t>
            </a:r>
            <a:r>
              <a:rPr lang="en-US" altLang="en-US" sz="1800" dirty="0"/>
              <a:t> </a:t>
            </a: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ChangeArrowheads="1"/>
          </p:cNvSpPr>
          <p:nvPr/>
        </p:nvSpPr>
        <p:spPr bwMode="auto">
          <a:xfrm>
            <a:off x="0" y="1371600"/>
            <a:ext cx="9158288" cy="578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smtClean="0"/>
              <a:t>“BERLIN </a:t>
            </a:r>
            <a:r>
              <a:rPr lang="en-US" altLang="en-US" sz="1800" dirty="0"/>
              <a:t>(JTA) — A caricature of Facebook founder Mark Zuckerberg in a German newspaper has drawn charges of anti-Semitism against the artist and newspaper.</a:t>
            </a:r>
          </a:p>
          <a:p>
            <a:pPr eaLnBrk="1" hangingPunct="1">
              <a:spcBef>
                <a:spcPct val="0"/>
              </a:spcBef>
              <a:buFontTx/>
              <a:buNone/>
            </a:pPr>
            <a:r>
              <a:rPr lang="en-US" altLang="en-US" sz="1800" dirty="0"/>
              <a:t>The Simon Wiesenthal Center protested the depiction of Zuckerberg by artist </a:t>
            </a:r>
            <a:r>
              <a:rPr lang="en-US" altLang="en-US" sz="1800" dirty="0" err="1"/>
              <a:t>Burkhard</a:t>
            </a:r>
            <a:r>
              <a:rPr lang="en-US" altLang="en-US" sz="1800" dirty="0"/>
              <a:t> Mohr in the </a:t>
            </a:r>
            <a:r>
              <a:rPr lang="en-US" altLang="en-US" sz="1800" dirty="0" err="1"/>
              <a:t>Suddeutsche</a:t>
            </a:r>
            <a:r>
              <a:rPr lang="en-US" altLang="en-US" sz="1800" dirty="0"/>
              <a:t> </a:t>
            </a:r>
            <a:r>
              <a:rPr lang="en-US" altLang="en-US" sz="1800" dirty="0" err="1"/>
              <a:t>Zeitungas</a:t>
            </a:r>
            <a:r>
              <a:rPr lang="en-US" altLang="en-US" sz="1800" dirty="0"/>
              <a:t> daily Feb. 21 featuring the 29-year-old Jewish entrepreneur as an octopus reaching with its tentacles to control social media — a comment on Facebook’s acquisition of WhatsApp announced last week... Rabbi Abraham Cooper, associate dean of the Wiesenthal Center, told the </a:t>
            </a:r>
            <a:r>
              <a:rPr lang="en-US" altLang="en-US" sz="1800" dirty="0" err="1"/>
              <a:t>Algemeiner</a:t>
            </a:r>
            <a:r>
              <a:rPr lang="en-US" altLang="en-US" sz="1800" dirty="0"/>
              <a:t> newspaper that the cartoon was “an outrage” that proves the artist is anti-Semitic</a:t>
            </a:r>
            <a:r>
              <a:rPr lang="en-US" altLang="en-US" sz="1800" dirty="0" smtClean="0"/>
              <a:t>.”</a:t>
            </a:r>
            <a:endParaRPr lang="en-US" altLang="en-US" sz="1800" dirty="0"/>
          </a:p>
          <a:p>
            <a:pPr eaLnBrk="1" hangingPunct="1">
              <a:spcBef>
                <a:spcPct val="0"/>
              </a:spcBef>
              <a:buFontTx/>
              <a:buNone/>
            </a:pPr>
            <a:r>
              <a:rPr lang="en-US" altLang="en-US" sz="1400" dirty="0" smtClean="0">
                <a:solidFill>
                  <a:schemeClr val="tx2"/>
                </a:solidFill>
                <a:hlinkClick r:id="rId2"/>
              </a:rPr>
              <a:t>http</a:t>
            </a:r>
            <a:r>
              <a:rPr lang="en-US" altLang="en-US" sz="1400" dirty="0">
                <a:solidFill>
                  <a:schemeClr val="tx2"/>
                </a:solidFill>
                <a:hlinkClick r:id="rId2"/>
              </a:rPr>
              <a:t>://www.jta.org/2014/02/25/news-opinion/world/caricature-of-mark-zuckerberg-in-german-newspaper-called-anti-semitic</a:t>
            </a:r>
            <a:r>
              <a:rPr lang="en-US" altLang="en-US" sz="1400" dirty="0">
                <a:solidFill>
                  <a:schemeClr val="tx2"/>
                </a:solidFill>
              </a:rPr>
              <a:t> </a:t>
            </a:r>
          </a:p>
          <a:p>
            <a:pPr eaLnBrk="1" hangingPunct="1">
              <a:spcBef>
                <a:spcPct val="0"/>
              </a:spcBef>
              <a:buFontTx/>
              <a:buNone/>
            </a:pPr>
            <a:r>
              <a:rPr lang="en-US" altLang="en-US" sz="1400" dirty="0" smtClean="0">
                <a:solidFill>
                  <a:schemeClr val="tx2"/>
                </a:solidFill>
                <a:hlinkClick r:id="rId3"/>
              </a:rPr>
              <a:t>http</a:t>
            </a:r>
            <a:r>
              <a:rPr lang="en-US" altLang="en-US" sz="1400" dirty="0">
                <a:solidFill>
                  <a:schemeClr val="tx2"/>
                </a:solidFill>
                <a:hlinkClick r:id="rId3"/>
              </a:rPr>
              <a:t>://www.dailymail.co.uk/news/article-2567167/Cartoon-German-newspaper-depicting-Mark-Zuckerberg-octopus-taking-world-starkly-reminiscent-Nazi-anti-Semitic-propaganda.html</a:t>
            </a:r>
            <a:r>
              <a:rPr lang="en-US" altLang="en-US" sz="1400" dirty="0">
                <a:solidFill>
                  <a:schemeClr val="tx2"/>
                </a:solidFill>
              </a:rPr>
              <a:t> </a:t>
            </a:r>
            <a:endParaRPr lang="en-US" altLang="en-US" sz="1400" dirty="0" smtClean="0">
              <a:solidFill>
                <a:schemeClr val="tx2"/>
              </a:solidFill>
            </a:endParaRPr>
          </a:p>
          <a:p>
            <a:pPr eaLnBrk="1" hangingPunct="1">
              <a:spcBef>
                <a:spcPct val="0"/>
              </a:spcBef>
              <a:buFontTx/>
              <a:buNone/>
            </a:pPr>
            <a:r>
              <a:rPr lang="en-US" altLang="en-US" sz="3600" b="1" dirty="0" smtClean="0">
                <a:solidFill>
                  <a:schemeClr val="tx2"/>
                </a:solidFill>
              </a:rPr>
              <a:t>Mark </a:t>
            </a:r>
            <a:r>
              <a:rPr lang="en-US" altLang="en-US" sz="3600" b="1" dirty="0">
                <a:solidFill>
                  <a:schemeClr val="tx2"/>
                </a:solidFill>
              </a:rPr>
              <a:t>Zuckerberg Sues to Make His $100M Hawaii Estate Even More Private</a:t>
            </a:r>
            <a:r>
              <a:rPr lang="en-US" altLang="en-US" sz="1400" dirty="0"/>
              <a:t>: </a:t>
            </a:r>
            <a:endParaRPr lang="en-US" altLang="en-US" sz="1400" dirty="0" smtClean="0"/>
          </a:p>
          <a:p>
            <a:pPr eaLnBrk="1" hangingPunct="1">
              <a:spcBef>
                <a:spcPct val="0"/>
              </a:spcBef>
              <a:buFontTx/>
              <a:buNone/>
            </a:pPr>
            <a:r>
              <a:rPr lang="en-US" altLang="en-US" sz="1400" dirty="0" smtClean="0"/>
              <a:t>“Mark </a:t>
            </a:r>
            <a:r>
              <a:rPr lang="en-US" altLang="en-US" sz="1400" dirty="0" err="1"/>
              <a:t>Zuckberg</a:t>
            </a:r>
            <a:r>
              <a:rPr lang="en-US" altLang="en-US" sz="1400" dirty="0"/>
              <a:t> might have started the world’s premier social network, but he’s not in the mood for new friends when’s he on holiday at his 700-acre estate on Kauai. He’s now suing hundreds of Native Hawaiian families who own small plots in the middle of his estate, giving them the right to traverse his lands, reported the Honolulu Star Advertiser. If the legal action succeeds, the families will be forced to sell their property — inherited over the generations in some cases — to the highest bidder (presumably Zuckerberg) at a public auction... Zuckerberg bought the estate in 2014, paying $100 million in total. He is worth a total of $44.6 billion." </a:t>
            </a:r>
            <a:r>
              <a:rPr lang="en-US" altLang="en-US" sz="1400" dirty="0">
                <a:solidFill>
                  <a:schemeClr val="tx2"/>
                </a:solidFill>
              </a:rPr>
              <a:t>Forward, 1/19/2017, </a:t>
            </a:r>
            <a:r>
              <a:rPr lang="en-US" altLang="en-US" sz="1400" dirty="0">
                <a:solidFill>
                  <a:schemeClr val="tx2"/>
                </a:solidFill>
                <a:hlinkClick r:id="rId4"/>
              </a:rPr>
              <a:t>http://forward.com/fast-forward/360470/mark-zuckerberg-sues-to-make-his-100m-hawaii-estate-even-more-private</a:t>
            </a:r>
            <a:r>
              <a:rPr lang="en-US" altLang="en-US" sz="1400" dirty="0" smtClean="0">
                <a:solidFill>
                  <a:schemeClr val="tx2"/>
                </a:solidFill>
                <a:hlinkClick r:id="rId4"/>
              </a:rPr>
              <a:t>/</a:t>
            </a:r>
            <a:r>
              <a:rPr lang="en-US" altLang="en-US" sz="1400" dirty="0" smtClean="0">
                <a:solidFill>
                  <a:schemeClr val="tx2"/>
                </a:solidFill>
              </a:rPr>
              <a:t> </a:t>
            </a:r>
            <a:endParaRPr lang="en-US" altLang="en-US" sz="1400" dirty="0">
              <a:solidFill>
                <a:schemeClr val="tx2"/>
              </a:solidFill>
            </a:endParaRPr>
          </a:p>
        </p:txBody>
      </p:sp>
      <p:sp>
        <p:nvSpPr>
          <p:cNvPr id="128004" name="Rectangle 3"/>
          <p:cNvSpPr>
            <a:spLocks noChangeArrowheads="1"/>
          </p:cNvSpPr>
          <p:nvPr/>
        </p:nvSpPr>
        <p:spPr bwMode="auto">
          <a:xfrm>
            <a:off x="0" y="14288"/>
            <a:ext cx="9144000" cy="141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300" b="1" dirty="0">
                <a:solidFill>
                  <a:schemeClr val="tx2"/>
                </a:solidFill>
              </a:rPr>
              <a:t>Caricature of Mark Zuckerberg in German paper called anti-Semitic</a:t>
            </a:r>
          </a:p>
        </p:txBody>
      </p:sp>
      <p:cxnSp>
        <p:nvCxnSpPr>
          <p:cNvPr id="3" name="Straight Connector 2"/>
          <p:cNvCxnSpPr>
            <a:stCxn id="128002" idx="1"/>
            <a:endCxn id="128002" idx="3"/>
          </p:cNvCxnSpPr>
          <p:nvPr/>
        </p:nvCxnSpPr>
        <p:spPr bwMode="auto">
          <a:xfrm>
            <a:off x="0" y="4264700"/>
            <a:ext cx="915828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Box 1"/>
          <p:cNvSpPr txBox="1">
            <a:spLocks noChangeArrowheads="1"/>
          </p:cNvSpPr>
          <p:nvPr/>
        </p:nvSpPr>
        <p:spPr bwMode="auto">
          <a:xfrm>
            <a:off x="0" y="-26988"/>
            <a:ext cx="5751513" cy="686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UK paper posts anti-Israel cartoon on Holocaust day [2013]--</a:t>
            </a:r>
            <a:r>
              <a:rPr lang="en-US" altLang="en-US" sz="2400" dirty="0"/>
              <a:t>On Holocaust Memorial Day</a:t>
            </a:r>
            <a:r>
              <a:rPr lang="en-US" altLang="en-US" sz="2400" dirty="0" smtClean="0"/>
              <a:t>, 'Sunday </a:t>
            </a:r>
            <a:r>
              <a:rPr lang="en-US" altLang="en-US" sz="2400" dirty="0"/>
              <a:t>Times' publishes cartoon depicting </a:t>
            </a:r>
            <a:r>
              <a:rPr lang="en-US" altLang="en-US" sz="2400" dirty="0" smtClean="0"/>
              <a:t>[Israeli] PM [Netanyahu] </a:t>
            </a:r>
            <a:r>
              <a:rPr lang="en-US" altLang="en-US" sz="2400" dirty="0"/>
              <a:t>paving wall with Palestinian blood</a:t>
            </a:r>
            <a:r>
              <a:rPr lang="en-US" altLang="en-US" sz="2400" dirty="0" smtClean="0"/>
              <a:t>. </a:t>
            </a:r>
            <a:r>
              <a:rPr lang="en-US" altLang="en-US" sz="2400" dirty="0" smtClean="0">
                <a:solidFill>
                  <a:schemeClr val="tx2"/>
                </a:solidFill>
              </a:rPr>
              <a:t>The Jerusalem Post, 1/27/2013, </a:t>
            </a:r>
            <a:r>
              <a:rPr lang="en-US" altLang="en-US" sz="1000" dirty="0" smtClean="0">
                <a:hlinkClick r:id="rId2"/>
              </a:rPr>
              <a:t>http://www.jpost.com/JewishWorld/JewishNews/Article.aspx?id=301128</a:t>
            </a:r>
            <a:r>
              <a:rPr lang="en-US" altLang="en-US" sz="1000" dirty="0" smtClean="0"/>
              <a:t> </a:t>
            </a:r>
          </a:p>
          <a:p>
            <a:pPr eaLnBrk="1" hangingPunct="1">
              <a:spcBef>
                <a:spcPct val="0"/>
              </a:spcBef>
              <a:buFontTx/>
              <a:buNone/>
            </a:pPr>
            <a:endParaRPr lang="en-US" altLang="en-US" sz="1000" dirty="0"/>
          </a:p>
          <a:p>
            <a:pPr eaLnBrk="1" hangingPunct="1">
              <a:spcBef>
                <a:spcPct val="0"/>
              </a:spcBef>
              <a:buFontTx/>
              <a:buNone/>
            </a:pPr>
            <a:r>
              <a:rPr lang="en-US" altLang="en-US" sz="2200" b="1" dirty="0">
                <a:solidFill>
                  <a:schemeClr val="tx2"/>
                </a:solidFill>
              </a:rPr>
              <a:t>Holocaust denier ordered to visit concentration camps and write about </a:t>
            </a:r>
            <a:r>
              <a:rPr lang="en-US" altLang="en-US" sz="2200" b="1" dirty="0" smtClean="0">
                <a:solidFill>
                  <a:schemeClr val="tx2"/>
                </a:solidFill>
              </a:rPr>
              <a:t>them</a:t>
            </a:r>
          </a:p>
          <a:p>
            <a:pPr eaLnBrk="1" hangingPunct="1">
              <a:spcBef>
                <a:spcPct val="0"/>
              </a:spcBef>
              <a:buFontTx/>
              <a:buNone/>
            </a:pPr>
            <a:r>
              <a:rPr lang="en-US" altLang="en-US" sz="2000" dirty="0" smtClean="0"/>
              <a:t>A </a:t>
            </a:r>
            <a:r>
              <a:rPr lang="en-US" altLang="en-US" sz="2000" dirty="0"/>
              <a:t>court in Brussels has ordered a former Belgian lawmaker to visit five Nazi concentration camps and write about his experiences as punishment for publicly denying the Holocaust, a crime in Belgium</a:t>
            </a:r>
            <a:r>
              <a:rPr lang="en-US" altLang="en-US" sz="2000" b="1" dirty="0">
                <a:solidFill>
                  <a:schemeClr val="tx2"/>
                </a:solidFill>
              </a:rPr>
              <a:t>, </a:t>
            </a:r>
            <a:r>
              <a:rPr lang="en-US" altLang="en-US" sz="2000" dirty="0">
                <a:solidFill>
                  <a:schemeClr val="tx2"/>
                </a:solidFill>
              </a:rPr>
              <a:t>The Washington Post, 9/25/2017,</a:t>
            </a:r>
            <a:r>
              <a:rPr lang="en-US" altLang="en-US" sz="2000" dirty="0"/>
              <a:t> </a:t>
            </a:r>
            <a:r>
              <a:rPr lang="en-US" altLang="en-US" sz="500" dirty="0" smtClean="0">
                <a:hlinkClick r:id="rId3"/>
              </a:rPr>
              <a:t>https</a:t>
            </a:r>
            <a:r>
              <a:rPr lang="en-US" altLang="en-US" sz="500" dirty="0">
                <a:hlinkClick r:id="rId3"/>
              </a:rPr>
              <a:t>://www.washingtonpost.com/news/morning-mix/wp/2017/09/25/holocaust-denier-ordered-to-visit-concentration-camps-and-write-about-them/?hpid=hp_hp-morning-mix_mm-denier%3Ahomepage%2Fstory&amp;utm_term=.</a:t>
            </a:r>
            <a:r>
              <a:rPr lang="en-US" altLang="en-US" sz="500" dirty="0" smtClean="0">
                <a:hlinkClick r:id="rId3"/>
              </a:rPr>
              <a:t>1407690b9873</a:t>
            </a:r>
            <a:r>
              <a:rPr lang="en-US" altLang="en-US" sz="500" dirty="0" smtClean="0"/>
              <a:t>  </a:t>
            </a:r>
          </a:p>
          <a:p>
            <a:pPr eaLnBrk="1" hangingPunct="1">
              <a:spcBef>
                <a:spcPct val="0"/>
              </a:spcBef>
              <a:buFontTx/>
              <a:buNone/>
            </a:pPr>
            <a:endParaRPr lang="en-US" altLang="en-US" sz="900" dirty="0"/>
          </a:p>
          <a:p>
            <a:pPr eaLnBrk="1" hangingPunct="1">
              <a:spcBef>
                <a:spcPct val="0"/>
              </a:spcBef>
              <a:buFontTx/>
              <a:buNone/>
            </a:pPr>
            <a:r>
              <a:rPr lang="en-US" altLang="en-US" sz="1800" b="1" dirty="0" smtClean="0">
                <a:solidFill>
                  <a:schemeClr val="tx2"/>
                </a:solidFill>
              </a:rPr>
              <a:t>Polish </a:t>
            </a:r>
            <a:r>
              <a:rPr lang="en-US" altLang="en-US" sz="1800" b="1" dirty="0">
                <a:solidFill>
                  <a:schemeClr val="tx2"/>
                </a:solidFill>
              </a:rPr>
              <a:t>President Andrzej </a:t>
            </a:r>
            <a:r>
              <a:rPr lang="en-US" altLang="en-US" sz="1800" b="1" dirty="0" err="1">
                <a:solidFill>
                  <a:schemeClr val="tx2"/>
                </a:solidFill>
              </a:rPr>
              <a:t>Duda</a:t>
            </a:r>
            <a:r>
              <a:rPr lang="en-US" altLang="en-US" sz="1800" b="1" dirty="0">
                <a:solidFill>
                  <a:schemeClr val="tx2"/>
                </a:solidFill>
              </a:rPr>
              <a:t> signed a bill on Tuesday that authorizes jail time for people convicted of suggesting the country was complicit in the Holocaus</a:t>
            </a:r>
            <a:r>
              <a:rPr lang="en-US" altLang="en-US" sz="1800" dirty="0"/>
              <a:t>t. NPR, 2/6/2018</a:t>
            </a:r>
            <a:r>
              <a:rPr lang="en-US" altLang="en-US" sz="900" dirty="0"/>
              <a:t>, </a:t>
            </a:r>
            <a:r>
              <a:rPr lang="en-US" altLang="en-US" sz="800" dirty="0">
                <a:hlinkClick r:id="rId4"/>
              </a:rPr>
              <a:t>https://</a:t>
            </a:r>
            <a:r>
              <a:rPr lang="en-US" altLang="en-US" sz="800" dirty="0" smtClean="0">
                <a:hlinkClick r:id="rId4"/>
              </a:rPr>
              <a:t>www.npr.org/sections/thetwo-way/2018/02/06/583765527/polish-president-signs-bill-giving-jail-time-for-implicating-poland-in-the-holoc</a:t>
            </a:r>
            <a:r>
              <a:rPr lang="en-US" altLang="en-US" sz="800" dirty="0" smtClean="0"/>
              <a:t> </a:t>
            </a:r>
          </a:p>
        </p:txBody>
      </p:sp>
      <p:pic>
        <p:nvPicPr>
          <p:cNvPr id="129027" name="Picture 5" descr="http://www.jpost.com/HttpHandlers/ShowImage.ashx?ID=2123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49925" y="-26988"/>
            <a:ext cx="33782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8" name="Rectangle 1"/>
          <p:cNvSpPr>
            <a:spLocks noChangeArrowheads="1"/>
          </p:cNvSpPr>
          <p:nvPr/>
        </p:nvSpPr>
        <p:spPr bwMode="auto">
          <a:xfrm>
            <a:off x="5749925" y="6332538"/>
            <a:ext cx="33940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a:hlinkClick r:id="rId6"/>
              </a:rPr>
              <a:t>http://www.jpost.com/HttpHandlers/ShowImage.ashx?ID=21</a:t>
            </a:r>
            <a:r>
              <a:rPr lang="en-US" altLang="en-US" sz="1000"/>
              <a:t> </a:t>
            </a:r>
          </a:p>
        </p:txBody>
      </p:sp>
      <p:sp>
        <p:nvSpPr>
          <p:cNvPr id="3" name="Rectangle 2"/>
          <p:cNvSpPr/>
          <p:nvPr/>
        </p:nvSpPr>
        <p:spPr>
          <a:xfrm flipH="1">
            <a:off x="6477000" y="649288"/>
            <a:ext cx="2667000" cy="307975"/>
          </a:xfrm>
          <a:prstGeom prst="rect">
            <a:avLst/>
          </a:prstGeom>
        </p:spPr>
        <p:txBody>
          <a:bodyPr>
            <a:spAutoFit/>
          </a:bodyPr>
          <a:lstStyle/>
          <a:p>
            <a:pPr>
              <a:defRPr/>
            </a:pPr>
            <a:r>
              <a:rPr lang="en-US" sz="1400" dirty="0">
                <a:solidFill>
                  <a:schemeClr val="bg1"/>
                </a:solidFill>
                <a:effectLst>
                  <a:outerShdw blurRad="38100" dist="38100" dir="2700000" algn="tl">
                    <a:srgbClr val="000000">
                      <a:alpha val="43137"/>
                    </a:srgbClr>
                  </a:outerShdw>
                </a:effectLst>
              </a:rPr>
              <a:t>“Will cementing peace continue?” </a:t>
            </a:r>
          </a:p>
        </p:txBody>
      </p:sp>
      <p:cxnSp>
        <p:nvCxnSpPr>
          <p:cNvPr id="4" name="Straight Connector 3"/>
          <p:cNvCxnSpPr/>
          <p:nvPr/>
        </p:nvCxnSpPr>
        <p:spPr bwMode="auto">
          <a:xfrm>
            <a:off x="0" y="3048000"/>
            <a:ext cx="5791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486400"/>
            <a:ext cx="5791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p:nvPr>
        </p:nvSpPr>
        <p:spPr>
          <a:xfrm>
            <a:off x="0" y="0"/>
            <a:ext cx="9144000" cy="2133600"/>
          </a:xfrm>
        </p:spPr>
        <p:txBody>
          <a:bodyPr/>
          <a:lstStyle/>
          <a:p>
            <a:r>
              <a:rPr lang="en-US" altLang="en-US" sz="6600" b="1" smtClean="0"/>
              <a:t>Israeli "skunk" fouls West Bank protests</a:t>
            </a:r>
            <a:r>
              <a:rPr lang="en-US" altLang="en-US" sz="5400" b="1" smtClean="0"/>
              <a:t/>
            </a:r>
            <a:br>
              <a:rPr lang="en-US" altLang="en-US" sz="5400" b="1" smtClean="0"/>
            </a:br>
            <a:r>
              <a:rPr lang="en-US" altLang="en-US" sz="1600" b="1" smtClean="0">
                <a:hlinkClick r:id="rId2"/>
              </a:rPr>
              <a:t>http://www.reuters.com/article/2012/09/03/us-israel-palestinians-skunk-idUSBRE88208W20120903</a:t>
            </a:r>
            <a:r>
              <a:rPr lang="en-US" altLang="en-US" sz="1600" b="1" smtClean="0"/>
              <a:t> </a:t>
            </a:r>
            <a:endParaRPr lang="en-US" altLang="en-US" sz="1600" smtClean="0"/>
          </a:p>
        </p:txBody>
      </p:sp>
      <p:sp>
        <p:nvSpPr>
          <p:cNvPr id="130051" name="Content Placeholder 2"/>
          <p:cNvSpPr>
            <a:spLocks noGrp="1"/>
          </p:cNvSpPr>
          <p:nvPr>
            <p:ph idx="1"/>
          </p:nvPr>
        </p:nvSpPr>
        <p:spPr>
          <a:xfrm>
            <a:off x="0" y="2209800"/>
            <a:ext cx="9144000" cy="4648200"/>
          </a:xfrm>
        </p:spPr>
        <p:txBody>
          <a:bodyPr/>
          <a:lstStyle/>
          <a:p>
            <a:pPr marL="0" indent="0">
              <a:buFontTx/>
              <a:buNone/>
            </a:pPr>
            <a:r>
              <a:rPr lang="en-US" altLang="en-US" sz="2400" dirty="0" smtClean="0"/>
              <a:t>(Reuters) - Imagine taking a chunk of rotting corpse from a stagnant sewer, placing it in a blender and spraying the filthy liquid in your face. Your gag reflex goes off the charts and you can't escape, because the nauseating stench persists for days.</a:t>
            </a:r>
          </a:p>
          <a:p>
            <a:pPr marL="0" indent="0">
              <a:buFontTx/>
              <a:buNone/>
            </a:pPr>
            <a:r>
              <a:rPr lang="en-US" altLang="en-US" sz="2400" dirty="0" smtClean="0"/>
              <a:t>This is "skunk", a fearsome but non-lethal tool in Israel's arsenal of weapons for crowd control. It comes in armored tanker trucks fitted with a cannon that can spray a jet of stinking fluid over crowds who know how to cope with plain old tear gas.</a:t>
            </a:r>
          </a:p>
          <a:p>
            <a:pPr marL="0" indent="0">
              <a:buFontTx/>
              <a:buNone/>
            </a:pPr>
            <a:r>
              <a:rPr lang="en-US" altLang="en-US" sz="2400" dirty="0" smtClean="0"/>
              <a:t>While the army calls skunk an attempt to minimize casualties, rights groups dismiss it as a fig-leaf for the use of deadlier force against protesters in the occupied West Bank.</a:t>
            </a:r>
          </a:p>
        </p:txBody>
      </p:sp>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1"/>
          <p:cNvSpPr>
            <a:spLocks noGrp="1"/>
          </p:cNvSpPr>
          <p:nvPr>
            <p:ph type="title"/>
          </p:nvPr>
        </p:nvSpPr>
        <p:spPr>
          <a:xfrm>
            <a:off x="0" y="0"/>
            <a:ext cx="9144000" cy="1371600"/>
          </a:xfrm>
        </p:spPr>
        <p:txBody>
          <a:bodyPr/>
          <a:lstStyle/>
          <a:p>
            <a:r>
              <a:rPr lang="en-US" altLang="en-US" sz="4200" b="1" smtClean="0"/>
              <a:t>IDF legal adviser: Detention of 5-year-old Palestinian boy was legitimate</a:t>
            </a:r>
          </a:p>
        </p:txBody>
      </p:sp>
      <p:sp>
        <p:nvSpPr>
          <p:cNvPr id="131075" name="Content Placeholder 2"/>
          <p:cNvSpPr>
            <a:spLocks noGrp="1"/>
          </p:cNvSpPr>
          <p:nvPr>
            <p:ph idx="1"/>
          </p:nvPr>
        </p:nvSpPr>
        <p:spPr>
          <a:xfrm>
            <a:off x="-11113" y="1447800"/>
            <a:ext cx="9155113" cy="1143000"/>
          </a:xfrm>
        </p:spPr>
        <p:txBody>
          <a:bodyPr/>
          <a:lstStyle/>
          <a:p>
            <a:pPr marL="0" indent="0">
              <a:buFontTx/>
              <a:buNone/>
            </a:pPr>
            <a:r>
              <a:rPr lang="en-US" altLang="en-US" sz="4000" dirty="0" smtClean="0"/>
              <a:t>The Israel Defense Forces' detention of a five-year-old Palestinian boy in Hebron earlier this month was a legitimate step in order to “thwart the threat posed by the activities of a minor,” the IDF’s legal adviser in the West Bank has ruled. </a:t>
            </a:r>
            <a:r>
              <a:rPr lang="en-US" altLang="en-US" sz="4000" dirty="0" err="1" smtClean="0">
                <a:solidFill>
                  <a:schemeClr val="tx2"/>
                </a:solidFill>
              </a:rPr>
              <a:t>Haaretz</a:t>
            </a:r>
            <a:r>
              <a:rPr lang="en-US" altLang="en-US" sz="4000" dirty="0" smtClean="0">
                <a:solidFill>
                  <a:schemeClr val="tx2"/>
                </a:solidFill>
              </a:rPr>
              <a:t>, July 31, 2013,</a:t>
            </a:r>
            <a:r>
              <a:rPr lang="en-US" altLang="en-US" sz="4000" dirty="0" smtClean="0"/>
              <a:t> </a:t>
            </a:r>
            <a:r>
              <a:rPr lang="en-US" altLang="en-US" sz="1800" dirty="0" smtClean="0">
                <a:hlinkClick r:id="rId2"/>
              </a:rPr>
              <a:t>http://www.haaretz.com/news/diplomacy-defense/.premium-1.538995</a:t>
            </a:r>
            <a:r>
              <a:rPr lang="en-US" altLang="en-US" sz="1800" dirty="0" smtClean="0"/>
              <a:t> </a:t>
            </a: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75" y="7938"/>
            <a:ext cx="5492750" cy="3794125"/>
          </a:xfrm>
        </p:spPr>
        <p:txBody>
          <a:bodyPr/>
          <a:lstStyle/>
          <a:p>
            <a:pPr marL="0" indent="0">
              <a:buFontTx/>
              <a:buNone/>
              <a:defRPr/>
            </a:pPr>
            <a:r>
              <a:rPr lang="en-US" sz="2700" b="1" dirty="0" smtClean="0">
                <a:solidFill>
                  <a:schemeClr val="tx2"/>
                </a:solidFill>
                <a:effectLst>
                  <a:outerShdw blurRad="38100" dist="38100" dir="2700000" algn="tl">
                    <a:srgbClr val="000000">
                      <a:alpha val="43137"/>
                    </a:srgbClr>
                  </a:outerShdw>
                </a:effectLst>
              </a:rPr>
              <a:t>Israel’s connection to Ukraine crisis </a:t>
            </a:r>
          </a:p>
          <a:p>
            <a:pPr marL="0" indent="0">
              <a:buFontTx/>
              <a:buNone/>
              <a:defRPr/>
            </a:pPr>
            <a:r>
              <a:rPr lang="en-US" sz="2100" dirty="0" smtClean="0">
                <a:solidFill>
                  <a:schemeClr val="tx2"/>
                </a:solidFill>
                <a:effectLst>
                  <a:outerShdw blurRad="38100" dist="38100" dir="2700000" algn="tl">
                    <a:srgbClr val="000000">
                      <a:alpha val="43137"/>
                    </a:srgbClr>
                  </a:outerShdw>
                </a:effectLst>
              </a:rPr>
              <a:t>[Ukraine and surrounding countries are the original homeland countries of the overwhelming majority of contemporary Jews, including almost all Israeli prime ministers and presidents] </a:t>
            </a:r>
          </a:p>
          <a:p>
            <a:pPr marL="0" indent="0">
              <a:buFontTx/>
              <a:buNone/>
              <a:defRPr/>
            </a:pPr>
            <a:r>
              <a:rPr lang="en-US" sz="1600" b="1" dirty="0" smtClean="0">
                <a:solidFill>
                  <a:schemeClr val="tx2"/>
                </a:solidFill>
              </a:rPr>
              <a:t>The ex-Israeli soldier who led a Kiev fighting unit </a:t>
            </a:r>
          </a:p>
          <a:p>
            <a:pPr marL="0" indent="0">
              <a:buFontTx/>
              <a:buNone/>
              <a:defRPr/>
            </a:pPr>
            <a:r>
              <a:rPr lang="en-US" sz="1600" dirty="0" smtClean="0">
                <a:solidFill>
                  <a:schemeClr val="tx2"/>
                </a:solidFill>
              </a:rPr>
              <a:t>'Delta' has headed 'the Blue Helmets of </a:t>
            </a:r>
            <a:r>
              <a:rPr lang="en-US" sz="1600" dirty="0" err="1" smtClean="0">
                <a:solidFill>
                  <a:schemeClr val="tx2"/>
                </a:solidFill>
              </a:rPr>
              <a:t>Maidan</a:t>
            </a:r>
            <a:r>
              <a:rPr lang="en-US" sz="1600" dirty="0" smtClean="0">
                <a:solidFill>
                  <a:schemeClr val="tx2"/>
                </a:solidFill>
              </a:rPr>
              <a:t>' of 40 men and women - including several IDF veterans - in violent clashes with government forces</a:t>
            </a:r>
            <a:r>
              <a:rPr lang="en-US" sz="1600" dirty="0" smtClean="0"/>
              <a:t>--- </a:t>
            </a:r>
            <a:r>
              <a:rPr lang="en-US" sz="1800" dirty="0" err="1" smtClean="0"/>
              <a:t>Haaretz</a:t>
            </a:r>
            <a:r>
              <a:rPr lang="en-US" sz="1800" dirty="0" smtClean="0"/>
              <a:t>, 2/28/2014, </a:t>
            </a:r>
            <a:r>
              <a:rPr lang="en-US" sz="1200" dirty="0" smtClean="0">
                <a:hlinkClick r:id="rId2"/>
              </a:rPr>
              <a:t>http://www.haaretz.com/news/world/1.577114</a:t>
            </a:r>
            <a:endParaRPr lang="en-US" sz="1200" dirty="0" smtClean="0"/>
          </a:p>
        </p:txBody>
      </p:sp>
      <p:pic>
        <p:nvPicPr>
          <p:cNvPr id="132099" name="Picture 2" descr="Map of the Crimea peninsu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2913" y="-17463"/>
            <a:ext cx="3676650" cy="3311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3581400" y="3802063"/>
            <a:ext cx="1905000" cy="2954337"/>
          </a:xfrm>
          <a:prstGeom prst="rect">
            <a:avLst/>
          </a:prstGeom>
        </p:spPr>
        <p:txBody>
          <a:bodyPr>
            <a:spAutoFit/>
          </a:bodyPr>
          <a:lstStyle/>
          <a:p>
            <a:pPr>
              <a:defRPr/>
            </a:pPr>
            <a:endParaRPr lang="en-US" sz="200" b="1" dirty="0">
              <a:solidFill>
                <a:schemeClr val="tx2"/>
              </a:solidFill>
            </a:endParaRPr>
          </a:p>
          <a:p>
            <a:pPr>
              <a:defRPr/>
            </a:pPr>
            <a:r>
              <a:rPr lang="en-US" sz="1600" b="1" dirty="0">
                <a:solidFill>
                  <a:schemeClr val="tx2"/>
                </a:solidFill>
              </a:rPr>
              <a:t>‘Death to Jews’ graffiti sprayed on Crimean synagogue </a:t>
            </a:r>
            <a:r>
              <a:rPr lang="en-US" sz="1600" dirty="0"/>
              <a:t>-- JTA, 2/28/2014, </a:t>
            </a:r>
            <a:r>
              <a:rPr lang="en-US" sz="800" dirty="0">
                <a:hlinkClick r:id="rId4"/>
              </a:rPr>
              <a:t>http://www.jta.org/2014/02/28/news-opinion/world/death-to-jews-graffiti-sprayed-on-crimean-synagogue</a:t>
            </a:r>
            <a:endParaRPr lang="en-US" sz="800" dirty="0"/>
          </a:p>
          <a:p>
            <a:pPr>
              <a:defRPr/>
            </a:pPr>
            <a:r>
              <a:rPr lang="en-US" sz="2000" b="1" dirty="0">
                <a:solidFill>
                  <a:schemeClr val="tx2"/>
                </a:solidFill>
                <a:effectLst>
                  <a:outerShdw blurRad="38100" dist="38100" dir="2700000" algn="tl">
                    <a:srgbClr val="000000">
                      <a:alpha val="43137"/>
                    </a:srgbClr>
                  </a:outerShdw>
                </a:effectLst>
              </a:rPr>
              <a:t>Russia supports Syria against Israel and its allies </a:t>
            </a:r>
          </a:p>
        </p:txBody>
      </p:sp>
      <p:sp>
        <p:nvSpPr>
          <p:cNvPr id="5" name="TextBox 4"/>
          <p:cNvSpPr txBox="1"/>
          <p:nvPr/>
        </p:nvSpPr>
        <p:spPr>
          <a:xfrm>
            <a:off x="5456238" y="3152775"/>
            <a:ext cx="3649662" cy="3846513"/>
          </a:xfrm>
          <a:prstGeom prst="rect">
            <a:avLst/>
          </a:prstGeom>
          <a:noFill/>
        </p:spPr>
        <p:txBody>
          <a:bodyPr>
            <a:spAutoFit/>
          </a:bodyPr>
          <a:lstStyle/>
          <a:p>
            <a:pPr>
              <a:defRPr/>
            </a:pPr>
            <a:r>
              <a:rPr lang="en-US" sz="2800" b="1" dirty="0">
                <a:solidFill>
                  <a:schemeClr val="tx2"/>
                </a:solidFill>
              </a:rPr>
              <a:t>Crimea</a:t>
            </a:r>
          </a:p>
          <a:p>
            <a:pPr>
              <a:defRPr/>
            </a:pPr>
            <a:r>
              <a:rPr lang="en-US" sz="1800" dirty="0">
                <a:solidFill>
                  <a:schemeClr val="tx2"/>
                </a:solidFill>
              </a:rPr>
              <a:t>Autonomous republic within Ukraine</a:t>
            </a:r>
          </a:p>
          <a:p>
            <a:pPr>
              <a:defRPr/>
            </a:pPr>
            <a:r>
              <a:rPr lang="en-US" sz="1800" dirty="0">
                <a:solidFill>
                  <a:schemeClr val="tx2"/>
                </a:solidFill>
              </a:rPr>
              <a:t>Transferred from Russia in 1954</a:t>
            </a:r>
          </a:p>
          <a:p>
            <a:pPr>
              <a:defRPr/>
            </a:pPr>
            <a:r>
              <a:rPr lang="en-US" sz="1800" dirty="0"/>
              <a:t>Ethnic Russians - 58.5%*</a:t>
            </a:r>
          </a:p>
          <a:p>
            <a:pPr>
              <a:defRPr/>
            </a:pPr>
            <a:r>
              <a:rPr lang="en-US" sz="1800" dirty="0"/>
              <a:t>Ethnic Ukrainians - 24.4%*</a:t>
            </a:r>
          </a:p>
          <a:p>
            <a:pPr>
              <a:defRPr/>
            </a:pPr>
            <a:r>
              <a:rPr lang="en-US" sz="1800" dirty="0"/>
              <a:t>Crimean Tatars - 12.1%*</a:t>
            </a:r>
          </a:p>
          <a:p>
            <a:pPr>
              <a:defRPr/>
            </a:pPr>
            <a:r>
              <a:rPr lang="en-US" sz="1000" dirty="0"/>
              <a:t>****************************************</a:t>
            </a:r>
          </a:p>
          <a:p>
            <a:pPr>
              <a:defRPr/>
            </a:pPr>
            <a:r>
              <a:rPr lang="en-US" sz="1800" dirty="0"/>
              <a:t>Russia supplies discounted natural gas to Ukraine and Ukraine allows Russia to station: </a:t>
            </a:r>
          </a:p>
          <a:p>
            <a:pPr>
              <a:defRPr/>
            </a:pPr>
            <a:r>
              <a:rPr lang="en-US" sz="1200" dirty="0">
                <a:solidFill>
                  <a:schemeClr val="tx2"/>
                </a:solidFill>
                <a:effectLst>
                  <a:outerShdw blurRad="38100" dist="38100" dir="2700000" algn="tl">
                    <a:srgbClr val="000000">
                      <a:alpha val="43137"/>
                    </a:srgbClr>
                  </a:outerShdw>
                </a:effectLst>
              </a:rPr>
              <a:t>161 aircraft at Kasha and </a:t>
            </a:r>
            <a:r>
              <a:rPr lang="en-US" sz="1200" dirty="0" err="1">
                <a:solidFill>
                  <a:schemeClr val="tx2"/>
                </a:solidFill>
                <a:effectLst>
                  <a:outerShdw blurRad="38100" dist="38100" dir="2700000" algn="tl">
                    <a:srgbClr val="000000">
                      <a:alpha val="43137"/>
                    </a:srgbClr>
                  </a:outerShdw>
                </a:effectLst>
              </a:rPr>
              <a:t>Gvardeyska</a:t>
            </a:r>
            <a:r>
              <a:rPr lang="en-US" sz="1200" dirty="0">
                <a:solidFill>
                  <a:schemeClr val="tx2"/>
                </a:solidFill>
                <a:effectLst>
                  <a:outerShdw blurRad="38100" dist="38100" dir="2700000" algn="tl">
                    <a:srgbClr val="000000">
                      <a:alpha val="43137"/>
                    </a:srgbClr>
                  </a:outerShdw>
                </a:effectLst>
              </a:rPr>
              <a:t> airbases</a:t>
            </a:r>
          </a:p>
          <a:p>
            <a:pPr>
              <a:defRPr/>
            </a:pPr>
            <a:r>
              <a:rPr lang="en-US" sz="1200" dirty="0">
                <a:solidFill>
                  <a:schemeClr val="tx2"/>
                </a:solidFill>
                <a:effectLst>
                  <a:outerShdw blurRad="38100" dist="38100" dir="2700000" algn="tl">
                    <a:srgbClr val="000000">
                      <a:alpha val="43137"/>
                    </a:srgbClr>
                  </a:outerShdw>
                </a:effectLst>
              </a:rPr>
              <a:t>388 warships and other vessels in Ukraine’s waters</a:t>
            </a:r>
          </a:p>
          <a:p>
            <a:pPr>
              <a:defRPr/>
            </a:pPr>
            <a:r>
              <a:rPr lang="en-US" sz="1200" dirty="0">
                <a:solidFill>
                  <a:schemeClr val="tx2"/>
                </a:solidFill>
                <a:effectLst>
                  <a:outerShdw blurRad="38100" dist="38100" dir="2700000" algn="tl">
                    <a:srgbClr val="000000">
                      <a:alpha val="43137"/>
                    </a:srgbClr>
                  </a:outerShdw>
                </a:effectLst>
              </a:rPr>
              <a:t>25,000 officers and sailors at Sevastopol and </a:t>
            </a:r>
            <a:r>
              <a:rPr lang="en-US" sz="1200" dirty="0" err="1">
                <a:solidFill>
                  <a:schemeClr val="tx2"/>
                </a:solidFill>
                <a:effectLst>
                  <a:outerShdw blurRad="38100" dist="38100" dir="2700000" algn="tl">
                    <a:srgbClr val="000000">
                      <a:alpha val="43137"/>
                    </a:srgbClr>
                  </a:outerShdw>
                </a:effectLst>
              </a:rPr>
              <a:t>Feodosia</a:t>
            </a:r>
            <a:endParaRPr lang="en-US" sz="1200" dirty="0">
              <a:solidFill>
                <a:schemeClr val="tx2"/>
              </a:solidFill>
              <a:effectLst>
                <a:outerShdw blurRad="38100" dist="38100" dir="2700000" algn="tl">
                  <a:srgbClr val="000000">
                    <a:alpha val="43137"/>
                  </a:srgbClr>
                </a:outerShdw>
              </a:effectLst>
            </a:endParaRPr>
          </a:p>
          <a:p>
            <a:pPr>
              <a:defRPr/>
            </a:pPr>
            <a:r>
              <a:rPr lang="en-US" sz="1800" dirty="0"/>
              <a:t>BBC</a:t>
            </a:r>
            <a:r>
              <a:rPr lang="en-US" sz="1100" dirty="0"/>
              <a:t>, </a:t>
            </a:r>
            <a:r>
              <a:rPr lang="en-US" sz="1100" dirty="0">
                <a:solidFill>
                  <a:schemeClr val="tx2"/>
                </a:solidFill>
                <a:hlinkClick r:id="rId5"/>
              </a:rPr>
              <a:t>http://www.bbc.com/news/world-europe-26387353</a:t>
            </a:r>
            <a:r>
              <a:rPr lang="en-US" sz="1100" dirty="0">
                <a:solidFill>
                  <a:schemeClr val="tx2"/>
                </a:solidFill>
              </a:rPr>
              <a:t> </a:t>
            </a:r>
          </a:p>
        </p:txBody>
      </p:sp>
      <p:sp>
        <p:nvSpPr>
          <p:cNvPr id="132103" name="Rectangle 5"/>
          <p:cNvSpPr>
            <a:spLocks noChangeArrowheads="1"/>
          </p:cNvSpPr>
          <p:nvPr/>
        </p:nvSpPr>
        <p:spPr bwMode="auto">
          <a:xfrm>
            <a:off x="1588" y="3063875"/>
            <a:ext cx="39084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t>Delta, the nom de guerre of the Jewish commander of a Ukrainian street-fighting unit, is pictured in Kiev earlier this month. Photo by Courtesy </a:t>
            </a:r>
          </a:p>
        </p:txBody>
      </p:sp>
      <p:cxnSp>
        <p:nvCxnSpPr>
          <p:cNvPr id="132104" name="Straight Connector 7"/>
          <p:cNvCxnSpPr>
            <a:cxnSpLocks noChangeShapeType="1"/>
          </p:cNvCxnSpPr>
          <p:nvPr/>
        </p:nvCxnSpPr>
        <p:spPr bwMode="auto">
          <a:xfrm>
            <a:off x="5486400" y="3294063"/>
            <a:ext cx="0" cy="356393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2105" name="Straight Connector 9"/>
          <p:cNvCxnSpPr>
            <a:cxnSpLocks noChangeShapeType="1"/>
          </p:cNvCxnSpPr>
          <p:nvPr/>
        </p:nvCxnSpPr>
        <p:spPr bwMode="auto">
          <a:xfrm flipH="1">
            <a:off x="3598863" y="3887788"/>
            <a:ext cx="1887537" cy="63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2106" name="Straight Connector 12"/>
          <p:cNvCxnSpPr>
            <a:cxnSpLocks noChangeShapeType="1"/>
          </p:cNvCxnSpPr>
          <p:nvPr/>
        </p:nvCxnSpPr>
        <p:spPr bwMode="auto">
          <a:xfrm>
            <a:off x="3598863" y="3887788"/>
            <a:ext cx="0" cy="297021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2107" name="Rectangle 13"/>
          <p:cNvSpPr>
            <a:spLocks noChangeArrowheads="1"/>
          </p:cNvSpPr>
          <p:nvPr/>
        </p:nvSpPr>
        <p:spPr bwMode="auto">
          <a:xfrm>
            <a:off x="6019800" y="2057400"/>
            <a:ext cx="1447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Russia's Black Sea Fleet has its historic base at Sevastopol</a:t>
            </a:r>
            <a:endParaRPr lang="en-US" altLang="en-US" sz="7200" dirty="0">
              <a:solidFill>
                <a:schemeClr val="tx2"/>
              </a:solidFill>
            </a:endParaRPr>
          </a:p>
        </p:txBody>
      </p:sp>
      <p:cxnSp>
        <p:nvCxnSpPr>
          <p:cNvPr id="132108" name="Straight Connector 15"/>
          <p:cNvCxnSpPr>
            <a:cxnSpLocks noChangeShapeType="1"/>
          </p:cNvCxnSpPr>
          <p:nvPr/>
        </p:nvCxnSpPr>
        <p:spPr bwMode="auto">
          <a:xfrm>
            <a:off x="-34925" y="1828800"/>
            <a:ext cx="549116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2109" name="Straight Connector 20"/>
          <p:cNvCxnSpPr>
            <a:cxnSpLocks noChangeShapeType="1"/>
          </p:cNvCxnSpPr>
          <p:nvPr/>
        </p:nvCxnSpPr>
        <p:spPr bwMode="auto">
          <a:xfrm>
            <a:off x="3598863" y="5486400"/>
            <a:ext cx="1887537"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TextBox 1"/>
          <p:cNvSpPr txBox="1"/>
          <p:nvPr/>
        </p:nvSpPr>
        <p:spPr>
          <a:xfrm>
            <a:off x="1735138" y="3956050"/>
            <a:ext cx="1892300" cy="2986088"/>
          </a:xfrm>
          <a:prstGeom prst="rect">
            <a:avLst/>
          </a:prstGeom>
          <a:noFill/>
        </p:spPr>
        <p:txBody>
          <a:bodyPr>
            <a:spAutoFit/>
          </a:bodyPr>
          <a:lstStyle/>
          <a:p>
            <a:pPr>
              <a:defRPr/>
            </a:pPr>
            <a:r>
              <a:rPr lang="en-US" sz="1600" dirty="0">
                <a:solidFill>
                  <a:schemeClr val="tx2"/>
                </a:solidFill>
                <a:effectLst>
                  <a:outerShdw blurRad="38100" dist="38100" dir="2700000" algn="tl">
                    <a:srgbClr val="000000">
                      <a:alpha val="43137"/>
                    </a:srgbClr>
                  </a:outerShdw>
                </a:effectLst>
                <a:cs typeface="Arial" pitchFamily="34" charset="0"/>
              </a:rPr>
              <a:t>John McCain addresses Ukrainian protesters in Kiev: </a:t>
            </a:r>
            <a:endParaRPr lang="en-US" sz="1000" dirty="0">
              <a:solidFill>
                <a:schemeClr val="tx2"/>
              </a:solidFill>
              <a:effectLst>
                <a:outerShdw blurRad="38100" dist="38100" dir="2700000" algn="tl">
                  <a:srgbClr val="000000">
                    <a:alpha val="43137"/>
                  </a:srgbClr>
                </a:outerShdw>
              </a:effectLst>
              <a:cs typeface="Arial" pitchFamily="34" charset="0"/>
            </a:endParaRPr>
          </a:p>
          <a:p>
            <a:pPr>
              <a:defRPr/>
            </a:pPr>
            <a:r>
              <a:rPr lang="en-US" sz="800" dirty="0">
                <a:cs typeface="Arial" pitchFamily="34" charset="0"/>
                <a:hlinkClick r:id="rId6"/>
              </a:rPr>
              <a:t>http://www.youtube.com/watch?v=93eyhO8VTdg</a:t>
            </a:r>
            <a:r>
              <a:rPr lang="en-US" sz="800" dirty="0">
                <a:cs typeface="Arial" pitchFamily="34" charset="0"/>
              </a:rPr>
              <a:t> </a:t>
            </a:r>
          </a:p>
          <a:p>
            <a:pPr>
              <a:defRPr/>
            </a:pPr>
            <a:endParaRPr lang="en-US" sz="500" dirty="0">
              <a:solidFill>
                <a:schemeClr val="tx2"/>
              </a:solidFill>
              <a:cs typeface="Arial" pitchFamily="34" charset="0"/>
              <a:hlinkClick r:id="rId7"/>
            </a:endParaRPr>
          </a:p>
          <a:p>
            <a:pPr>
              <a:defRPr/>
            </a:pPr>
            <a:r>
              <a:rPr lang="en-US" sz="800" dirty="0">
                <a:cs typeface="Arial" pitchFamily="34" charset="0"/>
                <a:hlinkClick r:id="rId7"/>
              </a:rPr>
              <a:t>http://www.youtube.com/watch?v=MlbN2GEYW9w</a:t>
            </a:r>
            <a:r>
              <a:rPr lang="en-US" sz="800" dirty="0">
                <a:cs typeface="Arial" pitchFamily="34" charset="0"/>
              </a:rPr>
              <a:t> </a:t>
            </a:r>
          </a:p>
          <a:p>
            <a:pPr>
              <a:defRPr/>
            </a:pPr>
            <a:endParaRPr lang="en-US" sz="1000" dirty="0">
              <a:cs typeface="Arial" pitchFamily="34" charset="0"/>
            </a:endParaRPr>
          </a:p>
          <a:p>
            <a:pPr>
              <a:defRPr/>
            </a:pPr>
            <a:r>
              <a:rPr lang="en-US" sz="1400" dirty="0">
                <a:solidFill>
                  <a:schemeClr val="tx2"/>
                </a:solidFill>
                <a:effectLst>
                  <a:outerShdw blurRad="38100" dist="38100" dir="2700000" algn="tl">
                    <a:srgbClr val="000000">
                      <a:alpha val="43137"/>
                    </a:srgbClr>
                  </a:outerShdw>
                </a:effectLst>
                <a:cs typeface="Arial" pitchFamily="34" charset="0"/>
              </a:rPr>
              <a:t>Bernard Henri Levy en Ukraine en 2014 -VS- Brzezinski en Afghanistan en 1970. Similitude?  </a:t>
            </a:r>
            <a:endParaRPr lang="en-US" sz="800" dirty="0">
              <a:solidFill>
                <a:schemeClr val="tx2"/>
              </a:solidFill>
              <a:effectLst>
                <a:outerShdw blurRad="38100" dist="38100" dir="2700000" algn="tl">
                  <a:srgbClr val="000000">
                    <a:alpha val="43137"/>
                  </a:srgbClr>
                </a:outerShdw>
              </a:effectLst>
              <a:cs typeface="Arial" pitchFamily="34" charset="0"/>
            </a:endParaRPr>
          </a:p>
          <a:p>
            <a:pPr>
              <a:defRPr/>
            </a:pPr>
            <a:r>
              <a:rPr lang="en-US" sz="800" dirty="0">
                <a:cs typeface="Arial" pitchFamily="34" charset="0"/>
                <a:hlinkClick r:id="rId8"/>
              </a:rPr>
              <a:t>http://www.youtube.com/wa</a:t>
            </a:r>
            <a:r>
              <a:rPr lang="en-US" sz="800" dirty="0">
                <a:cs typeface="Arial" pitchFamily="34" charset="0"/>
              </a:rPr>
              <a:t> </a:t>
            </a:r>
          </a:p>
          <a:p>
            <a:pPr>
              <a:defRPr/>
            </a:pPr>
            <a:r>
              <a:rPr lang="en-US" sz="800" dirty="0" err="1">
                <a:cs typeface="Arial" pitchFamily="34" charset="0"/>
                <a:hlinkClick r:id="rId8"/>
              </a:rPr>
              <a:t>tch?v</a:t>
            </a:r>
            <a:r>
              <a:rPr lang="en-US" sz="800" dirty="0">
                <a:cs typeface="Arial" pitchFamily="34" charset="0"/>
                <a:hlinkClick r:id="rId8"/>
              </a:rPr>
              <a:t>=jsupx5c9Kok</a:t>
            </a:r>
            <a:endParaRPr lang="en-US" sz="800" dirty="0">
              <a:cs typeface="Arial" pitchFamily="34" charset="0"/>
            </a:endParaRPr>
          </a:p>
        </p:txBody>
      </p:sp>
      <p:cxnSp>
        <p:nvCxnSpPr>
          <p:cNvPr id="132111" name="Straight Connector 8"/>
          <p:cNvCxnSpPr>
            <a:cxnSpLocks noChangeShapeType="1"/>
          </p:cNvCxnSpPr>
          <p:nvPr/>
        </p:nvCxnSpPr>
        <p:spPr bwMode="auto">
          <a:xfrm flipH="1">
            <a:off x="1784350" y="3894138"/>
            <a:ext cx="0" cy="299402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2112" name="Straight Connector 11"/>
          <p:cNvCxnSpPr>
            <a:cxnSpLocks noChangeShapeType="1"/>
          </p:cNvCxnSpPr>
          <p:nvPr/>
        </p:nvCxnSpPr>
        <p:spPr bwMode="auto">
          <a:xfrm>
            <a:off x="1735138" y="3887788"/>
            <a:ext cx="1846262" cy="63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2113" name="Rectangle 5"/>
          <p:cNvSpPr>
            <a:spLocks noChangeArrowheads="1"/>
          </p:cNvSpPr>
          <p:nvPr/>
        </p:nvSpPr>
        <p:spPr bwMode="auto">
          <a:xfrm>
            <a:off x="-22225" y="3894138"/>
            <a:ext cx="1806575"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Jewish mogul Vadim </a:t>
            </a:r>
            <a:r>
              <a:rPr lang="en-US" altLang="en-US" sz="2400" b="1" dirty="0" err="1">
                <a:solidFill>
                  <a:schemeClr val="tx2"/>
                </a:solidFill>
              </a:rPr>
              <a:t>Rabinovich</a:t>
            </a:r>
            <a:r>
              <a:rPr lang="en-US" altLang="en-US" sz="2400" b="1" dirty="0">
                <a:solidFill>
                  <a:schemeClr val="tx2"/>
                </a:solidFill>
              </a:rPr>
              <a:t> running for Ukraine presidency</a:t>
            </a:r>
            <a:endParaRPr lang="en-US" altLang="en-US" sz="500" b="1" dirty="0">
              <a:solidFill>
                <a:schemeClr val="tx2"/>
              </a:solidFill>
            </a:endParaRPr>
          </a:p>
          <a:p>
            <a:pPr eaLnBrk="1" hangingPunct="1">
              <a:spcBef>
                <a:spcPct val="0"/>
              </a:spcBef>
              <a:buFontTx/>
              <a:buNone/>
            </a:pPr>
            <a:r>
              <a:rPr lang="en-US" altLang="en-US" sz="500" dirty="0">
                <a:hlinkClick r:id="rId9"/>
              </a:rPr>
              <a:t>http://www.jta.org/2014/03/25/news-opinion/world/ukrainian-business-mogul-rabinovich-announces-presidential-bid</a:t>
            </a:r>
            <a:r>
              <a:rPr lang="en-US" altLang="en-US" sz="500" dirty="0"/>
              <a:t> </a:t>
            </a:r>
          </a:p>
        </p:txBody>
      </p:sp>
      <p:cxnSp>
        <p:nvCxnSpPr>
          <p:cNvPr id="132114" name="Straight Connector 7"/>
          <p:cNvCxnSpPr>
            <a:cxnSpLocks noChangeShapeType="1"/>
          </p:cNvCxnSpPr>
          <p:nvPr/>
        </p:nvCxnSpPr>
        <p:spPr bwMode="auto">
          <a:xfrm flipH="1">
            <a:off x="0" y="3887788"/>
            <a:ext cx="17605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2115" name="Rectangle 5"/>
          <p:cNvSpPr>
            <a:spLocks noChangeArrowheads="1"/>
          </p:cNvSpPr>
          <p:nvPr/>
        </p:nvSpPr>
        <p:spPr bwMode="auto">
          <a:xfrm>
            <a:off x="5456238" y="1406525"/>
            <a:ext cx="37433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hlinkClick r:id="rId10"/>
              </a:rPr>
              <a:t>http://www.bbc.com/news/world-europe-27308526</a:t>
            </a:r>
            <a:r>
              <a:rPr lang="en-US" altLang="en-US" sz="1200"/>
              <a:t> </a:t>
            </a:r>
          </a:p>
        </p:txBody>
      </p:sp>
      <p:sp>
        <p:nvSpPr>
          <p:cNvPr id="6" name="Rectangle 5"/>
          <p:cNvSpPr/>
          <p:nvPr/>
        </p:nvSpPr>
        <p:spPr>
          <a:xfrm>
            <a:off x="3740150" y="2737276"/>
            <a:ext cx="1746250" cy="1107996"/>
          </a:xfrm>
          <a:prstGeom prst="rect">
            <a:avLst/>
          </a:prstGeom>
        </p:spPr>
        <p:txBody>
          <a:bodyPr wrap="square">
            <a:spAutoFit/>
          </a:bodyPr>
          <a:lstStyle/>
          <a:p>
            <a:r>
              <a:rPr lang="en-US" sz="1200" b="1" dirty="0">
                <a:solidFill>
                  <a:schemeClr val="tx2"/>
                </a:solidFill>
              </a:rPr>
              <a:t>Ukrainian president taps Jewish politician to be next prime </a:t>
            </a:r>
            <a:r>
              <a:rPr lang="en-US" sz="1200" b="1" dirty="0" smtClean="0">
                <a:solidFill>
                  <a:schemeClr val="tx2"/>
                </a:solidFill>
              </a:rPr>
              <a:t>minister</a:t>
            </a:r>
          </a:p>
          <a:p>
            <a:r>
              <a:rPr lang="en-US" sz="1200" dirty="0" smtClean="0"/>
              <a:t>Jerusalem Post, 4/13/2016</a:t>
            </a:r>
            <a:r>
              <a:rPr lang="en-US" sz="1200" dirty="0"/>
              <a:t>, </a:t>
            </a:r>
            <a:r>
              <a:rPr lang="en-US" sz="300" dirty="0">
                <a:hlinkClick r:id="rId11"/>
              </a:rPr>
              <a:t>http://m.jpost.com/Diaspora/Ukrainian-president-taps-Jewish-politician-to-be-next-prime-minister-451215#article=6017QzE5NEI0OTNDRDk0QThBN0Q3NjYxQTM3NkIyNzFFQ0E</a:t>
            </a:r>
            <a:r>
              <a:rPr lang="en-US" sz="300" dirty="0" smtClean="0"/>
              <a:t>= </a:t>
            </a:r>
            <a:endParaRPr lang="en-US" sz="300" dirty="0"/>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le 1"/>
          <p:cNvSpPr>
            <a:spLocks noGrp="1"/>
          </p:cNvSpPr>
          <p:nvPr>
            <p:ph type="title"/>
          </p:nvPr>
        </p:nvSpPr>
        <p:spPr>
          <a:xfrm>
            <a:off x="0" y="0"/>
            <a:ext cx="9144000" cy="2743200"/>
          </a:xfrm>
        </p:spPr>
        <p:txBody>
          <a:bodyPr/>
          <a:lstStyle/>
          <a:p>
            <a:r>
              <a:rPr lang="en-US" altLang="en-US" sz="4800" b="1" dirty="0" smtClean="0"/>
              <a:t>The Jews who said 'no’ to Putin</a:t>
            </a:r>
            <a:r>
              <a:rPr lang="en-US" altLang="en-US" sz="1800" dirty="0" smtClean="0"/>
              <a:t/>
            </a:r>
            <a:br>
              <a:rPr lang="en-US" altLang="en-US" sz="1800" dirty="0" smtClean="0"/>
            </a:br>
            <a:r>
              <a:rPr lang="en-US" altLang="en-US" sz="2800" dirty="0" smtClean="0"/>
              <a:t>In Ukraine they categorically deny the Russian propaganda that they are under threat, and directly address Putin and his credibility as a protector of the Jews and other minorities. </a:t>
            </a:r>
            <a:br>
              <a:rPr lang="en-US" altLang="en-US" sz="2800" dirty="0" smtClean="0"/>
            </a:br>
            <a:r>
              <a:rPr lang="en-US" altLang="en-US" sz="1800" dirty="0" smtClean="0">
                <a:solidFill>
                  <a:schemeClr val="tx1"/>
                </a:solidFill>
              </a:rPr>
              <a:t>By </a:t>
            </a:r>
            <a:r>
              <a:rPr lang="en-US" altLang="en-US" sz="1800" dirty="0" err="1" smtClean="0">
                <a:solidFill>
                  <a:schemeClr val="tx1"/>
                </a:solidFill>
              </a:rPr>
              <a:t>Anshel</a:t>
            </a:r>
            <a:r>
              <a:rPr lang="en-US" altLang="en-US" sz="1800" dirty="0" smtClean="0">
                <a:solidFill>
                  <a:schemeClr val="tx1"/>
                </a:solidFill>
              </a:rPr>
              <a:t> </a:t>
            </a:r>
            <a:r>
              <a:rPr lang="en-US" altLang="en-US" sz="1800" dirty="0" err="1" smtClean="0">
                <a:solidFill>
                  <a:schemeClr val="tx1"/>
                </a:solidFill>
              </a:rPr>
              <a:t>Pfeffer</a:t>
            </a:r>
            <a:r>
              <a:rPr lang="en-US" altLang="en-US" sz="1800" dirty="0" smtClean="0">
                <a:solidFill>
                  <a:schemeClr val="tx1"/>
                </a:solidFill>
              </a:rPr>
              <a:t>, </a:t>
            </a:r>
            <a:r>
              <a:rPr lang="en-US" altLang="en-US" sz="1800" dirty="0" err="1" smtClean="0">
                <a:solidFill>
                  <a:schemeClr val="tx1"/>
                </a:solidFill>
              </a:rPr>
              <a:t>Haaretz</a:t>
            </a:r>
            <a:r>
              <a:rPr lang="en-US" altLang="en-US" sz="1800" dirty="0" smtClean="0">
                <a:solidFill>
                  <a:schemeClr val="tx1"/>
                </a:solidFill>
              </a:rPr>
              <a:t>, 3/14/2014,</a:t>
            </a:r>
            <a:br>
              <a:rPr lang="en-US" altLang="en-US" sz="1800" dirty="0" smtClean="0">
                <a:solidFill>
                  <a:schemeClr val="tx1"/>
                </a:solidFill>
              </a:rPr>
            </a:br>
            <a:r>
              <a:rPr lang="en-US" altLang="en-US" sz="1800" dirty="0" smtClean="0">
                <a:solidFill>
                  <a:schemeClr val="tx1"/>
                </a:solidFill>
                <a:hlinkClick r:id="rId2"/>
              </a:rPr>
              <a:t>http://www.haaretz.com/weekend/jerusalem-babylon</a:t>
            </a:r>
            <a:r>
              <a:rPr lang="en-US" altLang="en-US" sz="1800" dirty="0" smtClean="0">
                <a:hlinkClick r:id="rId2"/>
              </a:rPr>
              <a:t>/.premium-1.579733</a:t>
            </a:r>
            <a:r>
              <a:rPr lang="en-US" altLang="en-US" sz="1800" dirty="0" smtClean="0"/>
              <a:t> </a:t>
            </a:r>
          </a:p>
        </p:txBody>
      </p:sp>
      <p:sp>
        <p:nvSpPr>
          <p:cNvPr id="133123" name="Content Placeholder 2"/>
          <p:cNvSpPr>
            <a:spLocks noGrp="1"/>
          </p:cNvSpPr>
          <p:nvPr>
            <p:ph idx="1"/>
          </p:nvPr>
        </p:nvSpPr>
        <p:spPr>
          <a:xfrm>
            <a:off x="0" y="2743200"/>
            <a:ext cx="9144000" cy="4114800"/>
          </a:xfrm>
        </p:spPr>
        <p:txBody>
          <a:bodyPr/>
          <a:lstStyle/>
          <a:p>
            <a:pPr marL="0" indent="0">
              <a:buFontTx/>
              <a:buNone/>
            </a:pPr>
            <a:r>
              <a:rPr lang="en-US" altLang="en-US" sz="2400" dirty="0" smtClean="0"/>
              <a:t>“Ukrainian Jews have got to be the most frustrating Jewish community to cover as a journalist, and that’s saying a lot. No one knows how many of them there really are; their numbers range from 70,000 in official censuses to anywhere around 500,000 or more according to unofficial assessments. At least three men claim to be the chief rabbi of Ukraine and at least four national organizations claim to represent and speak on behalf of the country’s Jews. Their identities are complex: Ukrainian citizens, Russian speakers, holders of Israeli and American passports and owners of homes in Geneva and London. And that’s before we get to the many Ukrainians who are rumored to be at least part Jewish but would never identify themselves as such.” </a:t>
            </a: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jta.org/wp-content/uploads/2014/03/maidanwounded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3238" y="3163888"/>
            <a:ext cx="483552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147" name="Rectangle 1"/>
          <p:cNvSpPr>
            <a:spLocks noChangeArrowheads="1"/>
          </p:cNvSpPr>
          <p:nvPr/>
        </p:nvSpPr>
        <p:spPr bwMode="auto">
          <a:xfrm>
            <a:off x="31750" y="0"/>
            <a:ext cx="911225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5400" b="1">
                <a:solidFill>
                  <a:schemeClr val="tx2"/>
                </a:solidFill>
              </a:rPr>
              <a:t>Wounded Ukrainian protesters airlifted to Israel for medical treatment</a:t>
            </a:r>
            <a:endParaRPr lang="en-US" altLang="en-US" sz="5400"/>
          </a:p>
        </p:txBody>
      </p:sp>
      <p:sp>
        <p:nvSpPr>
          <p:cNvPr id="134148" name="Rectangle 2"/>
          <p:cNvSpPr>
            <a:spLocks noChangeArrowheads="1"/>
          </p:cNvSpPr>
          <p:nvPr/>
        </p:nvSpPr>
        <p:spPr bwMode="auto">
          <a:xfrm>
            <a:off x="4313238" y="6334125"/>
            <a:ext cx="4830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solidFill>
                  <a:srgbClr val="FFFFFF"/>
                </a:solidFill>
              </a:rPr>
              <a:t>A wounded individual is transported to a waiting plane, where he will be flown to Israel to receive medical care. (Shimon Briman)</a:t>
            </a:r>
          </a:p>
        </p:txBody>
      </p:sp>
      <p:sp>
        <p:nvSpPr>
          <p:cNvPr id="134149" name="TextBox 3"/>
          <p:cNvSpPr txBox="1">
            <a:spLocks noChangeArrowheads="1"/>
          </p:cNvSpPr>
          <p:nvPr/>
        </p:nvSpPr>
        <p:spPr bwMode="auto">
          <a:xfrm>
            <a:off x="0" y="2492375"/>
            <a:ext cx="4343400" cy="437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TEL AVIV (JTA) – For 17-year-old Bolodimir Bedyuk, a Ukrainian who was severely wounded in clashes with Ukrainian police on Feb. 18, Israeli medical care may be his only hope.</a:t>
            </a:r>
          </a:p>
          <a:p>
            <a:pPr eaLnBrk="1" hangingPunct="1">
              <a:spcBef>
                <a:spcPct val="0"/>
              </a:spcBef>
              <a:buFontTx/>
              <a:buNone/>
            </a:pPr>
            <a:r>
              <a:rPr lang="en-US" altLang="en-US" sz="1800"/>
              <a:t>After a pitched battle with Ukrainian police forces on Institutskaya Street in Kiev, Bedyuk suffered chest wounds and extensive liver damage — his brother Aleksei said Bolodimir’s liver “was torn practically in half.” In that confrontation, Ukrainian police forces advanced with automatic weapons on protesters, leaving dozens dead. </a:t>
            </a:r>
            <a:r>
              <a:rPr lang="en-US" altLang="en-US" sz="1800">
                <a:solidFill>
                  <a:schemeClr val="tx2"/>
                </a:solidFill>
              </a:rPr>
              <a:t>Jewish Telegraphic Agency, 3/7/2014, </a:t>
            </a:r>
            <a:r>
              <a:rPr lang="en-US" altLang="en-US" sz="800">
                <a:solidFill>
                  <a:schemeClr val="tx2"/>
                </a:solidFill>
                <a:hlinkClick r:id="rId3"/>
              </a:rPr>
              <a:t>http://www.jta.org/2014/03/07/news-opinion/israel-middle-east/wounded-ukrainian-protesters-airlifted-to-israel-for-medical-treatment</a:t>
            </a:r>
            <a:r>
              <a:rPr lang="en-US" altLang="en-US" sz="800">
                <a:solidFill>
                  <a:schemeClr val="tx2"/>
                </a:solidFill>
              </a:rPr>
              <a:t> </a:t>
            </a: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itle 1"/>
          <p:cNvSpPr>
            <a:spLocks noGrp="1"/>
          </p:cNvSpPr>
          <p:nvPr>
            <p:ph type="title"/>
          </p:nvPr>
        </p:nvSpPr>
        <p:spPr>
          <a:xfrm>
            <a:off x="0" y="0"/>
            <a:ext cx="9144000" cy="1828800"/>
          </a:xfrm>
        </p:spPr>
        <p:txBody>
          <a:bodyPr/>
          <a:lstStyle/>
          <a:p>
            <a:r>
              <a:rPr lang="en-US" altLang="en-US" sz="4800" b="1" dirty="0" smtClean="0"/>
              <a:t>ADL survey: More than a quarter of the world is anti-Semitic</a:t>
            </a:r>
            <a:br>
              <a:rPr lang="en-US" altLang="en-US" sz="4800" b="1" dirty="0" smtClean="0"/>
            </a:br>
            <a:r>
              <a:rPr lang="en-US" altLang="en-US" sz="1800" dirty="0" smtClean="0"/>
              <a:t>JTA, By Uriel </a:t>
            </a:r>
            <a:r>
              <a:rPr lang="en-US" altLang="en-US" sz="1800" dirty="0" err="1" smtClean="0"/>
              <a:t>Heilman</a:t>
            </a:r>
            <a:r>
              <a:rPr lang="en-US" altLang="en-US" sz="1800" dirty="0" smtClean="0"/>
              <a:t>, 5/13/2014,</a:t>
            </a:r>
            <a:br>
              <a:rPr lang="en-US" altLang="en-US" sz="1800" dirty="0" smtClean="0"/>
            </a:br>
            <a:r>
              <a:rPr lang="en-US" altLang="en-US" sz="1400" b="1" dirty="0" smtClean="0">
                <a:hlinkClick r:id="rId2"/>
              </a:rPr>
              <a:t>http://www.jta.org/2014/05/13/news-opinion/world/survey-more-than-a-quarter-of-the-world-hates-jews</a:t>
            </a:r>
            <a:r>
              <a:rPr lang="en-US" altLang="en-US" sz="1400" b="1" dirty="0" smtClean="0"/>
              <a:t> </a:t>
            </a:r>
          </a:p>
        </p:txBody>
      </p:sp>
      <p:sp>
        <p:nvSpPr>
          <p:cNvPr id="135171" name="Content Placeholder 2"/>
          <p:cNvSpPr>
            <a:spLocks noGrp="1"/>
          </p:cNvSpPr>
          <p:nvPr>
            <p:ph idx="1"/>
          </p:nvPr>
        </p:nvSpPr>
        <p:spPr>
          <a:xfrm>
            <a:off x="0" y="1981200"/>
            <a:ext cx="5791200" cy="4876800"/>
          </a:xfrm>
        </p:spPr>
        <p:txBody>
          <a:bodyPr/>
          <a:lstStyle/>
          <a:p>
            <a:pPr marL="0" indent="0">
              <a:buFontTx/>
              <a:buNone/>
            </a:pPr>
            <a:r>
              <a:rPr lang="en-US" altLang="en-US" sz="1000" dirty="0" smtClean="0"/>
              <a:t>NEW YORK (JTA) – A lot of people around the world hate the Jews.</a:t>
            </a:r>
          </a:p>
          <a:p>
            <a:pPr marL="0" indent="0">
              <a:buFontTx/>
              <a:buNone/>
            </a:pPr>
            <a:r>
              <a:rPr lang="en-US" altLang="en-US" sz="1000" dirty="0" smtClean="0"/>
              <a:t>That’s the main finding of the Anti-Defamation League’s largest-ever worldwide survey of anti-Semitic attitudes.</a:t>
            </a:r>
          </a:p>
          <a:p>
            <a:pPr marL="0" indent="0">
              <a:buFontTx/>
              <a:buNone/>
            </a:pPr>
            <a:r>
              <a:rPr lang="en-US" altLang="en-US" sz="1000" dirty="0" smtClean="0"/>
              <a:t>The survey, released Tuesday, found that 26 percent of those polled — representing approximately 1.1 billion adults worldwide — harbor deeply anti-Semitic views. More than 53,000 people were surveyed in 102 countries and territories covering approximately 86 percent of the world’s population.</a:t>
            </a:r>
          </a:p>
          <a:p>
            <a:pPr marL="0" indent="0">
              <a:buFontTx/>
              <a:buNone/>
            </a:pPr>
            <a:r>
              <a:rPr lang="en-US" altLang="en-US" sz="1000" dirty="0" smtClean="0"/>
              <a:t>“Our findings are sobering but, sadly, not surprising,” ADL National Director Abraham Foxman said at a news conference Tuesday morning at ADL’s national headquarters in New York. “The data clearly indicates that classic anti-Semitic canards defy national, cultural, religious and economic boundaries.”</a:t>
            </a:r>
          </a:p>
          <a:p>
            <a:pPr marL="0" indent="0">
              <a:buFontTx/>
              <a:buNone/>
            </a:pPr>
            <a:r>
              <a:rPr lang="en-US" altLang="en-US" sz="1000" dirty="0" smtClean="0"/>
              <a:t> Among the survey’s key findings:</a:t>
            </a:r>
          </a:p>
          <a:p>
            <a:pPr marL="0" indent="0">
              <a:buFontTx/>
              <a:buNone/>
            </a:pPr>
            <a:r>
              <a:rPr lang="en-US" altLang="en-US" sz="1000" dirty="0" smtClean="0"/>
              <a:t> • Some 70 percent of those considered anti-Semitic said they have never met a Jew. Overall, 74 percent of respondents said they had never met a Jew…</a:t>
            </a:r>
          </a:p>
          <a:p>
            <a:pPr marL="0" indent="0">
              <a:buFontTx/>
              <a:buNone/>
            </a:pPr>
            <a:r>
              <a:rPr lang="en-US" altLang="en-US" sz="1000" dirty="0" smtClean="0"/>
              <a:t>• </a:t>
            </a:r>
            <a:r>
              <a:rPr lang="en-US" altLang="en-US" sz="100" dirty="0" smtClean="0"/>
              <a:t>Thirty-five percent of those surveyed had never heard of the Holocaust. Of those who had, roughly one-third said it is either a myth or greatly exaggerated.</a:t>
            </a:r>
          </a:p>
          <a:p>
            <a:pPr marL="0" indent="0">
              <a:buFontTx/>
              <a:buNone/>
            </a:pPr>
            <a:r>
              <a:rPr lang="en-US" altLang="en-US" sz="1000" dirty="0" smtClean="0"/>
              <a:t>• The most anti-Semitic region in the world is the Middle East and North Africa, with 74 percent harboring anti-Semitic views. Eastern Europe was second at 34 percent. The least anti-Semitic region was Oceania (Australia and New Zealand) at 14 percent.</a:t>
            </a:r>
            <a:endParaRPr lang="en-US" altLang="en-US" sz="100" dirty="0" smtClean="0"/>
          </a:p>
          <a:p>
            <a:pPr marL="0" indent="0">
              <a:buFontTx/>
              <a:buNone/>
            </a:pPr>
            <a:r>
              <a:rPr lang="en-US" altLang="en-US" sz="100" dirty="0" smtClean="0"/>
              <a:t>• The three countries outside the Middle East with the highest rates of anti-Semitic attitudes were Greece, at 69 percent, Malaysia at 61 percent and Armenia at 58 percent.</a:t>
            </a:r>
          </a:p>
          <a:p>
            <a:pPr marL="0" indent="0">
              <a:buFontTx/>
              <a:buNone/>
            </a:pPr>
            <a:r>
              <a:rPr lang="en-US" altLang="en-US" sz="100" dirty="0" smtClean="0"/>
              <a:t>• About 49 percent of Muslims worldwide harbor anti-Semitic views, compared to 24 percent of Christians.</a:t>
            </a:r>
          </a:p>
          <a:p>
            <a:pPr marL="0" indent="0">
              <a:buFontTx/>
              <a:buNone/>
            </a:pPr>
            <a:r>
              <a:rPr lang="en-US" altLang="en-US" sz="100" dirty="0" smtClean="0"/>
              <a:t>• The West Bank and Gaza were the most anti-Semitic places surveyed, with 93 percent of respondents expressing anti-Semitic views. The Arab country with the lowest level of anti-Semitic views was Morocco, at 80 percent. Iran ranked as the least anti-Semitic country in the Middle East, at 56 percent.</a:t>
            </a:r>
          </a:p>
          <a:p>
            <a:pPr marL="0" indent="0">
              <a:buFontTx/>
              <a:buNone/>
            </a:pPr>
            <a:r>
              <a:rPr lang="en-US" altLang="en-US" sz="100" dirty="0" smtClean="0"/>
              <a:t>• The least anti-Semitic country overall was Laos, where 0.2 percent of the population holds anti-Semitic views. The Philippines, Sweden, the Netherlands and Vietnam all came in at 6 percent or lower.</a:t>
            </a:r>
          </a:p>
          <a:p>
            <a:pPr marL="0" indent="0">
              <a:buFontTx/>
              <a:buNone/>
            </a:pPr>
            <a:r>
              <a:rPr lang="en-US" altLang="en-US" sz="100" dirty="0" smtClean="0"/>
              <a:t>• Approximately 9 percent of Americans and 14 percent of Canadians harbor anti-Semitic attitudes.</a:t>
            </a:r>
          </a:p>
          <a:p>
            <a:pPr marL="0" indent="0">
              <a:buFontTx/>
              <a:buNone/>
            </a:pPr>
            <a:r>
              <a:rPr lang="en-US" altLang="en-US" sz="100" dirty="0" smtClean="0"/>
              <a:t>• Thirty-four percent of respondents older than 65 were deemed anti-Semitic, compared to 25 percent of those younger than 65. Men polled were slightly more anti-Semitic than women.</a:t>
            </a:r>
          </a:p>
          <a:p>
            <a:pPr marL="0" indent="0">
              <a:buFontTx/>
              <a:buNone/>
            </a:pPr>
            <a:r>
              <a:rPr lang="en-US" altLang="en-US" sz="100" dirty="0" smtClean="0"/>
              <a:t> </a:t>
            </a:r>
          </a:p>
          <a:p>
            <a:pPr marL="0" indent="0">
              <a:buFontTx/>
              <a:buNone/>
            </a:pPr>
            <a:r>
              <a:rPr lang="en-US" altLang="en-US" sz="100" dirty="0" smtClean="0"/>
              <a:t>“The ADL’s Global 100 index will serve as a baseline,” Foxman said. “For the first time we have a real sense of how pervasive and persistent anti-Semitism is today around the world.”</a:t>
            </a:r>
          </a:p>
          <a:p>
            <a:pPr marL="0" indent="0">
              <a:buFontTx/>
              <a:buNone/>
            </a:pPr>
            <a:r>
              <a:rPr lang="en-US" altLang="en-US" sz="100" dirty="0" smtClean="0"/>
              <a:t> </a:t>
            </a:r>
          </a:p>
          <a:p>
            <a:pPr marL="0" indent="0">
              <a:buFontTx/>
              <a:buNone/>
            </a:pPr>
            <a:r>
              <a:rPr lang="en-US" altLang="en-US" sz="1000" dirty="0" smtClean="0"/>
              <a:t>The survey gauged anti-Semitism by asking whether respondents agreed with an index of 11 statements that the ADL believes suggest anti-Jewish bias: Jews talk too much about what happened to them during the Holocaust; Jews are more loyal to Israel than to the countries they live in; Jews think they are better than other people; Jews have too much power in international financial markets; Jews have too much power in the business world; Jews have too much control over global affairs; people hate Jews because of the way Jews behave; Jews have too much control over the U.S. government; Jews have too much control over global media; Jews are responsible for most of the world’s wars; Jews don’t care about what happens to anyone but their own kind.</a:t>
            </a:r>
          </a:p>
          <a:p>
            <a:pPr marL="0" indent="0">
              <a:buFontTx/>
              <a:buNone/>
            </a:pPr>
            <a:r>
              <a:rPr lang="en-US" altLang="en-US" sz="1000" dirty="0" smtClean="0"/>
              <a:t>Respondents who agreed that a majority of the statements are “probably true” were deemed anti-Semitic.</a:t>
            </a:r>
          </a:p>
          <a:p>
            <a:pPr marL="0" indent="0">
              <a:buFontTx/>
              <a:buNone/>
            </a:pPr>
            <a:r>
              <a:rPr lang="en-US" altLang="en-US" sz="1000" dirty="0" smtClean="0"/>
              <a:t>Over the years, the ADL has been criticized for overstating what qualifies as anti-Semitism, with critics suggesting that some of the statements used to measure bias actually are more indicative of admiration for Jews than anti-Jewish hostility.</a:t>
            </a:r>
          </a:p>
          <a:p>
            <a:pPr marL="0" indent="0">
              <a:buFontTx/>
              <a:buNone/>
            </a:pPr>
            <a:endParaRPr lang="en-US" altLang="en-US" dirty="0" smtClean="0"/>
          </a:p>
        </p:txBody>
      </p:sp>
      <p:pic>
        <p:nvPicPr>
          <p:cNvPr id="135172" name="Picture 2" descr="http://www.jta.org/wp-content/uploads/2014/05/5228445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981200"/>
            <a:ext cx="3276600"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3" name="Rectangle 3"/>
          <p:cNvSpPr>
            <a:spLocks noChangeArrowheads="1"/>
          </p:cNvSpPr>
          <p:nvPr/>
        </p:nvSpPr>
        <p:spPr bwMode="auto">
          <a:xfrm>
            <a:off x="5867400" y="4268788"/>
            <a:ext cx="32766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a:solidFill>
                  <a:srgbClr val="FFFF00"/>
                </a:solidFill>
              </a:rPr>
              <a:t>Palestinian children play in a damaged building with a swastika and the Star of David painted on it in a Gaza refugee camp in 2005. (Abid Katib/Getty Images)</a:t>
            </a: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www.veteranstoday.com/wp-content/uploads/2010/12/latuff-criticism-of-Israel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6195" name="Rectangle 1"/>
          <p:cNvSpPr>
            <a:spLocks noChangeArrowheads="1"/>
          </p:cNvSpPr>
          <p:nvPr/>
        </p:nvSpPr>
        <p:spPr bwMode="auto">
          <a:xfrm>
            <a:off x="7772400" y="1054100"/>
            <a:ext cx="13430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600">
                <a:hlinkClick r:id="rId3"/>
              </a:rPr>
              <a:t>http://www.veteranstoday.com/wp-content/uploads/2010/12/latuff-criticism-of-Israel1.jpg</a:t>
            </a:r>
            <a:r>
              <a:rPr lang="en-US" altLang="en-US" sz="600"/>
              <a:t> </a:t>
            </a:r>
          </a:p>
        </p:txBody>
      </p:sp>
      <p:sp>
        <p:nvSpPr>
          <p:cNvPr id="136196" name="Rectangle 2"/>
          <p:cNvSpPr>
            <a:spLocks noChangeArrowheads="1"/>
          </p:cNvSpPr>
          <p:nvPr/>
        </p:nvSpPr>
        <p:spPr bwMode="auto">
          <a:xfrm>
            <a:off x="7239000" y="6523038"/>
            <a:ext cx="1876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800">
                <a:hlinkClick r:id="rId4"/>
              </a:rPr>
              <a:t>http://www.ifamericansknew.org/download/HelenThomas.pdf</a:t>
            </a:r>
            <a:r>
              <a:rPr lang="en-US" altLang="en-US" sz="800"/>
              <a:t> </a:t>
            </a:r>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le 1"/>
          <p:cNvSpPr>
            <a:spLocks noGrp="1"/>
          </p:cNvSpPr>
          <p:nvPr>
            <p:ph type="title"/>
          </p:nvPr>
        </p:nvSpPr>
        <p:spPr>
          <a:xfrm>
            <a:off x="0" y="0"/>
            <a:ext cx="9144000" cy="3352800"/>
          </a:xfrm>
        </p:spPr>
        <p:txBody>
          <a:bodyPr/>
          <a:lstStyle/>
          <a:p>
            <a:r>
              <a:rPr lang="en-US" altLang="en-US" sz="5400" b="1" dirty="0" smtClean="0"/>
              <a:t>The Jewish Question</a:t>
            </a:r>
            <a:br>
              <a:rPr lang="en-US" altLang="en-US" sz="5400" b="1" dirty="0" smtClean="0"/>
            </a:br>
            <a:r>
              <a:rPr lang="en-US" altLang="en-US" sz="5400" b="1" dirty="0" smtClean="0"/>
              <a:t>of integration (assimilation) versus separation (Zionism*) continues to persist despite:</a:t>
            </a:r>
            <a:endParaRPr lang="en-US" altLang="en-US" sz="5400" dirty="0" smtClean="0"/>
          </a:p>
        </p:txBody>
      </p:sp>
      <p:sp>
        <p:nvSpPr>
          <p:cNvPr id="137219" name="Content Placeholder 2"/>
          <p:cNvSpPr>
            <a:spLocks noGrp="1"/>
          </p:cNvSpPr>
          <p:nvPr>
            <p:ph idx="1"/>
          </p:nvPr>
        </p:nvSpPr>
        <p:spPr>
          <a:xfrm>
            <a:off x="0" y="3352800"/>
            <a:ext cx="9144000" cy="3505200"/>
          </a:xfrm>
        </p:spPr>
        <p:txBody>
          <a:bodyPr/>
          <a:lstStyle/>
          <a:p>
            <a:pPr>
              <a:buFontTx/>
              <a:buNone/>
            </a:pPr>
            <a:r>
              <a:rPr lang="en-US" altLang="en-US" dirty="0" smtClean="0"/>
              <a:t>Over 100 years of Jewish emancipation in Europe</a:t>
            </a:r>
          </a:p>
          <a:p>
            <a:pPr>
              <a:buFontTx/>
              <a:buNone/>
            </a:pPr>
            <a:r>
              <a:rPr lang="en-US" altLang="en-US" dirty="0" smtClean="0"/>
              <a:t>Nearly 100 years of Jewish emancipation in Russia</a:t>
            </a:r>
          </a:p>
          <a:p>
            <a:pPr>
              <a:buFontTx/>
              <a:buNone/>
            </a:pPr>
            <a:r>
              <a:rPr lang="en-US" altLang="en-US" dirty="0" smtClean="0"/>
              <a:t>Over 100 of effective Jewish lobbying in America </a:t>
            </a:r>
          </a:p>
          <a:p>
            <a:pPr>
              <a:buFontTx/>
              <a:buNone/>
            </a:pPr>
            <a:r>
              <a:rPr lang="en-US" altLang="en-US" dirty="0" smtClean="0"/>
              <a:t>Over 60 years of Jewish statehood in the Arab world</a:t>
            </a:r>
          </a:p>
          <a:p>
            <a:endParaRPr lang="en-US" altLang="en-US" sz="1800" dirty="0" smtClean="0"/>
          </a:p>
          <a:p>
            <a:pPr>
              <a:buFontTx/>
              <a:buNone/>
            </a:pPr>
            <a:r>
              <a:rPr lang="en-US" altLang="en-US" sz="1800" dirty="0" smtClean="0"/>
              <a:t>*Zionism refers more specifically to the international colonial movement designed to make Palestine an extraterritorial nation-state for world Jewry. </a:t>
            </a:r>
          </a:p>
          <a:p>
            <a:pPr>
              <a:buFontTx/>
              <a:buNone/>
            </a:pPr>
            <a:endParaRPr lang="en-US" altLang="en-US" dirty="0" smtClean="0"/>
          </a:p>
          <a:p>
            <a:pPr>
              <a:buFontTx/>
              <a:buNone/>
            </a:pPr>
            <a:endParaRPr lang="en-US" altLang="en-US" dirty="0" smtClean="0"/>
          </a:p>
        </p:txBody>
      </p:sp>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743200"/>
          </a:xfrm>
        </p:spPr>
        <p:txBody>
          <a:bodyPr/>
          <a:lstStyle/>
          <a:p>
            <a:pPr>
              <a:defRPr/>
            </a:pPr>
            <a:r>
              <a:rPr lang="en-US" sz="4100" b="1" dirty="0" smtClean="0">
                <a:ea typeface="+mn-ea"/>
                <a:cs typeface="+mn-cs"/>
              </a:rPr>
              <a:t>The Jewish Question continues to haunt and preoccupy the Jews themselves, the Europeans, the Russians, the Arabs</a:t>
            </a:r>
            <a:r>
              <a:rPr lang="en-US" sz="4100" b="1" dirty="0" smtClean="0"/>
              <a:t/>
            </a:r>
            <a:br>
              <a:rPr lang="en-US" sz="4100" b="1" dirty="0" smtClean="0"/>
            </a:br>
            <a:r>
              <a:rPr lang="en-US" sz="4100" b="1" dirty="0" smtClean="0"/>
              <a:t>and </a:t>
            </a:r>
            <a:r>
              <a:rPr lang="en-US" sz="4100" b="1" dirty="0" smtClean="0">
                <a:ea typeface="+mn-ea"/>
                <a:cs typeface="+mn-cs"/>
              </a:rPr>
              <a:t>the Americans</a:t>
            </a:r>
            <a:endParaRPr lang="en-US" sz="4100" b="1" dirty="0"/>
          </a:p>
        </p:txBody>
      </p:sp>
      <p:sp>
        <p:nvSpPr>
          <p:cNvPr id="138243" name="Content Placeholder 2"/>
          <p:cNvSpPr>
            <a:spLocks noGrp="1"/>
          </p:cNvSpPr>
          <p:nvPr>
            <p:ph idx="1"/>
          </p:nvPr>
        </p:nvSpPr>
        <p:spPr>
          <a:xfrm>
            <a:off x="0" y="2743200"/>
            <a:ext cx="9144000" cy="4114800"/>
          </a:xfrm>
        </p:spPr>
        <p:txBody>
          <a:bodyPr/>
          <a:lstStyle/>
          <a:p>
            <a:pPr algn="ctr">
              <a:buFontTx/>
              <a:buNone/>
            </a:pPr>
            <a:r>
              <a:rPr lang="en-US" altLang="en-US" dirty="0" smtClean="0"/>
              <a:t>Jewish integration </a:t>
            </a:r>
          </a:p>
          <a:p>
            <a:pPr algn="ctr">
              <a:buFontTx/>
              <a:buNone/>
            </a:pPr>
            <a:r>
              <a:rPr lang="en-US" altLang="en-US" dirty="0" smtClean="0"/>
              <a:t>Jewish separation </a:t>
            </a:r>
          </a:p>
          <a:p>
            <a:pPr algn="ctr">
              <a:buFontTx/>
              <a:buNone/>
            </a:pPr>
            <a:r>
              <a:rPr lang="en-US" altLang="en-US" dirty="0" smtClean="0"/>
              <a:t>Jewish assimilation</a:t>
            </a:r>
          </a:p>
          <a:p>
            <a:pPr algn="ctr">
              <a:buFontTx/>
              <a:buNone/>
            </a:pPr>
            <a:r>
              <a:rPr lang="en-US" altLang="en-US" dirty="0" smtClean="0"/>
              <a:t>Jewish emigration</a:t>
            </a:r>
          </a:p>
          <a:p>
            <a:pPr algn="ctr">
              <a:buFontTx/>
              <a:buNone/>
            </a:pPr>
            <a:r>
              <a:rPr lang="en-US" altLang="en-US" dirty="0" smtClean="0"/>
              <a:t>Anti-Semitism</a:t>
            </a:r>
          </a:p>
          <a:p>
            <a:pPr algn="ctr">
              <a:buFontTx/>
              <a:buNone/>
            </a:pPr>
            <a:r>
              <a:rPr lang="en-US" altLang="en-US" dirty="0" smtClean="0"/>
              <a:t>The State of Israel</a:t>
            </a:r>
          </a:p>
          <a:p>
            <a:pPr algn="ctr">
              <a:buFontTx/>
              <a:buNone/>
            </a:pPr>
            <a:r>
              <a:rPr lang="en-US" altLang="en-US" dirty="0" smtClean="0"/>
              <a:t>The Israel lobby</a:t>
            </a:r>
          </a:p>
          <a:p>
            <a:pPr algn="ctr">
              <a:buFontTx/>
              <a:buNone/>
            </a:pPr>
            <a:endParaRPr lang="en-US" altLang="en-US" dirty="0" smtClean="0"/>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itle 1"/>
          <p:cNvSpPr>
            <a:spLocks noGrp="1"/>
          </p:cNvSpPr>
          <p:nvPr>
            <p:ph type="title"/>
          </p:nvPr>
        </p:nvSpPr>
        <p:spPr>
          <a:xfrm>
            <a:off x="0" y="0"/>
            <a:ext cx="9144000" cy="1143000"/>
          </a:xfrm>
        </p:spPr>
        <p:txBody>
          <a:bodyPr/>
          <a:lstStyle/>
          <a:p>
            <a:pPr marL="342900" indent="-342900"/>
            <a:r>
              <a:rPr lang="en-US" altLang="en-US" b="1" dirty="0" smtClean="0"/>
              <a:t>The Essence of the Jewish Question</a:t>
            </a:r>
            <a:r>
              <a:rPr lang="en-US" altLang="en-US" sz="2800" b="1" dirty="0" smtClean="0"/>
              <a:t/>
            </a:r>
            <a:br>
              <a:rPr lang="en-US" altLang="en-US" sz="2800" b="1" dirty="0" smtClean="0"/>
            </a:br>
            <a:r>
              <a:rPr lang="en-US" altLang="en-US" sz="3600" dirty="0" smtClean="0"/>
              <a:t>Integration versus separation</a:t>
            </a:r>
          </a:p>
        </p:txBody>
      </p:sp>
      <p:sp>
        <p:nvSpPr>
          <p:cNvPr id="66563" name="Content Placeholder 2"/>
          <p:cNvSpPr>
            <a:spLocks noGrp="1"/>
          </p:cNvSpPr>
          <p:nvPr>
            <p:ph idx="1"/>
          </p:nvPr>
        </p:nvSpPr>
        <p:spPr>
          <a:xfrm>
            <a:off x="0" y="1143000"/>
            <a:ext cx="9144000" cy="5715000"/>
          </a:xfrm>
        </p:spPr>
        <p:txBody>
          <a:bodyPr/>
          <a:lstStyle/>
          <a:p>
            <a:pPr marL="971550" lvl="1" indent="-514350">
              <a:buFont typeface="Times New Roman" pitchFamily="18" charset="0"/>
              <a:buAutoNum type="arabicPeriod"/>
              <a:defRPr/>
            </a:pPr>
            <a:r>
              <a:rPr lang="en-US" sz="1600" dirty="0" smtClean="0"/>
              <a:t>Israel defines itself as the Jewish State</a:t>
            </a:r>
          </a:p>
          <a:p>
            <a:pPr marL="971550" lvl="1" indent="-514350">
              <a:buFont typeface="Times New Roman" pitchFamily="18" charset="0"/>
              <a:buAutoNum type="arabicPeriod"/>
              <a:defRPr/>
            </a:pPr>
            <a:r>
              <a:rPr lang="en-US" sz="1600" dirty="0" smtClean="0"/>
              <a:t>Israel defines itself as the State of the Jews</a:t>
            </a:r>
          </a:p>
          <a:p>
            <a:pPr marL="971550" lvl="1" indent="-514350">
              <a:buFont typeface="Times New Roman" pitchFamily="18" charset="0"/>
              <a:buAutoNum type="arabicPeriod"/>
              <a:defRPr/>
            </a:pPr>
            <a:r>
              <a:rPr lang="en-US" sz="1600" dirty="0" smtClean="0">
                <a:ea typeface="+mn-ea"/>
                <a:cs typeface="+mn-cs"/>
              </a:rPr>
              <a:t>Israel </a:t>
            </a:r>
            <a:r>
              <a:rPr lang="en-US" sz="1600" dirty="0">
                <a:ea typeface="+mn-ea"/>
                <a:cs typeface="+mn-cs"/>
              </a:rPr>
              <a:t>regards itself as the work of the whole Jewish people</a:t>
            </a:r>
            <a:endParaRPr lang="en-US" sz="1600" dirty="0" smtClean="0"/>
          </a:p>
          <a:p>
            <a:pPr marL="971550" lvl="1" indent="-514350">
              <a:buFont typeface="Times New Roman" pitchFamily="18" charset="0"/>
              <a:buAutoNum type="arabicPeriod"/>
              <a:defRPr/>
            </a:pPr>
            <a:r>
              <a:rPr lang="en-US" sz="1600" dirty="0" smtClean="0"/>
              <a:t>Israel speaks and acts on behalf of world Jewry</a:t>
            </a:r>
          </a:p>
          <a:p>
            <a:pPr marL="971550" lvl="1" indent="-514350">
              <a:buFont typeface="Times New Roman" pitchFamily="18" charset="0"/>
              <a:buAutoNum type="arabicPeriod"/>
              <a:defRPr/>
            </a:pPr>
            <a:r>
              <a:rPr lang="en-US" sz="1600" dirty="0" smtClean="0"/>
              <a:t>Israel considers itself the center of Jewish loyalty</a:t>
            </a:r>
          </a:p>
          <a:p>
            <a:pPr marL="971550" lvl="1" indent="-514350">
              <a:buFont typeface="Times New Roman" pitchFamily="18" charset="0"/>
              <a:buAutoNum type="arabicPeriod"/>
              <a:defRPr/>
            </a:pPr>
            <a:r>
              <a:rPr lang="en-US" sz="1600" dirty="0" smtClean="0"/>
              <a:t>Israel treats its friends and enemies on behalf of the Jews</a:t>
            </a:r>
          </a:p>
          <a:p>
            <a:pPr marL="971550" lvl="1" indent="-514350">
              <a:buFont typeface="Times New Roman" pitchFamily="18" charset="0"/>
              <a:buAutoNum type="arabicPeriod"/>
              <a:defRPr/>
            </a:pPr>
            <a:r>
              <a:rPr lang="en-US" sz="1600" dirty="0" smtClean="0"/>
              <a:t>Israel prosecutes Nazis &amp; collects reparations on behalf of Jews</a:t>
            </a:r>
          </a:p>
          <a:p>
            <a:pPr marL="971550" lvl="1" indent="-514350">
              <a:buFont typeface="Times New Roman" pitchFamily="18" charset="0"/>
              <a:buAutoNum type="arabicPeriod"/>
              <a:defRPr/>
            </a:pPr>
            <a:r>
              <a:rPr lang="en-US" sz="1600" dirty="0" smtClean="0">
                <a:ea typeface="+mn-ea"/>
                <a:cs typeface="+mn-cs"/>
              </a:rPr>
              <a:t>Israel gets tremendous support from world Jewry</a:t>
            </a:r>
          </a:p>
          <a:p>
            <a:pPr marL="971550" lvl="1" indent="-514350">
              <a:buFont typeface="Times New Roman" pitchFamily="18" charset="0"/>
              <a:buAutoNum type="arabicPeriod"/>
              <a:defRPr/>
            </a:pPr>
            <a:r>
              <a:rPr lang="en-US" sz="1600" dirty="0" smtClean="0">
                <a:ea typeface="Times New Roman"/>
              </a:rPr>
              <a:t>Israel imports Jews from almost all countries around the world</a:t>
            </a:r>
          </a:p>
          <a:p>
            <a:pPr marL="971550" lvl="1" indent="-514350">
              <a:buFont typeface="Times New Roman" pitchFamily="18" charset="0"/>
              <a:buAutoNum type="arabicPeriod"/>
              <a:defRPr/>
            </a:pPr>
            <a:r>
              <a:rPr lang="en-US" sz="1600" dirty="0" smtClean="0">
                <a:ea typeface="Times New Roman"/>
              </a:rPr>
              <a:t>Israel’s Law of “Return” is taken for granted by most Jews</a:t>
            </a:r>
          </a:p>
          <a:p>
            <a:pPr marL="971550" lvl="1" indent="-514350">
              <a:buFont typeface="Times New Roman" pitchFamily="18" charset="0"/>
              <a:buAutoNum type="arabicPeriod"/>
              <a:defRPr/>
            </a:pPr>
            <a:r>
              <a:rPr lang="en-US" sz="1600" dirty="0" smtClean="0">
                <a:ea typeface="+mn-ea"/>
                <a:cs typeface="+mn-cs"/>
              </a:rPr>
              <a:t>Israel relies heavily on Jewish foreign lobbies and </a:t>
            </a:r>
            <a:r>
              <a:rPr lang="en-US" sz="1600" i="1" dirty="0" err="1" smtClean="0">
                <a:ea typeface="+mn-ea"/>
                <a:cs typeface="+mn-cs"/>
              </a:rPr>
              <a:t>sayanim</a:t>
            </a:r>
            <a:endParaRPr lang="en-US" sz="1600" i="1" dirty="0" smtClean="0">
              <a:ea typeface="+mn-ea"/>
              <a:cs typeface="+mn-cs"/>
            </a:endParaRPr>
          </a:p>
          <a:p>
            <a:pPr marL="971550" lvl="1" indent="-514350">
              <a:buFont typeface="Times New Roman" pitchFamily="18" charset="0"/>
              <a:buAutoNum type="arabicPeriod"/>
              <a:defRPr/>
            </a:pPr>
            <a:r>
              <a:rPr lang="en-US" sz="1600" dirty="0" smtClean="0">
                <a:ea typeface="+mn-ea"/>
                <a:cs typeface="+mn-cs"/>
              </a:rPr>
              <a:t>Israel does not consider its non-Jewish citizens as nationals</a:t>
            </a:r>
          </a:p>
          <a:p>
            <a:pPr marL="971550" lvl="1" indent="-514350">
              <a:buFont typeface="Times New Roman" pitchFamily="18" charset="0"/>
              <a:buAutoNum type="arabicPeriod"/>
              <a:defRPr/>
            </a:pPr>
            <a:r>
              <a:rPr lang="en-US" sz="1600" dirty="0" smtClean="0">
                <a:ea typeface="+mn-ea"/>
                <a:cs typeface="+mn-cs"/>
              </a:rPr>
              <a:t>Israel is designed specifically for Jews living in it and in other countries</a:t>
            </a:r>
          </a:p>
          <a:p>
            <a:pPr marL="457200" lvl="1" indent="0">
              <a:buFontTx/>
              <a:buNone/>
              <a:defRPr/>
            </a:pPr>
            <a:endParaRPr lang="en-US" sz="500" b="1" dirty="0" smtClean="0">
              <a:solidFill>
                <a:schemeClr val="tx2"/>
              </a:solidFill>
            </a:endParaRPr>
          </a:p>
          <a:p>
            <a:pPr marL="457200" lvl="1" indent="0">
              <a:buFontTx/>
              <a:buNone/>
              <a:defRPr/>
            </a:pPr>
            <a:r>
              <a:rPr lang="en-US" sz="1600" b="1" dirty="0" smtClean="0">
                <a:solidFill>
                  <a:schemeClr val="tx2"/>
                </a:solidFill>
              </a:rPr>
              <a:t>The </a:t>
            </a:r>
            <a:r>
              <a:rPr lang="en-US" sz="1600" b="1" dirty="0">
                <a:solidFill>
                  <a:schemeClr val="tx2"/>
                </a:solidFill>
              </a:rPr>
              <a:t>fine line between criticizing Israel and </a:t>
            </a:r>
            <a:r>
              <a:rPr lang="en-US" sz="1600" b="1" dirty="0" smtClean="0">
                <a:solidFill>
                  <a:schemeClr val="tx2"/>
                </a:solidFill>
              </a:rPr>
              <a:t>anti-Semitism: </a:t>
            </a:r>
            <a:r>
              <a:rPr lang="en-US" sz="1600" dirty="0" smtClean="0"/>
              <a:t>Only </a:t>
            </a:r>
            <a:r>
              <a:rPr lang="en-US" sz="1600" dirty="0"/>
              <a:t>Jews are allowed to speak of the effect lobbying and political donations have on U.S. policy in the Middle East; all others are dabbling in anti-Semitism, says former Knesset Member </a:t>
            </a:r>
            <a:r>
              <a:rPr lang="en-US" sz="1600" dirty="0" err="1"/>
              <a:t>Einat</a:t>
            </a:r>
            <a:r>
              <a:rPr lang="en-US" sz="1600" dirty="0"/>
              <a:t> </a:t>
            </a:r>
            <a:r>
              <a:rPr lang="en-US" sz="1600" dirty="0" err="1" smtClean="0"/>
              <a:t>Wilf</a:t>
            </a:r>
            <a:r>
              <a:rPr lang="en-US" sz="1600" dirty="0" smtClean="0"/>
              <a:t>. </a:t>
            </a:r>
            <a:r>
              <a:rPr lang="en-US" sz="1600" dirty="0" err="1" smtClean="0">
                <a:solidFill>
                  <a:schemeClr val="tx2"/>
                </a:solidFill>
              </a:rPr>
              <a:t>Haaretz</a:t>
            </a:r>
            <a:r>
              <a:rPr lang="en-US" sz="1600" dirty="0" smtClean="0">
                <a:solidFill>
                  <a:schemeClr val="tx2"/>
                </a:solidFill>
              </a:rPr>
              <a:t>, 10/31/2013</a:t>
            </a:r>
            <a:r>
              <a:rPr lang="en-US" sz="1600" dirty="0" smtClean="0"/>
              <a:t>, </a:t>
            </a:r>
            <a:r>
              <a:rPr lang="en-US" sz="1600" dirty="0" smtClean="0">
                <a:hlinkClick r:id="rId2"/>
              </a:rPr>
              <a:t>http</a:t>
            </a:r>
            <a:r>
              <a:rPr lang="en-US" sz="1600" dirty="0">
                <a:hlinkClick r:id="rId2"/>
              </a:rPr>
              <a:t>://www.haaretz.com/jewish-world/jewish-world-features/.</a:t>
            </a:r>
            <a:r>
              <a:rPr lang="en-US" sz="1600" dirty="0" smtClean="0">
                <a:hlinkClick r:id="rId2"/>
              </a:rPr>
              <a:t>premium-1.555468</a:t>
            </a:r>
            <a:r>
              <a:rPr lang="en-US" sz="1600" dirty="0" smtClean="0"/>
              <a:t> </a:t>
            </a:r>
          </a:p>
          <a:p>
            <a:pPr marL="457200" lvl="1" indent="0">
              <a:buFontTx/>
              <a:buNone/>
              <a:defRPr/>
            </a:pPr>
            <a:endParaRPr lang="en-US" sz="500" b="1" dirty="0" smtClean="0">
              <a:solidFill>
                <a:schemeClr val="tx2"/>
              </a:solidFill>
            </a:endParaRPr>
          </a:p>
          <a:p>
            <a:pPr marL="457200" lvl="1" indent="0">
              <a:buFontTx/>
              <a:buNone/>
              <a:defRPr/>
            </a:pPr>
            <a:r>
              <a:rPr lang="en-US" sz="1900" b="1" dirty="0" smtClean="0">
                <a:solidFill>
                  <a:schemeClr val="tx2"/>
                </a:solidFill>
              </a:rPr>
              <a:t>Think </a:t>
            </a:r>
            <a:r>
              <a:rPr lang="en-US" sz="1900" b="1" dirty="0">
                <a:solidFill>
                  <a:schemeClr val="tx2"/>
                </a:solidFill>
              </a:rPr>
              <a:t>critically about how one can/should talk about the State of Israel without talking about the Jews or without being open to the charge of anti-Semitism</a:t>
            </a:r>
          </a:p>
        </p:txBody>
      </p:sp>
      <p:sp>
        <p:nvSpPr>
          <p:cNvPr id="139268" name="TextBox 1"/>
          <p:cNvSpPr txBox="1">
            <a:spLocks noChangeArrowheads="1"/>
          </p:cNvSpPr>
          <p:nvPr/>
        </p:nvSpPr>
        <p:spPr bwMode="auto">
          <a:xfrm>
            <a:off x="6861175" y="1230313"/>
            <a:ext cx="2286000" cy="369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Currently there is a political debate about ‘granting’ all the Jews in the world the right to vote in Israeli elections.</a:t>
            </a:r>
          </a:p>
          <a:p>
            <a:pPr eaLnBrk="1" hangingPunct="1">
              <a:spcBef>
                <a:spcPct val="0"/>
              </a:spcBef>
              <a:buFontTx/>
              <a:buNone/>
            </a:pPr>
            <a:r>
              <a:rPr lang="en-US" altLang="en-US" sz="1800" dirty="0" err="1">
                <a:solidFill>
                  <a:srgbClr val="FFFF00"/>
                </a:solidFill>
              </a:rPr>
              <a:t>Haaretz</a:t>
            </a:r>
            <a:r>
              <a:rPr lang="en-US" altLang="en-US" sz="1800" dirty="0">
                <a:solidFill>
                  <a:srgbClr val="FFFF00"/>
                </a:solidFill>
              </a:rPr>
              <a:t>, 7/10/2010, </a:t>
            </a:r>
            <a:r>
              <a:rPr lang="en-US" altLang="en-US" sz="800" dirty="0">
                <a:solidFill>
                  <a:srgbClr val="FFFFFF"/>
                </a:solidFill>
                <a:hlinkClick r:id="rId3"/>
              </a:rPr>
              <a:t>http://www.haaretz.com/print-edition/features/moshe-kantor-s-house-of-lords-1.238607</a:t>
            </a:r>
            <a:r>
              <a:rPr lang="en-US" altLang="en-US" sz="800" dirty="0">
                <a:solidFill>
                  <a:srgbClr val="FFFFFF"/>
                </a:solidFill>
              </a:rPr>
              <a:t>   </a:t>
            </a:r>
            <a:endParaRPr lang="en-US" altLang="en-US" sz="800" dirty="0">
              <a:solidFill>
                <a:srgbClr val="FFFF00"/>
              </a:solidFill>
            </a:endParaRPr>
          </a:p>
        </p:txBody>
      </p:sp>
      <p:cxnSp>
        <p:nvCxnSpPr>
          <p:cNvPr id="139269" name="Straight Connector 3"/>
          <p:cNvCxnSpPr>
            <a:cxnSpLocks noChangeShapeType="1"/>
          </p:cNvCxnSpPr>
          <p:nvPr/>
        </p:nvCxnSpPr>
        <p:spPr bwMode="auto">
          <a:xfrm>
            <a:off x="6861175" y="1230313"/>
            <a:ext cx="0" cy="37893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9270" name="Straight Connector 5"/>
          <p:cNvCxnSpPr>
            <a:cxnSpLocks noChangeShapeType="1"/>
          </p:cNvCxnSpPr>
          <p:nvPr/>
        </p:nvCxnSpPr>
        <p:spPr bwMode="auto">
          <a:xfrm>
            <a:off x="6842125" y="1219200"/>
            <a:ext cx="2286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9271" name="Straight Connector 8"/>
          <p:cNvCxnSpPr>
            <a:cxnSpLocks noChangeShapeType="1"/>
          </p:cNvCxnSpPr>
          <p:nvPr/>
        </p:nvCxnSpPr>
        <p:spPr bwMode="auto">
          <a:xfrm>
            <a:off x="6861175" y="5019675"/>
            <a:ext cx="2286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9272" name="Straight Connector 6"/>
          <p:cNvCxnSpPr>
            <a:cxnSpLocks noChangeShapeType="1"/>
          </p:cNvCxnSpPr>
          <p:nvPr/>
        </p:nvCxnSpPr>
        <p:spPr bwMode="auto">
          <a:xfrm flipH="1">
            <a:off x="0" y="5029200"/>
            <a:ext cx="686117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itle 1"/>
          <p:cNvSpPr>
            <a:spLocks noGrp="1"/>
          </p:cNvSpPr>
          <p:nvPr>
            <p:ph type="title"/>
          </p:nvPr>
        </p:nvSpPr>
        <p:spPr>
          <a:xfrm>
            <a:off x="0" y="0"/>
            <a:ext cx="9144000" cy="1371600"/>
          </a:xfrm>
        </p:spPr>
        <p:txBody>
          <a:bodyPr/>
          <a:lstStyle/>
          <a:p>
            <a:pPr marL="342900" indent="-342900"/>
            <a:r>
              <a:rPr lang="en-US" altLang="en-US" b="1" dirty="0" smtClean="0"/>
              <a:t>The Essence of the Jewish Question</a:t>
            </a:r>
            <a:r>
              <a:rPr lang="en-US" altLang="en-US" sz="2800" b="1" dirty="0" smtClean="0"/>
              <a:t/>
            </a:r>
            <a:br>
              <a:rPr lang="en-US" altLang="en-US" sz="2800" b="1" dirty="0" smtClean="0"/>
            </a:br>
            <a:r>
              <a:rPr lang="en-US" altLang="en-US" dirty="0" smtClean="0"/>
              <a:t>Integration versus separation</a:t>
            </a:r>
          </a:p>
        </p:txBody>
      </p:sp>
      <p:sp>
        <p:nvSpPr>
          <p:cNvPr id="140291" name="Content Placeholder 2"/>
          <p:cNvSpPr>
            <a:spLocks noGrp="1"/>
          </p:cNvSpPr>
          <p:nvPr>
            <p:ph idx="1"/>
          </p:nvPr>
        </p:nvSpPr>
        <p:spPr>
          <a:xfrm>
            <a:off x="0" y="1371600"/>
            <a:ext cx="9144000" cy="5486400"/>
          </a:xfrm>
        </p:spPr>
        <p:txBody>
          <a:bodyPr/>
          <a:lstStyle/>
          <a:p>
            <a:pPr lvl="1">
              <a:buFontTx/>
              <a:buNone/>
            </a:pPr>
            <a:r>
              <a:rPr lang="en-US" altLang="en-US" sz="1400" dirty="0" smtClean="0"/>
              <a:t>The Israeli Knesset enacted the Zionist Organization Status Law (5 December 1952) which declares that “</a:t>
            </a:r>
            <a:r>
              <a:rPr lang="en-US" altLang="en-US" sz="1400" b="1" dirty="0" smtClean="0">
                <a:solidFill>
                  <a:schemeClr val="tx2"/>
                </a:solidFill>
              </a:rPr>
              <a:t>The State of Israel regards itself as the work of the whole Jewish people</a:t>
            </a:r>
            <a:r>
              <a:rPr lang="en-US" altLang="en-US" sz="1400" dirty="0" smtClean="0"/>
              <a:t>…Under this law, the job of the State of Israel and the Zionist movement “</a:t>
            </a:r>
            <a:r>
              <a:rPr lang="en-US" altLang="en-US" sz="1400" dirty="0" smtClean="0">
                <a:solidFill>
                  <a:schemeClr val="tx2"/>
                </a:solidFill>
              </a:rPr>
              <a:t>calls for continuous efforts by the Jewish people in the countries of the Diaspora</a:t>
            </a:r>
            <a:r>
              <a:rPr lang="en-US" altLang="en-US" sz="1400" dirty="0" smtClean="0"/>
              <a:t>.”--David Ben-Gurion, </a:t>
            </a:r>
            <a:r>
              <a:rPr lang="en-US" altLang="en-US" sz="1400" i="1" dirty="0" smtClean="0"/>
              <a:t>Israel: a personal history</a:t>
            </a:r>
            <a:r>
              <a:rPr lang="en-US" altLang="en-US" sz="1400" dirty="0" smtClean="0"/>
              <a:t>, New York: Funk &amp; </a:t>
            </a:r>
            <a:r>
              <a:rPr lang="en-US" altLang="en-US" sz="1400" dirty="0" err="1" smtClean="0"/>
              <a:t>Wagnalls</a:t>
            </a:r>
            <a:r>
              <a:rPr lang="en-US" altLang="en-US" sz="1400" dirty="0" smtClean="0"/>
              <a:t>, 1971, page 409.</a:t>
            </a:r>
          </a:p>
          <a:p>
            <a:pPr lvl="1">
              <a:buFontTx/>
              <a:buNone/>
            </a:pPr>
            <a:r>
              <a:rPr lang="en-US" altLang="en-US" sz="1400" dirty="0" smtClean="0"/>
              <a:t>David Ben </a:t>
            </a:r>
            <a:r>
              <a:rPr lang="en-US" altLang="en-US" sz="1400" dirty="0" err="1" smtClean="0"/>
              <a:t>Gurion</a:t>
            </a:r>
            <a:r>
              <a:rPr lang="en-US" altLang="en-US" sz="1400" dirty="0" smtClean="0"/>
              <a:t> wrote: “</a:t>
            </a:r>
            <a:r>
              <a:rPr lang="en-US" altLang="en-US" sz="1400" b="1" dirty="0" smtClean="0">
                <a:solidFill>
                  <a:schemeClr val="tx2"/>
                </a:solidFill>
              </a:rPr>
              <a:t>I believe that every Jew belongs to the Jewish people, and only to the Jewish people</a:t>
            </a:r>
            <a:r>
              <a:rPr lang="en-US" altLang="en-US" sz="1400" dirty="0" smtClean="0"/>
              <a:t>.”…“the moral greatness of Zionism in Germany and the other countries of Western Europe lay in the fact that by the force of the Zionist ideology </a:t>
            </a:r>
            <a:r>
              <a:rPr lang="en-US" altLang="en-US" sz="1400" dirty="0" smtClean="0">
                <a:solidFill>
                  <a:schemeClr val="tx2"/>
                </a:solidFill>
              </a:rPr>
              <a:t>it succeeded in uprooting many Jews from the German, French, or Italian worlds in which they had been immersed since the Emancipation</a:t>
            </a:r>
            <a:r>
              <a:rPr lang="en-US" altLang="en-US" sz="1400" dirty="0" smtClean="0"/>
              <a:t>.” --David Ben </a:t>
            </a:r>
            <a:r>
              <a:rPr lang="en-US" altLang="en-US" sz="1400" dirty="0" err="1" smtClean="0"/>
              <a:t>Gurion</a:t>
            </a:r>
            <a:r>
              <a:rPr lang="en-US" altLang="en-US" sz="1400" dirty="0" smtClean="0"/>
              <a:t>, “Zionism and Pseudo-Zionism,” in Carol </a:t>
            </a:r>
            <a:r>
              <a:rPr lang="en-US" altLang="en-US" sz="1400" dirty="0" err="1" smtClean="0"/>
              <a:t>Diament</a:t>
            </a:r>
            <a:r>
              <a:rPr lang="en-US" altLang="en-US" sz="1400" dirty="0" smtClean="0"/>
              <a:t>, ed., </a:t>
            </a:r>
            <a:r>
              <a:rPr lang="en-US" altLang="en-US" sz="1400" i="1" dirty="0" smtClean="0"/>
              <a:t>Zionism: The Sequel</a:t>
            </a:r>
            <a:r>
              <a:rPr lang="en-US" altLang="en-US" sz="1400" dirty="0" smtClean="0"/>
              <a:t>, New York: </a:t>
            </a:r>
            <a:r>
              <a:rPr lang="en-US" altLang="en-US" sz="1400" dirty="0" err="1" smtClean="0"/>
              <a:t>Hadessa</a:t>
            </a:r>
            <a:r>
              <a:rPr lang="en-US" altLang="en-US" sz="1400" dirty="0" smtClean="0"/>
              <a:t>, The Women’s Zionist Organization of America, Inc., 1998, pp. 45-49, pages 46-47.</a:t>
            </a:r>
          </a:p>
          <a:p>
            <a:pPr lvl="1">
              <a:buFontTx/>
              <a:buNone/>
            </a:pPr>
            <a:r>
              <a:rPr lang="en-US" altLang="en-US" sz="1400" b="1" dirty="0" smtClean="0">
                <a:solidFill>
                  <a:schemeClr val="tx2"/>
                </a:solidFill>
              </a:rPr>
              <a:t>With the outbreak of the Second World War, Jewish Zionist leader Chaim Weizmann wrote a letter to the British prime minister in which he declared that the Jews </a:t>
            </a:r>
            <a:r>
              <a:rPr lang="en-US" altLang="en-US" sz="1400" b="1" dirty="0" smtClean="0"/>
              <a:t>[implying clearly all Jews] </a:t>
            </a:r>
            <a:r>
              <a:rPr lang="en-US" altLang="en-US" sz="1400" b="1" dirty="0" smtClean="0">
                <a:solidFill>
                  <a:schemeClr val="tx2"/>
                </a:solidFill>
              </a:rPr>
              <a:t>will "stand by" Great Britain in the war: </a:t>
            </a:r>
          </a:p>
          <a:p>
            <a:pPr lvl="1">
              <a:buFontTx/>
              <a:buNone/>
            </a:pPr>
            <a:r>
              <a:rPr lang="en-US" altLang="en-US" sz="1400" dirty="0" smtClean="0"/>
              <a:t>“</a:t>
            </a:r>
            <a:r>
              <a:rPr lang="en-US" altLang="en-US" sz="1400" dirty="0" smtClean="0">
                <a:solidFill>
                  <a:schemeClr val="tx2"/>
                </a:solidFill>
              </a:rPr>
              <a:t>Dear Prime Minister</a:t>
            </a:r>
            <a:r>
              <a:rPr lang="en-US" altLang="en-US" sz="1400" dirty="0" smtClean="0"/>
              <a:t>, In this hour of supreme crisis, the consciousness that the Jews have a contribution to make to the </a:t>
            </a:r>
            <a:r>
              <a:rPr lang="en-US" altLang="en-US" sz="1400" dirty="0" err="1" smtClean="0"/>
              <a:t>defence</a:t>
            </a:r>
            <a:r>
              <a:rPr lang="en-US" altLang="en-US" sz="1400" dirty="0" smtClean="0"/>
              <a:t> of sacred values impels me to write this letter. </a:t>
            </a:r>
            <a:r>
              <a:rPr lang="en-US" altLang="en-US" sz="1400" dirty="0" smtClean="0">
                <a:solidFill>
                  <a:schemeClr val="tx2"/>
                </a:solidFill>
              </a:rPr>
              <a:t>I wish to confirm, in the most explicit manner, the declarations which I and my colleagues have made during the last months, and especially in the last week: that the Jews ‘stand by Great Britain and will fight on the side of the democracies.’ </a:t>
            </a:r>
            <a:r>
              <a:rPr lang="en-US" altLang="en-US" sz="1400" dirty="0" smtClean="0"/>
              <a:t>Our urgent desire is to give effect to these declarations. We wish to do so in a way entirely consonant with the general scheme of British action, and therefore would place ourselves, in matters big and small, under the </a:t>
            </a:r>
            <a:r>
              <a:rPr lang="en-US" altLang="en-US" sz="1400" dirty="0" err="1" smtClean="0"/>
              <a:t>co-ordinating</a:t>
            </a:r>
            <a:r>
              <a:rPr lang="en-US" altLang="en-US" sz="1400" dirty="0" smtClean="0"/>
              <a:t> direction of His Majesty’s Government. The Jewish Agency is ready to enter into immediate arrangements for utilizing Jewish manpower, technical ability, resources, etc. The Jewish Agency has recently had differences in the political field with the Mandatory Power. We would like these differences to give way before the greater and more pressing necessities of the time. We ask you to accept this declaration in the spirit in which it is made.” </a:t>
            </a:r>
            <a:r>
              <a:rPr lang="en-US" altLang="en-US" sz="1400" dirty="0" err="1" smtClean="0"/>
              <a:t>Mrs</a:t>
            </a:r>
            <a:r>
              <a:rPr lang="en-US" altLang="en-US" sz="1400" dirty="0" smtClean="0"/>
              <a:t> Edgar </a:t>
            </a:r>
            <a:r>
              <a:rPr lang="en-US" altLang="en-US" sz="1400" dirty="0" err="1" smtClean="0"/>
              <a:t>Dugdale</a:t>
            </a:r>
            <a:r>
              <a:rPr lang="en-US" altLang="en-US" sz="1400" dirty="0" smtClean="0"/>
              <a:t>, The Balfour Declaration: Origins and Background, Published by the Jewish Agency for Palestine, 77, Great Russell Street, London, W.C.1. March, 1940, page 31.</a:t>
            </a:r>
          </a:p>
        </p:txBody>
      </p:sp>
      <p:cxnSp>
        <p:nvCxnSpPr>
          <p:cNvPr id="3" name="Straight Connector 2"/>
          <p:cNvCxnSpPr/>
          <p:nvPr/>
        </p:nvCxnSpPr>
        <p:spPr bwMode="auto">
          <a:xfrm>
            <a:off x="0" y="3581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228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itle 1"/>
          <p:cNvSpPr>
            <a:spLocks noGrp="1"/>
          </p:cNvSpPr>
          <p:nvPr>
            <p:ph type="title"/>
          </p:nvPr>
        </p:nvSpPr>
        <p:spPr>
          <a:xfrm>
            <a:off x="0" y="0"/>
            <a:ext cx="9144000" cy="990600"/>
          </a:xfrm>
        </p:spPr>
        <p:txBody>
          <a:bodyPr/>
          <a:lstStyle/>
          <a:p>
            <a:r>
              <a:rPr lang="en-US" altLang="en-US" sz="4900" b="1" dirty="0" smtClean="0"/>
              <a:t>The “American Jewish Question”</a:t>
            </a:r>
          </a:p>
        </p:txBody>
      </p:sp>
      <p:sp>
        <p:nvSpPr>
          <p:cNvPr id="92163" name="Content Placeholder 2"/>
          <p:cNvSpPr>
            <a:spLocks noGrp="1"/>
          </p:cNvSpPr>
          <p:nvPr>
            <p:ph idx="1"/>
          </p:nvPr>
        </p:nvSpPr>
        <p:spPr>
          <a:xfrm>
            <a:off x="0" y="914400"/>
            <a:ext cx="4114800" cy="5943600"/>
          </a:xfrm>
        </p:spPr>
        <p:txBody>
          <a:bodyPr/>
          <a:lstStyle/>
          <a:p>
            <a:pPr>
              <a:buFontTx/>
              <a:buNone/>
              <a:defRPr/>
            </a:pPr>
            <a:r>
              <a:rPr lang="en-US" altLang="en-US" sz="1800" b="1" dirty="0" smtClean="0">
                <a:solidFill>
                  <a:schemeClr val="tx2"/>
                </a:solidFill>
              </a:rPr>
              <a:t>Editorial Page Editor Saul Singer carefully reported that an American Jewish Committee panel “distilled” what he called the “Jewish predicament” or the “American Jewish Question” in these terms:</a:t>
            </a:r>
          </a:p>
          <a:p>
            <a:pPr marL="0" indent="0">
              <a:buFontTx/>
              <a:buNone/>
              <a:defRPr/>
            </a:pPr>
            <a:r>
              <a:rPr lang="en-US" altLang="en-US" sz="2000" b="1" dirty="0" smtClean="0"/>
              <a:t>“We as a people remain ensconced in exile like a bug trapped in sap and may not survive if we cannot extricate ourselves”---</a:t>
            </a:r>
            <a:r>
              <a:rPr lang="en-US" altLang="en-US" sz="1800" dirty="0" smtClean="0"/>
              <a:t>Saul Singer</a:t>
            </a:r>
          </a:p>
          <a:p>
            <a:pPr>
              <a:buFontTx/>
              <a:buNone/>
              <a:defRPr/>
            </a:pPr>
            <a:r>
              <a:rPr lang="en-US" altLang="en-US" sz="1400" i="1" dirty="0" smtClean="0">
                <a:solidFill>
                  <a:schemeClr val="tx2"/>
                </a:solidFill>
              </a:rPr>
              <a:t>The Jerusalem Post</a:t>
            </a:r>
            <a:r>
              <a:rPr lang="en-US" altLang="en-US" sz="1400" dirty="0" smtClean="0">
                <a:solidFill>
                  <a:schemeClr val="tx2"/>
                </a:solidFill>
              </a:rPr>
              <a:t> (5/12/2006) and </a:t>
            </a:r>
            <a:r>
              <a:rPr lang="en-US" altLang="en-US" sz="1400" i="1" dirty="0" smtClean="0">
                <a:solidFill>
                  <a:schemeClr val="tx2"/>
                </a:solidFill>
              </a:rPr>
              <a:t>The Jewish News Weekly of Northern California</a:t>
            </a:r>
            <a:r>
              <a:rPr lang="en-US" altLang="en-US" sz="1400" dirty="0" smtClean="0">
                <a:solidFill>
                  <a:schemeClr val="tx2"/>
                </a:solidFill>
              </a:rPr>
              <a:t> (5/19/2006)</a:t>
            </a:r>
          </a:p>
          <a:p>
            <a:pPr>
              <a:buFontTx/>
              <a:buNone/>
              <a:defRPr/>
            </a:pPr>
            <a:endParaRPr lang="en-US" altLang="en-US" sz="1100" b="1" dirty="0" smtClean="0">
              <a:solidFill>
                <a:schemeClr val="tx2"/>
              </a:solidFill>
            </a:endParaRPr>
          </a:p>
          <a:p>
            <a:pPr>
              <a:buFontTx/>
              <a:buNone/>
              <a:defRPr/>
            </a:pPr>
            <a:r>
              <a:rPr lang="en-US" altLang="en-US" sz="2000" b="1" dirty="0" smtClean="0">
                <a:solidFill>
                  <a:schemeClr val="tx2"/>
                </a:solidFill>
              </a:rPr>
              <a:t>In November 2013, the State of Israel continues to combat rising Jewish assimilation-</a:t>
            </a:r>
            <a:r>
              <a:rPr lang="en-US" altLang="en-US" sz="2000" dirty="0" smtClean="0">
                <a:solidFill>
                  <a:schemeClr val="tx2"/>
                </a:solidFill>
              </a:rPr>
              <a:t>--</a:t>
            </a:r>
            <a:r>
              <a:rPr lang="en-US" altLang="en-US" sz="1400" dirty="0" smtClean="0">
                <a:solidFill>
                  <a:schemeClr val="tx2"/>
                </a:solidFill>
              </a:rPr>
              <a:t>Sam </a:t>
            </a:r>
            <a:r>
              <a:rPr lang="en-US" altLang="en-US" sz="1400" dirty="0" err="1" smtClean="0">
                <a:solidFill>
                  <a:schemeClr val="tx2"/>
                </a:solidFill>
              </a:rPr>
              <a:t>Sokol</a:t>
            </a:r>
            <a:r>
              <a:rPr lang="en-US" altLang="en-US" sz="1400" dirty="0" smtClean="0">
                <a:solidFill>
                  <a:schemeClr val="tx2"/>
                </a:solidFill>
              </a:rPr>
              <a:t>, "Israel enters battle against assimilation at American Jewry conference," The Jerusalem Post, 11/10/2013, </a:t>
            </a:r>
            <a:r>
              <a:rPr lang="en-US" altLang="en-US" sz="1400" dirty="0" smtClean="0">
                <a:solidFill>
                  <a:schemeClr val="tx2"/>
                </a:solidFill>
                <a:hlinkClick r:id="rId2"/>
              </a:rPr>
              <a:t>http://www.jpost.com/Diplomacy-and-Politics/Israel-enters-battle-against-assimilation-at-American-Jewry-conference-331194</a:t>
            </a:r>
            <a:r>
              <a:rPr lang="en-US" altLang="en-US" sz="1400" dirty="0" smtClean="0">
                <a:solidFill>
                  <a:schemeClr val="tx2"/>
                </a:solidFill>
              </a:rPr>
              <a:t> </a:t>
            </a:r>
          </a:p>
        </p:txBody>
      </p:sp>
      <p:sp>
        <p:nvSpPr>
          <p:cNvPr id="141316" name="Rectangle 3"/>
          <p:cNvSpPr>
            <a:spLocks noChangeArrowheads="1"/>
          </p:cNvSpPr>
          <p:nvPr/>
        </p:nvSpPr>
        <p:spPr bwMode="auto">
          <a:xfrm>
            <a:off x="4114800" y="841375"/>
            <a:ext cx="50292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‘Up, Up and Away’ for North American Jews</a:t>
            </a:r>
          </a:p>
          <a:p>
            <a:pPr eaLnBrk="1" hangingPunct="1">
              <a:spcBef>
                <a:spcPct val="0"/>
              </a:spcBef>
              <a:buFontTx/>
              <a:buNone/>
            </a:pPr>
            <a:r>
              <a:rPr lang="en-US" altLang="en-US" sz="1900" dirty="0"/>
              <a:t>American and Canadian Jews resumed their annual one-way trek to Israel Wednesday morning, with 232 new immigrants arriving on the first of nearly a dozen flights that will bring 2,500 Jews to their new home this summer [2010]. </a:t>
            </a:r>
            <a:r>
              <a:rPr lang="en-US" altLang="en-US" sz="1800" dirty="0">
                <a:solidFill>
                  <a:schemeClr val="tx2"/>
                </a:solidFill>
              </a:rPr>
              <a:t>IsraelNationalNews.com, </a:t>
            </a:r>
            <a:r>
              <a:rPr lang="en-US" altLang="en-US" sz="800" dirty="0">
                <a:hlinkClick r:id="rId3"/>
              </a:rPr>
              <a:t>http://www.israelnationalnews.com/News/News.aspx/138476</a:t>
            </a:r>
            <a:r>
              <a:rPr lang="en-US" altLang="en-US" sz="800" dirty="0"/>
              <a:t> </a:t>
            </a:r>
          </a:p>
          <a:p>
            <a:pPr eaLnBrk="1" hangingPunct="1">
              <a:spcBef>
                <a:spcPct val="0"/>
              </a:spcBef>
              <a:buFontTx/>
              <a:buNone/>
            </a:pPr>
            <a:endParaRPr lang="en-US" altLang="en-US" sz="1800" b="1" dirty="0"/>
          </a:p>
          <a:p>
            <a:pPr eaLnBrk="1" hangingPunct="1">
              <a:spcBef>
                <a:spcPct val="0"/>
              </a:spcBef>
              <a:buFontTx/>
              <a:buNone/>
            </a:pPr>
            <a:r>
              <a:rPr lang="en-US" altLang="en-US" sz="2800" b="1" dirty="0">
                <a:solidFill>
                  <a:schemeClr val="tx2"/>
                </a:solidFill>
              </a:rPr>
              <a:t>What’s your idea to save U.S. Jewry? </a:t>
            </a:r>
          </a:p>
          <a:p>
            <a:pPr eaLnBrk="1" hangingPunct="1">
              <a:spcBef>
                <a:spcPct val="0"/>
              </a:spcBef>
              <a:buFontTx/>
              <a:buNone/>
            </a:pPr>
            <a:r>
              <a:rPr lang="en-US" altLang="en-US" sz="1800" dirty="0"/>
              <a:t>The recent Pew survey showing American Jews assimilating in droves has prompted deep concern for the future of our community. But maybe we’re just a few good ideas away from reversing those negative trends. We want to hear your strategies for stemming the tide of American Jewish disengagement. </a:t>
            </a:r>
            <a:r>
              <a:rPr lang="en-US" altLang="en-US" sz="1400" dirty="0">
                <a:solidFill>
                  <a:schemeClr val="tx2"/>
                </a:solidFill>
              </a:rPr>
              <a:t>Jewish Telegraphic Agency, 10/10/2013</a:t>
            </a:r>
            <a:r>
              <a:rPr lang="en-US" altLang="en-US" sz="1800" dirty="0">
                <a:solidFill>
                  <a:schemeClr val="tx2"/>
                </a:solidFill>
              </a:rPr>
              <a:t>, </a:t>
            </a:r>
            <a:r>
              <a:rPr lang="en-US" altLang="en-US" sz="800" dirty="0">
                <a:hlinkClick r:id="rId4"/>
              </a:rPr>
              <a:t>http://www.jta.org/2013/10/10/news-opinion/united-states/whats-your-idea-to-save-u-s-jewry</a:t>
            </a:r>
            <a:r>
              <a:rPr lang="en-US" altLang="en-US" sz="800" dirty="0"/>
              <a:t> </a:t>
            </a:r>
          </a:p>
        </p:txBody>
      </p:sp>
      <p:cxnSp>
        <p:nvCxnSpPr>
          <p:cNvPr id="141317" name="Straight Connector 5"/>
          <p:cNvCxnSpPr>
            <a:cxnSpLocks noChangeShapeType="1"/>
          </p:cNvCxnSpPr>
          <p:nvPr/>
        </p:nvCxnSpPr>
        <p:spPr bwMode="auto">
          <a:xfrm>
            <a:off x="4114800" y="838200"/>
            <a:ext cx="0" cy="6019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1318" name="Straight Connector 7"/>
          <p:cNvCxnSpPr>
            <a:cxnSpLocks noChangeShapeType="1"/>
          </p:cNvCxnSpPr>
          <p:nvPr/>
        </p:nvCxnSpPr>
        <p:spPr bwMode="auto">
          <a:xfrm>
            <a:off x="4114800" y="838200"/>
            <a:ext cx="50482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1319" name="Straight Connector 13"/>
          <p:cNvCxnSpPr>
            <a:cxnSpLocks noChangeShapeType="1"/>
          </p:cNvCxnSpPr>
          <p:nvPr/>
        </p:nvCxnSpPr>
        <p:spPr bwMode="auto">
          <a:xfrm>
            <a:off x="4114800" y="3733800"/>
            <a:ext cx="50482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1320" name="Straight Connector 2"/>
          <p:cNvCxnSpPr>
            <a:cxnSpLocks noChangeShapeType="1"/>
          </p:cNvCxnSpPr>
          <p:nvPr/>
        </p:nvCxnSpPr>
        <p:spPr bwMode="auto">
          <a:xfrm>
            <a:off x="0" y="4495800"/>
            <a:ext cx="4114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itle 1"/>
          <p:cNvSpPr>
            <a:spLocks noGrp="1"/>
          </p:cNvSpPr>
          <p:nvPr>
            <p:ph type="title"/>
          </p:nvPr>
        </p:nvSpPr>
        <p:spPr>
          <a:xfrm>
            <a:off x="0" y="0"/>
            <a:ext cx="9144000" cy="1524000"/>
          </a:xfrm>
        </p:spPr>
        <p:txBody>
          <a:bodyPr/>
          <a:lstStyle/>
          <a:p>
            <a:r>
              <a:rPr lang="en-US" altLang="en-US" sz="4100" b="1" dirty="0" smtClean="0"/>
              <a:t>Netanyahu halts distribution of 'loyalty' poll to U.S. Jews, Israeli expats</a:t>
            </a:r>
            <a:br>
              <a:rPr lang="en-US" altLang="en-US" sz="4100" b="1" dirty="0" smtClean="0"/>
            </a:br>
            <a:r>
              <a:rPr lang="en-US" altLang="en-US" sz="1800" dirty="0" err="1" smtClean="0">
                <a:solidFill>
                  <a:schemeClr val="tx1"/>
                </a:solidFill>
              </a:rPr>
              <a:t>Haaretz</a:t>
            </a:r>
            <a:r>
              <a:rPr lang="en-US" altLang="en-US" sz="1800" dirty="0" smtClean="0">
                <a:solidFill>
                  <a:schemeClr val="tx1"/>
                </a:solidFill>
              </a:rPr>
              <a:t>, 10/27/2013, </a:t>
            </a:r>
            <a:r>
              <a:rPr lang="en-US" altLang="en-US" sz="1800" dirty="0" smtClean="0">
                <a:solidFill>
                  <a:schemeClr val="tx1"/>
                </a:solidFill>
                <a:hlinkClick r:id="rId2"/>
              </a:rPr>
              <a:t>http://</a:t>
            </a:r>
            <a:r>
              <a:rPr lang="en-US" altLang="en-US" sz="1800" dirty="0" smtClean="0">
                <a:hlinkClick r:id="rId2"/>
              </a:rPr>
              <a:t>www.haaretz.com/news/diplomacy-defense/.premium-1.554651</a:t>
            </a:r>
            <a:r>
              <a:rPr lang="en-US" altLang="en-US" sz="1800" dirty="0" smtClean="0"/>
              <a:t> </a:t>
            </a:r>
          </a:p>
        </p:txBody>
      </p:sp>
      <p:sp>
        <p:nvSpPr>
          <p:cNvPr id="142339" name="Content Placeholder 2"/>
          <p:cNvSpPr>
            <a:spLocks noGrp="1"/>
          </p:cNvSpPr>
          <p:nvPr>
            <p:ph idx="1"/>
          </p:nvPr>
        </p:nvSpPr>
        <p:spPr>
          <a:xfrm>
            <a:off x="0" y="1600200"/>
            <a:ext cx="9144000" cy="4495800"/>
          </a:xfrm>
        </p:spPr>
        <p:txBody>
          <a:bodyPr/>
          <a:lstStyle/>
          <a:p>
            <a:pPr marL="0" indent="0">
              <a:buFontTx/>
              <a:buNone/>
            </a:pPr>
            <a:r>
              <a:rPr lang="en-US" altLang="en-US" sz="1200" dirty="0" smtClean="0"/>
              <a:t>Netanyahu halts distribution of 'loyalty' poll to U.S. Jews, Israeli expats </a:t>
            </a:r>
          </a:p>
          <a:p>
            <a:pPr marL="0" indent="0">
              <a:buFontTx/>
              <a:buNone/>
            </a:pPr>
            <a:r>
              <a:rPr lang="en-US" altLang="en-US" sz="1200" dirty="0" smtClean="0"/>
              <a:t>Prime minister's order follows </a:t>
            </a:r>
            <a:r>
              <a:rPr lang="en-US" altLang="en-US" sz="1200" dirty="0" err="1" smtClean="0"/>
              <a:t>Haaretz</a:t>
            </a:r>
            <a:r>
              <a:rPr lang="en-US" altLang="en-US" sz="1200" dirty="0" smtClean="0"/>
              <a:t> report of questionnaire being distributed in America asking respondents to indicate where their allegiance would lie in case of Israeli-U.S. crisis. Prime Minister Benjamin Netanyahu on Sunday ordered Israel’s immigrant absorption and foreign ministries to cease distribution of a controversial questionnaire already sent to tens of thousands of Israelis living in the United States and Jewish Americans, asking them to indicate where their allegiance would lie in the... </a:t>
            </a:r>
          </a:p>
          <a:p>
            <a:pPr marL="0" indent="0">
              <a:buFontTx/>
              <a:buNone/>
            </a:pPr>
            <a:r>
              <a:rPr lang="en-US" altLang="en-US" sz="1200" b="1" dirty="0">
                <a:solidFill>
                  <a:schemeClr val="tx2"/>
                </a:solidFill>
              </a:rPr>
              <a:t>Israel suspends plan for building database of US Jewish students---"The idea is to set up a database of all Jewish students in the United States (some 350,000 students) and to map daily all the Jewish/Israel events taking place on campuses"</a:t>
            </a:r>
            <a:r>
              <a:rPr lang="en-US" altLang="en-US" sz="1200" dirty="0"/>
              <a:t>, i24News, 10/16/2017, </a:t>
            </a:r>
            <a:r>
              <a:rPr lang="en-US" altLang="en-US" sz="1200" dirty="0">
                <a:hlinkClick r:id="rId3"/>
              </a:rPr>
              <a:t>https://</a:t>
            </a:r>
            <a:r>
              <a:rPr lang="en-US" altLang="en-US" sz="1200" dirty="0" smtClean="0">
                <a:hlinkClick r:id="rId3"/>
              </a:rPr>
              <a:t>www.i24news.tv/en/news/israel/157830-171016-israel-suspends-plan-for-building-database-of-us-jewish-students</a:t>
            </a:r>
            <a:r>
              <a:rPr lang="en-US" altLang="en-US" sz="1200" dirty="0" smtClean="0"/>
              <a:t> </a:t>
            </a:r>
          </a:p>
          <a:p>
            <a:pPr marL="0" indent="0">
              <a:buFontTx/>
              <a:buNone/>
            </a:pPr>
            <a:r>
              <a:rPr lang="en-US" altLang="en-US" sz="2800" b="1" dirty="0" smtClean="0">
                <a:solidFill>
                  <a:schemeClr val="tx2"/>
                </a:solidFill>
              </a:rPr>
              <a:t>Israel asks U.S. Jews, Israelis: Where do your loyalties lie? </a:t>
            </a:r>
          </a:p>
          <a:p>
            <a:pPr marL="0" indent="0">
              <a:buFontTx/>
              <a:buNone/>
            </a:pPr>
            <a:r>
              <a:rPr lang="en-US" altLang="en-US" sz="1500" dirty="0" smtClean="0"/>
              <a:t>PM orders ministries to stop distributing the survey, which asks questions about dual allegiance and the Jewish lobby in America. Two sensitive and potentially explosive issues have always clouded the relationship between the Jewish community in the United States and the State of Israel. The first relates to claims of “dual allegiance” to both Israel and the United States; the other concerns the pro-Israel, American “Jewish lobby.”  </a:t>
            </a:r>
            <a:r>
              <a:rPr lang="en-US" altLang="en-US" sz="1500" dirty="0" err="1" smtClean="0">
                <a:solidFill>
                  <a:schemeClr val="tx2"/>
                </a:solidFill>
              </a:rPr>
              <a:t>Haaretz</a:t>
            </a:r>
            <a:r>
              <a:rPr lang="en-US" altLang="en-US" sz="1500" dirty="0" smtClean="0">
                <a:solidFill>
                  <a:schemeClr val="tx2"/>
                </a:solidFill>
              </a:rPr>
              <a:t>, 10/27/2013</a:t>
            </a:r>
            <a:r>
              <a:rPr lang="en-US" altLang="en-US" sz="1600" dirty="0" smtClean="0">
                <a:solidFill>
                  <a:schemeClr val="tx2"/>
                </a:solidFill>
              </a:rPr>
              <a:t>, </a:t>
            </a:r>
            <a:r>
              <a:rPr lang="en-US" altLang="en-US" sz="1600" dirty="0" smtClean="0">
                <a:hlinkClick r:id="rId4"/>
              </a:rPr>
              <a:t>http://www.haaretz.com/news/diplomacy-defense/.premium-1.554541</a:t>
            </a:r>
            <a:r>
              <a:rPr lang="en-US" altLang="en-US" sz="1600" dirty="0" smtClean="0"/>
              <a:t> </a:t>
            </a:r>
          </a:p>
          <a:p>
            <a:pPr marL="0" indent="0">
              <a:buFontTx/>
              <a:buNone/>
            </a:pPr>
            <a:r>
              <a:rPr lang="en-US" altLang="en-US" sz="2000" b="1" dirty="0" smtClean="0">
                <a:solidFill>
                  <a:schemeClr val="tx2"/>
                </a:solidFill>
              </a:rPr>
              <a:t>Israeli-American Council Opens Vegas Office for Growing Israeli Population</a:t>
            </a:r>
          </a:p>
          <a:p>
            <a:pPr marL="0" indent="0">
              <a:buFontTx/>
              <a:buNone/>
            </a:pPr>
            <a:r>
              <a:rPr lang="en-US" altLang="en-US" sz="1600" dirty="0" smtClean="0"/>
              <a:t>The Israeli-American Council has established an office in Las Vegas as part of a drive to expand from its Los Angeles base to U.S. cities with major concentrations of Israeli expatriates. Miriam Adelson, born in Haifa and wife of billionaire casino owner Sheldon Adelson, is chair of the new IAC Las Vegas regional council established this week. Inauguration of the Las Vegas office follows on the heels of similar openings in Miami and Boston... Estimates of the number of Israelis and their children in the United States vary widely, from a likely 500,000 to IAC’s figure of 800,000</a:t>
            </a:r>
            <a:r>
              <a:rPr lang="en-US" altLang="en-US" sz="1100" dirty="0" smtClean="0"/>
              <a:t>. </a:t>
            </a:r>
            <a:r>
              <a:rPr lang="en-US" altLang="en-US" sz="1100" dirty="0" smtClean="0">
                <a:hlinkClick r:id="rId5"/>
              </a:rPr>
              <a:t>http://forward.com/articles/195938/israeli-american-council-opens-vegas-office-for-gr/</a:t>
            </a:r>
            <a:r>
              <a:rPr lang="en-US" altLang="en-US" sz="1100" dirty="0" smtClean="0"/>
              <a:t>?  </a:t>
            </a:r>
          </a:p>
          <a:p>
            <a:pPr marL="0" indent="0">
              <a:buFontTx/>
              <a:buNone/>
            </a:pPr>
            <a:endParaRPr lang="en-US" altLang="en-US" sz="1100" dirty="0" smtClean="0"/>
          </a:p>
        </p:txBody>
      </p:sp>
      <p:cxnSp>
        <p:nvCxnSpPr>
          <p:cNvPr id="142340" name="Straight Connector 4"/>
          <p:cNvCxnSpPr>
            <a:cxnSpLocks noChangeShapeType="1"/>
          </p:cNvCxnSpPr>
          <p:nvPr/>
        </p:nvCxnSpPr>
        <p:spPr bwMode="auto">
          <a:xfrm>
            <a:off x="0" y="2590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2341" name="Straight Connector 2"/>
          <p:cNvCxnSpPr>
            <a:cxnSpLocks noChangeShapeType="1"/>
          </p:cNvCxnSpPr>
          <p:nvPr/>
        </p:nvCxnSpPr>
        <p:spPr bwMode="auto">
          <a:xfrm>
            <a:off x="0" y="4953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3200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a:xfrm>
            <a:off x="0" y="0"/>
            <a:ext cx="9144000" cy="1447800"/>
          </a:xfrm>
        </p:spPr>
        <p:txBody>
          <a:bodyPr/>
          <a:lstStyle/>
          <a:p>
            <a:pPr marL="342900" indent="-342900" algn="l"/>
            <a:r>
              <a:rPr lang="en-US" altLang="en-US" sz="4000" b="1" smtClean="0"/>
              <a:t>Where does ‘Russian’ tycoon Viatcheslav Moshe Kantor’s loyalty really lie?</a:t>
            </a:r>
            <a:endParaRPr lang="en-US" altLang="en-US" sz="4000" smtClean="0"/>
          </a:p>
        </p:txBody>
      </p:sp>
      <p:sp>
        <p:nvSpPr>
          <p:cNvPr id="143363" name="Content Placeholder 2"/>
          <p:cNvSpPr>
            <a:spLocks noGrp="1"/>
          </p:cNvSpPr>
          <p:nvPr>
            <p:ph idx="1"/>
          </p:nvPr>
        </p:nvSpPr>
        <p:spPr>
          <a:xfrm>
            <a:off x="0" y="1524000"/>
            <a:ext cx="9144000" cy="5334000"/>
          </a:xfrm>
        </p:spPr>
        <p:txBody>
          <a:bodyPr/>
          <a:lstStyle/>
          <a:p>
            <a:pPr lvl="1">
              <a:buFontTx/>
              <a:buNone/>
            </a:pPr>
            <a:r>
              <a:rPr lang="en-US" altLang="en-US" sz="3600" b="1" dirty="0" err="1" smtClean="0"/>
              <a:t>Viatcheslav</a:t>
            </a:r>
            <a:r>
              <a:rPr lang="en-US" altLang="en-US" sz="3600" b="1" dirty="0" smtClean="0"/>
              <a:t> Moshe Kantor:</a:t>
            </a:r>
            <a:endParaRPr lang="en-US" altLang="en-US" sz="3600" dirty="0" smtClean="0"/>
          </a:p>
          <a:p>
            <a:pPr lvl="1"/>
            <a:r>
              <a:rPr lang="en-US" altLang="en-US" sz="2000" dirty="0" smtClean="0">
                <a:solidFill>
                  <a:schemeClr val="tx2"/>
                </a:solidFill>
              </a:rPr>
              <a:t>Is President of the European Jewish Congress</a:t>
            </a:r>
          </a:p>
          <a:p>
            <a:pPr lvl="1"/>
            <a:r>
              <a:rPr lang="en-US" altLang="en-US" sz="2000" dirty="0" smtClean="0">
                <a:solidFill>
                  <a:schemeClr val="tx2"/>
                </a:solidFill>
              </a:rPr>
              <a:t>Is President of the Russian Jewish Congress </a:t>
            </a:r>
          </a:p>
          <a:p>
            <a:pPr lvl="1"/>
            <a:r>
              <a:rPr lang="en-US" altLang="en-US" sz="2000" dirty="0" smtClean="0">
                <a:solidFill>
                  <a:schemeClr val="tx2"/>
                </a:solidFill>
              </a:rPr>
              <a:t>Is President of Russia's largest fertilizer company (</a:t>
            </a:r>
            <a:r>
              <a:rPr lang="en-US" altLang="en-US" sz="2000" dirty="0" err="1" smtClean="0">
                <a:solidFill>
                  <a:schemeClr val="tx2"/>
                </a:solidFill>
              </a:rPr>
              <a:t>Acron</a:t>
            </a:r>
            <a:r>
              <a:rPr lang="en-US" altLang="en-US" sz="2000" dirty="0" smtClean="0">
                <a:solidFill>
                  <a:schemeClr val="tx2"/>
                </a:solidFill>
              </a:rPr>
              <a:t> agrochemical company)</a:t>
            </a:r>
          </a:p>
          <a:p>
            <a:pPr lvl="1"/>
            <a:r>
              <a:rPr lang="en-US" altLang="en-US" sz="2000" dirty="0" smtClean="0">
                <a:solidFill>
                  <a:schemeClr val="tx2"/>
                </a:solidFill>
              </a:rPr>
              <a:t>Is President of the World Holocaust Forum Foundation</a:t>
            </a:r>
          </a:p>
          <a:p>
            <a:pPr lvl="1"/>
            <a:r>
              <a:rPr lang="en-US" altLang="en-US" sz="2000" dirty="0" smtClean="0">
                <a:solidFill>
                  <a:schemeClr val="tx2"/>
                </a:solidFill>
              </a:rPr>
              <a:t>Is Chairman of the European Jewish Fund</a:t>
            </a:r>
          </a:p>
          <a:p>
            <a:pPr lvl="1"/>
            <a:r>
              <a:rPr lang="en-US" altLang="en-US" sz="2000" dirty="0" smtClean="0">
                <a:solidFill>
                  <a:schemeClr val="tx2"/>
                </a:solidFill>
              </a:rPr>
              <a:t>Is Co-Chairman of the European Council on Tolerance and Reconciliation </a:t>
            </a:r>
          </a:p>
          <a:p>
            <a:pPr lvl="1"/>
            <a:r>
              <a:rPr lang="en-US" altLang="en-US" sz="2000" dirty="0" smtClean="0">
                <a:solidFill>
                  <a:schemeClr val="tx2"/>
                </a:solidFill>
              </a:rPr>
              <a:t>Holds Israeli citizenship and splits his time between Israel and Switzerland</a:t>
            </a:r>
          </a:p>
          <a:p>
            <a:pPr lvl="1"/>
            <a:r>
              <a:rPr lang="en-US" altLang="en-US" sz="2000" dirty="0" smtClean="0">
                <a:solidFill>
                  <a:schemeClr val="tx2"/>
                </a:solidFill>
              </a:rPr>
              <a:t>Holds Honorary Doctorate from Tel-Aviv University</a:t>
            </a:r>
          </a:p>
          <a:p>
            <a:pPr lvl="1"/>
            <a:r>
              <a:rPr lang="en-US" altLang="en-US" sz="2000" dirty="0" smtClean="0">
                <a:solidFill>
                  <a:schemeClr val="tx2"/>
                </a:solidFill>
              </a:rPr>
              <a:t>Compares his position in Russia to Joseph's in Egypt &amp; Esther's in Persia</a:t>
            </a:r>
            <a:endParaRPr lang="en-US" altLang="en-US" sz="2000" i="1" dirty="0" smtClean="0">
              <a:solidFill>
                <a:schemeClr val="tx2"/>
              </a:solidFill>
            </a:endParaRPr>
          </a:p>
          <a:p>
            <a:pPr lvl="1">
              <a:buFontTx/>
              <a:buNone/>
            </a:pPr>
            <a:r>
              <a:rPr lang="en-US" altLang="en-US" sz="1000" dirty="0" smtClean="0"/>
              <a:t>Grant Slater, </a:t>
            </a:r>
            <a:r>
              <a:rPr lang="en-US" altLang="en-US" sz="1000" i="1" dirty="0" smtClean="0"/>
              <a:t>“</a:t>
            </a:r>
            <a:r>
              <a:rPr lang="en-US" altLang="en-US" sz="1000" dirty="0" smtClean="0"/>
              <a:t>Kantor: European Jewry has bigger problems than Russian Jewry,” </a:t>
            </a:r>
            <a:r>
              <a:rPr lang="en-US" altLang="en-US" sz="1000" i="1" dirty="0" smtClean="0"/>
              <a:t>Jewish Telegraphic Agency, 2/12/2009, </a:t>
            </a:r>
            <a:r>
              <a:rPr lang="en-US" altLang="en-US" sz="1000" i="1" dirty="0" smtClean="0">
                <a:hlinkClick r:id="rId2"/>
              </a:rPr>
              <a:t>http://jta.org/news/article/2009/02/12/1002981/russian-jewry-chief-stepping-down-to-focus-on-europes-woes</a:t>
            </a:r>
            <a:r>
              <a:rPr lang="en-US" altLang="en-US" sz="1000" i="1" dirty="0" smtClean="0"/>
              <a:t>    </a:t>
            </a:r>
          </a:p>
          <a:p>
            <a:pPr lvl="1">
              <a:buFontTx/>
              <a:buNone/>
            </a:pPr>
            <a:r>
              <a:rPr lang="en-US" altLang="en-US" sz="1000" dirty="0" smtClean="0"/>
              <a:t>President [Kantor]’s Page</a:t>
            </a:r>
            <a:r>
              <a:rPr lang="en-US" altLang="en-US" sz="1000" i="1" dirty="0" smtClean="0"/>
              <a:t>, European Jewish Congress, 1/16/2009, </a:t>
            </a:r>
            <a:r>
              <a:rPr lang="en-US" altLang="en-US" sz="1000" i="1" dirty="0" smtClean="0">
                <a:hlinkClick r:id="rId3"/>
              </a:rPr>
              <a:t>http://www.eurojewcong.org/ejc/section.php?id_rubrique=97</a:t>
            </a:r>
            <a:r>
              <a:rPr lang="en-US" altLang="en-US" sz="1000" i="1" dirty="0" smtClean="0"/>
              <a:t>        </a:t>
            </a:r>
          </a:p>
          <a:p>
            <a:pPr lvl="1">
              <a:buFontTx/>
              <a:buNone/>
            </a:pPr>
            <a:r>
              <a:rPr lang="en-US" altLang="en-US" sz="1000" dirty="0" err="1" smtClean="0"/>
              <a:t>Amiram</a:t>
            </a:r>
            <a:r>
              <a:rPr lang="en-US" altLang="en-US" sz="1000" dirty="0" smtClean="0"/>
              <a:t> </a:t>
            </a:r>
            <a:r>
              <a:rPr lang="en-US" altLang="en-US" sz="1000" dirty="0" err="1" smtClean="0"/>
              <a:t>Barkat</a:t>
            </a:r>
            <a:r>
              <a:rPr lang="en-US" altLang="en-US" sz="1000" dirty="0" smtClean="0"/>
              <a:t>, “Putin ally is frontrunner to head European Jewish Congress ,” </a:t>
            </a:r>
            <a:r>
              <a:rPr lang="en-US" altLang="en-US" sz="1000" i="1" dirty="0" err="1" smtClean="0"/>
              <a:t>Haaretz</a:t>
            </a:r>
            <a:r>
              <a:rPr lang="en-US" altLang="en-US" sz="1000" dirty="0" smtClean="0"/>
              <a:t>,  6/23/2007, </a:t>
            </a:r>
            <a:r>
              <a:rPr lang="en-US" altLang="en-US" sz="1000" dirty="0" smtClean="0">
                <a:hlinkClick r:id="rId4"/>
              </a:rPr>
              <a:t>http://www.haaretz.com/hasen/spages/873804.html</a:t>
            </a:r>
            <a:endParaRPr lang="en-US" altLang="en-US" sz="1000" dirty="0" smtClean="0"/>
          </a:p>
        </p:txBody>
      </p:sp>
    </p:spTree>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a:xfrm>
            <a:off x="0" y="0"/>
            <a:ext cx="9144000" cy="1371600"/>
          </a:xfrm>
        </p:spPr>
        <p:txBody>
          <a:bodyPr/>
          <a:lstStyle/>
          <a:p>
            <a:r>
              <a:rPr lang="en-US" altLang="en-US" sz="4000" b="1" smtClean="0"/>
              <a:t>Some polls indicate that 82 to 85 percent of American Jews support Israel</a:t>
            </a:r>
          </a:p>
        </p:txBody>
      </p:sp>
      <p:sp>
        <p:nvSpPr>
          <p:cNvPr id="145411" name="Content Placeholder 2"/>
          <p:cNvSpPr>
            <a:spLocks noGrp="1"/>
          </p:cNvSpPr>
          <p:nvPr>
            <p:ph idx="1"/>
          </p:nvPr>
        </p:nvSpPr>
        <p:spPr>
          <a:xfrm>
            <a:off x="0" y="1371600"/>
            <a:ext cx="9144000" cy="5486400"/>
          </a:xfrm>
        </p:spPr>
        <p:txBody>
          <a:bodyPr/>
          <a:lstStyle/>
          <a:p>
            <a:pPr>
              <a:buFontTx/>
              <a:buNone/>
            </a:pPr>
            <a:r>
              <a:rPr lang="en-US" altLang="en-US" sz="2000" dirty="0" smtClean="0"/>
              <a:t>According to a poll commissioned by The Israel Project (a pro-Israel public advocacy group) and conducted by pollster Frank </a:t>
            </a:r>
            <a:r>
              <a:rPr lang="en-US" altLang="en-US" sz="2000" dirty="0" err="1" smtClean="0"/>
              <a:t>Luntz</a:t>
            </a:r>
            <a:r>
              <a:rPr lang="en-US" altLang="en-US" sz="2000" dirty="0" smtClean="0"/>
              <a:t>, among the 800 American Jews that took part in the survey, </a:t>
            </a:r>
            <a:r>
              <a:rPr lang="en-US" altLang="en-US" sz="2000" b="1" dirty="0" smtClean="0">
                <a:solidFill>
                  <a:schemeClr val="tx2"/>
                </a:solidFill>
              </a:rPr>
              <a:t>82% said they support Israel---</a:t>
            </a:r>
            <a:r>
              <a:rPr lang="en-US" altLang="en-US" sz="1800" i="1" dirty="0" smtClean="0"/>
              <a:t>Jerusalem Post</a:t>
            </a:r>
            <a:r>
              <a:rPr lang="en-US" altLang="en-US" sz="1800" dirty="0" smtClean="0"/>
              <a:t>, 1 December 2005.</a:t>
            </a:r>
          </a:p>
          <a:p>
            <a:pPr>
              <a:buFontTx/>
              <a:buNone/>
            </a:pPr>
            <a:endParaRPr lang="en-US" altLang="en-US" sz="800" dirty="0" smtClean="0"/>
          </a:p>
          <a:p>
            <a:pPr>
              <a:buFontTx/>
              <a:buNone/>
            </a:pPr>
            <a:r>
              <a:rPr lang="en-US" altLang="en-US" sz="2000" dirty="0" smtClean="0"/>
              <a:t>According to a survey, commissioned by Stand for Israel, a project of the International Fellowship of Christians and Jews, polled 1200 Americans, with an oversampling of Jews and Evangelicals, and found that </a:t>
            </a:r>
            <a:r>
              <a:rPr lang="en-US" altLang="en-US" sz="2000" b="1" dirty="0" smtClean="0">
                <a:solidFill>
                  <a:schemeClr val="tx2"/>
                </a:solidFill>
              </a:rPr>
              <a:t>85 percent of Jews expressed support for Israel</a:t>
            </a:r>
            <a:r>
              <a:rPr lang="en-US" altLang="en-US" sz="2000" dirty="0" smtClean="0"/>
              <a:t>, as did 62 percent of "conservative church-going Christians“----</a:t>
            </a:r>
            <a:r>
              <a:rPr lang="en-US" altLang="en-US" sz="1800" dirty="0" smtClean="0"/>
              <a:t>Carl </a:t>
            </a:r>
            <a:r>
              <a:rPr lang="en-US" altLang="en-US" sz="1800" dirty="0" err="1" smtClean="0"/>
              <a:t>Schrag</a:t>
            </a:r>
            <a:r>
              <a:rPr lang="en-US" altLang="en-US" sz="1800" dirty="0" smtClean="0"/>
              <a:t>, “American Jews and Evangelical Christians: Anatomy of a Changing Relationship,” </a:t>
            </a:r>
            <a:r>
              <a:rPr lang="en-US" altLang="en-US" sz="1800" i="1" dirty="0" smtClean="0"/>
              <a:t>Jewish Political Studies Review </a:t>
            </a:r>
            <a:r>
              <a:rPr lang="en-US" altLang="en-US" sz="1800" dirty="0" smtClean="0"/>
              <a:t>17:1-2 (Spring 2005)</a:t>
            </a:r>
          </a:p>
          <a:p>
            <a:pPr>
              <a:buFontTx/>
              <a:buNone/>
            </a:pPr>
            <a:endParaRPr lang="en-US" altLang="en-US" sz="800" dirty="0" smtClean="0"/>
          </a:p>
          <a:p>
            <a:pPr>
              <a:buFontTx/>
              <a:buNone/>
            </a:pPr>
            <a:r>
              <a:rPr lang="en-US" altLang="en-US" sz="2000" dirty="0" smtClean="0"/>
              <a:t>According to Reuven Firestone, “</a:t>
            </a:r>
            <a:r>
              <a:rPr lang="en-US" altLang="en-US" sz="2000" b="1" dirty="0" smtClean="0">
                <a:solidFill>
                  <a:schemeClr val="tx2"/>
                </a:solidFill>
              </a:rPr>
              <a:t>most observant Jews now support Zionism and the State of Israel with great enthusiasm… the Orthodox see the secular Zionists as unknowingly doing God’s will by beginning the process of ultimate redemption</a:t>
            </a:r>
            <a:r>
              <a:rPr lang="en-US" altLang="en-US" sz="2000" dirty="0" smtClean="0"/>
              <a:t>”---- </a:t>
            </a:r>
            <a:r>
              <a:rPr lang="en-US" altLang="en-US" sz="1800" dirty="0" smtClean="0"/>
              <a:t>Reuven Firestone, </a:t>
            </a:r>
            <a:r>
              <a:rPr lang="en-US" altLang="en-US" sz="1800" i="1" dirty="0" smtClean="0"/>
              <a:t>Children of Abraham: An Introduction to Judaism for Muslims</a:t>
            </a:r>
            <a:r>
              <a:rPr lang="en-US" altLang="en-US" sz="1800" dirty="0" smtClean="0"/>
              <a:t>, A publication of the Harriet and Robert </a:t>
            </a:r>
            <a:r>
              <a:rPr lang="en-US" altLang="en-US" sz="1800" dirty="0" err="1" smtClean="0"/>
              <a:t>Heilbrunn</a:t>
            </a:r>
            <a:r>
              <a:rPr lang="en-US" altLang="en-US" sz="1800" dirty="0" smtClean="0"/>
              <a:t> Institute for International Interreligious Understanding of the American Jewish Committee in association with </a:t>
            </a:r>
            <a:r>
              <a:rPr lang="en-US" altLang="en-US" sz="1800" dirty="0" err="1" smtClean="0"/>
              <a:t>Ktav</a:t>
            </a:r>
            <a:r>
              <a:rPr lang="en-US" altLang="en-US" sz="1800" dirty="0" smtClean="0"/>
              <a:t> Publishing House, Inc., 2001, page 141.</a:t>
            </a:r>
          </a:p>
        </p:txBody>
      </p:sp>
    </p:spTree>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a:xfrm>
            <a:off x="0" y="0"/>
            <a:ext cx="9144000" cy="1143000"/>
          </a:xfrm>
        </p:spPr>
        <p:txBody>
          <a:bodyPr/>
          <a:lstStyle/>
          <a:p>
            <a:r>
              <a:rPr lang="en-US" altLang="en-US" b="1" dirty="0" smtClean="0"/>
              <a:t>Europe's Jews get a political lobby</a:t>
            </a:r>
            <a:r>
              <a:rPr lang="en-US" altLang="en-US" dirty="0" smtClean="0"/>
              <a:t/>
            </a:r>
            <a:br>
              <a:rPr lang="en-US" altLang="en-US" dirty="0" smtClean="0"/>
            </a:br>
            <a:r>
              <a:rPr lang="en-US" altLang="en-US" sz="1800" dirty="0" smtClean="0"/>
              <a:t>THE JERUSALEM POST, 10/18/2009 </a:t>
            </a:r>
            <a:r>
              <a:rPr lang="en-US" altLang="en-US" sz="1600" dirty="0" smtClean="0"/>
              <a:t>http://www.jpost.com/servlet/Satellite?cid=1255694829571&amp;pagename=JPost%2FJPArticle%2FPrinter</a:t>
            </a:r>
          </a:p>
        </p:txBody>
      </p:sp>
      <p:sp>
        <p:nvSpPr>
          <p:cNvPr id="146435" name="Content Placeholder 2"/>
          <p:cNvSpPr>
            <a:spLocks noGrp="1"/>
          </p:cNvSpPr>
          <p:nvPr>
            <p:ph idx="1"/>
          </p:nvPr>
        </p:nvSpPr>
        <p:spPr>
          <a:xfrm>
            <a:off x="0" y="1143000"/>
            <a:ext cx="9144000" cy="5715000"/>
          </a:xfrm>
        </p:spPr>
        <p:txBody>
          <a:bodyPr/>
          <a:lstStyle/>
          <a:p>
            <a:r>
              <a:rPr lang="en-US" altLang="en-US" sz="1800" dirty="0" smtClean="0"/>
              <a:t>BRUSSELS - Europe once had 80 to 90 percent of the world's Jews, until the 20th century's calamities brutally cut that figure down to the current estimate of 10%. Two very different societies - Israel and the United States - have replaced Europe as home of the major centers of Jewish life. </a:t>
            </a:r>
          </a:p>
          <a:p>
            <a:r>
              <a:rPr lang="en-US" altLang="en-US" sz="1800" dirty="0" smtClean="0"/>
              <a:t>But Europe's Jews are apparently no longer satisfied with accepting this verdict of history. They are increasingly organized and increasingly vocal. And now they have a lobby. </a:t>
            </a:r>
          </a:p>
          <a:p>
            <a:r>
              <a:rPr lang="en-US" altLang="en-US" sz="1800" dirty="0" smtClean="0"/>
              <a:t>The inauguration in Brussels of a new branch office of the European Jewish Congress last week marks a dramatic development in European Jewish political activism, believes EJC president Moshe Kantor. </a:t>
            </a:r>
          </a:p>
          <a:p>
            <a:r>
              <a:rPr lang="en-US" altLang="en-US" sz="1800" dirty="0" smtClean="0"/>
              <a:t>"In Europe we see both too much tolerance" - for example, toward the Iranian regime's genocidal ambitions - "and too little" when it comes to Europe's religious and ethnic minorities, Kantor says. </a:t>
            </a:r>
          </a:p>
          <a:p>
            <a:r>
              <a:rPr lang="en-US" altLang="en-US" sz="1800" dirty="0" smtClean="0"/>
              <a:t>The office in Brussels will be charged with "triggering important processes in legislation, legal issues and research to advance tolerance. The goal is not to talk about tolerance, but to [engage] in a wide spectrum of real action," he adds. </a:t>
            </a:r>
          </a:p>
          <a:p>
            <a:r>
              <a:rPr lang="en-US" altLang="en-US" sz="1800" dirty="0" smtClean="0"/>
              <a:t>According to Raya </a:t>
            </a:r>
            <a:r>
              <a:rPr lang="en-US" altLang="en-US" sz="1800" dirty="0" err="1" smtClean="0"/>
              <a:t>Kalenova</a:t>
            </a:r>
            <a:r>
              <a:rPr lang="en-US" altLang="en-US" sz="1800" dirty="0" smtClean="0"/>
              <a:t>, the director of the new office, it will also focus on "educating against anti-Semitism and for reconciliation between the three great monotheistic religions." </a:t>
            </a:r>
          </a:p>
          <a:p>
            <a:r>
              <a:rPr lang="en-US" altLang="en-US" sz="200" dirty="0" smtClean="0"/>
              <a:t>The message of the new Jewish presence in the heartland of European government "is that Europe's Jews are European citizens with European values," </a:t>
            </a:r>
            <a:r>
              <a:rPr lang="en-US" altLang="en-US" sz="200" dirty="0" err="1" smtClean="0"/>
              <a:t>Kalenova</a:t>
            </a:r>
            <a:r>
              <a:rPr lang="en-US" altLang="en-US" sz="200" dirty="0" smtClean="0"/>
              <a:t> explains. </a:t>
            </a:r>
          </a:p>
          <a:p>
            <a:r>
              <a:rPr lang="en-US" altLang="en-US" sz="100" dirty="0" smtClean="0"/>
              <a:t>The opening of the Brussels office on Wednesday seemed to suggest the organization already possessed the ability to reach the highest echelons of European politics. In attendance at the celebratory cocktail reception and dinner were Europe's most senior officials, including European Parliament President Jerzy </a:t>
            </a:r>
            <a:r>
              <a:rPr lang="en-US" altLang="en-US" sz="100" dirty="0" err="1" smtClean="0"/>
              <a:t>Buzek</a:t>
            </a:r>
            <a:r>
              <a:rPr lang="en-US" altLang="en-US" sz="100" dirty="0" smtClean="0"/>
              <a:t>, European Commission President José Manuel Barroso, Commission Vice President for Justice, Freedom and Security Jacques </a:t>
            </a:r>
            <a:r>
              <a:rPr lang="en-US" altLang="en-US" sz="100" dirty="0" err="1" smtClean="0"/>
              <a:t>Barrot</a:t>
            </a:r>
            <a:r>
              <a:rPr lang="en-US" altLang="en-US" sz="100" dirty="0" smtClean="0"/>
              <a:t>, and some 50 MEPs. </a:t>
            </a:r>
          </a:p>
          <a:p>
            <a:r>
              <a:rPr lang="en-US" altLang="en-US" sz="100" dirty="0" smtClean="0"/>
              <a:t>Israel also sent a high-ranking representative, in the person of National Infrastructures Minister Uzi Landau. </a:t>
            </a:r>
          </a:p>
          <a:p>
            <a:r>
              <a:rPr lang="en-US" altLang="en-US" sz="100" dirty="0" smtClean="0"/>
              <a:t>According to observers, however, it is too early to tell whether the new office will be influential or significant. </a:t>
            </a:r>
          </a:p>
          <a:p>
            <a:r>
              <a:rPr lang="en-US" altLang="en-US" sz="100" dirty="0" smtClean="0"/>
              <a:t>A comparison with the United States may be instructive, some argued. Mainstream American Jewish organizations maintain lobbies in Washington, but rarely are they influential if they don't represent the broad consensus of American Jews. </a:t>
            </a:r>
          </a:p>
          <a:p>
            <a:r>
              <a:rPr lang="en-US" altLang="en-US" sz="100" dirty="0" smtClean="0"/>
              <a:t>Among the most powerful of the Jewish advocacy lobbies is the Washington office of the Jewish Federations of North America, which is focused almost exclusively on making US tax policy favorable to charitable giving. This is because American Jewish life does not exist outside its non-profit institutions, which include all its synagogues, schools, old-age homes and charities. </a:t>
            </a:r>
          </a:p>
          <a:p>
            <a:r>
              <a:rPr lang="en-US" altLang="en-US" sz="100" dirty="0" smtClean="0"/>
              <a:t>Also in keeping with the wide consensus of the American Jewish community, Jewish groups in Washington have been instrumental in developing civil rights legislation and in advocating in broad terms for American support for Israeli security. But they shy away from dealing with issues that lack an overwhelming Jewish consensus, such as the Afghan deployment, sex education or international trade policy. </a:t>
            </a:r>
          </a:p>
          <a:p>
            <a:r>
              <a:rPr lang="en-US" altLang="en-US" sz="100" dirty="0" smtClean="0"/>
              <a:t>What, one might ask, are the consensus issues of European Jewry? </a:t>
            </a:r>
          </a:p>
          <a:p>
            <a:r>
              <a:rPr lang="en-US" altLang="en-US" sz="100" dirty="0" smtClean="0"/>
              <a:t>Asked about the European Jewish "constituency," Yossi </a:t>
            </a:r>
            <a:r>
              <a:rPr lang="en-US" altLang="en-US" sz="100" dirty="0" err="1" smtClean="0"/>
              <a:t>Lempkowicz</a:t>
            </a:r>
            <a:r>
              <a:rPr lang="en-US" altLang="en-US" sz="100" dirty="0" smtClean="0"/>
              <a:t>, founder of the European Jewish Press, a pan-European news agency based in Belgium, noted that it is not easy to pin down such issues of consensus. </a:t>
            </a:r>
          </a:p>
          <a:p>
            <a:r>
              <a:rPr lang="en-US" altLang="en-US" sz="100" dirty="0" smtClean="0"/>
              <a:t>"Europe's Jews are citizens of Europe," he says. "They care about many different issues as Europeans," not in clearly defined Jewish blocs. </a:t>
            </a:r>
          </a:p>
          <a:p>
            <a:r>
              <a:rPr lang="en-US" altLang="en-US" sz="100" dirty="0" smtClean="0"/>
              <a:t>"For example, there is disagreement on the question of the expansion of Europe, or on [the rights of states to limit the wearing of] the Muslim veil," he says. </a:t>
            </a:r>
          </a:p>
          <a:p>
            <a:r>
              <a:rPr lang="en-US" altLang="en-US" sz="100" dirty="0" smtClean="0"/>
              <a:t>Furthermore, domestic issues affecting the daily life of Europe's Jews - taxation, law enforcement, regulations on religious life - are not handled at the European level, but in each country's national institutions. </a:t>
            </a:r>
          </a:p>
          <a:p>
            <a:r>
              <a:rPr lang="en-US" altLang="en-US" sz="100" dirty="0" smtClean="0"/>
              <a:t>An even greater obstacle to European Jews' ability to conduct political advocacy is their extreme diversity. One may fairly ask if Jewish Latvians, Belgians and Italians can really share an overarching agenda that can be represented in pan-European institutions. </a:t>
            </a:r>
          </a:p>
          <a:p>
            <a:r>
              <a:rPr lang="en-US" altLang="en-US" sz="100" dirty="0" smtClean="0"/>
              <a:t>In a sense, this question of a Jewish agenda for Europe is a microcosm of the larger question of European identity. </a:t>
            </a:r>
          </a:p>
          <a:p>
            <a:r>
              <a:rPr lang="en-US" altLang="en-US" sz="100" dirty="0" smtClean="0"/>
              <a:t>What does it mean to be "European?" asked one attendee at the reception. Is this an authentic popular identity or, as some complain, an invention by activist bureaucrats? </a:t>
            </a:r>
          </a:p>
          <a:p>
            <a:r>
              <a:rPr lang="en-US" altLang="en-US" sz="100" dirty="0" smtClean="0"/>
              <a:t>Another layer of complexity lies in the EJC's own structure, which is also the umbrella for many communities outside the EU, including Russia, Macedonia and Norway. Can EJC Brussels have a position on EU-Russian energy spats? Or can it oppose Russia's Iran policy within EU institutions without harming the political situation of the Russian Jewish organizations ostensibly represented in the Brussels office? </a:t>
            </a:r>
          </a:p>
          <a:p>
            <a:r>
              <a:rPr lang="en-US" altLang="en-US" sz="100" dirty="0" smtClean="0"/>
              <a:t>All these issues will have to be resolved in the new office's first months of operation. It is not likely to be an easy task, and there are no guarantees of success. </a:t>
            </a:r>
          </a:p>
          <a:p>
            <a:r>
              <a:rPr lang="en-US" altLang="en-US" sz="100" dirty="0" smtClean="0"/>
              <a:t>Yet, according to many participants, the mere existence of the new office is a telling symbol of a nascent European Jewish consciousness that is emerging alongside the development of a broader European identity.</a:t>
            </a:r>
          </a:p>
          <a:p>
            <a:endParaRPr lang="en-US" altLang="en-US" sz="200" dirty="0" smtClean="0"/>
          </a:p>
        </p:txBody>
      </p:sp>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itle 1"/>
          <p:cNvSpPr>
            <a:spLocks noGrp="1"/>
          </p:cNvSpPr>
          <p:nvPr>
            <p:ph type="title"/>
          </p:nvPr>
        </p:nvSpPr>
        <p:spPr>
          <a:xfrm>
            <a:off x="0" y="0"/>
            <a:ext cx="9144000" cy="1143000"/>
          </a:xfrm>
        </p:spPr>
        <p:txBody>
          <a:bodyPr/>
          <a:lstStyle/>
          <a:p>
            <a:r>
              <a:rPr lang="en-US" altLang="en-US" sz="4300" b="1" smtClean="0"/>
              <a:t>New European Jewish parliament riles existing European Jewish leaders</a:t>
            </a:r>
            <a:endParaRPr lang="en-US" altLang="en-US" sz="4300" smtClean="0"/>
          </a:p>
        </p:txBody>
      </p:sp>
      <p:sp>
        <p:nvSpPr>
          <p:cNvPr id="3" name="Content Placeholder 2"/>
          <p:cNvSpPr>
            <a:spLocks noGrp="1"/>
          </p:cNvSpPr>
          <p:nvPr>
            <p:ph idx="1"/>
          </p:nvPr>
        </p:nvSpPr>
        <p:spPr>
          <a:xfrm>
            <a:off x="0" y="1295400"/>
            <a:ext cx="9144000" cy="5562600"/>
          </a:xfrm>
        </p:spPr>
        <p:txBody>
          <a:bodyPr/>
          <a:lstStyle/>
          <a:p>
            <a:pPr>
              <a:defRPr/>
            </a:pPr>
            <a:r>
              <a:rPr lang="en-US" sz="2000" dirty="0" smtClean="0"/>
              <a:t>BERLIN (JTA) -- A new European Jewish parliament is set to open in Brussels this week, the brainchild of two businessmen philanthropists on a mission to shake up the status quo.</a:t>
            </a:r>
          </a:p>
          <a:p>
            <a:pPr>
              <a:defRPr/>
            </a:pPr>
            <a:r>
              <a:rPr lang="en-US" sz="2000" dirty="0" smtClean="0"/>
              <a:t>Igor </a:t>
            </a:r>
            <a:r>
              <a:rPr lang="en-US" sz="2000" dirty="0" err="1" smtClean="0"/>
              <a:t>Kolomoisky</a:t>
            </a:r>
            <a:r>
              <a:rPr lang="en-US" sz="2000" dirty="0" smtClean="0"/>
              <a:t> and </a:t>
            </a:r>
            <a:r>
              <a:rPr lang="en-US" sz="2000" dirty="0" err="1" smtClean="0"/>
              <a:t>Vadim</a:t>
            </a:r>
            <a:r>
              <a:rPr lang="en-US" sz="2000" dirty="0" smtClean="0"/>
              <a:t> </a:t>
            </a:r>
            <a:r>
              <a:rPr lang="en-US" sz="2000" dirty="0" err="1" smtClean="0"/>
              <a:t>Rabinovich</a:t>
            </a:r>
            <a:r>
              <a:rPr lang="en-US" sz="2000" dirty="0" smtClean="0"/>
              <a:t>, the Ukrainian Jewish moguls behind the body, founded the European Jewish Union last spring and will fete their new parliament in ceremonies at the EU Parliament on Thursday. According to their invitation, 120 Jewish members of parliament have been chosen by 403,810 voters from all over Europe.</a:t>
            </a:r>
          </a:p>
          <a:p>
            <a:pPr>
              <a:defRPr/>
            </a:pPr>
            <a:r>
              <a:rPr lang="en-US" sz="2000" dirty="0" smtClean="0"/>
              <a:t>But who are these representatives? And what exactly will they do? That remains a mystery.</a:t>
            </a:r>
          </a:p>
          <a:p>
            <a:pPr>
              <a:defRPr/>
            </a:pPr>
            <a:r>
              <a:rPr lang="en-US" sz="2000" dirty="0" smtClean="0"/>
              <a:t>Among the candidates in the elections were soccer star David Beckham, filmmaker Roman Polanski, comic actor </a:t>
            </a:r>
            <a:r>
              <a:rPr lang="en-US" sz="2000" dirty="0" err="1" smtClean="0"/>
              <a:t>Sacha</a:t>
            </a:r>
            <a:r>
              <a:rPr lang="en-US" sz="2000" dirty="0" smtClean="0"/>
              <a:t> Baron Cohen and fashion designer Diane von </a:t>
            </a:r>
            <a:r>
              <a:rPr lang="en-US" sz="2000" dirty="0" err="1" smtClean="0"/>
              <a:t>Furstenburg</a:t>
            </a:r>
            <a:r>
              <a:rPr lang="en-US" sz="2000" dirty="0" smtClean="0"/>
              <a:t>, as well as other famous and less-famous European Jews -- many of whom never expressed an interest in running and didn’t know anything about the planned parliament. </a:t>
            </a:r>
          </a:p>
          <a:p>
            <a:pPr>
              <a:defRPr/>
            </a:pPr>
            <a:r>
              <a:rPr lang="en-US" sz="1400" dirty="0" smtClean="0"/>
              <a:t>Toby Axelrod, “</a:t>
            </a:r>
            <a:r>
              <a:rPr lang="en-US" sz="1400" dirty="0" smtClean="0">
                <a:ea typeface="+mj-ea"/>
                <a:cs typeface="+mj-cs"/>
              </a:rPr>
              <a:t>New </a:t>
            </a:r>
            <a:r>
              <a:rPr lang="en-US" sz="1400" dirty="0">
                <a:ea typeface="+mj-ea"/>
                <a:cs typeface="+mj-cs"/>
              </a:rPr>
              <a:t>European Jewish parliament riles existing European Jewish </a:t>
            </a:r>
            <a:r>
              <a:rPr lang="en-US" sz="1400" dirty="0" smtClean="0">
                <a:ea typeface="+mj-ea"/>
                <a:cs typeface="+mj-cs"/>
              </a:rPr>
              <a:t>leaders,”</a:t>
            </a:r>
            <a:r>
              <a:rPr lang="en-US" sz="1400" dirty="0" smtClean="0"/>
              <a:t> JTA, February 14, 2012, </a:t>
            </a:r>
            <a:r>
              <a:rPr lang="en-US" sz="1400" dirty="0" smtClean="0">
                <a:hlinkClick r:id="rId2"/>
              </a:rPr>
              <a:t>http://www.jta.org/news/article/2012/02/14/3091671/new-european-jewish-parliament-riles-existing-european-jewish-leaders</a:t>
            </a:r>
            <a:r>
              <a:rPr lang="en-US" sz="1400" dirty="0" smtClean="0"/>
              <a:t> </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itle 1"/>
          <p:cNvSpPr>
            <a:spLocks noGrp="1"/>
          </p:cNvSpPr>
          <p:nvPr>
            <p:ph type="title"/>
          </p:nvPr>
        </p:nvSpPr>
        <p:spPr>
          <a:xfrm>
            <a:off x="0" y="0"/>
            <a:ext cx="9144000" cy="1219200"/>
          </a:xfrm>
        </p:spPr>
        <p:txBody>
          <a:bodyPr/>
          <a:lstStyle/>
          <a:p>
            <a:r>
              <a:rPr lang="en-US" altLang="en-US" sz="3100" b="1" dirty="0" smtClean="0"/>
              <a:t>European Jewish Parliament Convenes for Second Day: European Parliament Holds Panel Discussions</a:t>
            </a:r>
            <a:r>
              <a:rPr lang="en-US" altLang="en-US" b="1" dirty="0" smtClean="0"/>
              <a:t/>
            </a:r>
            <a:br>
              <a:rPr lang="en-US" altLang="en-US" b="1" dirty="0" smtClean="0"/>
            </a:br>
            <a:r>
              <a:rPr lang="en-US" altLang="en-US" sz="1800" b="1" dirty="0" smtClean="0">
                <a:hlinkClick r:id="rId2"/>
              </a:rPr>
              <a:t>http://www.youtube.com/watch?v=sQdqI5uC3C4</a:t>
            </a:r>
            <a:r>
              <a:rPr lang="en-US" altLang="en-US" sz="1800" b="1" dirty="0" smtClean="0"/>
              <a:t>   </a:t>
            </a:r>
            <a:endParaRPr lang="en-US" altLang="en-US" sz="1800" dirty="0" smtClean="0"/>
          </a:p>
        </p:txBody>
      </p:sp>
      <p:sp>
        <p:nvSpPr>
          <p:cNvPr id="3" name="Content Placeholder 2"/>
          <p:cNvSpPr>
            <a:spLocks noGrp="1"/>
          </p:cNvSpPr>
          <p:nvPr>
            <p:ph idx="1"/>
          </p:nvPr>
        </p:nvSpPr>
        <p:spPr>
          <a:xfrm>
            <a:off x="0" y="1143000"/>
            <a:ext cx="9144000" cy="5715000"/>
          </a:xfrm>
        </p:spPr>
        <p:txBody>
          <a:bodyPr/>
          <a:lstStyle/>
          <a:p>
            <a:pPr marL="0" indent="0">
              <a:buFontTx/>
              <a:buNone/>
              <a:defRPr/>
            </a:pPr>
            <a:r>
              <a:rPr lang="en-US" sz="1600" dirty="0" smtClean="0"/>
              <a:t>May 17, 2012 In the command center of pan-European politics, the European Jewish Parliament convened for a second day... At the European Parliament, panel discussions were held on the economic crisis in Europe and its impact on extremism, populism and </a:t>
            </a:r>
            <a:r>
              <a:rPr lang="en-US" sz="1600" dirty="0" err="1" smtClean="0"/>
              <a:t>anti-semitism</a:t>
            </a:r>
            <a:r>
              <a:rPr lang="en-US" sz="1600" dirty="0" smtClean="0"/>
              <a:t>... Dr. </a:t>
            </a:r>
            <a:r>
              <a:rPr lang="en-US" sz="1600" dirty="0" err="1" smtClean="0"/>
              <a:t>Antonyia</a:t>
            </a:r>
            <a:r>
              <a:rPr lang="en-US" sz="1600" dirty="0" smtClean="0"/>
              <a:t> </a:t>
            </a:r>
            <a:r>
              <a:rPr lang="en-US" sz="1600" dirty="0" err="1" smtClean="0"/>
              <a:t>Parvanova</a:t>
            </a:r>
            <a:r>
              <a:rPr lang="en-US" sz="1600" dirty="0" smtClean="0"/>
              <a:t>, a member of the European Parliament from Bulgaria, moderated... </a:t>
            </a:r>
            <a:r>
              <a:rPr lang="en-US" sz="1600" dirty="0" err="1" smtClean="0"/>
              <a:t>Parvanova</a:t>
            </a:r>
            <a:r>
              <a:rPr lang="en-US" sz="1600" dirty="0" smtClean="0"/>
              <a:t> says she and her colleagues are aware that baseless hatred for Jews is rearing its ugly head again in violent acts, in anti-Israeli sentiment and in politics...</a:t>
            </a:r>
            <a:br>
              <a:rPr lang="en-US" sz="1600" dirty="0" smtClean="0"/>
            </a:br>
            <a:r>
              <a:rPr lang="en-US" sz="1600" dirty="0" smtClean="0"/>
              <a:t>Igor </a:t>
            </a:r>
            <a:r>
              <a:rPr lang="en-US" sz="1600" dirty="0" err="1" smtClean="0"/>
              <a:t>Kolomoisky</a:t>
            </a:r>
            <a:r>
              <a:rPr lang="en-US" sz="1600" dirty="0" smtClean="0"/>
              <a:t>, the President of the European Jewish Union, was the guiding light behind the first-ever Parliament for Jews and forging ties with other European leaders is one of its priorities. The European Jewish Parliament was modeled in some ways after the European Parliament. Its members are elected </a:t>
            </a:r>
            <a:r>
              <a:rPr lang="en-US" sz="1600" dirty="0" err="1" smtClean="0"/>
              <a:t>osein</a:t>
            </a:r>
            <a:r>
              <a:rPr lang="en-US" sz="1600" dirty="0" smtClean="0"/>
              <a:t> contrast to how other Jewish leaders in Europe are chosen which is usually by those inside existing organizations. The European Jewish Parliament hopes its system can attract young, unaffiliated Jews with fresh ideas.</a:t>
            </a:r>
            <a:br>
              <a:rPr lang="en-US" sz="1600" dirty="0" smtClean="0"/>
            </a:br>
            <a:r>
              <a:rPr lang="en-US" sz="1600" dirty="0" smtClean="0"/>
              <a:t>A Jewish woman from Washington joined the EJP's meetings...but she's not an American working for President Obama or Republican candidate Mitt Romney...Her boss is King Hamad bin Isa Al </a:t>
            </a:r>
            <a:r>
              <a:rPr lang="en-US" sz="1600" dirty="0" err="1" smtClean="0"/>
              <a:t>Khalifa</a:t>
            </a:r>
            <a:r>
              <a:rPr lang="en-US" sz="1600" dirty="0" smtClean="0"/>
              <a:t> of Bahrain... </a:t>
            </a:r>
            <a:r>
              <a:rPr lang="en-US" sz="1600" dirty="0" err="1" smtClean="0"/>
              <a:t>Hoodah</a:t>
            </a:r>
            <a:r>
              <a:rPr lang="en-US" sz="1600" dirty="0" smtClean="0"/>
              <a:t> </a:t>
            </a:r>
            <a:r>
              <a:rPr lang="en-US" sz="1600" dirty="0" err="1" smtClean="0"/>
              <a:t>Nunu</a:t>
            </a:r>
            <a:r>
              <a:rPr lang="en-US" sz="1600" dirty="0" smtClean="0"/>
              <a:t> is the Bahraini Ambassador to the US, a Jewish woman who represents her Muslim country. EJP members also expressed hope that they can help build bridges between Jews and Muslims wherever they clash. </a:t>
            </a:r>
            <a:r>
              <a:rPr lang="en-US" sz="1600" dirty="0" err="1" smtClean="0"/>
              <a:t>Nunu's</a:t>
            </a:r>
            <a:r>
              <a:rPr lang="en-US" sz="1600" dirty="0" smtClean="0"/>
              <a:t> colleague -- the Bahraini Ambassador to the EU -- attended the panel discussions. Tomorrow these new Jewish reps of Europe will head back to their home countries after two days of sharing ideas, solutions and meeting like-minded politicians.</a:t>
            </a:r>
            <a:br>
              <a:rPr lang="en-US" sz="1600" dirty="0" smtClean="0"/>
            </a:br>
            <a:r>
              <a:rPr lang="en-US" sz="1600" dirty="0" err="1" smtClean="0"/>
              <a:t>Jordana</a:t>
            </a:r>
            <a:r>
              <a:rPr lang="en-US" sz="1600" dirty="0" smtClean="0"/>
              <a:t> Miller, JN1, Brussels</a:t>
            </a:r>
          </a:p>
          <a:p>
            <a:pPr marL="0" indent="0">
              <a:buNone/>
              <a:defRPr/>
            </a:pPr>
            <a:r>
              <a:rPr lang="en-US" sz="2800" b="1" dirty="0" smtClean="0">
                <a:solidFill>
                  <a:schemeClr val="tx2"/>
                </a:solidFill>
              </a:rPr>
              <a:t>British </a:t>
            </a:r>
            <a:r>
              <a:rPr lang="en-US" sz="2800" b="1" dirty="0">
                <a:solidFill>
                  <a:schemeClr val="tx2"/>
                </a:solidFill>
              </a:rPr>
              <a:t>scholar and political analyst </a:t>
            </a:r>
            <a:r>
              <a:rPr lang="en-US" sz="2800" b="1" dirty="0" smtClean="0">
                <a:solidFill>
                  <a:schemeClr val="tx2"/>
                </a:solidFill>
              </a:rPr>
              <a:t>Dr</a:t>
            </a:r>
            <a:r>
              <a:rPr lang="en-US" sz="2800" b="1" dirty="0">
                <a:solidFill>
                  <a:schemeClr val="tx2"/>
                </a:solidFill>
              </a:rPr>
              <a:t>. Rodney </a:t>
            </a:r>
            <a:r>
              <a:rPr lang="en-US" sz="2800" b="1" dirty="0" smtClean="0">
                <a:solidFill>
                  <a:schemeClr val="tx2"/>
                </a:solidFill>
              </a:rPr>
              <a:t>Shakespeare: Zionists </a:t>
            </a:r>
            <a:r>
              <a:rPr lang="en-US" sz="2800" b="1" dirty="0">
                <a:solidFill>
                  <a:schemeClr val="tx2"/>
                </a:solidFill>
              </a:rPr>
              <a:t>control British government’s </a:t>
            </a:r>
            <a:r>
              <a:rPr lang="en-US" sz="2800" b="1" dirty="0" smtClean="0">
                <a:solidFill>
                  <a:schemeClr val="tx2"/>
                </a:solidFill>
              </a:rPr>
              <a:t>policy </a:t>
            </a:r>
            <a:r>
              <a:rPr lang="en-US" sz="1600" dirty="0" smtClean="0">
                <a:hlinkClick r:id="rId3"/>
              </a:rPr>
              <a:t>http</a:t>
            </a:r>
            <a:r>
              <a:rPr lang="en-US" sz="1600" dirty="0">
                <a:hlinkClick r:id="rId3"/>
              </a:rPr>
              <a:t>://</a:t>
            </a:r>
            <a:r>
              <a:rPr lang="en-US" sz="1600" dirty="0" smtClean="0">
                <a:hlinkClick r:id="rId3"/>
              </a:rPr>
              <a:t>www.presstv.com/Detail/2016/08/03/478345/Israel-UK-Zionism-Daesh-Saudi-Arabia-Saddam</a:t>
            </a:r>
            <a:r>
              <a:rPr lang="en-US" sz="1600" dirty="0" smtClean="0"/>
              <a:t> </a:t>
            </a:r>
            <a:endParaRPr lang="en-US" sz="1600" dirty="0"/>
          </a:p>
        </p:txBody>
      </p:sp>
      <p:cxnSp>
        <p:nvCxnSpPr>
          <p:cNvPr id="4" name="Straight Connector 3"/>
          <p:cNvCxnSpPr/>
          <p:nvPr/>
        </p:nvCxnSpPr>
        <p:spPr bwMode="auto">
          <a:xfrm>
            <a:off x="0" y="5638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itle 1"/>
          <p:cNvSpPr>
            <a:spLocks noGrp="1"/>
          </p:cNvSpPr>
          <p:nvPr>
            <p:ph type="title"/>
          </p:nvPr>
        </p:nvSpPr>
        <p:spPr>
          <a:xfrm>
            <a:off x="0" y="0"/>
            <a:ext cx="9144000" cy="2057400"/>
          </a:xfrm>
        </p:spPr>
        <p:txBody>
          <a:bodyPr/>
          <a:lstStyle/>
          <a:p>
            <a:r>
              <a:rPr lang="en-US" altLang="en-US" sz="3600" b="1" dirty="0" smtClean="0"/>
              <a:t>Historical Background:</a:t>
            </a:r>
            <a:br>
              <a:rPr lang="en-US" altLang="en-US" sz="3600" b="1" dirty="0" smtClean="0"/>
            </a:br>
            <a:r>
              <a:rPr lang="en-US" altLang="en-US" sz="3600" b="1" dirty="0" smtClean="0"/>
              <a:t>Theological and commercial interest in European Jews began to emerge with the Reformation and Mercantilism </a:t>
            </a:r>
            <a:endParaRPr lang="en-US" altLang="en-US" sz="3600" dirty="0" smtClean="0"/>
          </a:p>
        </p:txBody>
      </p:sp>
      <p:sp>
        <p:nvSpPr>
          <p:cNvPr id="3" name="Content Placeholder 2"/>
          <p:cNvSpPr>
            <a:spLocks noGrp="1"/>
          </p:cNvSpPr>
          <p:nvPr>
            <p:ph idx="1"/>
          </p:nvPr>
        </p:nvSpPr>
        <p:spPr>
          <a:xfrm>
            <a:off x="0" y="2133600"/>
            <a:ext cx="9144000" cy="4724400"/>
          </a:xfrm>
        </p:spPr>
        <p:txBody>
          <a:bodyPr/>
          <a:lstStyle/>
          <a:p>
            <a:pPr>
              <a:defRPr/>
            </a:pPr>
            <a:r>
              <a:rPr lang="en-US" sz="1800" dirty="0" smtClean="0"/>
              <a:t>The Protestants were interested in the Jews</a:t>
            </a:r>
          </a:p>
          <a:p>
            <a:pPr lvl="1">
              <a:defRPr/>
            </a:pPr>
            <a:r>
              <a:rPr lang="en-US" sz="1800" dirty="0" smtClean="0">
                <a:ea typeface="+mn-ea"/>
                <a:cs typeface="+mn-cs"/>
              </a:rPr>
              <a:t> as ammunition against the Catholics </a:t>
            </a:r>
          </a:p>
          <a:p>
            <a:pPr lvl="1">
              <a:defRPr/>
            </a:pPr>
            <a:r>
              <a:rPr lang="en-US" sz="1800" dirty="0" smtClean="0">
                <a:ea typeface="+mn-ea"/>
                <a:cs typeface="+mn-cs"/>
              </a:rPr>
              <a:t>as leaders of the interest-based economy</a:t>
            </a:r>
          </a:p>
          <a:p>
            <a:pPr lvl="1">
              <a:buFontTx/>
              <a:buNone/>
              <a:defRPr/>
            </a:pPr>
            <a:r>
              <a:rPr lang="en-US" sz="1800" dirty="0" smtClean="0">
                <a:ea typeface="+mn-ea"/>
                <a:cs typeface="+mn-cs"/>
              </a:rPr>
              <a:t>Source: Mohameden Ould-Mey, “The Non-Jewish Origin of Zionism,” </a:t>
            </a:r>
            <a:r>
              <a:rPr lang="en-US" sz="1800" i="1" dirty="0" smtClean="0"/>
              <a:t>International Journal of the Humanities </a:t>
            </a:r>
            <a:r>
              <a:rPr lang="en-US" sz="1800" dirty="0" smtClean="0"/>
              <a:t>1(1):591-610, 2005, </a:t>
            </a:r>
            <a:r>
              <a:rPr lang="en-US" sz="1200" dirty="0" smtClean="0">
                <a:hlinkClick r:id="rId2"/>
              </a:rPr>
              <a:t>http://faculty.isuad.indstate.edu/mouldmey/The%20Non-Jewish%20Origin%20of%20Zionism2.pdf</a:t>
            </a:r>
            <a:endParaRPr lang="en-US" sz="1200" dirty="0" smtClean="0">
              <a:ea typeface="+mn-ea"/>
              <a:cs typeface="+mn-cs"/>
            </a:endParaRPr>
          </a:p>
          <a:p>
            <a:pPr lvl="1">
              <a:buFontTx/>
              <a:buNone/>
              <a:defRPr/>
            </a:pPr>
            <a:r>
              <a:rPr lang="en-US" sz="2000" dirty="0" smtClean="0">
                <a:solidFill>
                  <a:schemeClr val="tx2"/>
                </a:solidFill>
                <a:ea typeface="+mn-ea"/>
                <a:cs typeface="+mn-cs"/>
              </a:rPr>
              <a:t>Hannah Arendt states in </a:t>
            </a:r>
            <a:r>
              <a:rPr lang="en-US" sz="2000" b="1" i="1" dirty="0" smtClean="0">
                <a:solidFill>
                  <a:schemeClr val="tx2"/>
                </a:solidFill>
                <a:ea typeface="+mn-ea"/>
                <a:cs typeface="+mn-cs"/>
              </a:rPr>
              <a:t>The Origins of Totalitarianism </a:t>
            </a:r>
            <a:r>
              <a:rPr lang="en-US" sz="2000" dirty="0" smtClean="0">
                <a:solidFill>
                  <a:schemeClr val="tx2"/>
                </a:solidFill>
                <a:ea typeface="+mn-ea"/>
                <a:cs typeface="+mn-cs"/>
              </a:rPr>
              <a:t>(1951) that the key to understanding “the rise and fall of the Jews” is “the relationship between Jews and the state.” Historically, in response to the hostile attitudes and actions of their neighbors, Jews frequently sought the protection of the state. As Ginsberg argues in </a:t>
            </a:r>
            <a:r>
              <a:rPr lang="en-US" sz="2000" b="1" i="1" dirty="0" smtClean="0">
                <a:solidFill>
                  <a:schemeClr val="tx2"/>
                </a:solidFill>
                <a:ea typeface="+mn-ea"/>
                <a:cs typeface="+mn-cs"/>
              </a:rPr>
              <a:t>The Fatal Embrace: Jews and the State</a:t>
            </a:r>
            <a:r>
              <a:rPr lang="en-US" sz="2000" dirty="0" smtClean="0">
                <a:solidFill>
                  <a:schemeClr val="tx2"/>
                </a:solidFill>
                <a:ea typeface="+mn-ea"/>
                <a:cs typeface="+mn-cs"/>
              </a:rPr>
              <a:t>, for their own purposes, rulers often were happy to accommodate the Jews in exchange for their services, resulting in “the rise to great power by Jewish elites, but creating conditions for </a:t>
            </a:r>
            <a:r>
              <a:rPr lang="en-US" sz="2000" dirty="0">
                <a:solidFill>
                  <a:schemeClr val="tx2"/>
                </a:solidFill>
                <a:ea typeface="+mn-ea"/>
                <a:cs typeface="+mn-cs"/>
              </a:rPr>
              <a:t>their subsequent fall.” </a:t>
            </a:r>
            <a:r>
              <a:rPr lang="en-US" sz="2000" dirty="0">
                <a:ea typeface="+mn-ea"/>
                <a:cs typeface="+mn-cs"/>
              </a:rPr>
              <a:t>Eric Walberg, </a:t>
            </a:r>
            <a:r>
              <a:rPr lang="en-US" sz="2000" i="1" dirty="0">
                <a:ea typeface="+mn-ea"/>
                <a:cs typeface="+mn-cs"/>
              </a:rPr>
              <a:t>Geopolitics and the Great Games</a:t>
            </a:r>
            <a:r>
              <a:rPr lang="en-US" sz="2000" dirty="0">
                <a:ea typeface="+mn-ea"/>
                <a:cs typeface="+mn-cs"/>
              </a:rPr>
              <a:t>, Clarity Press, 2011, </a:t>
            </a:r>
            <a:r>
              <a:rPr lang="en-US" sz="2000" dirty="0" smtClean="0">
                <a:ea typeface="+mn-ea"/>
                <a:cs typeface="+mn-cs"/>
              </a:rPr>
              <a:t>pages 161-162.</a:t>
            </a:r>
            <a:endParaRPr lang="en-US" sz="2000" dirty="0" smtClean="0"/>
          </a:p>
        </p:txBody>
      </p:sp>
      <p:cxnSp>
        <p:nvCxnSpPr>
          <p:cNvPr id="4" name="Straight Connector 3"/>
          <p:cNvCxnSpPr/>
          <p:nvPr/>
        </p:nvCxnSpPr>
        <p:spPr bwMode="auto">
          <a:xfrm>
            <a:off x="0" y="3886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itle 1"/>
          <p:cNvSpPr>
            <a:spLocks noGrp="1"/>
          </p:cNvSpPr>
          <p:nvPr>
            <p:ph type="title"/>
          </p:nvPr>
        </p:nvSpPr>
        <p:spPr>
          <a:xfrm>
            <a:off x="0" y="0"/>
            <a:ext cx="9144000" cy="2209800"/>
          </a:xfrm>
        </p:spPr>
        <p:txBody>
          <a:bodyPr/>
          <a:lstStyle/>
          <a:p>
            <a:r>
              <a:rPr lang="en-US" altLang="en-US" sz="4200" b="1" smtClean="0"/>
              <a:t>Theological and commercial interest in European Jews began to emerge with the Reformation and Mercantilism </a:t>
            </a:r>
            <a:endParaRPr lang="en-US" altLang="en-US" sz="4200" smtClean="0"/>
          </a:p>
        </p:txBody>
      </p:sp>
      <p:sp>
        <p:nvSpPr>
          <p:cNvPr id="150531" name="Content Placeholder 2"/>
          <p:cNvSpPr>
            <a:spLocks noGrp="1"/>
          </p:cNvSpPr>
          <p:nvPr>
            <p:ph idx="1"/>
          </p:nvPr>
        </p:nvSpPr>
        <p:spPr>
          <a:xfrm>
            <a:off x="0" y="2133600"/>
            <a:ext cx="9144000" cy="4724400"/>
          </a:xfrm>
        </p:spPr>
        <p:txBody>
          <a:bodyPr/>
          <a:lstStyle/>
          <a:p>
            <a:endParaRPr lang="en-US" altLang="en-US" sz="3600" dirty="0" smtClean="0"/>
          </a:p>
          <a:p>
            <a:r>
              <a:rPr lang="en-US" altLang="en-US" sz="3600" dirty="0" smtClean="0"/>
              <a:t>Martin Luther’s Jewish-friendly writings</a:t>
            </a:r>
          </a:p>
          <a:p>
            <a:r>
              <a:rPr lang="en-US" altLang="en-US" sz="3600" dirty="0" smtClean="0"/>
              <a:t>Oliver Cromwell’s readmission of the Jews</a:t>
            </a:r>
          </a:p>
          <a:p>
            <a:r>
              <a:rPr lang="en-US" altLang="en-US" sz="3600" dirty="0" smtClean="0"/>
              <a:t>The quasi-</a:t>
            </a:r>
            <a:r>
              <a:rPr lang="en-US" altLang="en-US" sz="3600" dirty="0" err="1" smtClean="0"/>
              <a:t>Judaization</a:t>
            </a:r>
            <a:r>
              <a:rPr lang="en-US" altLang="en-US" sz="3600" dirty="0" smtClean="0"/>
              <a:t> of the Puritans</a:t>
            </a:r>
          </a:p>
          <a:p>
            <a:endParaRPr lang="en-US" altLang="en-US" sz="3600" dirty="0" smtClean="0"/>
          </a:p>
          <a:p>
            <a:pPr marL="342900" lvl="1" indent="-342900">
              <a:buFontTx/>
              <a:buNone/>
            </a:pPr>
            <a:r>
              <a:rPr lang="en-US" altLang="en-US" sz="1800" dirty="0" smtClean="0"/>
              <a:t>Source: </a:t>
            </a:r>
            <a:r>
              <a:rPr lang="en-US" altLang="en-US" sz="1800" dirty="0" err="1" smtClean="0"/>
              <a:t>Mohameden</a:t>
            </a:r>
            <a:r>
              <a:rPr lang="en-US" altLang="en-US" sz="1800" dirty="0" smtClean="0"/>
              <a:t> </a:t>
            </a:r>
            <a:r>
              <a:rPr lang="en-US" altLang="en-US" sz="1800" dirty="0" err="1" smtClean="0"/>
              <a:t>Ould-Mey</a:t>
            </a:r>
            <a:r>
              <a:rPr lang="en-US" altLang="en-US" sz="1800" dirty="0" smtClean="0"/>
              <a:t>, “The Non-Jewish Origin of Zionism,” </a:t>
            </a:r>
            <a:r>
              <a:rPr lang="en-US" altLang="en-US" sz="1800" i="1" dirty="0" smtClean="0"/>
              <a:t>International Journal of the Humanities </a:t>
            </a:r>
            <a:r>
              <a:rPr lang="en-US" altLang="en-US" sz="1800" dirty="0" smtClean="0"/>
              <a:t>1(1):591-610, 2005, </a:t>
            </a:r>
            <a:r>
              <a:rPr lang="en-US" altLang="en-US" sz="1800" dirty="0" smtClean="0">
                <a:hlinkClick r:id="rId2"/>
              </a:rPr>
              <a:t>http://faculty.isuad.indstate.edu/mouldmey/The%20Non-Jewish%20Origin%20of%20Zionism2.pdf</a:t>
            </a:r>
            <a:endParaRPr lang="en-US" altLang="en-US" sz="1800" dirty="0" smtClean="0"/>
          </a:p>
          <a:p>
            <a:endParaRPr lang="en-US" altLang="en-US" sz="3600" dirty="0" smtClean="0"/>
          </a:p>
        </p:txBody>
      </p:sp>
    </p:spTree>
  </p:cSld>
  <p:clrMapOvr>
    <a:masterClrMapping/>
  </p:clrMapOv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752600"/>
          </a:xfrm>
        </p:spPr>
        <p:txBody>
          <a:bodyPr/>
          <a:lstStyle/>
          <a:p>
            <a:pPr>
              <a:defRPr/>
            </a:pPr>
            <a:r>
              <a:rPr lang="en-US" sz="3200" dirty="0" smtClean="0">
                <a:solidFill>
                  <a:schemeClr val="tx1"/>
                </a:solidFill>
                <a:latin typeface="+mn-lt"/>
                <a:ea typeface="+mn-ea"/>
                <a:cs typeface="+mn-cs"/>
              </a:rPr>
              <a:t>German Martin Luther’s Jewish-friendly pamphlet: </a:t>
            </a:r>
            <a:r>
              <a:rPr lang="en-US" dirty="0" smtClean="0">
                <a:solidFill>
                  <a:schemeClr val="tx1"/>
                </a:solidFill>
                <a:latin typeface="+mn-lt"/>
                <a:ea typeface="+mn-ea"/>
                <a:cs typeface="+mn-cs"/>
              </a:rPr>
              <a:t/>
            </a:r>
            <a:br>
              <a:rPr lang="en-US" dirty="0" smtClean="0">
                <a:solidFill>
                  <a:schemeClr val="tx1"/>
                </a:solidFill>
                <a:latin typeface="+mn-lt"/>
                <a:ea typeface="+mn-ea"/>
                <a:cs typeface="+mn-cs"/>
              </a:rPr>
            </a:br>
            <a:r>
              <a:rPr lang="en-US" dirty="0" smtClean="0">
                <a:solidFill>
                  <a:schemeClr val="tx1"/>
                </a:solidFill>
                <a:latin typeface="+mn-lt"/>
                <a:ea typeface="+mn-ea"/>
                <a:cs typeface="+mn-cs"/>
              </a:rPr>
              <a:t>“</a:t>
            </a:r>
            <a:r>
              <a:rPr lang="en-US" b="1" dirty="0" smtClean="0">
                <a:solidFill>
                  <a:schemeClr val="tx1"/>
                </a:solidFill>
                <a:latin typeface="+mn-lt"/>
                <a:ea typeface="+mn-ea"/>
                <a:cs typeface="+mn-cs"/>
              </a:rPr>
              <a:t>That Jesus Christ Was Born a Jew</a:t>
            </a:r>
            <a:r>
              <a:rPr lang="en-US" dirty="0" smtClean="0">
                <a:solidFill>
                  <a:schemeClr val="tx1"/>
                </a:solidFill>
                <a:latin typeface="+mn-lt"/>
                <a:ea typeface="+mn-ea"/>
                <a:cs typeface="+mn-cs"/>
              </a:rPr>
              <a:t>”</a:t>
            </a:r>
            <a:br>
              <a:rPr lang="en-US" dirty="0" smtClean="0">
                <a:solidFill>
                  <a:schemeClr val="tx1"/>
                </a:solidFill>
                <a:latin typeface="+mn-lt"/>
                <a:ea typeface="+mn-ea"/>
                <a:cs typeface="+mn-cs"/>
              </a:rPr>
            </a:br>
            <a:r>
              <a:rPr lang="en-US" dirty="0" smtClean="0">
                <a:solidFill>
                  <a:schemeClr val="tx1"/>
                </a:solidFill>
                <a:latin typeface="+mn-lt"/>
                <a:ea typeface="+mn-ea"/>
                <a:cs typeface="+mn-cs"/>
              </a:rPr>
              <a:t>1523</a:t>
            </a:r>
            <a:endParaRPr lang="en-US" b="1" dirty="0"/>
          </a:p>
        </p:txBody>
      </p:sp>
      <p:sp>
        <p:nvSpPr>
          <p:cNvPr id="151555" name="Content Placeholder 2"/>
          <p:cNvSpPr>
            <a:spLocks noGrp="1"/>
          </p:cNvSpPr>
          <p:nvPr>
            <p:ph idx="1"/>
          </p:nvPr>
        </p:nvSpPr>
        <p:spPr>
          <a:xfrm>
            <a:off x="0" y="1752600"/>
            <a:ext cx="9144000" cy="5105400"/>
          </a:xfrm>
        </p:spPr>
        <p:txBody>
          <a:bodyPr/>
          <a:lstStyle/>
          <a:p>
            <a:pPr>
              <a:buFontTx/>
              <a:buNone/>
            </a:pPr>
            <a:r>
              <a:rPr lang="en-US" altLang="en-US" sz="3600" b="1" dirty="0" smtClean="0">
                <a:solidFill>
                  <a:schemeClr val="tx2"/>
                </a:solidFill>
              </a:rPr>
              <a:t>“I will cite from Scripture the reasons that move me to believe that Christ was a Jew born of a virgin, that I might perhaps also win some Jews to the Christian faith... Accordingly, I beg my dear papists, should they be growing weary of denouncing me as a heretic, to seize the opportunity of denouncing me as a Jew.”</a:t>
            </a:r>
          </a:p>
          <a:p>
            <a:pPr>
              <a:buFontTx/>
              <a:buNone/>
            </a:pPr>
            <a:r>
              <a:rPr lang="en-US" altLang="en-US" sz="1800" dirty="0" smtClean="0"/>
              <a:t>Source: Luther, Martin., The Christian in Society II, ed. Walther </a:t>
            </a:r>
            <a:r>
              <a:rPr lang="en-US" altLang="en-US" sz="1800" dirty="0" err="1" smtClean="0"/>
              <a:t>Sherman.Vol</a:t>
            </a:r>
            <a:r>
              <a:rPr lang="en-US" altLang="en-US" sz="1800" dirty="0" smtClean="0"/>
              <a:t>. 45 of Luther’s Works, ed. Helmut T. Lehmann. Philadelphia: Muhlenberg Press, 1971, pp. 200-201.</a:t>
            </a:r>
          </a:p>
          <a:p>
            <a:endParaRPr lang="en-US" altLang="en-US" sz="1800" dirty="0" smtClean="0"/>
          </a:p>
          <a:p>
            <a:endParaRPr lang="en-US" altLang="en-US" dirty="0" smtClean="0"/>
          </a:p>
          <a:p>
            <a:endParaRPr lang="en-US" altLang="en-US" dirty="0" smtClean="0"/>
          </a:p>
          <a:p>
            <a:endParaRPr lang="en-US" altLang="en-US" dirty="0" smtClean="0"/>
          </a:p>
          <a:p>
            <a:endParaRPr lang="en-US" altLang="en-US" dirty="0" smtClean="0"/>
          </a:p>
          <a:p>
            <a:endParaRPr lang="en-US" altLang="en-US" dirty="0" smtClean="0"/>
          </a:p>
        </p:txBody>
      </p:sp>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Title 1"/>
          <p:cNvSpPr>
            <a:spLocks noGrp="1"/>
          </p:cNvSpPr>
          <p:nvPr>
            <p:ph type="title"/>
          </p:nvPr>
        </p:nvSpPr>
        <p:spPr>
          <a:xfrm>
            <a:off x="0" y="0"/>
            <a:ext cx="9144000" cy="2362200"/>
          </a:xfrm>
        </p:spPr>
        <p:txBody>
          <a:bodyPr/>
          <a:lstStyle/>
          <a:p>
            <a:r>
              <a:rPr lang="en-US" altLang="en-US" b="1" smtClean="0"/>
              <a:t>English-Dutch trade wars and Cromwell’s invitation of Amsterdam Jewish merchants (1650s)</a:t>
            </a:r>
            <a:endParaRPr lang="en-US" altLang="en-US" smtClean="0"/>
          </a:p>
        </p:txBody>
      </p:sp>
      <p:sp>
        <p:nvSpPr>
          <p:cNvPr id="152579" name="Content Placeholder 2"/>
          <p:cNvSpPr>
            <a:spLocks noGrp="1"/>
          </p:cNvSpPr>
          <p:nvPr>
            <p:ph idx="1"/>
          </p:nvPr>
        </p:nvSpPr>
        <p:spPr>
          <a:xfrm>
            <a:off x="0" y="2362200"/>
            <a:ext cx="9144000" cy="4495800"/>
          </a:xfrm>
        </p:spPr>
        <p:txBody>
          <a:bodyPr/>
          <a:lstStyle/>
          <a:p>
            <a:pPr marL="342900" lvl="1" indent="-342900">
              <a:buFontTx/>
              <a:buChar char="•"/>
            </a:pPr>
            <a:r>
              <a:rPr lang="en-US" altLang="en-US" sz="3200" smtClean="0"/>
              <a:t>Oliver Cromwell invited Amsterdam Jewish merchants to London in order to strengthen England in its trade war against Portugal, Spain, and the Netherlands, whose Jewish communities were known for their wealth, commercial skills, and business contacts abroad. </a:t>
            </a:r>
          </a:p>
          <a:p>
            <a:pPr marL="342900" lvl="1" indent="-342900">
              <a:buFontTx/>
              <a:buChar char="•"/>
            </a:pPr>
            <a:endParaRPr lang="en-US" altLang="en-US" sz="1800" smtClean="0"/>
          </a:p>
          <a:p>
            <a:pPr marL="342900" lvl="1" indent="-342900">
              <a:buFontTx/>
              <a:buNone/>
            </a:pPr>
            <a:r>
              <a:rPr lang="en-US" altLang="en-US" sz="1800" smtClean="0"/>
              <a:t>Source: Mohameden Ould-Mey, “The Non-Jewish Origin of Zionism,” </a:t>
            </a:r>
            <a:r>
              <a:rPr lang="en-US" altLang="en-US" sz="1800" i="1" smtClean="0"/>
              <a:t>International Journal of the Humanities </a:t>
            </a:r>
            <a:r>
              <a:rPr lang="en-US" altLang="en-US" sz="1800" smtClean="0"/>
              <a:t>1(1):591-610, 2005, </a:t>
            </a:r>
            <a:r>
              <a:rPr lang="en-US" altLang="en-US" sz="1800" smtClean="0">
                <a:hlinkClick r:id="rId2"/>
              </a:rPr>
              <a:t>http://faculty.isuad.indstate.edu/mouldmey/The%20Non-Jewish%20Origin%20of%20Zionism2.pdf</a:t>
            </a:r>
            <a:endParaRPr lang="en-US" altLang="en-US" sz="1800" smtClean="0"/>
          </a:p>
          <a:p>
            <a:endParaRPr lang="en-US" altLang="en-US" smtClean="0"/>
          </a:p>
          <a:p>
            <a:endParaRPr lang="en-US" altLang="en-US" smtClean="0"/>
          </a:p>
        </p:txBody>
      </p:sp>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Title 1"/>
          <p:cNvSpPr>
            <a:spLocks noGrp="1"/>
          </p:cNvSpPr>
          <p:nvPr>
            <p:ph type="title"/>
          </p:nvPr>
        </p:nvSpPr>
        <p:spPr>
          <a:xfrm>
            <a:off x="0" y="0"/>
            <a:ext cx="9144000" cy="1905000"/>
          </a:xfrm>
        </p:spPr>
        <p:txBody>
          <a:bodyPr/>
          <a:lstStyle/>
          <a:p>
            <a:r>
              <a:rPr lang="en-US" altLang="en-US" sz="4000" b="1" smtClean="0"/>
              <a:t>French Zionism &amp; Napoleon’s Attempt to Estrange the Jews from their European &amp; Ottoman Rulers</a:t>
            </a:r>
          </a:p>
        </p:txBody>
      </p:sp>
      <p:sp>
        <p:nvSpPr>
          <p:cNvPr id="153603" name="Content Placeholder 2"/>
          <p:cNvSpPr>
            <a:spLocks noGrp="1"/>
          </p:cNvSpPr>
          <p:nvPr>
            <p:ph idx="1"/>
          </p:nvPr>
        </p:nvSpPr>
        <p:spPr>
          <a:xfrm>
            <a:off x="0" y="1981200"/>
            <a:ext cx="9144000" cy="4876800"/>
          </a:xfrm>
        </p:spPr>
        <p:txBody>
          <a:bodyPr/>
          <a:lstStyle/>
          <a:p>
            <a:r>
              <a:rPr lang="en-US" altLang="en-US" sz="3500" smtClean="0"/>
              <a:t>French National Assembly boosted Jewish emancipation (12/24/1789)</a:t>
            </a:r>
          </a:p>
          <a:p>
            <a:r>
              <a:rPr lang="en-US" altLang="en-US" sz="3500" smtClean="0"/>
              <a:t>Napoleon Bonaparte’s Jewish “Proclamation” promised Palestine to the Jews (1799)</a:t>
            </a:r>
          </a:p>
          <a:p>
            <a:r>
              <a:rPr lang="en-US" altLang="en-US" sz="3500" smtClean="0"/>
              <a:t>Emperor Napoleon I summoned representatives to the Jewish Great Sanhedrin in Paris (1807)</a:t>
            </a:r>
          </a:p>
          <a:p>
            <a:pPr marL="342900" lvl="1" indent="-342900">
              <a:buFontTx/>
              <a:buNone/>
            </a:pPr>
            <a:endParaRPr lang="en-US" altLang="en-US" sz="1800" smtClean="0"/>
          </a:p>
          <a:p>
            <a:pPr marL="342900" lvl="1" indent="-342900">
              <a:buFontTx/>
              <a:buNone/>
            </a:pPr>
            <a:r>
              <a:rPr lang="en-US" altLang="en-US" sz="1800" smtClean="0"/>
              <a:t>Source: Mohameden Ould-Mey, “The Non-Jewish Origin of Zionism,” </a:t>
            </a:r>
            <a:r>
              <a:rPr lang="en-US" altLang="en-US" sz="1800" i="1" smtClean="0"/>
              <a:t>International Journal of the Humanities </a:t>
            </a:r>
            <a:r>
              <a:rPr lang="en-US" altLang="en-US" sz="1800" smtClean="0"/>
              <a:t>1(1):591-610, 2005, </a:t>
            </a:r>
            <a:r>
              <a:rPr lang="en-US" altLang="en-US" sz="1800" smtClean="0">
                <a:hlinkClick r:id="rId2"/>
              </a:rPr>
              <a:t>http://faculty.isuad.indstate.edu/mouldmey/The%20Non-Jewish%20Origin%20of%20Zionism2.pdf</a:t>
            </a:r>
            <a:endParaRPr lang="en-US" altLang="en-US" sz="1800" smtClean="0"/>
          </a:p>
          <a:p>
            <a:endParaRPr lang="en-US" altLang="en-US" sz="3500" smtClean="0"/>
          </a:p>
          <a:p>
            <a:endParaRPr lang="en-US" altLang="en-US" sz="3600" smtClean="0"/>
          </a:p>
          <a:p>
            <a:endParaRPr lang="en-US" altLang="en-US" sz="3600" smtClean="0"/>
          </a:p>
        </p:txBody>
      </p:sp>
    </p:spTree>
  </p:cSld>
  <p:clrMapOvr>
    <a:masterClrMapping/>
  </p:clrMapOv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Content Placeholder 2"/>
          <p:cNvSpPr>
            <a:spLocks noGrp="1"/>
          </p:cNvSpPr>
          <p:nvPr>
            <p:ph idx="1"/>
          </p:nvPr>
        </p:nvSpPr>
        <p:spPr>
          <a:xfrm>
            <a:off x="0" y="0"/>
            <a:ext cx="9144000" cy="6858000"/>
          </a:xfrm>
        </p:spPr>
        <p:txBody>
          <a:bodyPr/>
          <a:lstStyle/>
          <a:p>
            <a:pPr marL="342900" lvl="1" indent="-342900">
              <a:buFontTx/>
              <a:buNone/>
            </a:pPr>
            <a:r>
              <a:rPr lang="en-US" altLang="en-US" sz="5400" dirty="0" smtClean="0"/>
              <a:t>In reaction to Napoleon’s Great Sanhedrin in Paris (1807), the British established the </a:t>
            </a:r>
            <a:r>
              <a:rPr lang="en-US" altLang="en-US" sz="5400" b="1" dirty="0" smtClean="0">
                <a:solidFill>
                  <a:schemeClr val="tx2"/>
                </a:solidFill>
              </a:rPr>
              <a:t>London Society for Promoting Christianity among the Jews </a:t>
            </a:r>
            <a:r>
              <a:rPr lang="en-US" altLang="en-US" sz="5400" dirty="0" smtClean="0"/>
              <a:t>(1809)</a:t>
            </a:r>
            <a:r>
              <a:rPr lang="en-US" altLang="en-US" sz="1800" dirty="0" smtClean="0"/>
              <a:t> </a:t>
            </a:r>
          </a:p>
          <a:p>
            <a:pPr marL="342900" lvl="1" indent="-342900">
              <a:buFontTx/>
              <a:buNone/>
            </a:pPr>
            <a:endParaRPr lang="en-US" altLang="en-US" sz="1800" dirty="0" smtClean="0"/>
          </a:p>
          <a:p>
            <a:pPr marL="342900" lvl="1" indent="-342900">
              <a:buFontTx/>
              <a:buNone/>
            </a:pPr>
            <a:r>
              <a:rPr lang="en-US" altLang="en-US" sz="1800" dirty="0" smtClean="0"/>
              <a:t>Source: </a:t>
            </a:r>
            <a:r>
              <a:rPr lang="en-US" altLang="en-US" sz="1800" dirty="0" err="1" smtClean="0"/>
              <a:t>Mohameden</a:t>
            </a:r>
            <a:r>
              <a:rPr lang="en-US" altLang="en-US" sz="1800" dirty="0" smtClean="0"/>
              <a:t> </a:t>
            </a:r>
            <a:r>
              <a:rPr lang="en-US" altLang="en-US" sz="1800" dirty="0" err="1" smtClean="0"/>
              <a:t>Ould-Mey</a:t>
            </a:r>
            <a:r>
              <a:rPr lang="en-US" altLang="en-US" sz="1800" dirty="0" smtClean="0"/>
              <a:t>, “The Non-Jewish Origin of Zionism,” </a:t>
            </a:r>
            <a:r>
              <a:rPr lang="en-US" altLang="en-US" sz="1800" i="1" dirty="0" smtClean="0"/>
              <a:t>International Journal of the Humanities </a:t>
            </a:r>
            <a:r>
              <a:rPr lang="en-US" altLang="en-US" sz="1800" dirty="0" smtClean="0"/>
              <a:t>1(1):591-610, 2005, </a:t>
            </a:r>
            <a:r>
              <a:rPr lang="en-US" altLang="en-US" sz="1800" dirty="0" smtClean="0">
                <a:hlinkClick r:id="rId2"/>
              </a:rPr>
              <a:t>http://faculty.isuad.indstate.edu/mouldmey/The%20Non-Jewish%20Origin%20of%20Zionism2.pdf</a:t>
            </a:r>
            <a:endParaRPr lang="en-US" altLang="en-US" sz="1800" dirty="0" smtClean="0"/>
          </a:p>
          <a:p>
            <a:pPr>
              <a:buFontTx/>
              <a:buNone/>
            </a:pPr>
            <a:endParaRPr lang="en-US" altLang="en-US" sz="5400" dirty="0" smtClean="0"/>
          </a:p>
        </p:txBody>
      </p:sp>
    </p:spTree>
  </p:cSld>
  <p:clrMapOvr>
    <a:masterClrMapping/>
  </p:clrMapOvr>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itle 1"/>
          <p:cNvSpPr>
            <a:spLocks noGrp="1"/>
          </p:cNvSpPr>
          <p:nvPr>
            <p:ph type="title"/>
          </p:nvPr>
        </p:nvSpPr>
        <p:spPr>
          <a:xfrm>
            <a:off x="0" y="0"/>
            <a:ext cx="9144000" cy="2209800"/>
          </a:xfrm>
        </p:spPr>
        <p:txBody>
          <a:bodyPr/>
          <a:lstStyle/>
          <a:p>
            <a:r>
              <a:rPr lang="en-US" altLang="en-US" sz="4500" b="1" dirty="0" smtClean="0"/>
              <a:t>The British reinvented Napoleon’s Zionist idea and linked the Eastern Question and the Jewish Question</a:t>
            </a:r>
          </a:p>
        </p:txBody>
      </p:sp>
      <p:sp>
        <p:nvSpPr>
          <p:cNvPr id="155651" name="Content Placeholder 2"/>
          <p:cNvSpPr>
            <a:spLocks noGrp="1"/>
          </p:cNvSpPr>
          <p:nvPr>
            <p:ph idx="1"/>
          </p:nvPr>
        </p:nvSpPr>
        <p:spPr>
          <a:xfrm>
            <a:off x="0" y="2438400"/>
            <a:ext cx="9144000" cy="4419600"/>
          </a:xfrm>
        </p:spPr>
        <p:txBody>
          <a:bodyPr/>
          <a:lstStyle/>
          <a:p>
            <a:r>
              <a:rPr lang="en-US" altLang="en-US" smtClean="0"/>
              <a:t>“</a:t>
            </a:r>
            <a:r>
              <a:rPr lang="en-US" altLang="en-US" sz="4400" smtClean="0"/>
              <a:t>That which Napoleon designed in his violence and ambition, thinking “to destroy nations not a few,” </a:t>
            </a:r>
            <a:r>
              <a:rPr lang="en-US" altLang="en-US" sz="4400" b="1" smtClean="0">
                <a:solidFill>
                  <a:schemeClr val="tx2"/>
                </a:solidFill>
              </a:rPr>
              <a:t>we may wisely and legitimately undertake for the maintenance of our Empire</a:t>
            </a:r>
            <a:r>
              <a:rPr lang="en-US" altLang="en-US" sz="4400" smtClean="0"/>
              <a:t>” </a:t>
            </a:r>
          </a:p>
          <a:p>
            <a:pPr>
              <a:buFontTx/>
              <a:buNone/>
            </a:pPr>
            <a:endParaRPr lang="en-US" altLang="en-US" sz="1800" smtClean="0"/>
          </a:p>
          <a:p>
            <a:pPr>
              <a:buFontTx/>
              <a:buNone/>
            </a:pPr>
            <a:r>
              <a:rPr lang="en-US" altLang="en-US" sz="1800" smtClean="0"/>
              <a:t>Alexander Crawford Lindsay (</a:t>
            </a:r>
            <a:r>
              <a:rPr lang="en-CA" altLang="en-US" sz="1800" smtClean="0"/>
              <a:t>Lord Lindsay), “Letters on Egypt, Edom, and the Holy Land,” </a:t>
            </a:r>
            <a:r>
              <a:rPr lang="en-CA" altLang="en-US" sz="1800" i="1" smtClean="0"/>
              <a:t>The Quarterly Review</a:t>
            </a:r>
            <a:r>
              <a:rPr lang="en-CA" altLang="en-US" sz="1800" smtClean="0"/>
              <a:t> 125 (Dec.):166–92, 1838, pages 188-190.</a:t>
            </a:r>
            <a:endParaRPr lang="en-US" altLang="en-US" sz="1800" smtClean="0"/>
          </a:p>
          <a:p>
            <a:endParaRPr lang="en-US" altLang="en-US" sz="4400" smtClean="0"/>
          </a:p>
        </p:txBody>
      </p:sp>
    </p:spTree>
  </p:cSld>
  <p:clrMapOvr>
    <a:masterClrMapping/>
  </p:clrMapOv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itle 1"/>
          <p:cNvSpPr>
            <a:spLocks noGrp="1"/>
          </p:cNvSpPr>
          <p:nvPr>
            <p:ph type="title"/>
          </p:nvPr>
        </p:nvSpPr>
        <p:spPr>
          <a:xfrm>
            <a:off x="0" y="0"/>
            <a:ext cx="9144000" cy="1752600"/>
          </a:xfrm>
        </p:spPr>
        <p:txBody>
          <a:bodyPr/>
          <a:lstStyle/>
          <a:p>
            <a:r>
              <a:rPr lang="en-US" altLang="en-US" sz="5400" b="1" dirty="0" smtClean="0"/>
              <a:t>Britain Stations a Vice-Consul in Jerusalem (1838)</a:t>
            </a:r>
          </a:p>
        </p:txBody>
      </p:sp>
      <p:sp>
        <p:nvSpPr>
          <p:cNvPr id="156675" name="Content Placeholder 2"/>
          <p:cNvSpPr>
            <a:spLocks noGrp="1"/>
          </p:cNvSpPr>
          <p:nvPr>
            <p:ph idx="1"/>
          </p:nvPr>
        </p:nvSpPr>
        <p:spPr>
          <a:xfrm>
            <a:off x="0" y="1905000"/>
            <a:ext cx="9144000" cy="4572000"/>
          </a:xfrm>
        </p:spPr>
        <p:txBody>
          <a:bodyPr/>
          <a:lstStyle/>
          <a:p>
            <a:r>
              <a:rPr lang="en-US" altLang="en-US" sz="3600" dirty="0" smtClean="0"/>
              <a:t>“…his residence will be fixed at Jerusalem, but his jurisdiction will extend to the whole country within the ancient limits of the Holy Land; </a:t>
            </a:r>
            <a:r>
              <a:rPr lang="en-US" altLang="en-US" sz="3600" dirty="0" smtClean="0">
                <a:solidFill>
                  <a:schemeClr val="tx2"/>
                </a:solidFill>
              </a:rPr>
              <a:t>he is thus accredited, as it were, to the former kingdom of David and the Twelve Tribes</a:t>
            </a:r>
            <a:r>
              <a:rPr lang="en-US" altLang="en-US" sz="3600" dirty="0" smtClean="0"/>
              <a:t>.”---</a:t>
            </a:r>
            <a:r>
              <a:rPr lang="en-US" altLang="en-US" i="1" dirty="0" smtClean="0"/>
              <a:t>Quarterly Review of 1838</a:t>
            </a:r>
          </a:p>
          <a:p>
            <a:pPr>
              <a:buFontTx/>
              <a:buNone/>
            </a:pPr>
            <a:endParaRPr lang="en-US" altLang="en-US" dirty="0" smtClean="0"/>
          </a:p>
          <a:p>
            <a:endParaRPr lang="en-US" altLang="en-US" dirty="0" smtClean="0"/>
          </a:p>
        </p:txBody>
      </p:sp>
    </p:spTree>
  </p:cSld>
  <p:clrMapOvr>
    <a:masterClrMapping/>
  </p:clrMapOvr>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Title 1"/>
          <p:cNvSpPr>
            <a:spLocks noGrp="1"/>
          </p:cNvSpPr>
          <p:nvPr>
            <p:ph type="title"/>
          </p:nvPr>
        </p:nvSpPr>
        <p:spPr>
          <a:xfrm>
            <a:off x="0" y="0"/>
            <a:ext cx="9144000" cy="2743200"/>
          </a:xfrm>
        </p:spPr>
        <p:txBody>
          <a:bodyPr/>
          <a:lstStyle/>
          <a:p>
            <a:r>
              <a:rPr lang="en-US" altLang="en-US" b="1" smtClean="0"/>
              <a:t>“The soil and climate of Palestine are singularly adapted to the growth of produce required for the exigencies of Great Britain”</a:t>
            </a:r>
          </a:p>
        </p:txBody>
      </p:sp>
      <p:sp>
        <p:nvSpPr>
          <p:cNvPr id="157699" name="Content Placeholder 2"/>
          <p:cNvSpPr>
            <a:spLocks noGrp="1"/>
          </p:cNvSpPr>
          <p:nvPr>
            <p:ph idx="1"/>
          </p:nvPr>
        </p:nvSpPr>
        <p:spPr>
          <a:xfrm>
            <a:off x="0" y="2743200"/>
            <a:ext cx="9144000" cy="4114800"/>
          </a:xfrm>
        </p:spPr>
        <p:txBody>
          <a:bodyPr/>
          <a:lstStyle/>
          <a:p>
            <a:r>
              <a:rPr lang="en-US" altLang="en-US" sz="2400" dirty="0" smtClean="0"/>
              <a:t>“The soil and climate of Palestine are singularly adapted to the growth of produce required for the exigencies of Great Britain; the finest cotton may be obtained in almost unlimited abundance; silk and madder are the staple of the country, and oil-olive is now, as it ever was, the very fatness of the land. </a:t>
            </a:r>
            <a:r>
              <a:rPr lang="en-US" altLang="en-US" sz="2400" b="1" dirty="0" smtClean="0">
                <a:solidFill>
                  <a:schemeClr val="tx2"/>
                </a:solidFill>
              </a:rPr>
              <a:t>Capital and skill are alone required</a:t>
            </a:r>
            <a:r>
              <a:rPr lang="en-US" altLang="en-US" sz="2400" b="1" dirty="0" smtClean="0"/>
              <a:t>: </a:t>
            </a:r>
            <a:r>
              <a:rPr lang="en-US" altLang="en-US" sz="2400" b="1" dirty="0" smtClean="0">
                <a:solidFill>
                  <a:schemeClr val="tx2"/>
                </a:solidFill>
              </a:rPr>
              <a:t>the presence of a British officer, and the increased security of property which his presence will confer, may invite them [the Jews] from these islands to the cultivation of Palestine”</a:t>
            </a:r>
            <a:r>
              <a:rPr lang="en-US" altLang="en-US" sz="2400" b="1" dirty="0" smtClean="0"/>
              <a:t> </a:t>
            </a:r>
            <a:r>
              <a:rPr lang="en-US" altLang="en-US" sz="2400" dirty="0" smtClean="0"/>
              <a:t>Alexander Crawford Lindsay (</a:t>
            </a:r>
            <a:r>
              <a:rPr lang="en-CA" altLang="en-US" sz="2400" dirty="0" smtClean="0"/>
              <a:t>Lord Lindsay), “Letters on Egypt, Edom, and the Holy Land,” </a:t>
            </a:r>
            <a:r>
              <a:rPr lang="en-CA" altLang="en-US" sz="2400" i="1" dirty="0" smtClean="0"/>
              <a:t>The Quarterly Review</a:t>
            </a:r>
            <a:r>
              <a:rPr lang="en-CA" altLang="en-US" sz="2400" dirty="0" smtClean="0"/>
              <a:t> 125 (Dec.):166–92, 1838, pages 188-190.</a:t>
            </a:r>
            <a:endParaRPr lang="en-US" altLang="en-US" sz="2400" dirty="0" smtClean="0"/>
          </a:p>
          <a:p>
            <a:endParaRPr lang="en-US" altLang="en-US" sz="2400" dirty="0" smtClean="0"/>
          </a:p>
          <a:p>
            <a:endParaRPr lang="en-US" altLang="en-US" sz="2400" dirty="0" smtClean="0"/>
          </a:p>
          <a:p>
            <a:endParaRPr lang="en-US" altLang="en-US" sz="2400" dirty="0" smtClean="0"/>
          </a:p>
        </p:txBody>
      </p:sp>
    </p:spTree>
  </p:cSld>
  <p:clrMapOvr>
    <a:masterClrMapping/>
  </p:clrMapOv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itle 1"/>
          <p:cNvSpPr>
            <a:spLocks noGrp="1"/>
          </p:cNvSpPr>
          <p:nvPr>
            <p:ph type="title"/>
          </p:nvPr>
        </p:nvSpPr>
        <p:spPr>
          <a:xfrm>
            <a:off x="0" y="0"/>
            <a:ext cx="9144000" cy="1371600"/>
          </a:xfrm>
        </p:spPr>
        <p:txBody>
          <a:bodyPr/>
          <a:lstStyle/>
          <a:p>
            <a:r>
              <a:rPr lang="en-US" altLang="en-US" sz="4000" b="1" smtClean="0"/>
              <a:t>British Zionism opposed assimilation and preached separation for the Jews</a:t>
            </a:r>
          </a:p>
        </p:txBody>
      </p:sp>
      <p:sp>
        <p:nvSpPr>
          <p:cNvPr id="158723" name="Content Placeholder 2"/>
          <p:cNvSpPr>
            <a:spLocks noGrp="1"/>
          </p:cNvSpPr>
          <p:nvPr>
            <p:ph idx="1"/>
          </p:nvPr>
        </p:nvSpPr>
        <p:spPr>
          <a:xfrm>
            <a:off x="0" y="1447800"/>
            <a:ext cx="9144000" cy="5410200"/>
          </a:xfrm>
        </p:spPr>
        <p:txBody>
          <a:bodyPr/>
          <a:lstStyle/>
          <a:p>
            <a:pPr>
              <a:buFontTx/>
              <a:buNone/>
            </a:pPr>
            <a:r>
              <a:rPr lang="en-US" altLang="en-US" sz="2600" dirty="0" smtClean="0"/>
              <a:t>An article in The Times of 24 January 1839 attacked the idea of assimilation and naturalization (“amalgamation”) of the Jews, of whom Numbers 23:9 says: </a:t>
            </a:r>
            <a:r>
              <a:rPr lang="en-US" altLang="en-US" sz="2600" b="1" dirty="0" smtClean="0">
                <a:solidFill>
                  <a:schemeClr val="tx2"/>
                </a:solidFill>
              </a:rPr>
              <a:t>“the people shall dwell alone, and shall not be reckoned among the nations”</a:t>
            </a:r>
          </a:p>
          <a:p>
            <a:endParaRPr lang="en-US" altLang="en-US" sz="1000" b="1" dirty="0" smtClean="0">
              <a:solidFill>
                <a:schemeClr val="tx2"/>
              </a:solidFill>
            </a:endParaRPr>
          </a:p>
          <a:p>
            <a:pPr>
              <a:buFontTx/>
              <a:buNone/>
            </a:pPr>
            <a:r>
              <a:rPr lang="en-US" altLang="en-US" sz="2600" b="1" dirty="0" smtClean="0">
                <a:solidFill>
                  <a:schemeClr val="tx2"/>
                </a:solidFill>
              </a:rPr>
              <a:t>In 1972, Israeli Prime Minister Golda Meir declared that in her view when a Jew marries a non-Jewess he joins the six million victims of Nazism--</a:t>
            </a:r>
            <a:r>
              <a:rPr lang="en-US" altLang="en-US" sz="2600" dirty="0" err="1" smtClean="0"/>
              <a:t>Shlomo</a:t>
            </a:r>
            <a:r>
              <a:rPr lang="en-US" altLang="en-US" sz="2600" dirty="0" smtClean="0"/>
              <a:t> Sand, </a:t>
            </a:r>
            <a:r>
              <a:rPr lang="en-US" altLang="en-US" sz="2600" i="1" dirty="0" smtClean="0"/>
              <a:t>Comment le people </a:t>
            </a:r>
            <a:r>
              <a:rPr lang="en-US" altLang="en-US" sz="2600" i="1" dirty="0" err="1" smtClean="0"/>
              <a:t>juif</a:t>
            </a:r>
            <a:r>
              <a:rPr lang="en-US" altLang="en-US" sz="2600" i="1" dirty="0" smtClean="0"/>
              <a:t> </a:t>
            </a:r>
            <a:r>
              <a:rPr lang="en-US" altLang="en-US" sz="2600" i="1" dirty="0" err="1" smtClean="0"/>
              <a:t>fut</a:t>
            </a:r>
            <a:r>
              <a:rPr lang="en-US" altLang="en-US" sz="2600" i="1" dirty="0" smtClean="0"/>
              <a:t> </a:t>
            </a:r>
            <a:r>
              <a:rPr lang="en-US" altLang="en-US" sz="2600" i="1" dirty="0" err="1" smtClean="0"/>
              <a:t>inventé</a:t>
            </a:r>
            <a:r>
              <a:rPr lang="en-US" altLang="en-US" sz="2600" dirty="0" smtClean="0"/>
              <a:t>, Paris: </a:t>
            </a:r>
            <a:r>
              <a:rPr lang="en-US" altLang="en-US" sz="2600" dirty="0" err="1" smtClean="0"/>
              <a:t>Fayard</a:t>
            </a:r>
            <a:r>
              <a:rPr lang="en-US" altLang="en-US" sz="2600" dirty="0" smtClean="0"/>
              <a:t>, 2008, page 402.</a:t>
            </a:r>
          </a:p>
          <a:p>
            <a:endParaRPr lang="en-US" altLang="en-US" sz="2000" dirty="0" smtClean="0"/>
          </a:p>
          <a:p>
            <a:pPr>
              <a:buFontTx/>
              <a:buNone/>
            </a:pPr>
            <a:r>
              <a:rPr lang="en-US" altLang="en-US" sz="2800" dirty="0" smtClean="0"/>
              <a:t>Jewish assimilation  is referred to in today’s Israeli media as “</a:t>
            </a:r>
            <a:r>
              <a:rPr lang="en-US" altLang="en-US" sz="2800" b="1" dirty="0" smtClean="0">
                <a:solidFill>
                  <a:schemeClr val="tx2"/>
                </a:solidFill>
              </a:rPr>
              <a:t>la bombe a </a:t>
            </a:r>
            <a:r>
              <a:rPr lang="en-US" altLang="en-US" sz="2800" b="1" dirty="0" err="1" smtClean="0">
                <a:solidFill>
                  <a:schemeClr val="tx2"/>
                </a:solidFill>
              </a:rPr>
              <a:t>retardement</a:t>
            </a:r>
            <a:r>
              <a:rPr lang="en-US" altLang="en-US" sz="2800" b="1" dirty="0" smtClean="0">
                <a:solidFill>
                  <a:schemeClr val="tx2"/>
                </a:solidFill>
              </a:rPr>
              <a:t> de </a:t>
            </a:r>
            <a:r>
              <a:rPr lang="en-US" altLang="en-US" sz="2800" b="1" dirty="0" err="1" smtClean="0">
                <a:solidFill>
                  <a:schemeClr val="tx2"/>
                </a:solidFill>
              </a:rPr>
              <a:t>l’assimilation</a:t>
            </a:r>
            <a:r>
              <a:rPr lang="en-US" altLang="en-US" sz="2800" dirty="0" smtClean="0"/>
              <a:t>” [</a:t>
            </a:r>
            <a:r>
              <a:rPr lang="en-US" altLang="en-US" sz="2800" b="1" dirty="0" smtClean="0">
                <a:solidFill>
                  <a:schemeClr val="tx2"/>
                </a:solidFill>
              </a:rPr>
              <a:t>the time-bomb of assimilation</a:t>
            </a:r>
            <a:r>
              <a:rPr lang="en-US" altLang="en-US" sz="2800" dirty="0" smtClean="0"/>
              <a:t>] Sand, p 402</a:t>
            </a:r>
          </a:p>
          <a:p>
            <a:endParaRPr lang="en-US" altLang="en-US" sz="2800" b="1" dirty="0" smtClean="0">
              <a:solidFill>
                <a:schemeClr val="tx2"/>
              </a:solidFill>
            </a:endParaRPr>
          </a:p>
          <a:p>
            <a:endParaRPr lang="en-US" altLang="en-US" sz="2800" b="1" i="1" dirty="0" smtClean="0">
              <a:solidFill>
                <a:schemeClr val="tx2"/>
              </a:solidFill>
            </a:endParaRPr>
          </a:p>
        </p:txBody>
      </p:sp>
      <p:cxnSp>
        <p:nvCxnSpPr>
          <p:cNvPr id="158724" name="Straight Connector 4"/>
          <p:cNvCxnSpPr>
            <a:cxnSpLocks noChangeShapeType="1"/>
          </p:cNvCxnSpPr>
          <p:nvPr/>
        </p:nvCxnSpPr>
        <p:spPr bwMode="auto">
          <a:xfrm>
            <a:off x="0" y="32004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58725" name="Straight Connector 5"/>
          <p:cNvCxnSpPr>
            <a:cxnSpLocks noChangeShapeType="1"/>
          </p:cNvCxnSpPr>
          <p:nvPr/>
        </p:nvCxnSpPr>
        <p:spPr bwMode="auto">
          <a:xfrm>
            <a:off x="0" y="50292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itle 1"/>
          <p:cNvSpPr>
            <a:spLocks noGrp="1"/>
          </p:cNvSpPr>
          <p:nvPr>
            <p:ph type="title"/>
          </p:nvPr>
        </p:nvSpPr>
        <p:spPr>
          <a:xfrm>
            <a:off x="0" y="0"/>
            <a:ext cx="9144000" cy="2895600"/>
          </a:xfrm>
        </p:spPr>
        <p:txBody>
          <a:bodyPr/>
          <a:lstStyle/>
          <a:p>
            <a:r>
              <a:rPr lang="en-US" altLang="en-US" sz="6000" b="1" dirty="0" smtClean="0"/>
              <a:t>The London Memorandum on the Restoration of the Jews (1839)</a:t>
            </a:r>
          </a:p>
        </p:txBody>
      </p:sp>
      <p:sp>
        <p:nvSpPr>
          <p:cNvPr id="159747" name="Content Placeholder 2"/>
          <p:cNvSpPr>
            <a:spLocks noGrp="1"/>
          </p:cNvSpPr>
          <p:nvPr>
            <p:ph idx="1"/>
          </p:nvPr>
        </p:nvSpPr>
        <p:spPr>
          <a:xfrm>
            <a:off x="0" y="2895600"/>
            <a:ext cx="9144000" cy="3962400"/>
          </a:xfrm>
        </p:spPr>
        <p:txBody>
          <a:bodyPr/>
          <a:lstStyle/>
          <a:p>
            <a:pPr marL="457200" indent="-457200">
              <a:buFontTx/>
              <a:buNone/>
            </a:pPr>
            <a:r>
              <a:rPr lang="en-CA" altLang="en-US" sz="3600" dirty="0" smtClean="0"/>
              <a:t>The Memorandum “urges upon the consideration of the powers addressed what may be the probable line of duty on the part of Protestant Christendom to the Jewish people in the present controversy in the East.”</a:t>
            </a:r>
          </a:p>
          <a:p>
            <a:pPr marL="457200" lvl="1" indent="-457200">
              <a:buFontTx/>
              <a:buNone/>
            </a:pPr>
            <a:r>
              <a:rPr lang="en-US" altLang="en-US" sz="1800" dirty="0" smtClean="0"/>
              <a:t>Source: </a:t>
            </a:r>
            <a:r>
              <a:rPr lang="en-US" altLang="en-US" sz="1800" dirty="0" err="1" smtClean="0"/>
              <a:t>Mohameden</a:t>
            </a:r>
            <a:r>
              <a:rPr lang="en-US" altLang="en-US" sz="1800" dirty="0" smtClean="0"/>
              <a:t> </a:t>
            </a:r>
            <a:r>
              <a:rPr lang="en-US" altLang="en-US" sz="1800" dirty="0" err="1" smtClean="0"/>
              <a:t>Ould-Mey</a:t>
            </a:r>
            <a:r>
              <a:rPr lang="en-US" altLang="en-US" sz="1800" dirty="0" smtClean="0"/>
              <a:t>, “The Non-Jewish Origin of Zionism,” </a:t>
            </a:r>
            <a:r>
              <a:rPr lang="en-US" altLang="en-US" sz="1800" i="1" dirty="0" smtClean="0"/>
              <a:t>International Journal of the Humanities </a:t>
            </a:r>
            <a:r>
              <a:rPr lang="en-US" altLang="en-US" sz="1800" dirty="0" smtClean="0"/>
              <a:t>1(1):591-610, 2005, </a:t>
            </a:r>
            <a:r>
              <a:rPr lang="en-US" altLang="en-US" sz="1800" dirty="0" smtClean="0">
                <a:hlinkClick r:id="rId2"/>
              </a:rPr>
              <a:t>http://faculty.isuad.indstate.edu/mouldmey/The%20Non-Jewish%20Origin%20of%20Zionism2.pdf</a:t>
            </a:r>
            <a:endParaRPr lang="en-US" altLang="en-US" sz="1800" dirty="0" smtClean="0"/>
          </a:p>
          <a:p>
            <a:pPr marL="457200" indent="-457200">
              <a:buFontTx/>
              <a:buNone/>
            </a:pPr>
            <a:endParaRPr lang="en-CA" altLang="en-US" sz="3600" dirty="0" smtClean="0"/>
          </a:p>
          <a:p>
            <a:pPr marL="457200" indent="-457200">
              <a:buFont typeface="Times New Roman" pitchFamily="18" charset="0"/>
              <a:buAutoNum type="arabicPeriod"/>
            </a:pPr>
            <a:endParaRPr lang="en-US" altLang="en-US" sz="1800" dirty="0" smtClean="0"/>
          </a:p>
        </p:txBody>
      </p:sp>
    </p:spTree>
  </p:cSld>
  <p:clrMapOvr>
    <a:masterClrMapping/>
  </p:clrMapOvr>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Title 1"/>
          <p:cNvSpPr>
            <a:spLocks noGrp="1"/>
          </p:cNvSpPr>
          <p:nvPr>
            <p:ph type="title"/>
          </p:nvPr>
        </p:nvSpPr>
        <p:spPr>
          <a:xfrm>
            <a:off x="0" y="0"/>
            <a:ext cx="9144000" cy="2133600"/>
          </a:xfrm>
        </p:spPr>
        <p:txBody>
          <a:bodyPr/>
          <a:lstStyle/>
          <a:p>
            <a:r>
              <a:rPr lang="en-US" altLang="en-US" sz="4800" dirty="0" smtClean="0"/>
              <a:t>British Colonel Charles Churchill’s </a:t>
            </a:r>
            <a:r>
              <a:rPr lang="en-US" altLang="en-US" sz="4800" b="1" dirty="0" smtClean="0"/>
              <a:t>letter to Moses Montefiore and Western Jewry </a:t>
            </a:r>
            <a:r>
              <a:rPr lang="en-US" altLang="en-US" sz="4800" dirty="0" smtClean="0"/>
              <a:t>(1841)</a:t>
            </a:r>
          </a:p>
        </p:txBody>
      </p:sp>
      <p:sp>
        <p:nvSpPr>
          <p:cNvPr id="3" name="Content Placeholder 2"/>
          <p:cNvSpPr>
            <a:spLocks noGrp="1"/>
          </p:cNvSpPr>
          <p:nvPr>
            <p:ph idx="1"/>
          </p:nvPr>
        </p:nvSpPr>
        <p:spPr>
          <a:xfrm>
            <a:off x="0" y="2133600"/>
            <a:ext cx="9144000" cy="4724400"/>
          </a:xfrm>
        </p:spPr>
        <p:txBody>
          <a:bodyPr/>
          <a:lstStyle/>
          <a:p>
            <a:pPr>
              <a:defRPr/>
            </a:pPr>
            <a:r>
              <a:rPr lang="en-CA" sz="2300" dirty="0" smtClean="0"/>
              <a:t>“</a:t>
            </a:r>
            <a:r>
              <a:rPr lang="en-CA" sz="2300" cap="small" dirty="0" smtClean="0"/>
              <a:t>MY DEAR SIR MOSES…</a:t>
            </a:r>
            <a:r>
              <a:rPr lang="en-CA" sz="2300" dirty="0" smtClean="0"/>
              <a:t>I cannot conceal from you my most anxious desire to see your countrymen endeavour once more </a:t>
            </a:r>
            <a:r>
              <a:rPr lang="en-CA" sz="2300" dirty="0" smtClean="0">
                <a:solidFill>
                  <a:schemeClr val="tx2"/>
                </a:solidFill>
              </a:rPr>
              <a:t>to resume their existence as a people</a:t>
            </a:r>
            <a:r>
              <a:rPr lang="en-CA" sz="2300" dirty="0" smtClean="0"/>
              <a:t>. I consider the object to be perfectly attainable. But, </a:t>
            </a:r>
            <a:r>
              <a:rPr lang="en-CA" sz="2300" dirty="0" smtClean="0">
                <a:solidFill>
                  <a:schemeClr val="tx2"/>
                </a:solidFill>
              </a:rPr>
              <a:t>two things </a:t>
            </a:r>
            <a:r>
              <a:rPr lang="en-CA" sz="2300" dirty="0" smtClean="0"/>
              <a:t>are indispensably necessary. </a:t>
            </a:r>
            <a:r>
              <a:rPr lang="en-CA" sz="2300" b="1" dirty="0" smtClean="0">
                <a:solidFill>
                  <a:schemeClr val="tx2"/>
                </a:solidFill>
              </a:rPr>
              <a:t>Firstly, that the Jews will themselves take up the matter universally and unanimously</a:t>
            </a:r>
            <a:r>
              <a:rPr lang="en-CA" sz="2300" b="1" dirty="0" smtClean="0"/>
              <a:t>. </a:t>
            </a:r>
            <a:r>
              <a:rPr lang="en-CA" sz="2300" b="1" dirty="0" smtClean="0">
                <a:solidFill>
                  <a:schemeClr val="tx2"/>
                </a:solidFill>
              </a:rPr>
              <a:t>Secondly, that the European Powers will aid them 	in their views</a:t>
            </a:r>
            <a:r>
              <a:rPr lang="en-CA" sz="2300" dirty="0" smtClean="0"/>
              <a:t>. It is for the Jews to make a commencement. Let the principal persons of their community place themselves at the head of the movement. </a:t>
            </a:r>
            <a:r>
              <a:rPr lang="en-CA" sz="2300" b="1" dirty="0" smtClean="0">
                <a:solidFill>
                  <a:schemeClr val="tx2"/>
                </a:solidFill>
              </a:rPr>
              <a:t>Let them meet, concert and petition. In fact the agitation must be simultaneously throughout Europe. </a:t>
            </a:r>
          </a:p>
          <a:p>
            <a:pPr marL="342900" lvl="1" indent="-342900">
              <a:buFontTx/>
              <a:buChar char="•"/>
              <a:defRPr/>
            </a:pPr>
            <a:endParaRPr lang="en-US" sz="800" dirty="0" smtClean="0"/>
          </a:p>
          <a:p>
            <a:pPr marL="342900" lvl="1" indent="-342900">
              <a:buFontTx/>
              <a:buNone/>
              <a:defRPr/>
            </a:pPr>
            <a:r>
              <a:rPr lang="en-US" sz="1800" dirty="0" smtClean="0"/>
              <a:t>Source: Mohameden Ould-Mey, “The Non-Jewish Origin of Zionism,” </a:t>
            </a:r>
            <a:r>
              <a:rPr lang="en-US" sz="1800" i="1" dirty="0" smtClean="0"/>
              <a:t>International Journal of the Humanities </a:t>
            </a:r>
            <a:r>
              <a:rPr lang="en-US" sz="1800" dirty="0" smtClean="0"/>
              <a:t>1(1):591-610, 2005, </a:t>
            </a:r>
            <a:r>
              <a:rPr lang="en-US" sz="1800" dirty="0" smtClean="0">
                <a:hlinkClick r:id="rId2"/>
              </a:rPr>
              <a:t>http://faculty.isuad.indstate.edu/mouldmey/The%20Non-Jewish%20Origin%20of%20Zionism2.pdf</a:t>
            </a:r>
            <a:endParaRPr lang="en-US" sz="1800" dirty="0" smtClean="0"/>
          </a:p>
          <a:p>
            <a:pPr>
              <a:defRPr/>
            </a:pPr>
            <a:endParaRPr lang="en-US" sz="2000" b="1" dirty="0">
              <a:solidFill>
                <a:schemeClr val="tx2"/>
              </a:solidFill>
            </a:endParaRPr>
          </a:p>
        </p:txBody>
      </p:sp>
    </p:spTree>
  </p:cSld>
  <p:clrMapOvr>
    <a:masterClrMapping/>
  </p:clrMapOv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a:xfrm>
            <a:off x="0" y="0"/>
            <a:ext cx="9144000" cy="6858000"/>
          </a:xfrm>
        </p:spPr>
        <p:txBody>
          <a:bodyPr/>
          <a:lstStyle/>
          <a:p>
            <a:pPr>
              <a:defRPr/>
            </a:pPr>
            <a:r>
              <a:rPr lang="en-US" sz="2800" dirty="0" smtClean="0"/>
              <a:t>[British] Lieutenant-Colonel </a:t>
            </a:r>
            <a:r>
              <a:rPr lang="en-US" sz="2800" dirty="0" err="1" smtClean="0"/>
              <a:t>Gawler's</a:t>
            </a:r>
            <a:r>
              <a:rPr lang="en-US" sz="2800" dirty="0" smtClean="0"/>
              <a:t> </a:t>
            </a:r>
            <a:r>
              <a:rPr lang="en-US" sz="2800" b="1" dirty="0" smtClean="0"/>
              <a:t>Tranquilization of Syria and the East: Observations and practical suggestions, in furtherance of the establishment of Jewish Colonies in Palestine, the most sober and sensible remedy for the miseries of Asiatic Turkey </a:t>
            </a:r>
            <a:br>
              <a:rPr lang="en-US" sz="2800" b="1" dirty="0" smtClean="0"/>
            </a:br>
            <a:r>
              <a:rPr lang="en-US" sz="2800" b="1" dirty="0" smtClean="0"/>
              <a:t>(1845)</a:t>
            </a:r>
            <a:r>
              <a:rPr lang="en-US" sz="4000" dirty="0" smtClean="0"/>
              <a:t/>
            </a:r>
            <a:br>
              <a:rPr lang="en-US" sz="4000" dirty="0" smtClean="0"/>
            </a:br>
            <a:r>
              <a:rPr lang="en-US" sz="2000" dirty="0" smtClean="0"/>
              <a:t/>
            </a:r>
            <a:br>
              <a:rPr lang="en-US" sz="2000" dirty="0" smtClean="0"/>
            </a:br>
            <a:r>
              <a:rPr lang="en-US" sz="2000" dirty="0" smtClean="0"/>
              <a:t>“</a:t>
            </a:r>
            <a:r>
              <a:rPr lang="en-CA" sz="1800" dirty="0" smtClean="0"/>
              <a:t>Reduced to its practical form the question [of the tranquillization of Syria] becomes one of colonization [of Palestine]. </a:t>
            </a:r>
            <a:r>
              <a:rPr lang="en-CA" sz="1800" b="1" cap="small" dirty="0" smtClean="0"/>
              <a:t>There</a:t>
            </a:r>
            <a:r>
              <a:rPr lang="en-CA" sz="1800" b="1" dirty="0" smtClean="0"/>
              <a:t> </a:t>
            </a:r>
            <a:r>
              <a:rPr lang="en-CA" sz="1800" b="1" i="1" dirty="0" smtClean="0"/>
              <a:t>is a fertile country, nine-tenths of which lies desolate</a:t>
            </a:r>
            <a:r>
              <a:rPr lang="en-CA" sz="1800" b="1" dirty="0" smtClean="0"/>
              <a:t>. </a:t>
            </a:r>
            <a:r>
              <a:rPr lang="en-CA" sz="1800" b="1" cap="small" dirty="0" smtClean="0"/>
              <a:t>Elsewhere, </a:t>
            </a:r>
            <a:r>
              <a:rPr lang="en-CA" sz="1800" b="1" i="1" dirty="0" smtClean="0"/>
              <a:t>are civilized men, for whom it is desired to make of that almost forsaken country, an established home</a:t>
            </a:r>
            <a:r>
              <a:rPr lang="en-CA" sz="1800" dirty="0" smtClean="0"/>
              <a:t>. For successful colonization three things are, in the highest degree, indispensable. </a:t>
            </a:r>
            <a:r>
              <a:rPr lang="en-CA" sz="1800" i="1" dirty="0" smtClean="0"/>
              <a:t>The probability of</a:t>
            </a:r>
            <a:r>
              <a:rPr lang="en-CA" sz="1800" dirty="0" smtClean="0"/>
              <a:t> </a:t>
            </a:r>
            <a:r>
              <a:rPr lang="en-CA" sz="1800" cap="small" dirty="0" smtClean="0"/>
              <a:t>safe settlement</a:t>
            </a:r>
            <a:r>
              <a:rPr lang="en-CA" sz="1800" dirty="0" smtClean="0"/>
              <a:t> </a:t>
            </a:r>
            <a:r>
              <a:rPr lang="en-CA" sz="1800" i="1" dirty="0" smtClean="0"/>
              <a:t>in the colony</a:t>
            </a:r>
            <a:r>
              <a:rPr lang="en-CA" sz="1800" dirty="0" smtClean="0"/>
              <a:t>—</a:t>
            </a:r>
            <a:r>
              <a:rPr lang="en-CA" sz="1800" i="1" dirty="0" smtClean="0"/>
              <a:t>the facility of</a:t>
            </a:r>
            <a:r>
              <a:rPr lang="en-CA" sz="1800" dirty="0" smtClean="0"/>
              <a:t> </a:t>
            </a:r>
            <a:r>
              <a:rPr lang="en-CA" sz="1800" cap="small" dirty="0" smtClean="0"/>
              <a:t>transit</a:t>
            </a:r>
            <a:r>
              <a:rPr lang="en-CA" sz="1800" dirty="0" smtClean="0"/>
              <a:t> </a:t>
            </a:r>
            <a:r>
              <a:rPr lang="en-CA" sz="1800" i="1" dirty="0" smtClean="0"/>
              <a:t>to it</a:t>
            </a:r>
            <a:r>
              <a:rPr lang="en-CA" sz="1800" dirty="0" smtClean="0"/>
              <a:t>—</a:t>
            </a:r>
            <a:r>
              <a:rPr lang="en-CA" sz="1800" i="1" dirty="0" smtClean="0"/>
              <a:t>and the will, or the obligation to embrace these opportunities</a:t>
            </a:r>
            <a:r>
              <a:rPr lang="en-CA" sz="1800" dirty="0" smtClean="0"/>
              <a:t>. … On any other principle, </a:t>
            </a:r>
            <a:r>
              <a:rPr lang="en-CA" sz="1800" i="1" dirty="0" smtClean="0"/>
              <a:t>the will of the proposed settler</a:t>
            </a:r>
            <a:r>
              <a:rPr lang="en-CA" sz="1800" dirty="0" smtClean="0"/>
              <a:t> would be wanting. No members of the Jewish persuasion, worth sending to Palestine, would accept the boon so tauntingly proffered. </a:t>
            </a:r>
            <a:r>
              <a:rPr lang="en-CA" sz="1800" b="1" dirty="0" smtClean="0"/>
              <a:t>We cannot, if we would, force them into colonization as convicts, under the moving agency of compulsory obligation, and must therefore carefully consult </a:t>
            </a:r>
            <a:r>
              <a:rPr lang="en-CA" sz="1800" b="1" i="1" dirty="0" smtClean="0"/>
              <a:t>their</a:t>
            </a:r>
            <a:r>
              <a:rPr lang="en-CA" sz="1800" b="1" dirty="0" smtClean="0"/>
              <a:t> feelings as well as our own desires</a:t>
            </a:r>
            <a:r>
              <a:rPr lang="en-CA" sz="1800" dirty="0" smtClean="0"/>
              <a:t>”</a:t>
            </a:r>
            <a:br>
              <a:rPr lang="en-CA" sz="1800" dirty="0" smtClean="0"/>
            </a:br>
            <a:r>
              <a:rPr lang="en-CA" sz="1800" dirty="0" smtClean="0"/>
              <a:t/>
            </a:r>
            <a:br>
              <a:rPr lang="en-CA" sz="1800" dirty="0" smtClean="0"/>
            </a:br>
            <a:r>
              <a:rPr lang="en-US" sz="1800" dirty="0" smtClean="0">
                <a:solidFill>
                  <a:schemeClr val="tx1"/>
                </a:solidFill>
              </a:rPr>
              <a:t>Source: Mohameden Ould-Mey, “The Non-Jewish Origin of Zionism,” </a:t>
            </a:r>
            <a:r>
              <a:rPr lang="en-US" sz="1800" i="1" dirty="0" smtClean="0"/>
              <a:t>International Journal of the Humanities </a:t>
            </a:r>
            <a:r>
              <a:rPr lang="en-US" sz="1800" dirty="0" smtClean="0"/>
              <a:t>1(1):591-610, 2005, </a:t>
            </a:r>
            <a:r>
              <a:rPr lang="en-US" sz="1800" dirty="0" smtClean="0">
                <a:hlinkClick r:id="rId2"/>
              </a:rPr>
              <a:t>http://faculty.isuad.indstate.edu/mouldmey/The%20Non-Jewish%20Origin%20of%20Zionism2.p</a:t>
            </a:r>
            <a:endParaRPr lang="en-US" sz="1800" dirty="0" smtClean="0"/>
          </a:p>
        </p:txBody>
      </p:sp>
    </p:spTree>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itle 1"/>
          <p:cNvSpPr>
            <a:spLocks noGrp="1"/>
          </p:cNvSpPr>
          <p:nvPr>
            <p:ph type="title"/>
          </p:nvPr>
        </p:nvSpPr>
        <p:spPr>
          <a:xfrm>
            <a:off x="0" y="0"/>
            <a:ext cx="9144000" cy="4038600"/>
          </a:xfrm>
        </p:spPr>
        <p:txBody>
          <a:bodyPr/>
          <a:lstStyle/>
          <a:p>
            <a:r>
              <a:rPr lang="en-US" altLang="en-US" sz="5300" smtClean="0"/>
              <a:t>Thomas Clarke’s </a:t>
            </a:r>
            <a:r>
              <a:rPr lang="en-US" altLang="en-US" sz="5300" b="1" smtClean="0"/>
              <a:t>India and Palestine: or, the Restoration of the Jews, viewed in relation to the nearest route to India</a:t>
            </a:r>
            <a:r>
              <a:rPr lang="en-US" altLang="en-US" sz="5300" smtClean="0"/>
              <a:t> (1861)</a:t>
            </a:r>
          </a:p>
        </p:txBody>
      </p:sp>
      <p:sp>
        <p:nvSpPr>
          <p:cNvPr id="162819" name="Content Placeholder 2"/>
          <p:cNvSpPr>
            <a:spLocks noGrp="1"/>
          </p:cNvSpPr>
          <p:nvPr>
            <p:ph idx="1"/>
          </p:nvPr>
        </p:nvSpPr>
        <p:spPr>
          <a:xfrm>
            <a:off x="0" y="3962400"/>
            <a:ext cx="9144000" cy="2895600"/>
          </a:xfrm>
        </p:spPr>
        <p:txBody>
          <a:bodyPr/>
          <a:lstStyle/>
          <a:p>
            <a:r>
              <a:rPr lang="en-US" altLang="en-US" sz="2000" dirty="0" smtClean="0"/>
              <a:t>Thomas Clarke attempted to prove that the restoration of the Jews to Palestine “was not only a Prophetical but Political necessity.” With such a project, “England need have no fear of her darling Indian possessions.” Like his Zionist predecessors, he believed that planting Jews in Palestine would be inexpensive for the British, would serve British imperial interests, and would deny access to Britain’s rival powers.</a:t>
            </a:r>
          </a:p>
          <a:p>
            <a:pPr>
              <a:buFontTx/>
              <a:buNone/>
            </a:pPr>
            <a:r>
              <a:rPr lang="en-US" altLang="en-US" sz="2000" dirty="0" smtClean="0">
                <a:solidFill>
                  <a:schemeClr val="tx2"/>
                </a:solidFill>
              </a:rPr>
              <a:t>Source: T. Clarke, </a:t>
            </a:r>
            <a:r>
              <a:rPr lang="en-US" altLang="en-US" sz="2000" i="1" dirty="0" smtClean="0">
                <a:solidFill>
                  <a:schemeClr val="tx2"/>
                </a:solidFill>
              </a:rPr>
              <a:t>India and Palestine, or the Restoration of the Jews viewed in Relation to the Nearest Route to India: In two parts, with a map</a:t>
            </a:r>
            <a:r>
              <a:rPr lang="en-US" altLang="en-US" sz="2000" dirty="0" smtClean="0">
                <a:solidFill>
                  <a:schemeClr val="tx2"/>
                </a:solidFill>
              </a:rPr>
              <a:t>, Manchester: William </a:t>
            </a:r>
            <a:r>
              <a:rPr lang="en-US" altLang="en-US" sz="2000" dirty="0" err="1" smtClean="0">
                <a:solidFill>
                  <a:schemeClr val="tx2"/>
                </a:solidFill>
              </a:rPr>
              <a:t>Bremner</a:t>
            </a:r>
            <a:r>
              <a:rPr lang="en-US" altLang="en-US" sz="2000" dirty="0" smtClean="0">
                <a:solidFill>
                  <a:schemeClr val="tx2"/>
                </a:solidFill>
              </a:rPr>
              <a:t> &amp; CO., 11, Market Street; London: F. Pitman, 20 Paternoster Row, 1861, pages 1-2.</a:t>
            </a:r>
          </a:p>
        </p:txBody>
      </p:sp>
    </p:spTree>
  </p:cSld>
  <p:clrMapOvr>
    <a:masterClrMapping/>
  </p:clrMapOvr>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itle 1"/>
          <p:cNvSpPr>
            <a:spLocks noGrp="1"/>
          </p:cNvSpPr>
          <p:nvPr>
            <p:ph type="title"/>
          </p:nvPr>
        </p:nvSpPr>
        <p:spPr>
          <a:xfrm>
            <a:off x="0" y="0"/>
            <a:ext cx="9144000" cy="3352800"/>
          </a:xfrm>
        </p:spPr>
        <p:txBody>
          <a:bodyPr/>
          <a:lstStyle/>
          <a:p>
            <a:pPr marL="457200" indent="-457200"/>
            <a:r>
              <a:rPr lang="en-US" altLang="en-US" sz="5400" b="1" dirty="0" smtClean="0"/>
              <a:t>The Zionist novel Daniel </a:t>
            </a:r>
            <a:r>
              <a:rPr lang="en-US" altLang="en-US" sz="5400" b="1" dirty="0" err="1" smtClean="0"/>
              <a:t>Deronda</a:t>
            </a:r>
            <a:r>
              <a:rPr lang="en-US" altLang="en-US" sz="5400" b="1" dirty="0" smtClean="0"/>
              <a:t> </a:t>
            </a:r>
            <a:r>
              <a:rPr lang="en-US" altLang="en-US" sz="5400" dirty="0" smtClean="0"/>
              <a:t>(1876) </a:t>
            </a:r>
            <a:br>
              <a:rPr lang="en-US" altLang="en-US" sz="5400" dirty="0" smtClean="0"/>
            </a:br>
            <a:r>
              <a:rPr lang="en-US" altLang="en-US" sz="5400" dirty="0" smtClean="0"/>
              <a:t>By George Eliot (the pen name of Mary Ann Evans)</a:t>
            </a:r>
          </a:p>
        </p:txBody>
      </p:sp>
      <p:sp>
        <p:nvSpPr>
          <p:cNvPr id="163843" name="Content Placeholder 2"/>
          <p:cNvSpPr>
            <a:spLocks noGrp="1"/>
          </p:cNvSpPr>
          <p:nvPr>
            <p:ph idx="1"/>
          </p:nvPr>
        </p:nvSpPr>
        <p:spPr>
          <a:xfrm>
            <a:off x="0" y="3505200"/>
            <a:ext cx="9144000" cy="3352800"/>
          </a:xfrm>
        </p:spPr>
        <p:txBody>
          <a:bodyPr/>
          <a:lstStyle/>
          <a:p>
            <a:r>
              <a:rPr lang="en-CA" altLang="en-US" sz="2800" dirty="0" smtClean="0">
                <a:solidFill>
                  <a:schemeClr val="tx2"/>
                </a:solidFill>
              </a:rPr>
              <a:t>Daniel </a:t>
            </a:r>
            <a:r>
              <a:rPr lang="en-CA" altLang="en-US" sz="2800" dirty="0" err="1" smtClean="0">
                <a:solidFill>
                  <a:schemeClr val="tx2"/>
                </a:solidFill>
              </a:rPr>
              <a:t>Deronda</a:t>
            </a:r>
            <a:r>
              <a:rPr lang="en-CA" altLang="en-US" sz="2800" dirty="0" smtClean="0">
                <a:solidFill>
                  <a:schemeClr val="tx2"/>
                </a:solidFill>
              </a:rPr>
              <a:t> tries to pull out the “Semite” Jew from the “German” and the “</a:t>
            </a:r>
            <a:r>
              <a:rPr lang="en-CA" altLang="en-US" sz="2800" dirty="0" err="1" smtClean="0">
                <a:solidFill>
                  <a:schemeClr val="tx2"/>
                </a:solidFill>
              </a:rPr>
              <a:t>Sclave</a:t>
            </a:r>
            <a:r>
              <a:rPr lang="en-CA" altLang="en-US" sz="2800" dirty="0" smtClean="0">
                <a:solidFill>
                  <a:schemeClr val="tx2"/>
                </a:solidFill>
              </a:rPr>
              <a:t>” of Europe as one pulls a hair out of dough. </a:t>
            </a:r>
            <a:r>
              <a:rPr lang="en-CA" altLang="en-US" sz="2800" dirty="0" smtClean="0"/>
              <a:t>This novel raised awareness about a new racial realignment and could indeed be viewed as another major milestone on the road to the anti-Jewish “agitation” of the late nineteenth century in Europe and Russia </a:t>
            </a:r>
            <a:endParaRPr lang="en-US" altLang="en-US" sz="2800" dirty="0" smtClean="0"/>
          </a:p>
        </p:txBody>
      </p:sp>
    </p:spTree>
  </p:cSld>
  <p:clrMapOvr>
    <a:masterClrMapping/>
  </p:clrMapOvr>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0" y="0"/>
            <a:ext cx="9144000" cy="1600200"/>
          </a:xfrm>
        </p:spPr>
        <p:txBody>
          <a:bodyPr/>
          <a:lstStyle/>
          <a:p>
            <a:pPr>
              <a:defRPr/>
            </a:pPr>
            <a:r>
              <a:rPr lang="en-CA" sz="4800" b="1" smtClean="0">
                <a:latin typeface="+mn-lt"/>
                <a:ea typeface="+mn-ea"/>
                <a:cs typeface="+mn-cs"/>
              </a:rPr>
              <a:t>The Jews </a:t>
            </a:r>
            <a:r>
              <a:rPr lang="en-CA" sz="4800" b="1" dirty="0" smtClean="0">
                <a:latin typeface="+mn-lt"/>
                <a:ea typeface="+mn-ea"/>
                <a:cs typeface="+mn-cs"/>
              </a:rPr>
              <a:t>Did Not Invent Zionism. Rather Zionism Invented the Jews</a:t>
            </a:r>
            <a:endParaRPr lang="en-US" sz="4800" b="1" dirty="0" smtClean="0"/>
          </a:p>
        </p:txBody>
      </p:sp>
      <p:sp>
        <p:nvSpPr>
          <p:cNvPr id="164867" name="Content Placeholder 2"/>
          <p:cNvSpPr>
            <a:spLocks noGrp="1"/>
          </p:cNvSpPr>
          <p:nvPr>
            <p:ph idx="1"/>
          </p:nvPr>
        </p:nvSpPr>
        <p:spPr>
          <a:xfrm>
            <a:off x="0" y="1676400"/>
            <a:ext cx="9144000" cy="5181600"/>
          </a:xfrm>
        </p:spPr>
        <p:txBody>
          <a:bodyPr/>
          <a:lstStyle/>
          <a:p>
            <a:pPr marL="0" indent="0">
              <a:buNone/>
            </a:pPr>
            <a:r>
              <a:rPr lang="en-US" altLang="en-US" sz="1800" dirty="0" smtClean="0"/>
              <a:t>“During the Reformation and mercantilist era, Protestants were interested in the Jews as ammunition against the Catholics and as leaders of the interest-based rising capitalist sector. Martin Luther’s Jewish-friendly writings in 1523, Oliver Cromwell’s readmission of the Jews to England in 1655, and the quasi-</a:t>
            </a:r>
            <a:r>
              <a:rPr lang="en-US" altLang="en-US" sz="1800" dirty="0" err="1" smtClean="0"/>
              <a:t>Judaization</a:t>
            </a:r>
            <a:r>
              <a:rPr lang="en-US" altLang="en-US" sz="1800" dirty="0" smtClean="0"/>
              <a:t> of the Puritans are graphic examples. With the Industrial Revolution and the European Enlightenment, Napoleon boosted the emancipation of the Jews in an attempt to estrange them from their European and Ottoman rulers as part of his unsuccessful plans to destroy the power of England and Russia and dominate Europe. After Napoleon, the British articulated a complex set of imperialist and religious motives designed to make the Eastern Question fit the Jewish Question. Obviously all of this took place before the alleged founder of Zionism (Theodor Herzl) was born in 1860, as well as before anti-Semitism was encouraged as a propelling machine for Zionism.” </a:t>
            </a:r>
            <a:r>
              <a:rPr lang="en-US" altLang="en-US" sz="1800" dirty="0" smtClean="0">
                <a:solidFill>
                  <a:schemeClr val="tx2"/>
                </a:solidFill>
              </a:rPr>
              <a:t>Source: </a:t>
            </a:r>
            <a:r>
              <a:rPr lang="en-US" altLang="en-US" sz="1800" dirty="0" err="1" smtClean="0">
                <a:solidFill>
                  <a:schemeClr val="tx2"/>
                </a:solidFill>
              </a:rPr>
              <a:t>Mohameden</a:t>
            </a:r>
            <a:r>
              <a:rPr lang="en-US" altLang="en-US" sz="1800" dirty="0" smtClean="0">
                <a:solidFill>
                  <a:schemeClr val="tx2"/>
                </a:solidFill>
              </a:rPr>
              <a:t> </a:t>
            </a:r>
            <a:r>
              <a:rPr lang="en-US" altLang="en-US" sz="1800" dirty="0" err="1" smtClean="0">
                <a:solidFill>
                  <a:schemeClr val="tx2"/>
                </a:solidFill>
              </a:rPr>
              <a:t>Ould-Mey</a:t>
            </a:r>
            <a:r>
              <a:rPr lang="en-US" altLang="en-US" sz="1800" dirty="0" smtClean="0">
                <a:solidFill>
                  <a:schemeClr val="tx2"/>
                </a:solidFill>
              </a:rPr>
              <a:t>, “The Non-Jewish Origin of Zionism,” </a:t>
            </a:r>
            <a:r>
              <a:rPr lang="en-US" altLang="en-US" sz="1800" i="1" dirty="0" smtClean="0">
                <a:solidFill>
                  <a:schemeClr val="tx2"/>
                </a:solidFill>
              </a:rPr>
              <a:t>International Journal of the Humanities </a:t>
            </a:r>
            <a:r>
              <a:rPr lang="en-US" altLang="en-US" sz="1800" dirty="0" smtClean="0">
                <a:solidFill>
                  <a:schemeClr val="tx2"/>
                </a:solidFill>
              </a:rPr>
              <a:t>1(1):591-610, 2005, </a:t>
            </a:r>
            <a:r>
              <a:rPr lang="en-US" altLang="en-US" sz="1800" dirty="0" smtClean="0">
                <a:solidFill>
                  <a:schemeClr val="tx2"/>
                </a:solidFill>
                <a:hlinkClick r:id="rId2"/>
              </a:rPr>
              <a:t>http://faculty.isuad.indstate.edu/mouldmey/The%20Non-Jewish%20Origin%20of%20Zionism2.p</a:t>
            </a:r>
            <a:endParaRPr lang="en-US" altLang="en-US" sz="1800" dirty="0" smtClean="0">
              <a:solidFill>
                <a:schemeClr val="tx2"/>
              </a:solidFill>
            </a:endParaRPr>
          </a:p>
          <a:p>
            <a:pPr marL="0" indent="0">
              <a:buNone/>
            </a:pPr>
            <a:endParaRPr lang="en-US" altLang="en-US" sz="500" dirty="0" smtClean="0">
              <a:solidFill>
                <a:schemeClr val="tx2"/>
              </a:solidFill>
            </a:endParaRPr>
          </a:p>
          <a:p>
            <a:pPr marL="0" indent="0">
              <a:buNone/>
            </a:pPr>
            <a:r>
              <a:rPr lang="en-US" altLang="en-US" sz="1800" dirty="0"/>
              <a:t>"Great exertions will hardly be necessary to spur on the movement. Anti-Semites provide the requisite impetus. They need only do what they did before, and then they will create a desire to emigrate where it did not previously exist, and strengthen it where it existed before." </a:t>
            </a:r>
            <a:r>
              <a:rPr lang="en-US" altLang="en-US" sz="1800" dirty="0" smtClean="0">
                <a:solidFill>
                  <a:schemeClr val="tx2"/>
                </a:solidFill>
              </a:rPr>
              <a:t>Source: Theodor </a:t>
            </a:r>
            <a:r>
              <a:rPr lang="en-US" altLang="en-US" sz="1800" dirty="0">
                <a:solidFill>
                  <a:schemeClr val="tx2"/>
                </a:solidFill>
              </a:rPr>
              <a:t>Herzl, The Jewish </a:t>
            </a:r>
            <a:r>
              <a:rPr lang="en-US" altLang="en-US" sz="1800" dirty="0" smtClean="0">
                <a:solidFill>
                  <a:schemeClr val="tx2"/>
                </a:solidFill>
              </a:rPr>
              <a:t>State, </a:t>
            </a:r>
            <a:r>
              <a:rPr lang="en-US" altLang="en-US" sz="1800" dirty="0">
                <a:solidFill>
                  <a:schemeClr val="tx2"/>
                </a:solidFill>
              </a:rPr>
              <a:t>1896, </a:t>
            </a:r>
            <a:r>
              <a:rPr lang="en-US" altLang="en-US" sz="1800" dirty="0">
                <a:solidFill>
                  <a:schemeClr val="tx2"/>
                </a:solidFill>
                <a:hlinkClick r:id="rId3"/>
              </a:rPr>
              <a:t>http://</a:t>
            </a:r>
            <a:r>
              <a:rPr lang="en-US" altLang="en-US" sz="1800" dirty="0" smtClean="0">
                <a:solidFill>
                  <a:schemeClr val="tx2"/>
                </a:solidFill>
                <a:hlinkClick r:id="rId3"/>
              </a:rPr>
              <a:t>www.jewishvirtuallibrary.org/quot-the-jewish-state-quot-theodor-herzl</a:t>
            </a:r>
            <a:endParaRPr lang="en-US" altLang="en-US" sz="1800" dirty="0" smtClean="0">
              <a:solidFill>
                <a:schemeClr val="tx2"/>
              </a:solidFill>
            </a:endParaRPr>
          </a:p>
        </p:txBody>
      </p:sp>
      <p:cxnSp>
        <p:nvCxnSpPr>
          <p:cNvPr id="3" name="Straight Connector 2"/>
          <p:cNvCxnSpPr/>
          <p:nvPr/>
        </p:nvCxnSpPr>
        <p:spPr bwMode="auto">
          <a:xfrm>
            <a:off x="0" y="533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itle 1"/>
          <p:cNvSpPr>
            <a:spLocks noGrp="1"/>
          </p:cNvSpPr>
          <p:nvPr>
            <p:ph type="title"/>
          </p:nvPr>
        </p:nvSpPr>
        <p:spPr>
          <a:xfrm>
            <a:off x="0" y="0"/>
            <a:ext cx="9144000" cy="457200"/>
          </a:xfrm>
        </p:spPr>
        <p:txBody>
          <a:bodyPr/>
          <a:lstStyle/>
          <a:p>
            <a:r>
              <a:rPr lang="en-US" altLang="en-US" sz="3600" b="1" dirty="0" smtClean="0">
                <a:solidFill>
                  <a:srgbClr val="FFFF00"/>
                </a:solidFill>
              </a:rPr>
              <a:t>“You can’t build a cultural heritage on a lie”</a:t>
            </a:r>
          </a:p>
        </p:txBody>
      </p:sp>
      <p:sp>
        <p:nvSpPr>
          <p:cNvPr id="165891" name="Content Placeholder 2"/>
          <p:cNvSpPr>
            <a:spLocks noGrp="1"/>
          </p:cNvSpPr>
          <p:nvPr>
            <p:ph idx="1"/>
          </p:nvPr>
        </p:nvSpPr>
        <p:spPr>
          <a:xfrm>
            <a:off x="0" y="381000"/>
            <a:ext cx="9144000" cy="4495800"/>
          </a:xfrm>
        </p:spPr>
        <p:txBody>
          <a:bodyPr/>
          <a:lstStyle/>
          <a:p>
            <a:pPr marL="0" indent="0">
              <a:buNone/>
            </a:pPr>
            <a:r>
              <a:rPr lang="en-US" altLang="en-US" sz="1400" dirty="0" smtClean="0"/>
              <a:t>Hebrew University Professor of History </a:t>
            </a:r>
            <a:r>
              <a:rPr lang="en-US" altLang="en-US" sz="1400" dirty="0" err="1" smtClean="0"/>
              <a:t>Yehoshua</a:t>
            </a:r>
            <a:r>
              <a:rPr lang="en-US" altLang="en-US" sz="1400" dirty="0" smtClean="0"/>
              <a:t> </a:t>
            </a:r>
            <a:r>
              <a:rPr lang="en-US" altLang="en-US" sz="1400" dirty="0" err="1" smtClean="0"/>
              <a:t>Porath</a:t>
            </a:r>
            <a:r>
              <a:rPr lang="en-US" altLang="en-US" sz="1400" dirty="0" smtClean="0"/>
              <a:t> was quoted: “</a:t>
            </a:r>
            <a:r>
              <a:rPr lang="en-US" altLang="en-US" sz="1400" b="1" dirty="0" smtClean="0">
                <a:solidFill>
                  <a:schemeClr val="tx2"/>
                </a:solidFill>
              </a:rPr>
              <a:t>You can’t build a cultural heritage on a lie. Because when young people discover the truth, they can become cynical</a:t>
            </a:r>
            <a:r>
              <a:rPr lang="en-US" altLang="en-US" sz="1400" dirty="0" smtClean="0"/>
              <a:t>” ---Fletcher E R (1995) ‘New’ Israeli History Gets Reviewed in the U.S. Press. </a:t>
            </a:r>
            <a:r>
              <a:rPr lang="en-US" altLang="en-US" sz="1400" i="1" dirty="0" smtClean="0"/>
              <a:t>Middle East Labor Bulletin</a:t>
            </a:r>
            <a:r>
              <a:rPr lang="en-US" altLang="en-US" sz="1400" dirty="0" smtClean="0"/>
              <a:t> (Spring):16</a:t>
            </a:r>
          </a:p>
          <a:p>
            <a:pPr marL="0" indent="0">
              <a:buNone/>
            </a:pPr>
            <a:r>
              <a:rPr lang="en-US" altLang="en-US" sz="1400" b="1" dirty="0" smtClean="0">
                <a:solidFill>
                  <a:schemeClr val="tx2"/>
                </a:solidFill>
              </a:rPr>
              <a:t>The </a:t>
            </a:r>
            <a:r>
              <a:rPr lang="en-US" altLang="en-US" sz="1400" b="1" dirty="0">
                <a:solidFill>
                  <a:schemeClr val="tx2"/>
                </a:solidFill>
              </a:rPr>
              <a:t>Genealogical Science: The Search for Jewish Origins and the Politics of Epistemology</a:t>
            </a:r>
          </a:p>
          <a:p>
            <a:pPr marL="0" indent="0">
              <a:buNone/>
            </a:pPr>
            <a:r>
              <a:rPr lang="en-US" altLang="en-US" sz="1400" dirty="0"/>
              <a:t>Anonymous. Arab Studies Quarterly; London35.3 (Summer 2013): 333-334. </a:t>
            </a:r>
          </a:p>
          <a:p>
            <a:pPr marL="0" indent="0">
              <a:buNone/>
            </a:pPr>
            <a:r>
              <a:rPr lang="en-US" altLang="en-US" sz="1400" dirty="0">
                <a:solidFill>
                  <a:schemeClr val="tx2"/>
                </a:solidFill>
              </a:rPr>
              <a:t>The Genealogical Science: The Search for Jewish Origins and the Politics of Epistemology by Nadia Abu El-Haj is reviewed. </a:t>
            </a:r>
          </a:p>
          <a:p>
            <a:pPr marL="0" indent="0">
              <a:buNone/>
            </a:pPr>
            <a:r>
              <a:rPr lang="en-US" altLang="en-US" sz="1400" dirty="0"/>
              <a:t>This work critically explores the genomic practices that increasingly inform and reconfigure the past focusing primarily on analyzing the construction of genomic past in researching the Jewish origin</a:t>
            </a:r>
            <a:r>
              <a:rPr lang="en-US" altLang="en-US" sz="1400" dirty="0" smtClean="0"/>
              <a:t>... Abu </a:t>
            </a:r>
            <a:r>
              <a:rPr lang="en-US" altLang="en-US" sz="1400" dirty="0"/>
              <a:t>El-Haj analyzes the implications of the work and its cultural and political effects. It is also richly perceptive about the epistemological, political, and cultural presuppositions of the scientific work itself. It discusses how human population genetics not only reproduces existing concepts of race and creates new ones, but also how it </a:t>
            </a:r>
            <a:r>
              <a:rPr lang="en-US" altLang="en-US" sz="1400" dirty="0" err="1"/>
              <a:t>biologizes</a:t>
            </a:r>
            <a:r>
              <a:rPr lang="en-US" altLang="en-US" sz="1400" dirty="0"/>
              <a:t> notions of human diversity</a:t>
            </a:r>
            <a:r>
              <a:rPr lang="en-US" altLang="en-US" sz="1400" dirty="0" smtClean="0"/>
              <a:t>...  Abu </a:t>
            </a:r>
            <a:r>
              <a:rPr lang="en-US" altLang="en-US" sz="1400" dirty="0"/>
              <a:t>El-Haj 's book examines three distinct moments in science and politics</a:t>
            </a:r>
            <a:r>
              <a:rPr lang="en-US" altLang="en-US" sz="1400" b="1" dirty="0"/>
              <a:t>: </a:t>
            </a:r>
            <a:r>
              <a:rPr lang="en-US" altLang="en-US" sz="1400" b="1" dirty="0">
                <a:solidFill>
                  <a:schemeClr val="tx2"/>
                </a:solidFill>
              </a:rPr>
              <a:t>race science, circa 1900, population genetics, circa 1950, and genetic history starting in the 1990s</a:t>
            </a:r>
            <a:r>
              <a:rPr lang="en-US" altLang="en-US" sz="1400" dirty="0">
                <a:solidFill>
                  <a:schemeClr val="tx2"/>
                </a:solidFill>
              </a:rPr>
              <a:t>.</a:t>
            </a:r>
            <a:r>
              <a:rPr lang="en-US" altLang="en-US" sz="1400" dirty="0"/>
              <a:t> Abu Al-Haj "analyzes studies undertaken by European and American Jewish scientists at the turn of twentieth century on the racial composition of the Jews." This, she argues, "fashioned a particular and ultimately enduring understanding of Jewish peoplehood, which articulated fundamental hurdles to be overcome for a new Hebrew nation and individual to be born" (4). Next, Abu El-Haj analyzes the work of Israeli population genetics in the 1950s and 1960s after the establishment of the state. Abu El-Haj reads this work "as expressing a desire - indeed, a need - to find 'content' for the a priori nationalist belief in the fact of Jewish peoplehood." Finally, and the central quest of the book, Abu El-Haj explores genetic history projects "to identify the origins of contemporary Jewry that have been carried out, by and large, by self identified Jewish scientists." In this section, she pays special attention to the "nexus of epistemological commitments, epistemic objects, the commerce in ancestry testing, and the making of genetic historical selves" (4</a:t>
            </a:r>
            <a:r>
              <a:rPr lang="en-US" altLang="en-US" sz="1400" dirty="0" smtClean="0"/>
              <a:t>)...  The </a:t>
            </a:r>
            <a:r>
              <a:rPr lang="en-US" altLang="en-US" sz="1400" dirty="0"/>
              <a:t>final and concluding part, "The Things We Carry: History through the Molecular Optics" (2 1 9-247), goes beyond the earlier arguments about "epistemological politics of contemporary studies in genetic history" and considers the implications of "treating the DNA as a 'history book' for our understandings of both 'history' and of its relationship to the self." </a:t>
            </a:r>
            <a:endParaRPr lang="en-US" altLang="en-US" sz="1400" dirty="0" smtClean="0"/>
          </a:p>
          <a:p>
            <a:pPr marL="0" indent="0">
              <a:buNone/>
            </a:pPr>
            <a:r>
              <a:rPr lang="en-US" altLang="en-US" sz="1400" b="1" dirty="0" smtClean="0">
                <a:solidFill>
                  <a:schemeClr val="tx2"/>
                </a:solidFill>
              </a:rPr>
              <a:t>Bennett </a:t>
            </a:r>
            <a:r>
              <a:rPr lang="en-US" altLang="en-US" sz="1400" b="1" dirty="0">
                <a:solidFill>
                  <a:schemeClr val="tx2"/>
                </a:solidFill>
              </a:rPr>
              <a:t>Greenspan: Your Jewish Identity</a:t>
            </a:r>
            <a:r>
              <a:rPr lang="en-US" altLang="en-US" sz="1400" dirty="0"/>
              <a:t> (July 13, 2012) </a:t>
            </a:r>
            <a:r>
              <a:rPr lang="en-US" altLang="en-US" sz="1400" dirty="0" smtClean="0"/>
              <a:t>, </a:t>
            </a:r>
            <a:r>
              <a:rPr lang="en-US" altLang="en-US" sz="1400" dirty="0" smtClean="0">
                <a:hlinkClick r:id="rId2"/>
              </a:rPr>
              <a:t>https</a:t>
            </a:r>
            <a:r>
              <a:rPr lang="en-US" altLang="en-US" sz="1400" dirty="0">
                <a:hlinkClick r:id="rId2"/>
              </a:rPr>
              <a:t>://</a:t>
            </a:r>
            <a:r>
              <a:rPr lang="en-US" altLang="en-US" sz="1400" dirty="0" smtClean="0">
                <a:hlinkClick r:id="rId2"/>
              </a:rPr>
              <a:t>www.youtube.com/watch?v=O42hXF6RB3U</a:t>
            </a:r>
            <a:r>
              <a:rPr lang="en-US" altLang="en-US" sz="1400" dirty="0" smtClean="0"/>
              <a:t> </a:t>
            </a:r>
          </a:p>
          <a:p>
            <a:pPr marL="0" indent="0">
              <a:buNone/>
            </a:pPr>
            <a:r>
              <a:rPr lang="en-US" altLang="en-US" sz="1400" b="1" dirty="0">
                <a:solidFill>
                  <a:schemeClr val="tx2"/>
                </a:solidFill>
              </a:rPr>
              <a:t>Crowd Sourced Genealogy and </a:t>
            </a:r>
            <a:r>
              <a:rPr lang="en-US" altLang="en-US" sz="1400" b="1" dirty="0" smtClean="0">
                <a:solidFill>
                  <a:schemeClr val="tx2"/>
                </a:solidFill>
              </a:rPr>
              <a:t>Direct-to-Consumer DNA </a:t>
            </a:r>
            <a:r>
              <a:rPr lang="en-US" altLang="en-US" sz="1400" b="1" dirty="0">
                <a:solidFill>
                  <a:schemeClr val="tx2"/>
                </a:solidFill>
              </a:rPr>
              <a:t>Testing: Implications for the Jewish People</a:t>
            </a:r>
            <a:r>
              <a:rPr lang="en-US" altLang="en-US" sz="1400" dirty="0"/>
              <a:t>, </a:t>
            </a:r>
            <a:r>
              <a:rPr lang="en-US" altLang="en-US" sz="200" dirty="0">
                <a:hlinkClick r:id="rId3"/>
              </a:rPr>
              <a:t>http://</a:t>
            </a:r>
            <a:r>
              <a:rPr lang="en-US" altLang="en-US" sz="200" dirty="0" smtClean="0">
                <a:hlinkClick r:id="rId3"/>
              </a:rPr>
              <a:t>jppi.org.il/uploads/Crowd_Sourced_Genealogy_and_Direct-to-Consumer_DNA_Testing-Implications_for_the_Jewish_People.pdf</a:t>
            </a:r>
            <a:r>
              <a:rPr lang="en-US" altLang="en-US" sz="200" dirty="0" smtClean="0"/>
              <a:t>   </a:t>
            </a:r>
          </a:p>
          <a:p>
            <a:pPr marL="0" indent="0">
              <a:buNone/>
            </a:pPr>
            <a:endParaRPr lang="en-US" altLang="en-US" sz="200" dirty="0"/>
          </a:p>
          <a:p>
            <a:pPr marL="0" indent="0">
              <a:buNone/>
            </a:pPr>
            <a:r>
              <a:rPr lang="en-US" altLang="en-US" sz="1400" b="1" dirty="0">
                <a:solidFill>
                  <a:schemeClr val="tx2"/>
                </a:solidFill>
              </a:rPr>
              <a:t>How DNA Testing Can Reveal Jewish Ancestry, Bolster Zionist Narrative, </a:t>
            </a:r>
            <a:r>
              <a:rPr lang="en-US" altLang="en-US" sz="1400" dirty="0"/>
              <a:t>Breaking Israel News, 10/15/2017, </a:t>
            </a:r>
            <a:r>
              <a:rPr lang="en-US" altLang="en-US" sz="1400" dirty="0">
                <a:hlinkClick r:id="rId4"/>
              </a:rPr>
              <a:t>https://www.breakingisraelnews.com/22424/dna-testing-can-reveal-jewish-ancestry-bolster-zionist-narrative</a:t>
            </a:r>
            <a:r>
              <a:rPr lang="en-US" altLang="en-US" sz="1400" dirty="0" smtClean="0">
                <a:hlinkClick r:id="rId4"/>
              </a:rPr>
              <a:t>/</a:t>
            </a:r>
            <a:r>
              <a:rPr lang="en-US" altLang="en-US" sz="1400" dirty="0" smtClean="0"/>
              <a:t>  </a:t>
            </a:r>
            <a:endParaRPr lang="en-US" altLang="en-US" sz="1400" dirty="0"/>
          </a:p>
          <a:p>
            <a:pPr marL="0" indent="0">
              <a:buNone/>
            </a:pPr>
            <a:endParaRPr lang="en-US" altLang="en-US" sz="1400" dirty="0"/>
          </a:p>
          <a:p>
            <a:pPr marL="0" indent="0">
              <a:buNone/>
            </a:pPr>
            <a:endParaRPr lang="en-US" altLang="en-US" sz="1400" dirty="0"/>
          </a:p>
        </p:txBody>
      </p:sp>
      <p:cxnSp>
        <p:nvCxnSpPr>
          <p:cNvPr id="3" name="Straight Connector 2"/>
          <p:cNvCxnSpPr/>
          <p:nvPr/>
        </p:nvCxnSpPr>
        <p:spPr bwMode="auto">
          <a:xfrm>
            <a:off x="0" y="106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71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632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0;                            THE ORIGIN OF THE JEWS by Steven Weitz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0"/>
            <a:ext cx="455512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0"/>
            <a:ext cx="4648200" cy="7325082"/>
          </a:xfrm>
          <a:prstGeom prst="rect">
            <a:avLst/>
          </a:prstGeom>
        </p:spPr>
        <p:txBody>
          <a:bodyPr wrap="square">
            <a:spAutoFit/>
          </a:bodyPr>
          <a:lstStyle/>
          <a:p>
            <a:r>
              <a:rPr lang="en-US" sz="2200" b="1" dirty="0">
                <a:solidFill>
                  <a:schemeClr val="tx2"/>
                </a:solidFill>
              </a:rPr>
              <a:t>In Search of the Origin of the Jews</a:t>
            </a:r>
          </a:p>
          <a:p>
            <a:r>
              <a:rPr lang="en-US" sz="1600" dirty="0"/>
              <a:t>For a long time, the biblical narrative held sway. Now scholars seek to distinguish historical fact from religious myth—if it is possible to do so. </a:t>
            </a:r>
          </a:p>
          <a:p>
            <a:r>
              <a:rPr lang="en-US" sz="1600" dirty="0"/>
              <a:t>Can we grasp the essence of something by laying bare its origins? “An origin is not just a beginning,” Steven Weitzman writes, “it is a ‘beginning that explains.’ ” In “The Origin of the Jews,” Mr. Weitzman, a professor at the University of Pennsylvania, aims to find one nation’s elusive starting point. “The Jews have one of the longest and most intensively studied histories of any population on earth,” he notes, “but the beginning of their history, how it is that the Jews came to be, remains surprisingly unsettled</a:t>
            </a:r>
            <a:r>
              <a:rPr lang="en-US" sz="1600" dirty="0" smtClean="0"/>
              <a:t>.” </a:t>
            </a:r>
            <a:r>
              <a:rPr lang="en-US" sz="1600" dirty="0" smtClean="0">
                <a:solidFill>
                  <a:schemeClr val="tx2"/>
                </a:solidFill>
              </a:rPr>
              <a:t>WSJ</a:t>
            </a:r>
            <a:r>
              <a:rPr lang="en-US" sz="1600" dirty="0">
                <a:solidFill>
                  <a:schemeClr val="tx2"/>
                </a:solidFill>
              </a:rPr>
              <a:t>, 7/10/2017, </a:t>
            </a:r>
            <a:r>
              <a:rPr lang="en-US" sz="800" dirty="0">
                <a:solidFill>
                  <a:schemeClr val="tx2"/>
                </a:solidFill>
                <a:hlinkClick r:id="rId3"/>
              </a:rPr>
              <a:t>https://</a:t>
            </a:r>
            <a:r>
              <a:rPr lang="en-US" sz="800" dirty="0" smtClean="0">
                <a:solidFill>
                  <a:schemeClr val="tx2"/>
                </a:solidFill>
                <a:hlinkClick r:id="rId3"/>
              </a:rPr>
              <a:t>www.wsj.com/articles/in-search-of-the-origin-of-the-jews-1499726881</a:t>
            </a:r>
            <a:r>
              <a:rPr lang="en-US" sz="800" dirty="0" smtClean="0">
                <a:solidFill>
                  <a:schemeClr val="tx2"/>
                </a:solidFill>
              </a:rPr>
              <a:t> </a:t>
            </a:r>
          </a:p>
          <a:p>
            <a:endParaRPr lang="en-US" sz="800" dirty="0">
              <a:solidFill>
                <a:schemeClr val="tx2"/>
              </a:solidFill>
            </a:endParaRPr>
          </a:p>
          <a:p>
            <a:r>
              <a:rPr lang="en-US" sz="1600" b="1" dirty="0" smtClean="0">
                <a:solidFill>
                  <a:schemeClr val="tx2"/>
                </a:solidFill>
              </a:rPr>
              <a:t>At the outset of this nearly 400-page book, the author asked the core question about</a:t>
            </a:r>
            <a:r>
              <a:rPr lang="en-US" sz="1600" dirty="0" smtClean="0">
                <a:solidFill>
                  <a:schemeClr val="tx2"/>
                </a:solidFill>
              </a:rPr>
              <a:t> </a:t>
            </a:r>
            <a:r>
              <a:rPr lang="en-US" sz="1600" dirty="0" smtClean="0"/>
              <a:t>“the origin that connects all Jews into a single people, religion, or community; the very beginning of their collective story” </a:t>
            </a:r>
            <a:r>
              <a:rPr lang="en-US" sz="1600" dirty="0" smtClean="0">
                <a:solidFill>
                  <a:schemeClr val="tx2"/>
                </a:solidFill>
              </a:rPr>
              <a:t>p. 1</a:t>
            </a:r>
          </a:p>
          <a:p>
            <a:r>
              <a:rPr lang="en-US" sz="1600" b="1" dirty="0" smtClean="0">
                <a:solidFill>
                  <a:schemeClr val="tx2"/>
                </a:solidFill>
              </a:rPr>
              <a:t>Towards the end of the book, the author came full circle and asked</a:t>
            </a:r>
            <a:r>
              <a:rPr lang="en-US" sz="1600" dirty="0" smtClean="0">
                <a:solidFill>
                  <a:schemeClr val="tx2"/>
                </a:solidFill>
              </a:rPr>
              <a:t>: “</a:t>
            </a:r>
            <a:r>
              <a:rPr lang="en-US" sz="1600" dirty="0" smtClean="0"/>
              <a:t>Is there a way for scholars and scientists to truly progress in the search to understand the origin of the Jews when there is more than one way to think about the question and no possibility of reconciling the different perspectives [anthropologists versus geneticists]</a:t>
            </a:r>
            <a:r>
              <a:rPr lang="en-US" sz="1600" dirty="0" smtClean="0">
                <a:solidFill>
                  <a:schemeClr val="tx2"/>
                </a:solidFill>
              </a:rPr>
              <a:t>.” p. 316</a:t>
            </a:r>
          </a:p>
          <a:p>
            <a:r>
              <a:rPr lang="en-US" sz="1600" dirty="0" smtClean="0">
                <a:solidFill>
                  <a:schemeClr val="tx2"/>
                </a:solidFill>
              </a:rPr>
              <a:t> </a:t>
            </a:r>
            <a:endParaRPr lang="en-US" sz="1600" dirty="0">
              <a:solidFill>
                <a:schemeClr val="tx2"/>
              </a:solidFill>
            </a:endParaRPr>
          </a:p>
        </p:txBody>
      </p:sp>
      <p:sp>
        <p:nvSpPr>
          <p:cNvPr id="4" name="TextBox 3"/>
          <p:cNvSpPr txBox="1"/>
          <p:nvPr/>
        </p:nvSpPr>
        <p:spPr>
          <a:xfrm>
            <a:off x="6534705" y="6334780"/>
            <a:ext cx="646331" cy="369332"/>
          </a:xfrm>
          <a:prstGeom prst="rect">
            <a:avLst/>
          </a:prstGeom>
          <a:noFill/>
        </p:spPr>
        <p:txBody>
          <a:bodyPr wrap="none" rtlCol="0">
            <a:spAutoFit/>
          </a:bodyPr>
          <a:lstStyle/>
          <a:p>
            <a:r>
              <a:rPr lang="en-US" sz="1800" dirty="0" smtClean="0">
                <a:solidFill>
                  <a:schemeClr val="bg1"/>
                </a:solidFill>
              </a:rPr>
              <a:t>2017</a:t>
            </a:r>
            <a:endParaRPr lang="en-US" sz="1800" dirty="0">
              <a:solidFill>
                <a:schemeClr val="bg1"/>
              </a:solidFill>
            </a:endParaRPr>
          </a:p>
        </p:txBody>
      </p:sp>
      <p:cxnSp>
        <p:nvCxnSpPr>
          <p:cNvPr id="5" name="Straight Connector 4"/>
          <p:cNvCxnSpPr/>
          <p:nvPr/>
        </p:nvCxnSpPr>
        <p:spPr bwMode="auto">
          <a:xfrm>
            <a:off x="0" y="3810000"/>
            <a:ext cx="464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805896153"/>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TextBox 2"/>
          <p:cNvSpPr txBox="1">
            <a:spLocks noChangeArrowheads="1"/>
          </p:cNvSpPr>
          <p:nvPr/>
        </p:nvSpPr>
        <p:spPr bwMode="auto">
          <a:xfrm>
            <a:off x="25400" y="4724400"/>
            <a:ext cx="911860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300" dirty="0" smtClean="0">
                <a:solidFill>
                  <a:schemeClr val="tx2"/>
                </a:solidFill>
              </a:rPr>
              <a:t>Sand's </a:t>
            </a:r>
            <a:r>
              <a:rPr lang="en-US" altLang="en-US" sz="2300" dirty="0">
                <a:solidFill>
                  <a:schemeClr val="tx2"/>
                </a:solidFill>
              </a:rPr>
              <a:t>account dissects the concept of 'historical right' and tracks the invention of the modern geopolitical concept of the 'Land of Israel' by nineteenth century Evangelical Protestants and Jewish Zionists. This invention, he argues, not only facilitated the colonization of the Middle East and the establishment of the State of Israel; it is also what is threatening the existence of the Jewish state today. </a:t>
            </a:r>
            <a:r>
              <a:rPr lang="en-US" altLang="en-US" sz="1200" dirty="0" smtClean="0"/>
              <a:t>Amazon.com    </a:t>
            </a:r>
            <a:endParaRPr lang="en-US" altLang="en-US" sz="1200" dirty="0"/>
          </a:p>
        </p:txBody>
      </p:sp>
      <p:pic>
        <p:nvPicPr>
          <p:cNvPr id="2054" name="Picture 6" descr="https://images-na.ssl-images-amazon.com/images/I/41ypDImxKsL._SX331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57"/>
            <a:ext cx="3187699" cy="477676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187698" y="0"/>
            <a:ext cx="2866715" cy="4832092"/>
          </a:xfrm>
          <a:prstGeom prst="rect">
            <a:avLst/>
          </a:prstGeom>
        </p:spPr>
        <p:txBody>
          <a:bodyPr wrap="square">
            <a:spAutoFit/>
          </a:bodyPr>
          <a:lstStyle/>
          <a:p>
            <a:r>
              <a:rPr lang="en-US" sz="2200" dirty="0"/>
              <a:t>Exploding the myth that there was a forced Jewish exile in the first century at the hands of the Romans, Israeli historian </a:t>
            </a:r>
            <a:r>
              <a:rPr lang="en-US" sz="2200" dirty="0" err="1"/>
              <a:t>Shlomo</a:t>
            </a:r>
            <a:r>
              <a:rPr lang="en-US" sz="2200" dirty="0"/>
              <a:t> Sand argues that most modern Jews descend from converts, whose native lands were scattered across the Middle East and Eastern </a:t>
            </a:r>
            <a:r>
              <a:rPr lang="en-US" sz="2200" dirty="0" smtClean="0"/>
              <a:t>Europe. </a:t>
            </a:r>
            <a:r>
              <a:rPr lang="en-US" sz="1200" dirty="0" smtClean="0">
                <a:solidFill>
                  <a:schemeClr val="tx2"/>
                </a:solidFill>
              </a:rPr>
              <a:t>Amazom.com </a:t>
            </a:r>
            <a:endParaRPr lang="en-US" sz="1200" dirty="0">
              <a:solidFill>
                <a:schemeClr val="tx2"/>
              </a:solidFill>
            </a:endParaRPr>
          </a:p>
        </p:txBody>
      </p:sp>
      <p:pic>
        <p:nvPicPr>
          <p:cNvPr id="2056" name="Picture 8" descr="https://images-na.ssl-images-amazon.com/images/I/41ZeaUqAWfL._SX316_BO1,204,203,200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4413" y="-60187"/>
            <a:ext cx="3089587" cy="48363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57200" y="4267200"/>
            <a:ext cx="646331" cy="369332"/>
          </a:xfrm>
          <a:prstGeom prst="rect">
            <a:avLst/>
          </a:prstGeom>
          <a:noFill/>
        </p:spPr>
        <p:txBody>
          <a:bodyPr wrap="none" rtlCol="0">
            <a:spAutoFit/>
          </a:bodyPr>
          <a:lstStyle/>
          <a:p>
            <a:r>
              <a:rPr lang="en-US" sz="1800" dirty="0" smtClean="0">
                <a:solidFill>
                  <a:schemeClr val="bg1"/>
                </a:solidFill>
              </a:rPr>
              <a:t>2010</a:t>
            </a:r>
            <a:endParaRPr lang="en-US" sz="1800" dirty="0">
              <a:solidFill>
                <a:schemeClr val="bg1"/>
              </a:solidFill>
            </a:endParaRPr>
          </a:p>
        </p:txBody>
      </p:sp>
      <p:sp>
        <p:nvSpPr>
          <p:cNvPr id="6" name="TextBox 5"/>
          <p:cNvSpPr txBox="1"/>
          <p:nvPr/>
        </p:nvSpPr>
        <p:spPr>
          <a:xfrm>
            <a:off x="6400800" y="4406873"/>
            <a:ext cx="646331" cy="369332"/>
          </a:xfrm>
          <a:prstGeom prst="rect">
            <a:avLst/>
          </a:prstGeom>
          <a:noFill/>
        </p:spPr>
        <p:txBody>
          <a:bodyPr wrap="none" rtlCol="0">
            <a:spAutoFit/>
          </a:bodyPr>
          <a:lstStyle/>
          <a:p>
            <a:r>
              <a:rPr lang="en-US" sz="1800" dirty="0" smtClean="0">
                <a:solidFill>
                  <a:schemeClr val="bg1"/>
                </a:solidFill>
              </a:rPr>
              <a:t>2012</a:t>
            </a:r>
            <a:endParaRPr lang="en-US" sz="1800" dirty="0">
              <a:solidFill>
                <a:schemeClr val="bg1"/>
              </a:solidFill>
            </a:endParaRP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0" y="0"/>
            <a:ext cx="9144000" cy="2133600"/>
          </a:xfrm>
        </p:spPr>
        <p:txBody>
          <a:bodyPr/>
          <a:lstStyle/>
          <a:p>
            <a:pPr>
              <a:defRPr/>
            </a:pPr>
            <a:r>
              <a:rPr lang="en-US" sz="6600" b="1" dirty="0" smtClean="0">
                <a:effectLst>
                  <a:outerShdw blurRad="38100" dist="38100" dir="2700000" algn="tl">
                    <a:srgbClr val="000000">
                      <a:alpha val="43137"/>
                    </a:srgbClr>
                  </a:outerShdw>
                </a:effectLst>
              </a:rPr>
              <a:t>The Non-Semitic Origins of Contemporary Jews</a:t>
            </a:r>
            <a:br>
              <a:rPr lang="en-US" sz="6600" b="1" dirty="0" smtClean="0">
                <a:effectLst>
                  <a:outerShdw blurRad="38100" dist="38100" dir="2700000" algn="tl">
                    <a:srgbClr val="000000">
                      <a:alpha val="43137"/>
                    </a:srgbClr>
                  </a:outerShdw>
                </a:effectLst>
              </a:rPr>
            </a:br>
            <a:r>
              <a:rPr lang="en-US" sz="1200" dirty="0" smtClean="0"/>
              <a:t>The “Semitic” ancestry and “inheritance” claimed by Zionism and Israel in the name of contemporary Jews have been questioned, rejected, and exposed by many scholars, including:</a:t>
            </a:r>
          </a:p>
        </p:txBody>
      </p:sp>
      <p:sp>
        <p:nvSpPr>
          <p:cNvPr id="122883" name="Content Placeholder 2"/>
          <p:cNvSpPr>
            <a:spLocks noGrp="1"/>
          </p:cNvSpPr>
          <p:nvPr>
            <p:ph idx="1"/>
          </p:nvPr>
        </p:nvSpPr>
        <p:spPr>
          <a:xfrm>
            <a:off x="0" y="2362200"/>
            <a:ext cx="9144000" cy="4495800"/>
          </a:xfrm>
        </p:spPr>
        <p:txBody>
          <a:bodyPr/>
          <a:lstStyle/>
          <a:p>
            <a:pPr>
              <a:buFont typeface="Times New Roman" pitchFamily="18" charset="0"/>
              <a:buAutoNum type="arabicPeriod"/>
              <a:defRPr/>
            </a:pPr>
            <a:r>
              <a:rPr lang="en-US" sz="1200" dirty="0" smtClean="0"/>
              <a:t>Hungarian Ashkenazi Jew Arthur Koestler in his book </a:t>
            </a:r>
            <a:r>
              <a:rPr lang="en-US" sz="1200" b="1" i="1" dirty="0" smtClean="0">
                <a:solidFill>
                  <a:schemeClr val="tx2"/>
                </a:solidFill>
              </a:rPr>
              <a:t>The Thirteenth Tribe: The </a:t>
            </a:r>
            <a:r>
              <a:rPr lang="en-US" sz="1200" b="1" i="1" dirty="0" err="1" smtClean="0">
                <a:solidFill>
                  <a:schemeClr val="tx2"/>
                </a:solidFill>
              </a:rPr>
              <a:t>Khazar</a:t>
            </a:r>
            <a:r>
              <a:rPr lang="en-US" sz="1200" b="1" i="1" dirty="0" smtClean="0">
                <a:solidFill>
                  <a:schemeClr val="tx2"/>
                </a:solidFill>
              </a:rPr>
              <a:t> Empire and its Heritage</a:t>
            </a:r>
            <a:endParaRPr lang="en-US" sz="1200" dirty="0" smtClean="0"/>
          </a:p>
          <a:p>
            <a:pPr>
              <a:buFont typeface="Times New Roman" pitchFamily="18" charset="0"/>
              <a:buAutoNum type="arabicPeriod"/>
              <a:defRPr/>
            </a:pPr>
            <a:endParaRPr lang="en-US" sz="1200" dirty="0" smtClean="0"/>
          </a:p>
          <a:p>
            <a:pPr>
              <a:buFont typeface="Times New Roman" pitchFamily="18" charset="0"/>
              <a:buAutoNum type="arabicPeriod"/>
              <a:defRPr/>
            </a:pPr>
            <a:r>
              <a:rPr lang="en-CA" sz="1200" dirty="0" smtClean="0"/>
              <a:t>Egyptian writer </a:t>
            </a:r>
            <a:r>
              <a:rPr lang="en-CA" sz="1200" dirty="0" err="1" smtClean="0"/>
              <a:t>Abd</a:t>
            </a:r>
            <a:r>
              <a:rPr lang="en-CA" sz="1200" dirty="0" smtClean="0"/>
              <a:t> </a:t>
            </a:r>
            <a:r>
              <a:rPr lang="en-CA" sz="1200" dirty="0" err="1" smtClean="0"/>
              <a:t>Errahman</a:t>
            </a:r>
            <a:r>
              <a:rPr lang="en-CA" sz="1200" dirty="0" smtClean="0"/>
              <a:t> </a:t>
            </a:r>
            <a:r>
              <a:rPr lang="en-CA" sz="1200" dirty="0" err="1" smtClean="0"/>
              <a:t>Shakir</a:t>
            </a:r>
            <a:r>
              <a:rPr lang="en-CA" sz="1200" dirty="0" smtClean="0"/>
              <a:t> in his book </a:t>
            </a:r>
            <a:r>
              <a:rPr lang="en-CA" sz="1200" b="1" i="1" dirty="0" err="1" smtClean="0">
                <a:solidFill>
                  <a:schemeClr val="tx2"/>
                </a:solidFill>
              </a:rPr>
              <a:t>Dawlat</a:t>
            </a:r>
            <a:r>
              <a:rPr lang="en-CA" sz="1200" b="1" i="1" dirty="0" smtClean="0">
                <a:solidFill>
                  <a:schemeClr val="tx2"/>
                </a:solidFill>
              </a:rPr>
              <a:t> al-</a:t>
            </a:r>
            <a:r>
              <a:rPr lang="en-CA" sz="1200" b="1" i="1" dirty="0" err="1" smtClean="0">
                <a:solidFill>
                  <a:schemeClr val="tx2"/>
                </a:solidFill>
              </a:rPr>
              <a:t>Khazar</a:t>
            </a:r>
            <a:r>
              <a:rPr lang="en-CA" sz="1200" b="1" i="1" dirty="0" smtClean="0">
                <a:solidFill>
                  <a:schemeClr val="tx2"/>
                </a:solidFill>
              </a:rPr>
              <a:t> al-</a:t>
            </a:r>
            <a:r>
              <a:rPr lang="en-CA" sz="1200" b="1" i="1" dirty="0" err="1" smtClean="0">
                <a:solidFill>
                  <a:schemeClr val="tx2"/>
                </a:solidFill>
              </a:rPr>
              <a:t>jadidah</a:t>
            </a:r>
            <a:r>
              <a:rPr lang="en-CA" sz="1200" b="1" i="1" dirty="0" smtClean="0">
                <a:solidFill>
                  <a:schemeClr val="tx2"/>
                </a:solidFill>
              </a:rPr>
              <a:t> aw </a:t>
            </a:r>
            <a:r>
              <a:rPr lang="en-CA" sz="1200" b="1" i="1" dirty="0" err="1" smtClean="0">
                <a:solidFill>
                  <a:schemeClr val="tx2"/>
                </a:solidFill>
              </a:rPr>
              <a:t>Isra’il</a:t>
            </a:r>
            <a:r>
              <a:rPr lang="en-CA" sz="1200" b="1" i="1" dirty="0" smtClean="0">
                <a:solidFill>
                  <a:schemeClr val="tx2"/>
                </a:solidFill>
              </a:rPr>
              <a:t> (The New </a:t>
            </a:r>
            <a:r>
              <a:rPr lang="en-CA" sz="1200" b="1" i="1" dirty="0" err="1" smtClean="0">
                <a:solidFill>
                  <a:schemeClr val="tx2"/>
                </a:solidFill>
              </a:rPr>
              <a:t>Khazar</a:t>
            </a:r>
            <a:r>
              <a:rPr lang="en-CA" sz="1200" b="1" i="1" dirty="0" smtClean="0">
                <a:solidFill>
                  <a:schemeClr val="tx2"/>
                </a:solidFill>
              </a:rPr>
              <a:t> State Or Israel)</a:t>
            </a:r>
            <a:endParaRPr lang="en-US" sz="1200" b="1" i="1" dirty="0" smtClean="0">
              <a:solidFill>
                <a:schemeClr val="tx2"/>
              </a:solidFill>
            </a:endParaRPr>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British archaeologist Michael Rice in his book </a:t>
            </a:r>
            <a:r>
              <a:rPr lang="en-US" sz="1200" b="1" i="1" dirty="0" smtClean="0">
                <a:solidFill>
                  <a:schemeClr val="tx2"/>
                </a:solidFill>
              </a:rPr>
              <a:t>False Inheritance: Israel in Palestine and the Search for a Solution</a:t>
            </a:r>
            <a:r>
              <a:rPr lang="en-US" sz="1200" dirty="0" smtClean="0"/>
              <a:t> </a:t>
            </a:r>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Tel Aviv University Professor Paul Wexler in his four books (a) </a:t>
            </a:r>
            <a:r>
              <a:rPr lang="en-US" sz="1200" b="1" i="1" dirty="0" smtClean="0">
                <a:solidFill>
                  <a:schemeClr val="tx2"/>
                </a:solidFill>
              </a:rPr>
              <a:t>The </a:t>
            </a:r>
            <a:r>
              <a:rPr lang="en-US" sz="1200" b="1" i="1" dirty="0" err="1" smtClean="0">
                <a:solidFill>
                  <a:schemeClr val="tx2"/>
                </a:solidFill>
              </a:rPr>
              <a:t>Ashkenazic</a:t>
            </a:r>
            <a:r>
              <a:rPr lang="en-US" sz="1200" b="1" i="1" dirty="0" smtClean="0">
                <a:solidFill>
                  <a:schemeClr val="tx2"/>
                </a:solidFill>
              </a:rPr>
              <a:t> Jews: A </a:t>
            </a:r>
            <a:r>
              <a:rPr lang="en-US" sz="1200" b="1" i="1" dirty="0" err="1" smtClean="0">
                <a:solidFill>
                  <a:schemeClr val="tx2"/>
                </a:solidFill>
              </a:rPr>
              <a:t>Slavo</a:t>
            </a:r>
            <a:r>
              <a:rPr lang="en-US" sz="1200" b="1" i="1" dirty="0" smtClean="0">
                <a:solidFill>
                  <a:schemeClr val="tx2"/>
                </a:solidFill>
              </a:rPr>
              <a:t>-Turkic People in Search of a Jewish Identity</a:t>
            </a:r>
            <a:r>
              <a:rPr lang="en-US" sz="1200" dirty="0" smtClean="0"/>
              <a:t>, (b) </a:t>
            </a:r>
            <a:r>
              <a:rPr lang="en-US" sz="1200" b="1" i="1" dirty="0" smtClean="0">
                <a:solidFill>
                  <a:schemeClr val="tx2"/>
                </a:solidFill>
              </a:rPr>
              <a:t>The Non-Jewish Origins of the Sephardic Jews</a:t>
            </a:r>
            <a:r>
              <a:rPr lang="en-US" sz="1200" dirty="0" smtClean="0"/>
              <a:t>, (c) </a:t>
            </a:r>
            <a:r>
              <a:rPr lang="en-US" sz="1200" b="1" i="1" dirty="0" smtClean="0">
                <a:solidFill>
                  <a:schemeClr val="tx2"/>
                </a:solidFill>
              </a:rPr>
              <a:t>Two-tiered </a:t>
            </a:r>
            <a:r>
              <a:rPr lang="en-US" sz="1200" b="1" i="1" dirty="0" err="1" smtClean="0">
                <a:solidFill>
                  <a:schemeClr val="tx2"/>
                </a:solidFill>
              </a:rPr>
              <a:t>Relexification</a:t>
            </a:r>
            <a:r>
              <a:rPr lang="en-US" sz="1200" b="1" i="1" dirty="0" smtClean="0">
                <a:solidFill>
                  <a:schemeClr val="tx2"/>
                </a:solidFill>
              </a:rPr>
              <a:t> in Yiddish: Jews, Sorbs, </a:t>
            </a:r>
            <a:r>
              <a:rPr lang="en-US" sz="1200" b="1" i="1" dirty="0" err="1" smtClean="0">
                <a:solidFill>
                  <a:schemeClr val="tx2"/>
                </a:solidFill>
              </a:rPr>
              <a:t>Khazars</a:t>
            </a:r>
            <a:r>
              <a:rPr lang="en-US" sz="1200" b="1" i="1" dirty="0" smtClean="0">
                <a:solidFill>
                  <a:schemeClr val="tx2"/>
                </a:solidFill>
              </a:rPr>
              <a:t>, and the Kiev-</a:t>
            </a:r>
            <a:r>
              <a:rPr lang="en-US" sz="1200" b="1" i="1" dirty="0" err="1" smtClean="0">
                <a:solidFill>
                  <a:schemeClr val="tx2"/>
                </a:solidFill>
              </a:rPr>
              <a:t>Polessian</a:t>
            </a:r>
            <a:r>
              <a:rPr lang="en-US" sz="1200" b="1" i="1" dirty="0" smtClean="0">
                <a:solidFill>
                  <a:schemeClr val="tx2"/>
                </a:solidFill>
              </a:rPr>
              <a:t> Dialect</a:t>
            </a:r>
            <a:r>
              <a:rPr lang="en-US" sz="1200" dirty="0" smtClean="0"/>
              <a:t>; (d) </a:t>
            </a:r>
            <a:r>
              <a:rPr lang="en-US" sz="1200" b="1" i="1" dirty="0" smtClean="0">
                <a:solidFill>
                  <a:schemeClr val="tx2"/>
                </a:solidFill>
              </a:rPr>
              <a:t>Jewish and Non-Jewish Creators of “Jewish” Languages</a:t>
            </a:r>
            <a:endParaRPr lang="en-US" sz="1200" dirty="0" smtClean="0"/>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Lebanese writer </a:t>
            </a:r>
            <a:r>
              <a:rPr lang="en-US" sz="1200" dirty="0" err="1" smtClean="0"/>
              <a:t>Farajullah</a:t>
            </a:r>
            <a:r>
              <a:rPr lang="en-US" sz="1200" dirty="0" smtClean="0"/>
              <a:t> </a:t>
            </a:r>
            <a:r>
              <a:rPr lang="en-US" sz="1200" dirty="0" err="1" smtClean="0"/>
              <a:t>Salih</a:t>
            </a:r>
            <a:r>
              <a:rPr lang="en-US" sz="1200" dirty="0" smtClean="0"/>
              <a:t> </a:t>
            </a:r>
            <a:r>
              <a:rPr lang="en-US" sz="1200" dirty="0" err="1" smtClean="0"/>
              <a:t>Deeb</a:t>
            </a:r>
            <a:r>
              <a:rPr lang="en-US" sz="1200" dirty="0" smtClean="0"/>
              <a:t> in his two books (a)  </a:t>
            </a:r>
            <a:r>
              <a:rPr lang="en-US" sz="1200" b="1" i="1" dirty="0" err="1" smtClean="0">
                <a:solidFill>
                  <a:schemeClr val="tx2"/>
                </a:solidFill>
              </a:rPr>
              <a:t>Ettawrat</a:t>
            </a:r>
            <a:r>
              <a:rPr lang="en-US" sz="1200" b="1" i="1" dirty="0" smtClean="0">
                <a:solidFill>
                  <a:schemeClr val="tx2"/>
                </a:solidFill>
              </a:rPr>
              <a:t> </a:t>
            </a:r>
            <a:r>
              <a:rPr lang="en-US" sz="1200" b="1" i="1" dirty="0" err="1" smtClean="0">
                <a:solidFill>
                  <a:schemeClr val="tx2"/>
                </a:solidFill>
              </a:rPr>
              <a:t>Elarabiya</a:t>
            </a:r>
            <a:r>
              <a:rPr lang="en-US" sz="1200" b="1" i="1" dirty="0" smtClean="0">
                <a:solidFill>
                  <a:schemeClr val="tx2"/>
                </a:solidFill>
              </a:rPr>
              <a:t> </a:t>
            </a:r>
            <a:r>
              <a:rPr lang="en-US" sz="1200" b="1" i="1" dirty="0" err="1" smtClean="0">
                <a:solidFill>
                  <a:schemeClr val="tx2"/>
                </a:solidFill>
              </a:rPr>
              <a:t>wa</a:t>
            </a:r>
            <a:r>
              <a:rPr lang="en-US" sz="1200" b="1" i="1" dirty="0" smtClean="0">
                <a:solidFill>
                  <a:schemeClr val="tx2"/>
                </a:solidFill>
              </a:rPr>
              <a:t> </a:t>
            </a:r>
            <a:r>
              <a:rPr lang="en-US" sz="1200" b="1" i="1" dirty="0" err="1" smtClean="0">
                <a:solidFill>
                  <a:schemeClr val="tx2"/>
                </a:solidFill>
              </a:rPr>
              <a:t>Urshleem</a:t>
            </a:r>
            <a:r>
              <a:rPr lang="en-US" sz="1200" b="1" i="1" dirty="0" smtClean="0">
                <a:solidFill>
                  <a:schemeClr val="tx2"/>
                </a:solidFill>
              </a:rPr>
              <a:t> </a:t>
            </a:r>
            <a:r>
              <a:rPr lang="en-US" sz="1200" b="1" i="1" dirty="0" err="1" smtClean="0">
                <a:solidFill>
                  <a:schemeClr val="tx2"/>
                </a:solidFill>
              </a:rPr>
              <a:t>Elyemeniya</a:t>
            </a:r>
            <a:r>
              <a:rPr lang="en-US" sz="1200" b="1" i="1" dirty="0" smtClean="0">
                <a:solidFill>
                  <a:schemeClr val="tx2"/>
                </a:solidFill>
              </a:rPr>
              <a:t> (The Arabic </a:t>
            </a:r>
            <a:r>
              <a:rPr lang="en-US" sz="1200" b="1" i="1" dirty="0" err="1" smtClean="0">
                <a:solidFill>
                  <a:schemeClr val="tx2"/>
                </a:solidFill>
              </a:rPr>
              <a:t>Tawrah</a:t>
            </a:r>
            <a:r>
              <a:rPr lang="en-US" sz="1200" b="1" i="1" dirty="0" smtClean="0">
                <a:solidFill>
                  <a:schemeClr val="tx2"/>
                </a:solidFill>
              </a:rPr>
              <a:t> and the Yemenite Jerusalem) </a:t>
            </a:r>
            <a:r>
              <a:rPr lang="en-US" sz="1200" dirty="0" smtClean="0"/>
              <a:t>and (b</a:t>
            </a:r>
            <a:r>
              <a:rPr lang="en-US" sz="1200" b="1" dirty="0" smtClean="0"/>
              <a:t>) </a:t>
            </a:r>
            <a:r>
              <a:rPr lang="en-US" sz="1200" b="1" i="1" dirty="0" err="1" smtClean="0">
                <a:solidFill>
                  <a:schemeClr val="tx2"/>
                </a:solidFill>
              </a:rPr>
              <a:t>Kithbat</a:t>
            </a:r>
            <a:r>
              <a:rPr lang="en-US" sz="1200" b="1" i="1" dirty="0" smtClean="0">
                <a:solidFill>
                  <a:schemeClr val="tx2"/>
                </a:solidFill>
              </a:rPr>
              <a:t> </a:t>
            </a:r>
            <a:r>
              <a:rPr lang="en-US" sz="1200" b="1" i="1" dirty="0" err="1" smtClean="0">
                <a:solidFill>
                  <a:schemeClr val="tx2"/>
                </a:solidFill>
              </a:rPr>
              <a:t>Essamiya</a:t>
            </a:r>
            <a:r>
              <a:rPr lang="en-US" sz="1200" b="1" i="1" dirty="0" smtClean="0">
                <a:solidFill>
                  <a:schemeClr val="tx2"/>
                </a:solidFill>
              </a:rPr>
              <a:t> </a:t>
            </a:r>
            <a:r>
              <a:rPr lang="en-US" sz="1200" b="1" i="1" dirty="0" err="1" smtClean="0">
                <a:solidFill>
                  <a:schemeClr val="tx2"/>
                </a:solidFill>
              </a:rPr>
              <a:t>wa</a:t>
            </a:r>
            <a:r>
              <a:rPr lang="en-US" sz="1200" b="1" i="1" dirty="0" smtClean="0">
                <a:solidFill>
                  <a:schemeClr val="tx2"/>
                </a:solidFill>
              </a:rPr>
              <a:t> </a:t>
            </a:r>
            <a:r>
              <a:rPr lang="en-US" sz="1200" b="1" i="1" dirty="0" err="1" smtClean="0">
                <a:solidFill>
                  <a:schemeClr val="tx2"/>
                </a:solidFill>
              </a:rPr>
              <a:t>Haqiqat</a:t>
            </a:r>
            <a:r>
              <a:rPr lang="en-US" sz="1200" b="1" i="1" dirty="0" smtClean="0">
                <a:solidFill>
                  <a:schemeClr val="tx2"/>
                </a:solidFill>
              </a:rPr>
              <a:t> </a:t>
            </a:r>
            <a:r>
              <a:rPr lang="en-US" sz="1200" b="1" i="1" dirty="0" err="1" smtClean="0">
                <a:solidFill>
                  <a:schemeClr val="tx2"/>
                </a:solidFill>
              </a:rPr>
              <a:t>Elfiniqiya</a:t>
            </a:r>
            <a:r>
              <a:rPr lang="en-US" sz="1200" b="1" i="1" dirty="0" smtClean="0">
                <a:solidFill>
                  <a:schemeClr val="tx2"/>
                </a:solidFill>
              </a:rPr>
              <a:t> (The Semitic Lie and the Phoenician Truth) </a:t>
            </a:r>
            <a:r>
              <a:rPr lang="en-US" sz="1200" b="1" dirty="0" smtClean="0"/>
              <a:t>   </a:t>
            </a:r>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American University of Beirut Professor Kamal </a:t>
            </a:r>
            <a:r>
              <a:rPr lang="en-US" sz="1200" dirty="0" err="1" smtClean="0"/>
              <a:t>Salibi</a:t>
            </a:r>
            <a:r>
              <a:rPr lang="en-US" sz="1200" dirty="0" smtClean="0"/>
              <a:t> in his book  </a:t>
            </a:r>
            <a:r>
              <a:rPr lang="en-US" sz="1200" b="1" i="1" dirty="0" smtClean="0">
                <a:solidFill>
                  <a:schemeClr val="tx2"/>
                </a:solidFill>
              </a:rPr>
              <a:t>The Bible Came from Arabia</a:t>
            </a:r>
          </a:p>
          <a:p>
            <a:pPr>
              <a:buFont typeface="Times New Roman" pitchFamily="18" charset="0"/>
              <a:buAutoNum type="arabicPeriod"/>
              <a:defRPr/>
            </a:pPr>
            <a:endParaRPr lang="en-US" sz="1200" dirty="0" smtClean="0"/>
          </a:p>
          <a:p>
            <a:pPr>
              <a:buFont typeface="Times New Roman" pitchFamily="18" charset="0"/>
              <a:buAutoNum type="arabicPeriod"/>
              <a:defRPr/>
            </a:pPr>
            <a:r>
              <a:rPr lang="en-US" sz="1200" dirty="0" smtClean="0"/>
              <a:t>Tel Aviv University Professor </a:t>
            </a:r>
            <a:r>
              <a:rPr lang="en-US" sz="1200" dirty="0" err="1" smtClean="0">
                <a:latin typeface="+mj-lt"/>
              </a:rPr>
              <a:t>Shlomo</a:t>
            </a:r>
            <a:r>
              <a:rPr lang="en-US" sz="1200" dirty="0" smtClean="0">
                <a:latin typeface="+mj-lt"/>
              </a:rPr>
              <a:t> Sand in his two books: </a:t>
            </a:r>
            <a:r>
              <a:rPr lang="en-US" sz="1200" b="1" i="1" dirty="0" smtClean="0">
                <a:solidFill>
                  <a:schemeClr val="tx2"/>
                </a:solidFill>
                <a:latin typeface="+mj-lt"/>
              </a:rPr>
              <a:t>Comment le </a:t>
            </a:r>
            <a:r>
              <a:rPr lang="en-US" sz="1200" b="1" i="1" dirty="0" err="1" smtClean="0">
                <a:solidFill>
                  <a:schemeClr val="tx2"/>
                </a:solidFill>
                <a:latin typeface="+mj-lt"/>
              </a:rPr>
              <a:t>peuple</a:t>
            </a:r>
            <a:r>
              <a:rPr lang="en-US" sz="1200" b="1" i="1" dirty="0" smtClean="0">
                <a:solidFill>
                  <a:schemeClr val="tx2"/>
                </a:solidFill>
                <a:latin typeface="+mj-lt"/>
              </a:rPr>
              <a:t> </a:t>
            </a:r>
            <a:r>
              <a:rPr lang="en-US" sz="1200" b="1" i="1" dirty="0" err="1" smtClean="0">
                <a:solidFill>
                  <a:schemeClr val="tx2"/>
                </a:solidFill>
                <a:latin typeface="+mj-lt"/>
              </a:rPr>
              <a:t>juif</a:t>
            </a:r>
            <a:r>
              <a:rPr lang="en-US" sz="1200" b="1" i="1" dirty="0" smtClean="0">
                <a:solidFill>
                  <a:schemeClr val="tx2"/>
                </a:solidFill>
                <a:latin typeface="+mj-lt"/>
              </a:rPr>
              <a:t> </a:t>
            </a:r>
            <a:r>
              <a:rPr lang="en-US" sz="1200" b="1" i="1" dirty="0" err="1" smtClean="0">
                <a:solidFill>
                  <a:schemeClr val="tx2"/>
                </a:solidFill>
                <a:latin typeface="+mj-lt"/>
              </a:rPr>
              <a:t>fut</a:t>
            </a:r>
            <a:r>
              <a:rPr lang="en-US" sz="1200" b="1" i="1" dirty="0" smtClean="0">
                <a:solidFill>
                  <a:schemeClr val="tx2"/>
                </a:solidFill>
                <a:latin typeface="+mj-lt"/>
              </a:rPr>
              <a:t> </a:t>
            </a:r>
            <a:r>
              <a:rPr lang="en-US" sz="1200" b="1" i="1" dirty="0" err="1" smtClean="0">
                <a:solidFill>
                  <a:schemeClr val="tx2"/>
                </a:solidFill>
                <a:latin typeface="+mj-lt"/>
              </a:rPr>
              <a:t>inventé</a:t>
            </a:r>
            <a:r>
              <a:rPr lang="en-US" sz="1200" b="1" i="1" dirty="0" smtClean="0">
                <a:solidFill>
                  <a:schemeClr val="tx2"/>
                </a:solidFill>
                <a:latin typeface="+mj-lt"/>
              </a:rPr>
              <a:t>: de la Bible au </a:t>
            </a:r>
            <a:r>
              <a:rPr lang="en-US" sz="1200" b="1" i="1" dirty="0" err="1" smtClean="0">
                <a:solidFill>
                  <a:schemeClr val="tx2"/>
                </a:solidFill>
                <a:latin typeface="+mj-lt"/>
              </a:rPr>
              <a:t>sionisme</a:t>
            </a:r>
            <a:r>
              <a:rPr lang="en-US" sz="1200" b="1" i="1" dirty="0" smtClean="0">
                <a:solidFill>
                  <a:schemeClr val="tx2"/>
                </a:solidFill>
                <a:latin typeface="+mj-lt"/>
              </a:rPr>
              <a:t> (How Was the Jewish People Invented)</a:t>
            </a:r>
            <a:r>
              <a:rPr lang="en-US" sz="1200" b="1" i="1" dirty="0" smtClean="0">
                <a:latin typeface="+mj-lt"/>
              </a:rPr>
              <a:t>, and </a:t>
            </a:r>
            <a:r>
              <a:rPr lang="en-US" sz="1200" b="1" i="1" kern="1200" dirty="0" smtClean="0">
                <a:solidFill>
                  <a:schemeClr val="tx2"/>
                </a:solidFill>
                <a:latin typeface="+mj-lt"/>
                <a:cs typeface="Arial" charset="0"/>
              </a:rPr>
              <a:t>The </a:t>
            </a:r>
            <a:r>
              <a:rPr lang="en-US" sz="1200" b="1" i="1" kern="1200" dirty="0">
                <a:solidFill>
                  <a:schemeClr val="tx2"/>
                </a:solidFill>
                <a:latin typeface="+mj-lt"/>
                <a:cs typeface="Arial" charset="0"/>
              </a:rPr>
              <a:t>Invention of the Land of Israel</a:t>
            </a:r>
            <a:r>
              <a:rPr lang="en-US" sz="1200" b="1" kern="1200" dirty="0">
                <a:solidFill>
                  <a:schemeClr val="tx2"/>
                </a:solidFill>
                <a:latin typeface="+mj-lt"/>
                <a:cs typeface="Arial" charset="0"/>
              </a:rPr>
              <a:t> </a:t>
            </a:r>
            <a:endParaRPr lang="en-US" sz="1200" b="1" i="1" dirty="0" smtClean="0">
              <a:solidFill>
                <a:schemeClr val="tx2"/>
              </a:solidFill>
              <a:latin typeface="+mj-lt"/>
            </a:endParaRPr>
          </a:p>
          <a:p>
            <a:pPr>
              <a:buFontTx/>
              <a:buNone/>
              <a:defRPr/>
            </a:pPr>
            <a:endParaRPr lang="en-US" sz="1200" dirty="0" smtClean="0">
              <a:latin typeface="+mj-lt"/>
            </a:endParaRPr>
          </a:p>
          <a:p>
            <a:pPr>
              <a:buFontTx/>
              <a:buNone/>
              <a:defRPr/>
            </a:pPr>
            <a:r>
              <a:rPr lang="en-US" sz="1200" dirty="0" smtClean="0"/>
              <a:t>The “Semitic” claim was essentially invented and used to ultimately ‘justify’ the dispossession, displacement, and impersonation of the native Muslim/Christian/Arab Palestinians by Jewish settlers in one of the most blatant and arrogant form of ethnic identity theft. </a:t>
            </a:r>
          </a:p>
          <a:p>
            <a:pPr>
              <a:buFontTx/>
              <a:buNone/>
              <a:defRPr/>
            </a:pPr>
            <a:r>
              <a:rPr lang="en-US" sz="1200" dirty="0" smtClean="0">
                <a:solidFill>
                  <a:schemeClr val="tx2"/>
                </a:solidFill>
              </a:rPr>
              <a:t>See also “The Non-Semitic Origins of Contemporary Jews” manuscript: </a:t>
            </a:r>
            <a:r>
              <a:rPr lang="en-US" sz="1200" dirty="0" smtClean="0">
                <a:hlinkClick r:id="rId2"/>
              </a:rPr>
              <a:t>http://faculty.indstate.edu/melyassini/NSOCJ.PDF</a:t>
            </a:r>
            <a:r>
              <a:rPr lang="en-US" sz="1200" dirty="0" smtClean="0"/>
              <a:t> </a:t>
            </a:r>
          </a:p>
        </p:txBody>
      </p:sp>
    </p:spTree>
  </p:cSld>
  <p:clrMapOvr>
    <a:masterClrMapping/>
  </p:clrMapOvr>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0" y="0"/>
            <a:ext cx="9144000" cy="1752600"/>
          </a:xfrm>
        </p:spPr>
        <p:txBody>
          <a:bodyPr/>
          <a:lstStyle/>
          <a:p>
            <a:pPr>
              <a:defRPr/>
            </a:pPr>
            <a:r>
              <a:rPr lang="en-US" sz="6300" b="1" dirty="0" smtClean="0">
                <a:effectLst>
                  <a:outerShdw blurRad="38100" dist="38100" dir="2700000" algn="tl">
                    <a:srgbClr val="000000">
                      <a:alpha val="43137"/>
                    </a:srgbClr>
                  </a:outerShdw>
                </a:effectLst>
              </a:rPr>
              <a:t>The Non-Semitic Origins of Contemporary Hebrew</a:t>
            </a:r>
            <a:endParaRPr lang="en-US" sz="6300" dirty="0" smtClean="0"/>
          </a:p>
        </p:txBody>
      </p:sp>
      <p:sp>
        <p:nvSpPr>
          <p:cNvPr id="121859" name="Content Placeholder 2"/>
          <p:cNvSpPr>
            <a:spLocks noGrp="1"/>
          </p:cNvSpPr>
          <p:nvPr>
            <p:ph idx="1"/>
          </p:nvPr>
        </p:nvSpPr>
        <p:spPr>
          <a:xfrm>
            <a:off x="0" y="1752600"/>
            <a:ext cx="9144000" cy="5105400"/>
          </a:xfrm>
        </p:spPr>
        <p:txBody>
          <a:bodyPr/>
          <a:lstStyle/>
          <a:p>
            <a:pPr>
              <a:buFont typeface="Times New Roman" pitchFamily="18" charset="0"/>
              <a:buAutoNum type="arabicPeriod"/>
              <a:defRPr/>
            </a:pPr>
            <a:endParaRPr lang="en-US" sz="900" dirty="0" smtClean="0"/>
          </a:p>
          <a:p>
            <a:pPr marL="0" indent="0">
              <a:buFontTx/>
              <a:buNone/>
              <a:defRPr/>
            </a:pPr>
            <a:r>
              <a:rPr lang="en-US" sz="1800" b="1" dirty="0" smtClean="0">
                <a:solidFill>
                  <a:schemeClr val="tx2"/>
                </a:solidFill>
              </a:rPr>
              <a:t>“Eight conclusions follow from this study:</a:t>
            </a:r>
          </a:p>
          <a:p>
            <a:pPr>
              <a:buFontTx/>
              <a:buAutoNum type="arabicParenBoth"/>
              <a:defRPr/>
            </a:pPr>
            <a:r>
              <a:rPr lang="en-US" sz="1800" dirty="0" smtClean="0"/>
              <a:t>Modern Hebrew is a Slavic language.</a:t>
            </a:r>
          </a:p>
          <a:p>
            <a:pPr>
              <a:buFontTx/>
              <a:buAutoNum type="arabicParenBoth"/>
              <a:defRPr/>
            </a:pPr>
            <a:r>
              <a:rPr lang="en-US" sz="1800" dirty="0" smtClean="0"/>
              <a:t>Language revival is an impossibility.</a:t>
            </a:r>
          </a:p>
          <a:p>
            <a:pPr>
              <a:buFontTx/>
              <a:buAutoNum type="arabicParenBoth"/>
              <a:defRPr/>
            </a:pPr>
            <a:r>
              <a:rPr lang="en-US" sz="1800" dirty="0" smtClean="0"/>
              <a:t>The </a:t>
            </a:r>
            <a:r>
              <a:rPr lang="en-US" sz="1800" dirty="0" err="1" smtClean="0"/>
              <a:t>Ashkenazic</a:t>
            </a:r>
            <a:r>
              <a:rPr lang="en-US" sz="1800" dirty="0" smtClean="0"/>
              <a:t> Jews have a tradition of cyclical partial language shift.</a:t>
            </a:r>
          </a:p>
          <a:p>
            <a:pPr>
              <a:buFontTx/>
              <a:buAutoNum type="arabicParenBoth"/>
              <a:defRPr/>
            </a:pPr>
            <a:r>
              <a:rPr lang="en-US" sz="1800" dirty="0" smtClean="0"/>
              <a:t>The </a:t>
            </a:r>
            <a:r>
              <a:rPr lang="en-US" sz="1800" dirty="0" err="1" smtClean="0"/>
              <a:t>diglossic</a:t>
            </a:r>
            <a:r>
              <a:rPr lang="en-US" sz="1800" dirty="0" smtClean="0"/>
              <a:t> relationship between Yiddish and Yiddish whole Hebrew both resembled and differed from other instances of </a:t>
            </a:r>
            <a:r>
              <a:rPr lang="en-US" sz="1800" dirty="0" err="1" smtClean="0"/>
              <a:t>diglossia</a:t>
            </a:r>
            <a:r>
              <a:rPr lang="en-US" sz="1800" dirty="0" smtClean="0"/>
              <a:t> in Europe</a:t>
            </a:r>
          </a:p>
          <a:p>
            <a:pPr>
              <a:buFontTx/>
              <a:buAutoNum type="arabicParenBoth"/>
              <a:defRPr/>
            </a:pPr>
            <a:r>
              <a:rPr lang="en-US" sz="1800" dirty="0" smtClean="0"/>
              <a:t>Modern Hebrew is a fusion language in the sense that its Hebrew lexicon comes from two genetic stocks: Semitic and Slavic</a:t>
            </a:r>
          </a:p>
          <a:p>
            <a:pPr>
              <a:buFontTx/>
              <a:buAutoNum type="arabicParenBoth"/>
              <a:defRPr/>
            </a:pPr>
            <a:r>
              <a:rPr lang="en-US" sz="1800" dirty="0" smtClean="0"/>
              <a:t>The external history of a language provides indispensable clues for the interpretation of the internal history of a language.</a:t>
            </a:r>
          </a:p>
          <a:p>
            <a:pPr>
              <a:buFontTx/>
              <a:buAutoNum type="arabicParenBoth"/>
              <a:defRPr/>
            </a:pPr>
            <a:r>
              <a:rPr lang="en-US" sz="1800" dirty="0" smtClean="0"/>
              <a:t>The role of children in the development of Modern Hebrew differs from that in other speech communities.</a:t>
            </a:r>
          </a:p>
          <a:p>
            <a:pPr>
              <a:buFontTx/>
              <a:buAutoNum type="arabicParenBoth"/>
              <a:defRPr/>
            </a:pPr>
            <a:r>
              <a:rPr lang="en-US" sz="1800" dirty="0" smtClean="0"/>
              <a:t>The partial language shift from Yiddish lexicon (of all etymological components, including many </a:t>
            </a:r>
            <a:r>
              <a:rPr lang="en-US" sz="1800" dirty="0" err="1" smtClean="0"/>
              <a:t>hebraisms-aramaisms</a:t>
            </a:r>
            <a:r>
              <a:rPr lang="en-US" sz="1800" dirty="0" smtClean="0"/>
              <a:t>) to Biblical /</a:t>
            </a:r>
            <a:r>
              <a:rPr lang="en-US" sz="1800" dirty="0" err="1" smtClean="0"/>
              <a:t>Mishnaic</a:t>
            </a:r>
            <a:r>
              <a:rPr lang="en-US" sz="1800" dirty="0" smtClean="0"/>
              <a:t> Hebrew lexicon has altered the position of Yiddish within the </a:t>
            </a:r>
            <a:r>
              <a:rPr lang="en-US" sz="1800" dirty="0" err="1" smtClean="0"/>
              <a:t>Sprachbund</a:t>
            </a:r>
            <a:r>
              <a:rPr lang="en-US" sz="1800" dirty="0" smtClean="0"/>
              <a:t> of </a:t>
            </a:r>
            <a:r>
              <a:rPr lang="en-US" sz="1800" dirty="0"/>
              <a:t>E</a:t>
            </a:r>
            <a:r>
              <a:rPr lang="en-US" sz="1800" dirty="0" smtClean="0"/>
              <a:t>uropean languages.”</a:t>
            </a:r>
          </a:p>
          <a:p>
            <a:pPr marL="0" indent="0">
              <a:buFontTx/>
              <a:buNone/>
              <a:defRPr/>
            </a:pPr>
            <a:r>
              <a:rPr lang="en-US" sz="1100" dirty="0" smtClean="0"/>
              <a:t>Paul Wexler, </a:t>
            </a:r>
            <a:r>
              <a:rPr lang="en-US" sz="1100" i="1" dirty="0">
                <a:ea typeface="Times New Roman"/>
              </a:rPr>
              <a:t>The Schizoid Nature of Modern Hebrew: A Slavic Language in Search of a Semitic Past</a:t>
            </a:r>
            <a:r>
              <a:rPr lang="en-US" sz="1100" dirty="0">
                <a:ea typeface="Times New Roman"/>
              </a:rPr>
              <a:t>, Wiesbaden: Otto </a:t>
            </a:r>
            <a:r>
              <a:rPr lang="en-US" sz="1100" dirty="0" err="1">
                <a:ea typeface="Times New Roman"/>
              </a:rPr>
              <a:t>Harrassowitz</a:t>
            </a:r>
            <a:r>
              <a:rPr lang="en-US" sz="1100" dirty="0">
                <a:ea typeface="Times New Roman"/>
              </a:rPr>
              <a:t>, </a:t>
            </a:r>
            <a:r>
              <a:rPr lang="en-US" sz="1100" dirty="0" smtClean="0">
                <a:ea typeface="Times New Roman"/>
              </a:rPr>
              <a:t>1990, page 99. </a:t>
            </a:r>
            <a:endParaRPr lang="en-US" sz="1100" dirty="0" smtClean="0"/>
          </a:p>
        </p:txBody>
      </p:sp>
    </p:spTree>
  </p:cSld>
  <p:clrMapOvr>
    <a:masterClrMapping/>
  </p:clrMapOvr>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4925" y="0"/>
            <a:ext cx="5299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1011" name="Rectangle 5"/>
          <p:cNvSpPr>
            <a:spLocks noChangeArrowheads="1"/>
          </p:cNvSpPr>
          <p:nvPr/>
        </p:nvSpPr>
        <p:spPr bwMode="auto">
          <a:xfrm>
            <a:off x="0" y="3257550"/>
            <a:ext cx="38862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t>Israeli scholar Benjamin Beit-</a:t>
            </a:r>
            <a:r>
              <a:rPr lang="en-US" altLang="en-US" sz="1200" dirty="0" err="1"/>
              <a:t>Hallahmi</a:t>
            </a:r>
            <a:r>
              <a:rPr lang="en-US" altLang="en-US" sz="1200" dirty="0"/>
              <a:t> observed: “</a:t>
            </a:r>
            <a:r>
              <a:rPr lang="en-US" altLang="en-US" sz="1200" dirty="0">
                <a:solidFill>
                  <a:schemeClr val="tx2"/>
                </a:solidFill>
              </a:rPr>
              <a:t>Israel looks like a place that more often than not replicates the Diaspora malaise through a pervasive feeling of existential insecurity. If Diaspora Jews were insecure, tense and nervous, being in their own homeland was supposed to cure all that. Today, Israelis are recognized as being an extremely tense people, leading a nervous existence. Tourists in Israel note the nervousness of Israelis and the serenity of Arabs, as do Israelis themselves. Most Jews in the world today are still subject to the Jewish condition, and their existence is still abnormal. The Israeli condition, offered as an alternative, is still abnormal, and likely to remain that way. In reaching for its main goal of creating a normal nation-state for the Jewish people, Zionism faced two major political problems. The first was that of redefining and creating the Jews. The second was that of removing the natives of Palestine, so that a new nation-state could be created there. The problem of the natives has led to colonialism and to permanent war</a:t>
            </a:r>
            <a:r>
              <a:rPr lang="en-US" altLang="en-US" sz="1200" dirty="0"/>
              <a:t>” page 213.</a:t>
            </a:r>
          </a:p>
        </p:txBody>
      </p:sp>
      <p:sp>
        <p:nvSpPr>
          <p:cNvPr id="171012" name="TextBox 8"/>
          <p:cNvSpPr txBox="1">
            <a:spLocks noChangeArrowheads="1"/>
          </p:cNvSpPr>
          <p:nvPr/>
        </p:nvSpPr>
        <p:spPr bwMode="auto">
          <a:xfrm>
            <a:off x="4114800" y="5638800"/>
            <a:ext cx="5029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“Israel is now a [world] problem and a trap as the Israeli question is heir to the Jewish question.” page 220.</a:t>
            </a:r>
          </a:p>
        </p:txBody>
      </p:sp>
      <p:sp>
        <p:nvSpPr>
          <p:cNvPr id="10" name="TextBox 9"/>
          <p:cNvSpPr txBox="1"/>
          <p:nvPr/>
        </p:nvSpPr>
        <p:spPr>
          <a:xfrm>
            <a:off x="0" y="0"/>
            <a:ext cx="3810000" cy="2862263"/>
          </a:xfrm>
          <a:prstGeom prst="rect">
            <a:avLst/>
          </a:prstGeom>
          <a:noFill/>
        </p:spPr>
        <p:txBody>
          <a:bodyPr>
            <a:spAutoFit/>
          </a:bodyPr>
          <a:lstStyle/>
          <a:p>
            <a:pPr>
              <a:defRPr/>
            </a:pPr>
            <a:r>
              <a:rPr lang="en-US" sz="1800" dirty="0"/>
              <a:t>“Justifications for the injustice involved in Zionism have been many and varied. Sometimes what we get are excuses, not justifications. The excuses, which are encountered often enough in our daily lives, usually take the following forms: </a:t>
            </a:r>
          </a:p>
          <a:p>
            <a:pPr marL="342900" indent="-342900">
              <a:buFontTx/>
              <a:buAutoNum type="alphaLcParenR"/>
              <a:defRPr/>
            </a:pPr>
            <a:r>
              <a:rPr lang="en-US" sz="1800" b="1" dirty="0">
                <a:solidFill>
                  <a:schemeClr val="tx2"/>
                </a:solidFill>
              </a:rPr>
              <a:t>Denial— “I didn't do it.”</a:t>
            </a:r>
          </a:p>
          <a:p>
            <a:pPr marL="342900" indent="-342900">
              <a:buFontTx/>
              <a:buAutoNum type="alphaLcParenR"/>
              <a:defRPr/>
            </a:pPr>
            <a:r>
              <a:rPr lang="en-US" sz="1800" b="1" dirty="0">
                <a:solidFill>
                  <a:schemeClr val="tx2"/>
                </a:solidFill>
              </a:rPr>
              <a:t>Reduction— “It wasn’t so bad.” </a:t>
            </a:r>
          </a:p>
          <a:p>
            <a:pPr marL="342900" indent="-342900">
              <a:buFontTx/>
              <a:buAutoNum type="alphaLcParenR"/>
              <a:defRPr/>
            </a:pPr>
            <a:r>
              <a:rPr lang="en-US" sz="1800" b="1" dirty="0">
                <a:solidFill>
                  <a:schemeClr val="tx2"/>
                </a:solidFill>
              </a:rPr>
              <a:t>“Yes, but …”  </a:t>
            </a:r>
            <a:r>
              <a:rPr lang="en-US" sz="1800" dirty="0"/>
              <a:t>Page 167</a:t>
            </a:r>
          </a:p>
        </p:txBody>
      </p:sp>
      <p:sp>
        <p:nvSpPr>
          <p:cNvPr id="171014" name="TextBox 11"/>
          <p:cNvSpPr txBox="1">
            <a:spLocks noChangeArrowheads="1"/>
          </p:cNvSpPr>
          <p:nvPr/>
        </p:nvSpPr>
        <p:spPr bwMode="auto">
          <a:xfrm>
            <a:off x="8153400" y="0"/>
            <a:ext cx="9906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Benjamin Beit-</a:t>
            </a:r>
            <a:r>
              <a:rPr lang="en-US" altLang="en-US" sz="1200" dirty="0" err="1">
                <a:solidFill>
                  <a:schemeClr val="tx2"/>
                </a:solidFill>
              </a:rPr>
              <a:t>Hallahmi</a:t>
            </a:r>
            <a:r>
              <a:rPr lang="en-US" altLang="en-US" sz="1200" dirty="0">
                <a:solidFill>
                  <a:schemeClr val="tx2"/>
                </a:solidFill>
              </a:rPr>
              <a:t>, </a:t>
            </a:r>
            <a:r>
              <a:rPr lang="en-US" altLang="en-US" sz="1200" i="1" dirty="0">
                <a:solidFill>
                  <a:schemeClr val="tx2"/>
                </a:solidFill>
              </a:rPr>
              <a:t>Original Sins: Reflections on the History of Zionism and Israel</a:t>
            </a:r>
            <a:r>
              <a:rPr lang="en-US" altLang="en-US" sz="1200" dirty="0">
                <a:solidFill>
                  <a:schemeClr val="tx2"/>
                </a:solidFill>
              </a:rPr>
              <a:t> (New York: Olive Branch Press, 1993)</a:t>
            </a:r>
          </a:p>
        </p:txBody>
      </p:sp>
    </p:spTree>
  </p:cSld>
  <p:clrMapOvr>
    <a:masterClrMapping/>
  </p:clrMapOvr>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0"/>
            <a:ext cx="5715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2035" name="Rectangle 2"/>
          <p:cNvSpPr>
            <a:spLocks noChangeArrowheads="1"/>
          </p:cNvSpPr>
          <p:nvPr/>
        </p:nvSpPr>
        <p:spPr bwMode="auto">
          <a:xfrm>
            <a:off x="0" y="0"/>
            <a:ext cx="3429000" cy="618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800" b="1" dirty="0">
                <a:solidFill>
                  <a:schemeClr val="tx2"/>
                </a:solidFill>
              </a:rPr>
              <a:t>The Ethnic Cleansing of Palestine</a:t>
            </a:r>
            <a:r>
              <a:rPr lang="en-US" altLang="en-US" sz="4800" dirty="0"/>
              <a:t> </a:t>
            </a:r>
            <a:r>
              <a:rPr lang="en-US" altLang="en-US" sz="4000" dirty="0"/>
              <a:t>(</a:t>
            </a:r>
            <a:r>
              <a:rPr lang="en-US" altLang="en-US" sz="4400" dirty="0"/>
              <a:t>2006)</a:t>
            </a:r>
          </a:p>
          <a:p>
            <a:pPr algn="ctr" eaLnBrk="1" hangingPunct="1">
              <a:spcBef>
                <a:spcPct val="0"/>
              </a:spcBef>
              <a:buFontTx/>
              <a:buNone/>
            </a:pPr>
            <a:r>
              <a:rPr lang="en-US" altLang="en-US" sz="3600" dirty="0"/>
              <a:t>by </a:t>
            </a:r>
          </a:p>
          <a:p>
            <a:pPr algn="ctr" eaLnBrk="1" hangingPunct="1">
              <a:spcBef>
                <a:spcPct val="0"/>
              </a:spcBef>
              <a:buFontTx/>
              <a:buNone/>
            </a:pPr>
            <a:r>
              <a:rPr lang="en-US" altLang="en-US" sz="3600" dirty="0"/>
              <a:t>Israeli historian and </a:t>
            </a:r>
          </a:p>
          <a:p>
            <a:pPr algn="ctr" eaLnBrk="1" hangingPunct="1">
              <a:spcBef>
                <a:spcPct val="0"/>
              </a:spcBef>
              <a:buFontTx/>
              <a:buNone/>
            </a:pPr>
            <a:r>
              <a:rPr lang="en-US" altLang="en-US" sz="3600" dirty="0"/>
              <a:t>political scientist </a:t>
            </a:r>
          </a:p>
          <a:p>
            <a:pPr algn="ctr" eaLnBrk="1" hangingPunct="1">
              <a:spcBef>
                <a:spcPct val="0"/>
              </a:spcBef>
              <a:buFontTx/>
              <a:buNone/>
            </a:pPr>
            <a:r>
              <a:rPr lang="en-US" altLang="en-US" sz="3600" dirty="0" err="1"/>
              <a:t>Ilan</a:t>
            </a:r>
            <a:r>
              <a:rPr lang="en-US" altLang="en-US" sz="3600" dirty="0"/>
              <a:t> </a:t>
            </a:r>
            <a:r>
              <a:rPr lang="en-US" altLang="en-US" sz="3600" dirty="0" err="1"/>
              <a:t>Pappe</a:t>
            </a:r>
            <a:endParaRPr lang="en-US" altLang="en-US" sz="3600" dirty="0"/>
          </a:p>
          <a:p>
            <a:pPr algn="ctr" eaLnBrk="1" hangingPunct="1">
              <a:spcBef>
                <a:spcPct val="0"/>
              </a:spcBef>
              <a:buFontTx/>
              <a:buNone/>
            </a:pPr>
            <a:r>
              <a:rPr lang="en-US" altLang="en-US" sz="2800" dirty="0"/>
              <a:t>http://ilanpappe.com/</a:t>
            </a:r>
          </a:p>
        </p:txBody>
      </p:sp>
    </p:spTree>
  </p:cSld>
  <p:clrMapOvr>
    <a:masterClrMapping/>
  </p:clrMapOvr>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0"/>
            <a:ext cx="5257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3059" name="Rectangle 2"/>
          <p:cNvSpPr>
            <a:spLocks noChangeArrowheads="1"/>
          </p:cNvSpPr>
          <p:nvPr/>
        </p:nvSpPr>
        <p:spPr bwMode="auto">
          <a:xfrm>
            <a:off x="0" y="0"/>
            <a:ext cx="3886200" cy="674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Israeli historian and political scientist </a:t>
            </a:r>
            <a:r>
              <a:rPr lang="en-US" altLang="en-US" sz="1600" dirty="0" err="1"/>
              <a:t>Ilan</a:t>
            </a:r>
            <a:r>
              <a:rPr lang="en-US" altLang="en-US" sz="1600" dirty="0"/>
              <a:t> </a:t>
            </a:r>
            <a:r>
              <a:rPr lang="en-US" altLang="en-US" sz="1600" dirty="0" err="1"/>
              <a:t>Pappe</a:t>
            </a:r>
            <a:r>
              <a:rPr lang="en-US" altLang="en-US" sz="1600" dirty="0"/>
              <a:t> describes and documents the planning and execution of the ethnic cleansing of Palestine by 11 Jewish settlers sitting in a room </a:t>
            </a:r>
            <a:r>
              <a:rPr lang="en-US" altLang="en-US" sz="1600" dirty="0">
                <a:solidFill>
                  <a:schemeClr val="tx2"/>
                </a:solidFill>
              </a:rPr>
              <a:t>beneath Marxist-style posters that carried slogans such as ‘Brothers in Arms</a:t>
            </a:r>
            <a:r>
              <a:rPr lang="en-US" altLang="en-US" sz="1600" dirty="0"/>
              <a:t>:’ </a:t>
            </a:r>
          </a:p>
          <a:p>
            <a:pPr eaLnBrk="1" hangingPunct="1">
              <a:spcBef>
                <a:spcPct val="0"/>
              </a:spcBef>
              <a:buFontTx/>
              <a:buNone/>
            </a:pPr>
            <a:endParaRPr lang="en-US" altLang="en-US" sz="1600" dirty="0"/>
          </a:p>
          <a:p>
            <a:pPr eaLnBrk="1" hangingPunct="1">
              <a:spcBef>
                <a:spcPct val="0"/>
              </a:spcBef>
              <a:buFontTx/>
              <a:buNone/>
            </a:pPr>
            <a:r>
              <a:rPr lang="en-US" altLang="en-US" sz="1600" dirty="0"/>
              <a:t>“</a:t>
            </a:r>
            <a:r>
              <a:rPr lang="en-US" altLang="en-US" sz="1600" b="1" dirty="0">
                <a:solidFill>
                  <a:schemeClr val="tx2"/>
                </a:solidFill>
              </a:rPr>
              <a:t>In this building </a:t>
            </a:r>
            <a:r>
              <a:rPr lang="en-US" altLang="en-US" sz="1600" dirty="0">
                <a:solidFill>
                  <a:schemeClr val="tx2"/>
                </a:solidFill>
              </a:rPr>
              <a:t>[the Red House in the Jewish settlement of Tel-Aviv]</a:t>
            </a:r>
            <a:r>
              <a:rPr lang="en-US" altLang="en-US" sz="1600" b="1" dirty="0">
                <a:solidFill>
                  <a:schemeClr val="tx2"/>
                </a:solidFill>
              </a:rPr>
              <a:t>, on a cold Wednesday afternoon, 10 March 1948, a group of eleven men, veteran Zionist leaders together with young military Jewish officers, put the final touches to a plan </a:t>
            </a:r>
            <a:r>
              <a:rPr lang="en-US" altLang="en-US" sz="1600" dirty="0">
                <a:solidFill>
                  <a:schemeClr val="tx2"/>
                </a:solidFill>
              </a:rPr>
              <a:t>[</a:t>
            </a:r>
            <a:r>
              <a:rPr lang="en-US" altLang="en-US" sz="1600" i="1" dirty="0">
                <a:solidFill>
                  <a:schemeClr val="tx2"/>
                </a:solidFill>
              </a:rPr>
              <a:t>Plan </a:t>
            </a:r>
            <a:r>
              <a:rPr lang="en-US" altLang="en-US" sz="1600" i="1" dirty="0" err="1">
                <a:solidFill>
                  <a:schemeClr val="tx2"/>
                </a:solidFill>
              </a:rPr>
              <a:t>Dalet</a:t>
            </a:r>
            <a:r>
              <a:rPr lang="en-US" altLang="en-US" sz="1600" dirty="0">
                <a:solidFill>
                  <a:schemeClr val="tx2"/>
                </a:solidFill>
              </a:rPr>
              <a:t>] </a:t>
            </a:r>
            <a:r>
              <a:rPr lang="en-US" altLang="en-US" sz="1600" b="1" dirty="0">
                <a:solidFill>
                  <a:schemeClr val="tx2"/>
                </a:solidFill>
              </a:rPr>
              <a:t>for the ethnic cleansing of Palestine</a:t>
            </a:r>
            <a:r>
              <a:rPr lang="en-US" altLang="en-US" sz="1600" dirty="0"/>
              <a:t>.”	</a:t>
            </a:r>
          </a:p>
          <a:p>
            <a:pPr eaLnBrk="1" hangingPunct="1">
              <a:spcBef>
                <a:spcPct val="0"/>
              </a:spcBef>
              <a:buFontTx/>
              <a:buNone/>
            </a:pPr>
            <a:endParaRPr lang="en-US" altLang="en-US" sz="1600" b="1" dirty="0">
              <a:solidFill>
                <a:schemeClr val="tx2"/>
              </a:solidFill>
            </a:endParaRPr>
          </a:p>
          <a:p>
            <a:pPr eaLnBrk="1" hangingPunct="1">
              <a:spcBef>
                <a:spcPct val="0"/>
              </a:spcBef>
              <a:buFontTx/>
              <a:buNone/>
            </a:pPr>
            <a:r>
              <a:rPr lang="en-US" altLang="en-US" sz="1600" dirty="0"/>
              <a:t>“The orders came with a detailed description of the methods to be employed to forcibly evict the people: </a:t>
            </a:r>
            <a:r>
              <a:rPr lang="en-US" altLang="en-US" sz="1600" dirty="0">
                <a:solidFill>
                  <a:schemeClr val="tx2"/>
                </a:solidFill>
              </a:rPr>
              <a:t>large-scale intimidation</a:t>
            </a:r>
            <a:r>
              <a:rPr lang="en-US" altLang="en-US" sz="1600" dirty="0"/>
              <a:t>; </a:t>
            </a:r>
            <a:r>
              <a:rPr lang="en-US" altLang="en-US" sz="1600" dirty="0">
                <a:solidFill>
                  <a:schemeClr val="tx2"/>
                </a:solidFill>
              </a:rPr>
              <a:t>laying siege to and bombarding villages and population </a:t>
            </a:r>
            <a:r>
              <a:rPr lang="en-US" altLang="en-US" sz="1600" dirty="0" err="1">
                <a:solidFill>
                  <a:schemeClr val="tx2"/>
                </a:solidFill>
              </a:rPr>
              <a:t>centres</a:t>
            </a:r>
            <a:r>
              <a:rPr lang="en-US" altLang="en-US" sz="1600" dirty="0"/>
              <a:t>; </a:t>
            </a:r>
            <a:r>
              <a:rPr lang="en-US" altLang="en-US" sz="1600" dirty="0">
                <a:solidFill>
                  <a:schemeClr val="tx2"/>
                </a:solidFill>
              </a:rPr>
              <a:t>setting fire to homes, properties and goods</a:t>
            </a:r>
            <a:r>
              <a:rPr lang="en-US" altLang="en-US" sz="1600" dirty="0"/>
              <a:t>; </a:t>
            </a:r>
            <a:r>
              <a:rPr lang="en-US" altLang="en-US" sz="1600" dirty="0">
                <a:solidFill>
                  <a:schemeClr val="tx2"/>
                </a:solidFill>
              </a:rPr>
              <a:t>expulsion</a:t>
            </a:r>
            <a:r>
              <a:rPr lang="en-US" altLang="en-US" sz="1600" dirty="0"/>
              <a:t>;  </a:t>
            </a:r>
            <a:r>
              <a:rPr lang="en-US" altLang="en-US" sz="1600" dirty="0">
                <a:solidFill>
                  <a:schemeClr val="tx2"/>
                </a:solidFill>
              </a:rPr>
              <a:t>demolition</a:t>
            </a:r>
            <a:r>
              <a:rPr lang="en-US" altLang="en-US" sz="1600" dirty="0"/>
              <a:t>; and, finally, </a:t>
            </a:r>
            <a:r>
              <a:rPr lang="en-US" altLang="en-US" sz="1600" dirty="0">
                <a:solidFill>
                  <a:schemeClr val="tx2"/>
                </a:solidFill>
              </a:rPr>
              <a:t>planting mines among the rubble to prevent any of the expelled inhabitants from returning</a:t>
            </a:r>
            <a:r>
              <a:rPr lang="en-US" altLang="en-US" sz="1600" dirty="0"/>
              <a:t>. Each unit was issued with its own </a:t>
            </a:r>
            <a:r>
              <a:rPr lang="en-US" altLang="en-US" sz="1600" dirty="0">
                <a:solidFill>
                  <a:schemeClr val="tx2"/>
                </a:solidFill>
              </a:rPr>
              <a:t>list of villages and </a:t>
            </a:r>
            <a:r>
              <a:rPr lang="en-US" altLang="en-US" sz="1600" dirty="0" err="1">
                <a:solidFill>
                  <a:schemeClr val="tx2"/>
                </a:solidFill>
              </a:rPr>
              <a:t>neighbourhoods</a:t>
            </a:r>
            <a:r>
              <a:rPr lang="en-US" altLang="en-US" sz="1600" dirty="0">
                <a:solidFill>
                  <a:schemeClr val="tx2"/>
                </a:solidFill>
              </a:rPr>
              <a:t> </a:t>
            </a:r>
            <a:r>
              <a:rPr lang="en-US" altLang="en-US" sz="1600" dirty="0"/>
              <a:t>as the targets of this master plan.”</a:t>
            </a:r>
          </a:p>
        </p:txBody>
      </p:sp>
    </p:spTree>
  </p:cSld>
  <p:clrMapOvr>
    <a:masterClrMapping/>
  </p:clrMapOvr>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0"/>
            <a:ext cx="3505200"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083" name="Rectangle 2"/>
          <p:cNvSpPr>
            <a:spLocks noChangeArrowheads="1"/>
          </p:cNvSpPr>
          <p:nvPr/>
        </p:nvSpPr>
        <p:spPr bwMode="auto">
          <a:xfrm>
            <a:off x="0" y="0"/>
            <a:ext cx="5638800" cy="674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“The Faculty Club of Tel-Aviv University is called the Green House. Originally this was the house of the </a:t>
            </a:r>
            <a:r>
              <a:rPr lang="en-US" altLang="en-US" sz="1800" dirty="0" err="1"/>
              <a:t>mukhtar</a:t>
            </a:r>
            <a:r>
              <a:rPr lang="en-US" altLang="en-US" sz="1800" dirty="0"/>
              <a:t> of the village of </a:t>
            </a:r>
            <a:r>
              <a:rPr lang="en-US" altLang="en-US" sz="1800" dirty="0" err="1"/>
              <a:t>Shaykh</a:t>
            </a:r>
            <a:r>
              <a:rPr lang="en-US" altLang="en-US" sz="1800" dirty="0"/>
              <a:t> </a:t>
            </a:r>
            <a:r>
              <a:rPr lang="en-US" altLang="en-US" sz="1800" dirty="0" err="1"/>
              <a:t>Muwannis</a:t>
            </a:r>
            <a:r>
              <a:rPr lang="en-US" altLang="en-US" sz="1800" dirty="0"/>
              <a:t>, but you would never be able to tell that if you were ever invited there to have dinner, or to take part in a workshop on the history of the country or even on the city of Tel-Aviv itself. The menu card of the Faculty Club’s restaurant mentions that the place was built in the nineteenth century and used to belong to a rich man called ‘</a:t>
            </a:r>
            <a:r>
              <a:rPr lang="en-US" altLang="en-US" sz="1800" dirty="0" err="1"/>
              <a:t>Shaykh</a:t>
            </a:r>
            <a:r>
              <a:rPr lang="en-US" altLang="en-US" sz="1800" dirty="0"/>
              <a:t> </a:t>
            </a:r>
            <a:r>
              <a:rPr lang="en-US" altLang="en-US" sz="1800" dirty="0" err="1"/>
              <a:t>Munis’</a:t>
            </a:r>
            <a:r>
              <a:rPr lang="en-US" altLang="en-US" sz="1800" dirty="0"/>
              <a:t> –a </a:t>
            </a:r>
            <a:r>
              <a:rPr lang="en-US" altLang="en-US" sz="1800" dirty="0" err="1"/>
              <a:t>fictious</a:t>
            </a:r>
            <a:r>
              <a:rPr lang="en-US" altLang="en-US" sz="1800" dirty="0"/>
              <a:t> and faceless person imagined in a </a:t>
            </a:r>
            <a:r>
              <a:rPr lang="en-US" altLang="en-US" sz="1800" dirty="0" err="1"/>
              <a:t>fitious</a:t>
            </a:r>
            <a:r>
              <a:rPr lang="en-US" altLang="en-US" sz="1800" dirty="0"/>
              <a:t>, placeless location, as are all the other ‘faceless’ people who once lived in the destroyed village of </a:t>
            </a:r>
            <a:r>
              <a:rPr lang="en-US" altLang="en-US" sz="1800" dirty="0" err="1"/>
              <a:t>shaykh</a:t>
            </a:r>
            <a:r>
              <a:rPr lang="en-US" altLang="en-US" sz="1800" dirty="0"/>
              <a:t> </a:t>
            </a:r>
            <a:r>
              <a:rPr lang="en-US" altLang="en-US" sz="1800" dirty="0" err="1"/>
              <a:t>Muwannis</a:t>
            </a:r>
            <a:r>
              <a:rPr lang="en-US" altLang="en-US" sz="1800" dirty="0"/>
              <a:t>, on whose ruins Tel-Aviv University built its campus. In other words, </a:t>
            </a:r>
            <a:r>
              <a:rPr lang="en-US" altLang="en-US" sz="1800" dirty="0">
                <a:solidFill>
                  <a:schemeClr val="tx2"/>
                </a:solidFill>
              </a:rPr>
              <a:t>the Green House is the epitome of the denial of the Zionists’ master plan for the ethnic cleansing of Palestine that was finalized not far away along the beach, in </a:t>
            </a:r>
            <a:r>
              <a:rPr lang="en-US" altLang="en-US" sz="1800" dirty="0" err="1">
                <a:solidFill>
                  <a:schemeClr val="tx2"/>
                </a:solidFill>
              </a:rPr>
              <a:t>Yarkon</a:t>
            </a:r>
            <a:r>
              <a:rPr lang="en-US" altLang="en-US" sz="1800" dirty="0">
                <a:solidFill>
                  <a:schemeClr val="tx2"/>
                </a:solidFill>
              </a:rPr>
              <a:t> Street, on the third floor of the Red House. </a:t>
            </a:r>
            <a:r>
              <a:rPr lang="en-US" altLang="en-US" sz="1800" dirty="0"/>
              <a:t>Had the campus of Tel-Aviv University been dedicated to proper academic research, you would have thought that its economists, for example, would have assessed by now the extent of the Palestinian properties lost in the 1948 destruction, providing and inventory that could enable future </a:t>
            </a:r>
            <a:r>
              <a:rPr lang="en-US" altLang="en-US" sz="1800" dirty="0" err="1"/>
              <a:t>negotiatiors</a:t>
            </a:r>
            <a:r>
              <a:rPr lang="en-US" altLang="en-US" sz="1800" dirty="0"/>
              <a:t> to start working towards peace and reconciliation.” </a:t>
            </a:r>
            <a:r>
              <a:rPr lang="en-US" altLang="en-US" sz="1800" dirty="0">
                <a:solidFill>
                  <a:schemeClr val="tx2"/>
                </a:solidFill>
              </a:rPr>
              <a:t>p. 257 </a:t>
            </a:r>
          </a:p>
        </p:txBody>
      </p:sp>
    </p:spTree>
  </p:cSld>
  <p:clrMapOvr>
    <a:masterClrMapping/>
  </p:clrMapOvr>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6" name="Picture 2" descr="Residents of Sy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914082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5107" name="Rectangle 1"/>
          <p:cNvSpPr>
            <a:spLocks noChangeArrowheads="1"/>
          </p:cNvSpPr>
          <p:nvPr/>
        </p:nvSpPr>
        <p:spPr bwMode="auto">
          <a:xfrm>
            <a:off x="3175" y="5270500"/>
            <a:ext cx="42132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rgbClr val="FFFF00"/>
                </a:solidFill>
              </a:rPr>
              <a:t>Residents of Syria's besieged Yarmouk Palestinian refugee camp, south of Damascus, crowded a destroyed street during a food distribution led by the UNRWA, on January 31, 2014. </a:t>
            </a:r>
          </a:p>
          <a:p>
            <a:pPr eaLnBrk="1" hangingPunct="1">
              <a:spcBef>
                <a:spcPct val="0"/>
              </a:spcBef>
              <a:buFontTx/>
              <a:buNone/>
            </a:pPr>
            <a:r>
              <a:rPr lang="en-US" altLang="en-US" sz="1000" dirty="0">
                <a:solidFill>
                  <a:srgbClr val="FFFFFF"/>
                </a:solidFill>
                <a:hlinkClick r:id="rId3"/>
              </a:rPr>
              <a:t>http://en.alalam.ir/news/1579967</a:t>
            </a:r>
            <a:r>
              <a:rPr lang="en-US" altLang="en-US" sz="1000" dirty="0">
                <a:solidFill>
                  <a:srgbClr val="FFFFFF"/>
                </a:solidFill>
              </a:rPr>
              <a:t> </a:t>
            </a:r>
          </a:p>
        </p:txBody>
      </p:sp>
      <p:sp>
        <p:nvSpPr>
          <p:cNvPr id="175108" name="Rectangle 2"/>
          <p:cNvSpPr>
            <a:spLocks noChangeArrowheads="1"/>
          </p:cNvSpPr>
          <p:nvPr/>
        </p:nvSpPr>
        <p:spPr bwMode="auto">
          <a:xfrm>
            <a:off x="4051300" y="5256213"/>
            <a:ext cx="510540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rgbClr val="FFFFFF"/>
                </a:solidFill>
              </a:rPr>
              <a:t>Many of the survivors of the massacre committed by Jewish militias at the Palestinian village of </a:t>
            </a:r>
            <a:r>
              <a:rPr lang="en-US" altLang="en-US" sz="1800" dirty="0" err="1">
                <a:solidFill>
                  <a:srgbClr val="FFFFFF"/>
                </a:solidFill>
              </a:rPr>
              <a:t>Tantura</a:t>
            </a:r>
            <a:r>
              <a:rPr lang="en-US" altLang="en-US" sz="1800" dirty="0">
                <a:solidFill>
                  <a:srgbClr val="FFFFFF"/>
                </a:solidFill>
              </a:rPr>
              <a:t> on May 22, 1948 are among the current residents of the Yarmouk Palestinian refugee camp in Damascus. </a:t>
            </a:r>
            <a:r>
              <a:rPr lang="en-US" altLang="en-US" sz="1800" dirty="0" err="1">
                <a:solidFill>
                  <a:srgbClr val="FFFF00"/>
                </a:solidFill>
              </a:rPr>
              <a:t>Pappe</a:t>
            </a:r>
            <a:r>
              <a:rPr lang="en-US" altLang="en-US" sz="1800" dirty="0">
                <a:solidFill>
                  <a:srgbClr val="FFFF00"/>
                </a:solidFill>
              </a:rPr>
              <a:t>, The Ethnic cleansing of Palestine, p. 133-137</a:t>
            </a:r>
          </a:p>
        </p:txBody>
      </p:sp>
      <p:cxnSp>
        <p:nvCxnSpPr>
          <p:cNvPr id="175109" name="Straight Connector 4"/>
          <p:cNvCxnSpPr>
            <a:cxnSpLocks noChangeShapeType="1"/>
          </p:cNvCxnSpPr>
          <p:nvPr/>
        </p:nvCxnSpPr>
        <p:spPr bwMode="auto">
          <a:xfrm>
            <a:off x="3962400" y="5257800"/>
            <a:ext cx="0" cy="1600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2100" y="0"/>
            <a:ext cx="3787775" cy="259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6131" name="Rectangle 1"/>
          <p:cNvSpPr>
            <a:spLocks noChangeArrowheads="1"/>
          </p:cNvSpPr>
          <p:nvPr/>
        </p:nvSpPr>
        <p:spPr bwMode="auto">
          <a:xfrm>
            <a:off x="5372100" y="2566988"/>
            <a:ext cx="3771900" cy="437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Palestinian Bedouin feed their animals near the </a:t>
            </a:r>
            <a:r>
              <a:rPr lang="en-US" altLang="en-US" sz="1800" dirty="0" err="1"/>
              <a:t>Maale</a:t>
            </a:r>
            <a:r>
              <a:rPr lang="en-US" altLang="en-US" sz="1800" dirty="0"/>
              <a:t> </a:t>
            </a:r>
            <a:r>
              <a:rPr lang="en-US" altLang="en-US" sz="1800" dirty="0" err="1"/>
              <a:t>Adumimm</a:t>
            </a:r>
            <a:r>
              <a:rPr lang="en-US" altLang="en-US" sz="1800" dirty="0"/>
              <a:t> Jewish settlement in the occupied West Bank</a:t>
            </a:r>
          </a:p>
          <a:p>
            <a:pPr eaLnBrk="1" hangingPunct="1">
              <a:spcBef>
                <a:spcPct val="0"/>
              </a:spcBef>
              <a:buFontTx/>
              <a:buNone/>
            </a:pPr>
            <a:r>
              <a:rPr lang="en-US" altLang="en-US" sz="2800" b="1" dirty="0">
                <a:solidFill>
                  <a:schemeClr val="tx2"/>
                </a:solidFill>
              </a:rPr>
              <a:t>As Jewish settlers move into the desert to make it 'bloom', an ancient way of life is under threat. In </a:t>
            </a:r>
            <a:r>
              <a:rPr lang="en-US" altLang="en-US" sz="2800" b="1" dirty="0" err="1">
                <a:solidFill>
                  <a:schemeClr val="tx2"/>
                </a:solidFill>
              </a:rPr>
              <a:t>Alsra</a:t>
            </a:r>
            <a:r>
              <a:rPr lang="en-US" altLang="en-US" sz="2800" b="1" dirty="0">
                <a:solidFill>
                  <a:schemeClr val="tx2"/>
                </a:solidFill>
              </a:rPr>
              <a:t>, Catrina Stewart speaks to Arab families on the fault line</a:t>
            </a:r>
            <a:endParaRPr lang="en-US" altLang="en-US" sz="1800" b="1" dirty="0">
              <a:solidFill>
                <a:schemeClr val="tx2"/>
              </a:solidFill>
            </a:endParaRPr>
          </a:p>
        </p:txBody>
      </p:sp>
      <p:sp>
        <p:nvSpPr>
          <p:cNvPr id="176132" name="Rectangle 2"/>
          <p:cNvSpPr>
            <a:spLocks noChangeArrowheads="1"/>
          </p:cNvSpPr>
          <p:nvPr/>
        </p:nvSpPr>
        <p:spPr bwMode="auto">
          <a:xfrm>
            <a:off x="0" y="0"/>
            <a:ext cx="5372100" cy="312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Israel's bulldozers vs the Bedouin Arabs</a:t>
            </a:r>
          </a:p>
          <a:p>
            <a:pPr eaLnBrk="1" hangingPunct="1">
              <a:spcBef>
                <a:spcPct val="0"/>
              </a:spcBef>
              <a:buFontTx/>
              <a:buNone/>
            </a:pPr>
            <a:r>
              <a:rPr lang="en-US" altLang="en-US" sz="1600" dirty="0">
                <a:solidFill>
                  <a:schemeClr val="tx2"/>
                </a:solidFill>
              </a:rPr>
              <a:t>At the top of an unmarked track leading into the small village of </a:t>
            </a:r>
            <a:r>
              <a:rPr lang="en-US" altLang="en-US" sz="1600" dirty="0" err="1">
                <a:solidFill>
                  <a:schemeClr val="tx2"/>
                </a:solidFill>
              </a:rPr>
              <a:t>Alsra</a:t>
            </a:r>
            <a:r>
              <a:rPr lang="en-US" altLang="en-US" sz="1600" dirty="0">
                <a:solidFill>
                  <a:schemeClr val="tx2"/>
                </a:solidFill>
              </a:rPr>
              <a:t>, in the Negev desert, somebody has placed a triangular road sign barring the entry of bulldozers. They will come, nevertheless, for every family in this village has been served with a demolition order by the Israeli authorities</a:t>
            </a:r>
            <a:endParaRPr lang="en-US" altLang="en-US" sz="1600" dirty="0"/>
          </a:p>
          <a:p>
            <a:pPr eaLnBrk="1" hangingPunct="1">
              <a:spcBef>
                <a:spcPct val="0"/>
              </a:spcBef>
              <a:buFontTx/>
              <a:buNone/>
            </a:pPr>
            <a:r>
              <a:rPr lang="en-US" altLang="en-US" sz="200" dirty="0"/>
              <a:t>The indigenous Bedouin Arabs have eked out an existence in the desert for generations, but despite being citizens of Israel, their communities do not exist officially. </a:t>
            </a:r>
            <a:r>
              <a:rPr lang="en-US" altLang="en-US" sz="200" dirty="0" err="1"/>
              <a:t>Alsra</a:t>
            </a:r>
            <a:r>
              <a:rPr lang="en-US" altLang="en-US" sz="200" dirty="0"/>
              <a:t>, and others like it, does not appear on any official map; does not connect to any roads, and does not receive basic services from the state, such as electricity or sewage treatment.</a:t>
            </a:r>
          </a:p>
          <a:p>
            <a:pPr eaLnBrk="1" hangingPunct="1">
              <a:spcBef>
                <a:spcPct val="0"/>
              </a:spcBef>
              <a:buFontTx/>
              <a:buNone/>
            </a:pPr>
            <a:r>
              <a:rPr lang="en-US" altLang="en-US" sz="200" dirty="0"/>
              <a:t>By contrast, Jewish families have been encouraged to settle in this part of the country to make the desert "bloom" and small, gated farming communities – fully serviced with water and electricity – have sprung up close to the Bedouin </a:t>
            </a:r>
            <a:r>
              <a:rPr lang="en-US" altLang="en-US" sz="200" dirty="0" smtClean="0"/>
              <a:t>villages.   </a:t>
            </a:r>
            <a:r>
              <a:rPr lang="en-US" altLang="en-US" sz="1800" dirty="0" smtClean="0">
                <a:solidFill>
                  <a:schemeClr val="tx2"/>
                </a:solidFill>
              </a:rPr>
              <a:t>Belfast </a:t>
            </a:r>
            <a:r>
              <a:rPr lang="en-US" altLang="en-US" sz="1800" dirty="0">
                <a:solidFill>
                  <a:schemeClr val="tx2"/>
                </a:solidFill>
              </a:rPr>
              <a:t>Telegraph, 11/4/2011</a:t>
            </a:r>
            <a:r>
              <a:rPr lang="en-US" altLang="en-US" sz="1800" dirty="0"/>
              <a:t>, </a:t>
            </a:r>
            <a:r>
              <a:rPr lang="en-US" altLang="en-US" sz="900" dirty="0">
                <a:hlinkClick r:id="rId3"/>
              </a:rPr>
              <a:t>http://www.belfasttelegraph.co.uk/news/world-news/israels-bulldozers-vs-the-bedouin-arabs-28676938.html</a:t>
            </a:r>
            <a:r>
              <a:rPr lang="en-US" altLang="en-US" sz="900" dirty="0"/>
              <a:t> </a:t>
            </a:r>
          </a:p>
        </p:txBody>
      </p:sp>
      <p:sp>
        <p:nvSpPr>
          <p:cNvPr id="4" name="Rectangle 3"/>
          <p:cNvSpPr/>
          <p:nvPr/>
        </p:nvSpPr>
        <p:spPr>
          <a:xfrm>
            <a:off x="-1" y="6041479"/>
            <a:ext cx="5372099" cy="861774"/>
          </a:xfrm>
          <a:prstGeom prst="rect">
            <a:avLst/>
          </a:prstGeom>
        </p:spPr>
        <p:txBody>
          <a:bodyPr wrap="square">
            <a:spAutoFit/>
          </a:bodyPr>
          <a:lstStyle/>
          <a:p>
            <a:pPr lvl="0"/>
            <a:r>
              <a:rPr lang="en-US" sz="1400" dirty="0">
                <a:solidFill>
                  <a:schemeClr val="tx2"/>
                </a:solidFill>
              </a:rPr>
              <a:t>Negev: Bedouin-owned Properties Demolished by Israeli </a:t>
            </a:r>
            <a:r>
              <a:rPr lang="en-US" sz="1400" dirty="0" smtClean="0">
                <a:solidFill>
                  <a:schemeClr val="tx2"/>
                </a:solidFill>
              </a:rPr>
              <a:t>Forces</a:t>
            </a:r>
            <a:r>
              <a:rPr lang="en-US" sz="1400" dirty="0" smtClean="0">
                <a:solidFill>
                  <a:srgbClr val="FFFFFF"/>
                </a:solidFill>
              </a:rPr>
              <a:t>, IMEMC News, 8/19/2016, </a:t>
            </a:r>
            <a:r>
              <a:rPr lang="en-US" sz="500" dirty="0" smtClean="0">
                <a:solidFill>
                  <a:srgbClr val="FFFFFF"/>
                </a:solidFill>
                <a:hlinkClick r:id="rId4"/>
              </a:rPr>
              <a:t>http</a:t>
            </a:r>
            <a:r>
              <a:rPr lang="en-US" sz="500" dirty="0">
                <a:solidFill>
                  <a:srgbClr val="FFFFFF"/>
                </a:solidFill>
                <a:hlinkClick r:id="rId4"/>
              </a:rPr>
              <a:t>://imemc.org/article/negev-bedouin-owned-properties-demolished-by-israeli-forces</a:t>
            </a:r>
            <a:r>
              <a:rPr lang="en-US" sz="500" dirty="0" smtClean="0">
                <a:solidFill>
                  <a:srgbClr val="FFFFFF"/>
                </a:solidFill>
                <a:hlinkClick r:id="rId4"/>
              </a:rPr>
              <a:t>/</a:t>
            </a:r>
            <a:r>
              <a:rPr lang="en-US" sz="500" dirty="0" smtClean="0">
                <a:solidFill>
                  <a:srgbClr val="FFFFFF"/>
                </a:solidFill>
              </a:rPr>
              <a:t> </a:t>
            </a:r>
          </a:p>
          <a:p>
            <a:pPr lvl="0"/>
            <a:r>
              <a:rPr lang="en-US" sz="1400" dirty="0" smtClean="0">
                <a:solidFill>
                  <a:schemeClr val="tx2"/>
                </a:solidFill>
              </a:rPr>
              <a:t>A </a:t>
            </a:r>
            <a:r>
              <a:rPr lang="en-US" sz="1400" dirty="0">
                <a:solidFill>
                  <a:schemeClr val="tx2"/>
                </a:solidFill>
              </a:rPr>
              <a:t>Southern Israeli Village's Fate: Bedouin Out, Jews </a:t>
            </a:r>
            <a:r>
              <a:rPr lang="en-US" sz="1400" dirty="0" smtClean="0">
                <a:solidFill>
                  <a:schemeClr val="tx2"/>
                </a:solidFill>
              </a:rPr>
              <a:t>In, </a:t>
            </a:r>
            <a:r>
              <a:rPr lang="en-US" sz="1200" dirty="0" err="1" smtClean="0">
                <a:solidFill>
                  <a:srgbClr val="FFFFFF"/>
                </a:solidFill>
              </a:rPr>
              <a:t>Haaretz</a:t>
            </a:r>
            <a:r>
              <a:rPr lang="en-US" sz="1200" dirty="0" smtClean="0">
                <a:solidFill>
                  <a:srgbClr val="FFFFFF"/>
                </a:solidFill>
              </a:rPr>
              <a:t>, 9/8/2017</a:t>
            </a:r>
            <a:r>
              <a:rPr lang="en-US" sz="800" dirty="0">
                <a:solidFill>
                  <a:srgbClr val="FFFFFF"/>
                </a:solidFill>
              </a:rPr>
              <a:t>, </a:t>
            </a:r>
            <a:r>
              <a:rPr lang="en-US" sz="800" dirty="0">
                <a:solidFill>
                  <a:srgbClr val="FFFFFF"/>
                </a:solidFill>
                <a:hlinkClick r:id="rId5"/>
              </a:rPr>
              <a:t>http://www.haaretz.com/israel-news/.</a:t>
            </a:r>
            <a:r>
              <a:rPr lang="en-US" sz="800" dirty="0" smtClean="0">
                <a:solidFill>
                  <a:srgbClr val="FFFFFF"/>
                </a:solidFill>
                <a:hlinkClick r:id="rId5"/>
              </a:rPr>
              <a:t>premium-1.811082</a:t>
            </a:r>
            <a:r>
              <a:rPr lang="en-US" sz="800" dirty="0" smtClean="0">
                <a:solidFill>
                  <a:srgbClr val="FFFFFF"/>
                </a:solidFill>
              </a:rPr>
              <a:t>  </a:t>
            </a:r>
            <a:endParaRPr lang="en-US" sz="800" dirty="0">
              <a:solidFill>
                <a:srgbClr val="FFFFFF"/>
              </a:solidFill>
            </a:endParaRPr>
          </a:p>
        </p:txBody>
      </p:sp>
      <p:pic>
        <p:nvPicPr>
          <p:cNvPr id="1026" name="Picture 2" descr="http://imemc.org/wp-content/uploads/2016/08/bedouin-alray.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175000"/>
            <a:ext cx="5257800" cy="292100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bwMode="auto">
          <a:xfrm>
            <a:off x="0" y="3123932"/>
            <a:ext cx="53721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5372100" y="3123932"/>
            <a:ext cx="0" cy="373406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1" y="6477000"/>
            <a:ext cx="53720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4400" y="-16930"/>
            <a:ext cx="1969255" cy="14767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7155" name="TextBox 6"/>
          <p:cNvSpPr txBox="1">
            <a:spLocks noChangeArrowheads="1"/>
          </p:cNvSpPr>
          <p:nvPr/>
        </p:nvSpPr>
        <p:spPr bwMode="auto">
          <a:xfrm>
            <a:off x="0" y="0"/>
            <a:ext cx="47244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000" b="1" dirty="0">
                <a:solidFill>
                  <a:schemeClr val="tx2"/>
                </a:solidFill>
                <a:cs typeface="Times New Roman" pitchFamily="18" charset="0"/>
              </a:rPr>
              <a:t>'This is our land': Protests at plan to remove Bedouins from ancestral villages</a:t>
            </a:r>
          </a:p>
        </p:txBody>
      </p:sp>
      <p:sp>
        <p:nvSpPr>
          <p:cNvPr id="177156" name="Rectangle 7"/>
          <p:cNvSpPr>
            <a:spLocks noChangeArrowheads="1"/>
          </p:cNvSpPr>
          <p:nvPr/>
        </p:nvSpPr>
        <p:spPr bwMode="auto">
          <a:xfrm>
            <a:off x="0" y="1447800"/>
            <a:ext cx="9144000" cy="2846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Stun grenades, tear gas, flying rocks and a dispute over land – the scene might be familiar, but the players are less so. Used to running battles with Palestinians over territory, Israel is now facing opposition from another group of people who do not want to leave their homes: the Bedouin</a:t>
            </a:r>
            <a:r>
              <a:rPr lang="en-US" altLang="en-US" sz="1400" dirty="0" smtClean="0"/>
              <a:t>. In </a:t>
            </a:r>
            <a:r>
              <a:rPr lang="en-US" altLang="en-US" sz="1400" dirty="0"/>
              <a:t>northern Israel, a plan to remove tens of thousands of Bedouins from their ancestral villages and resettle them in specially designed towns is meeting resistance. Israel’s Bedouin do not want to move. And that is increasingly becoming a problem, not only for the Bedouin themselves, but also for the Israeli government, which is behind the unpopular plan</a:t>
            </a:r>
            <a:r>
              <a:rPr lang="en-US" altLang="en-US" sz="1400" dirty="0" smtClean="0"/>
              <a:t>. The </a:t>
            </a:r>
            <a:r>
              <a:rPr lang="en-US" altLang="en-US" sz="1400" dirty="0"/>
              <a:t>protests are getting bigger, and they are attracting more attention. Last Thursday, more than 1,000 largely Arab protesters, many of them bused in from towns and cities across the country, held demonstrations against the so-called “</a:t>
            </a:r>
            <a:r>
              <a:rPr lang="en-US" altLang="en-US" sz="1400" dirty="0" err="1"/>
              <a:t>Prawer</a:t>
            </a:r>
            <a:r>
              <a:rPr lang="en-US" altLang="en-US" sz="1400" dirty="0"/>
              <a:t> plan”, which, if  implemented, will lead to the removal of between 40,000 and 70,000 – depending on who you ask – Bedouin from 35 of their traditional villages. </a:t>
            </a:r>
            <a:r>
              <a:rPr lang="en-US" altLang="en-US" sz="1400" dirty="0">
                <a:solidFill>
                  <a:schemeClr val="tx2"/>
                </a:solidFill>
                <a:cs typeface="Times New Roman" pitchFamily="18" charset="0"/>
              </a:rPr>
              <a:t>The Independent, 8/7/2013</a:t>
            </a:r>
            <a:r>
              <a:rPr lang="en-US" altLang="en-US" sz="1200" dirty="0">
                <a:solidFill>
                  <a:schemeClr val="tx2"/>
                </a:solidFill>
                <a:cs typeface="Times New Roman" pitchFamily="18" charset="0"/>
              </a:rPr>
              <a:t>, </a:t>
            </a:r>
            <a:r>
              <a:rPr lang="en-US" altLang="en-US" sz="300" dirty="0">
                <a:solidFill>
                  <a:schemeClr val="tx2"/>
                </a:solidFill>
                <a:cs typeface="Times New Roman" pitchFamily="18" charset="0"/>
                <a:hlinkClick r:id="rId3"/>
              </a:rPr>
              <a:t>http://www.independent.co.uk/news/world/middle-east/this-is-our-land-protests-at-plan-to-remove-bedouins-from-ancestral-villages-8748966.html</a:t>
            </a:r>
            <a:r>
              <a:rPr lang="en-US" altLang="en-US" sz="300" dirty="0">
                <a:solidFill>
                  <a:schemeClr val="tx2"/>
                </a:solidFill>
                <a:cs typeface="Times New Roman" pitchFamily="18" charset="0"/>
              </a:rPr>
              <a:t> </a:t>
            </a:r>
            <a:endParaRPr lang="en-US" altLang="en-US" sz="300" dirty="0" smtClean="0">
              <a:solidFill>
                <a:schemeClr val="tx2"/>
              </a:solidFill>
              <a:cs typeface="Times New Roman" pitchFamily="18" charset="0"/>
            </a:endParaRPr>
          </a:p>
          <a:p>
            <a:pPr eaLnBrk="1" hangingPunct="1">
              <a:spcBef>
                <a:spcPct val="0"/>
              </a:spcBef>
              <a:buFontTx/>
              <a:buNone/>
            </a:pPr>
            <a:endParaRPr lang="en-US" altLang="en-US" sz="1200" dirty="0">
              <a:cs typeface="Times New Roman" pitchFamily="18" charset="0"/>
            </a:endParaRPr>
          </a:p>
          <a:p>
            <a:pPr eaLnBrk="1" hangingPunct="1">
              <a:spcBef>
                <a:spcPct val="0"/>
              </a:spcBef>
              <a:buFontTx/>
              <a:buNone/>
            </a:pPr>
            <a:endParaRPr lang="en-US" altLang="en-US" sz="1200" dirty="0" smtClean="0">
              <a:cs typeface="Times New Roman" pitchFamily="18" charset="0"/>
            </a:endParaRPr>
          </a:p>
          <a:p>
            <a:pPr eaLnBrk="1" hangingPunct="1">
              <a:spcBef>
                <a:spcPct val="0"/>
              </a:spcBef>
              <a:buFontTx/>
              <a:buNone/>
            </a:pPr>
            <a:endParaRPr lang="en-US" altLang="en-US" sz="1200" dirty="0">
              <a:cs typeface="Times New Roman" pitchFamily="18" charset="0"/>
            </a:endParaRPr>
          </a:p>
          <a:p>
            <a:pPr eaLnBrk="1" hangingPunct="1">
              <a:spcBef>
                <a:spcPct val="0"/>
              </a:spcBef>
              <a:buFontTx/>
              <a:buNone/>
            </a:pPr>
            <a:r>
              <a:rPr lang="en-US" altLang="en-US" sz="1200" dirty="0" smtClean="0">
                <a:cs typeface="Times New Roman" pitchFamily="18" charset="0"/>
                <a:hlinkClick r:id="rId4"/>
              </a:rPr>
              <a:t>/</a:t>
            </a:r>
            <a:r>
              <a:rPr lang="en-US" altLang="en-US" sz="1200" dirty="0" smtClean="0">
                <a:cs typeface="Times New Roman" pitchFamily="18" charset="0"/>
              </a:rPr>
              <a:t> </a:t>
            </a:r>
            <a:endParaRPr lang="en-US" altLang="en-US" sz="1200" dirty="0">
              <a:cs typeface="Times New Roman" pitchFamily="18" charset="0"/>
            </a:endParaRPr>
          </a:p>
        </p:txBody>
      </p:sp>
      <p:sp>
        <p:nvSpPr>
          <p:cNvPr id="177157" name="Rectangle 8"/>
          <p:cNvSpPr>
            <a:spLocks noChangeArrowheads="1"/>
          </p:cNvSpPr>
          <p:nvPr/>
        </p:nvSpPr>
        <p:spPr bwMode="auto">
          <a:xfrm>
            <a:off x="6693655" y="0"/>
            <a:ext cx="2450345"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300" dirty="0">
                <a:solidFill>
                  <a:schemeClr val="tx2"/>
                </a:solidFill>
                <a:cs typeface="Times New Roman" pitchFamily="18" charset="0"/>
              </a:rPr>
              <a:t>The so-called '</a:t>
            </a:r>
            <a:r>
              <a:rPr lang="en-US" altLang="en-US" sz="2300" dirty="0" err="1">
                <a:solidFill>
                  <a:schemeClr val="tx2"/>
                </a:solidFill>
                <a:cs typeface="Times New Roman" pitchFamily="18" charset="0"/>
              </a:rPr>
              <a:t>Prawer</a:t>
            </a:r>
            <a:r>
              <a:rPr lang="en-US" altLang="en-US" sz="2300" dirty="0">
                <a:solidFill>
                  <a:schemeClr val="tx2"/>
                </a:solidFill>
                <a:cs typeface="Times New Roman" pitchFamily="18" charset="0"/>
              </a:rPr>
              <a:t> plan' is being fought in and outside Israel</a:t>
            </a:r>
          </a:p>
        </p:txBody>
      </p:sp>
      <p:sp>
        <p:nvSpPr>
          <p:cNvPr id="2" name="Rectangle 1"/>
          <p:cNvSpPr/>
          <p:nvPr/>
        </p:nvSpPr>
        <p:spPr>
          <a:xfrm>
            <a:off x="0" y="3352800"/>
            <a:ext cx="5385748" cy="3200876"/>
          </a:xfrm>
          <a:prstGeom prst="rect">
            <a:avLst/>
          </a:prstGeom>
        </p:spPr>
        <p:txBody>
          <a:bodyPr wrap="square">
            <a:spAutoFit/>
          </a:bodyPr>
          <a:lstStyle/>
          <a:p>
            <a:pPr lvl="0"/>
            <a:r>
              <a:rPr lang="en-US" altLang="en-US" sz="3000" b="1" dirty="0">
                <a:solidFill>
                  <a:srgbClr val="FFFF00"/>
                </a:solidFill>
                <a:cs typeface="Times New Roman" pitchFamily="18" charset="0"/>
              </a:rPr>
              <a:t>Palestinian village demolished for the ‘100th time since 2010’ </a:t>
            </a:r>
          </a:p>
          <a:p>
            <a:pPr lvl="0"/>
            <a:r>
              <a:rPr lang="en-US" altLang="en-US" sz="1400" dirty="0">
                <a:solidFill>
                  <a:srgbClr val="FFFFFF"/>
                </a:solidFill>
                <a:cs typeface="Times New Roman" pitchFamily="18" charset="0"/>
              </a:rPr>
              <a:t>Israel has demolished the Arab village of Al-</a:t>
            </a:r>
            <a:r>
              <a:rPr lang="en-US" altLang="en-US" sz="1400" dirty="0" err="1">
                <a:solidFill>
                  <a:srgbClr val="FFFFFF"/>
                </a:solidFill>
                <a:cs typeface="Times New Roman" pitchFamily="18" charset="0"/>
              </a:rPr>
              <a:t>Araqeeb</a:t>
            </a:r>
            <a:r>
              <a:rPr lang="en-US" altLang="en-US" sz="1400" dirty="0">
                <a:solidFill>
                  <a:srgbClr val="FFFFFF"/>
                </a:solidFill>
                <a:cs typeface="Times New Roman" pitchFamily="18" charset="0"/>
              </a:rPr>
              <a:t> in the Negev “for </a:t>
            </a:r>
            <a:r>
              <a:rPr lang="en-US" altLang="en-US" sz="1300" dirty="0">
                <a:solidFill>
                  <a:srgbClr val="FFFFFF"/>
                </a:solidFill>
                <a:cs typeface="Times New Roman" pitchFamily="18" charset="0"/>
              </a:rPr>
              <a:t>the 100th time since July 2010” and the second time since the beginning of Ramadan, locals and activists say. </a:t>
            </a:r>
            <a:r>
              <a:rPr lang="en-US" altLang="en-US" sz="1300" dirty="0" smtClean="0">
                <a:solidFill>
                  <a:srgbClr val="FFFFFF"/>
                </a:solidFill>
                <a:cs typeface="Times New Roman" pitchFamily="18" charset="0"/>
              </a:rPr>
              <a:t> “</a:t>
            </a:r>
            <a:r>
              <a:rPr lang="en-US" altLang="en-US" sz="1300" dirty="0">
                <a:solidFill>
                  <a:srgbClr val="FFFFFF"/>
                </a:solidFill>
                <a:cs typeface="Times New Roman" pitchFamily="18" charset="0"/>
              </a:rPr>
              <a:t>A large number of Israeli police accompanied with bulldozers stormed the village [on Wednesday] at dawn and demolished all the houses, tents and other facilities,” local activist Aziz Al-</a:t>
            </a:r>
            <a:r>
              <a:rPr lang="en-US" altLang="en-US" sz="1300" dirty="0" err="1">
                <a:solidFill>
                  <a:srgbClr val="FFFFFF"/>
                </a:solidFill>
                <a:cs typeface="Times New Roman" pitchFamily="18" charset="0"/>
              </a:rPr>
              <a:t>Touri</a:t>
            </a:r>
            <a:r>
              <a:rPr lang="en-US" altLang="en-US" sz="1300" dirty="0">
                <a:solidFill>
                  <a:srgbClr val="FFFFFF"/>
                </a:solidFill>
                <a:cs typeface="Times New Roman" pitchFamily="18" charset="0"/>
              </a:rPr>
              <a:t> told The Middle East Monitor media outlet</a:t>
            </a:r>
            <a:r>
              <a:rPr lang="en-US" altLang="en-US" sz="1300" dirty="0" smtClean="0">
                <a:solidFill>
                  <a:srgbClr val="FFFFFF"/>
                </a:solidFill>
                <a:cs typeface="Times New Roman" pitchFamily="18" charset="0"/>
              </a:rPr>
              <a:t>. Israeli </a:t>
            </a:r>
            <a:r>
              <a:rPr lang="en-US" altLang="en-US" sz="1300" dirty="0">
                <a:solidFill>
                  <a:srgbClr val="FFFFFF"/>
                </a:solidFill>
                <a:cs typeface="Times New Roman" pitchFamily="18" charset="0"/>
              </a:rPr>
              <a:t>authorities claimed that they leveled the village because it was constructed on state land and didn’t have the necessary building permits</a:t>
            </a:r>
            <a:r>
              <a:rPr lang="en-US" altLang="en-US" sz="1300" dirty="0" smtClean="0">
                <a:solidFill>
                  <a:srgbClr val="FFFFFF"/>
                </a:solidFill>
                <a:cs typeface="Times New Roman" pitchFamily="18" charset="0"/>
              </a:rPr>
              <a:t>… The </a:t>
            </a:r>
            <a:r>
              <a:rPr lang="en-US" altLang="en-US" sz="1300" dirty="0">
                <a:solidFill>
                  <a:srgbClr val="FFFFFF"/>
                </a:solidFill>
                <a:cs typeface="Times New Roman" pitchFamily="18" charset="0"/>
              </a:rPr>
              <a:t>residents of these villages are full Israeli citizens, but the state doesn’t provide them with water, electricity, infrastructure, or sewage systems.  </a:t>
            </a:r>
            <a:r>
              <a:rPr lang="en-US" altLang="en-US" sz="1300" dirty="0" smtClean="0">
                <a:solidFill>
                  <a:schemeClr val="tx2"/>
                </a:solidFill>
                <a:cs typeface="Times New Roman" pitchFamily="18" charset="0"/>
              </a:rPr>
              <a:t>RT</a:t>
            </a:r>
            <a:r>
              <a:rPr lang="en-US" altLang="en-US" sz="1300" dirty="0">
                <a:solidFill>
                  <a:schemeClr val="tx2"/>
                </a:solidFill>
                <a:cs typeface="Times New Roman" pitchFamily="18" charset="0"/>
              </a:rPr>
              <a:t>, 7/4/2016</a:t>
            </a:r>
            <a:r>
              <a:rPr lang="en-US" altLang="en-US" sz="1400" dirty="0">
                <a:solidFill>
                  <a:srgbClr val="FFFFFF"/>
                </a:solidFill>
                <a:cs typeface="Times New Roman" pitchFamily="18" charset="0"/>
              </a:rPr>
              <a:t>, </a:t>
            </a:r>
            <a:r>
              <a:rPr lang="en-US" altLang="en-US" sz="1000" dirty="0">
                <a:solidFill>
                  <a:srgbClr val="FFFFFF"/>
                </a:solidFill>
                <a:cs typeface="Times New Roman" pitchFamily="18" charset="0"/>
                <a:hlinkClick r:id="rId4"/>
              </a:rPr>
              <a:t>https://www.rt.com/news/349419-israel-palestinian-village-demolishion</a:t>
            </a:r>
            <a:endParaRPr lang="en-US" sz="1000" dirty="0"/>
          </a:p>
        </p:txBody>
      </p:sp>
      <p:pic>
        <p:nvPicPr>
          <p:cNvPr id="1026" name="Picture 2" descr="Bedouins attend Friday prayer under a tent in the Al-Araqib village, located between Beersheba and Rahat in the Israeli Negev desert. © Hazem Bad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5748" y="3565875"/>
            <a:ext cx="3731265" cy="20729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385748" y="5562600"/>
            <a:ext cx="3722166" cy="954107"/>
          </a:xfrm>
          <a:prstGeom prst="rect">
            <a:avLst/>
          </a:prstGeom>
        </p:spPr>
        <p:txBody>
          <a:bodyPr wrap="square">
            <a:spAutoFit/>
          </a:bodyPr>
          <a:lstStyle/>
          <a:p>
            <a:r>
              <a:rPr lang="en-US" sz="1400" dirty="0">
                <a:solidFill>
                  <a:schemeClr val="tx2"/>
                </a:solidFill>
              </a:rPr>
              <a:t>Bedouins attend Friday prayer under a tent in the Al-</a:t>
            </a:r>
            <a:r>
              <a:rPr lang="en-US" sz="1400" dirty="0" err="1">
                <a:solidFill>
                  <a:schemeClr val="tx2"/>
                </a:solidFill>
              </a:rPr>
              <a:t>Araqib</a:t>
            </a:r>
            <a:r>
              <a:rPr lang="en-US" sz="1400" dirty="0">
                <a:solidFill>
                  <a:schemeClr val="tx2"/>
                </a:solidFill>
              </a:rPr>
              <a:t> village, located between Beersheba and </a:t>
            </a:r>
            <a:r>
              <a:rPr lang="en-US" sz="1400" dirty="0" err="1">
                <a:solidFill>
                  <a:schemeClr val="tx2"/>
                </a:solidFill>
              </a:rPr>
              <a:t>Rahat</a:t>
            </a:r>
            <a:r>
              <a:rPr lang="en-US" sz="1400" dirty="0">
                <a:solidFill>
                  <a:schemeClr val="tx2"/>
                </a:solidFill>
              </a:rPr>
              <a:t> in the Israeli Negev desert. © </a:t>
            </a:r>
            <a:r>
              <a:rPr lang="en-US" sz="1400" dirty="0" err="1">
                <a:solidFill>
                  <a:schemeClr val="tx2"/>
                </a:solidFill>
              </a:rPr>
              <a:t>Hazem</a:t>
            </a:r>
            <a:r>
              <a:rPr lang="en-US" sz="1400" dirty="0">
                <a:solidFill>
                  <a:schemeClr val="tx2"/>
                </a:solidFill>
              </a:rPr>
              <a:t> Bader / AFP </a:t>
            </a:r>
          </a:p>
        </p:txBody>
      </p:sp>
      <p:cxnSp>
        <p:nvCxnSpPr>
          <p:cNvPr id="5" name="Straight Connector 4"/>
          <p:cNvCxnSpPr/>
          <p:nvPr/>
        </p:nvCxnSpPr>
        <p:spPr bwMode="auto">
          <a:xfrm>
            <a:off x="0" y="3429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0" y="6442502"/>
            <a:ext cx="9144000" cy="415498"/>
          </a:xfrm>
          <a:prstGeom prst="rect">
            <a:avLst/>
          </a:prstGeom>
        </p:spPr>
        <p:txBody>
          <a:bodyPr wrap="square">
            <a:spAutoFit/>
          </a:bodyPr>
          <a:lstStyle/>
          <a:p>
            <a:r>
              <a:rPr lang="en-US" sz="1800" b="1" dirty="0">
                <a:solidFill>
                  <a:schemeClr val="tx2"/>
                </a:solidFill>
              </a:rPr>
              <a:t>Israel </a:t>
            </a:r>
            <a:r>
              <a:rPr lang="en-US" sz="1800" b="1" dirty="0" smtClean="0">
                <a:solidFill>
                  <a:schemeClr val="tx2"/>
                </a:solidFill>
              </a:rPr>
              <a:t>okays </a:t>
            </a:r>
            <a:r>
              <a:rPr lang="en-US" sz="1800" b="1" dirty="0">
                <a:solidFill>
                  <a:schemeClr val="tx2"/>
                </a:solidFill>
              </a:rPr>
              <a:t>800 new homes in East Jerusalem, West Bank,</a:t>
            </a:r>
            <a:r>
              <a:rPr lang="en-US" sz="1800" dirty="0"/>
              <a:t> Times of Israel, 7/4/2016, </a:t>
            </a:r>
            <a:r>
              <a:rPr lang="en-US" sz="300" dirty="0">
                <a:hlinkClick r:id="rId6"/>
              </a:rPr>
              <a:t>http://www.timesofisrael.com/israel-okays-800-new-housing-units-in-east-jerusalem-surrounding-area</a:t>
            </a:r>
            <a:r>
              <a:rPr lang="en-US" sz="300" dirty="0" smtClean="0">
                <a:hlinkClick r:id="rId6"/>
              </a:rPr>
              <a:t>/</a:t>
            </a:r>
            <a:r>
              <a:rPr lang="en-US" sz="300" dirty="0" smtClean="0"/>
              <a:t> </a:t>
            </a:r>
            <a:endParaRPr lang="en-US" sz="300" dirty="0"/>
          </a:p>
        </p:txBody>
      </p:sp>
      <p:cxnSp>
        <p:nvCxnSpPr>
          <p:cNvPr id="9" name="Straight Connector 8"/>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1"/>
          <p:cNvSpPr>
            <a:spLocks noGrp="1"/>
          </p:cNvSpPr>
          <p:nvPr>
            <p:ph type="title"/>
          </p:nvPr>
        </p:nvSpPr>
        <p:spPr>
          <a:xfrm>
            <a:off x="-23813" y="0"/>
            <a:ext cx="9144001" cy="1828800"/>
          </a:xfrm>
        </p:spPr>
        <p:txBody>
          <a:bodyPr/>
          <a:lstStyle/>
          <a:p>
            <a:r>
              <a:rPr lang="en-US" altLang="en-US" b="1" dirty="0" smtClean="0"/>
              <a:t>They came, they razed, they left: A visit to a destroyed Palestinian village</a:t>
            </a:r>
            <a:br>
              <a:rPr lang="en-US" altLang="en-US" b="1" dirty="0" smtClean="0"/>
            </a:br>
            <a:r>
              <a:rPr lang="en-US" altLang="en-US" sz="1600" dirty="0" smtClean="0"/>
              <a:t>The tiny village of </a:t>
            </a:r>
            <a:r>
              <a:rPr lang="en-US" altLang="en-US" sz="1600" dirty="0" err="1" smtClean="0"/>
              <a:t>Homsa</a:t>
            </a:r>
            <a:r>
              <a:rPr lang="en-US" altLang="en-US" sz="1600" dirty="0" smtClean="0"/>
              <a:t> was the latest victims of Israel's systematic policy of destruction of Palestinian homes in the Jordan Rift. </a:t>
            </a:r>
            <a:r>
              <a:rPr lang="en-US" altLang="en-US" sz="1600" dirty="0" err="1" smtClean="0">
                <a:solidFill>
                  <a:schemeClr val="tx1"/>
                </a:solidFill>
              </a:rPr>
              <a:t>Haaretz</a:t>
            </a:r>
            <a:r>
              <a:rPr lang="en-US" altLang="en-US" sz="1600" dirty="0" smtClean="0">
                <a:solidFill>
                  <a:schemeClr val="tx1"/>
                </a:solidFill>
              </a:rPr>
              <a:t>, 4/12/2014, </a:t>
            </a:r>
            <a:r>
              <a:rPr lang="en-US" altLang="en-US" sz="1400" dirty="0" smtClean="0">
                <a:solidFill>
                  <a:schemeClr val="tx1"/>
                </a:solidFill>
                <a:hlinkClick r:id="rId2"/>
              </a:rPr>
              <a:t>http://www.haaretz.com/weekend/twilight-zone/.premium-1.585009</a:t>
            </a:r>
            <a:endParaRPr lang="en-US" altLang="en-US" sz="1400" dirty="0" smtClean="0">
              <a:solidFill>
                <a:schemeClr val="tx1"/>
              </a:solidFill>
            </a:endParaRPr>
          </a:p>
        </p:txBody>
      </p:sp>
      <p:sp>
        <p:nvSpPr>
          <p:cNvPr id="178179" name="Content Placeholder 2"/>
          <p:cNvSpPr>
            <a:spLocks noGrp="1"/>
          </p:cNvSpPr>
          <p:nvPr>
            <p:ph idx="1"/>
          </p:nvPr>
        </p:nvSpPr>
        <p:spPr>
          <a:xfrm>
            <a:off x="-25400" y="1828800"/>
            <a:ext cx="9164638" cy="838200"/>
          </a:xfrm>
        </p:spPr>
        <p:txBody>
          <a:bodyPr/>
          <a:lstStyle/>
          <a:p>
            <a:pPr marL="0" indent="0">
              <a:buFontTx/>
              <a:buNone/>
            </a:pPr>
            <a:r>
              <a:rPr lang="en-US" altLang="en-US" sz="1600" dirty="0" smtClean="0"/>
              <a:t>Israel is continuing to destroy systematically the villages of shepherds who live in the Jordan Rift. Last week, the Civil Administration demolished </a:t>
            </a:r>
            <a:r>
              <a:rPr lang="en-US" altLang="en-US" sz="1600" dirty="0" err="1" smtClean="0"/>
              <a:t>Homsa</a:t>
            </a:r>
            <a:r>
              <a:rPr lang="en-US" altLang="en-US" sz="1600" dirty="0" smtClean="0"/>
              <a:t>, another tiny Palestinian village. In January, 160 residents of the valley were made homeless; last year, twice as many were left homeless as in the year before. </a:t>
            </a:r>
          </a:p>
        </p:txBody>
      </p:sp>
      <p:pic>
        <p:nvPicPr>
          <p:cNvPr id="178180" name="Picture 2" descr="The remains of Homs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2667000"/>
            <a:ext cx="5183188" cy="224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886200" y="4916488"/>
            <a:ext cx="5257800" cy="1938337"/>
          </a:xfrm>
          <a:prstGeom prst="rect">
            <a:avLst/>
          </a:prstGeom>
        </p:spPr>
        <p:txBody>
          <a:bodyPr>
            <a:spAutoFit/>
          </a:bodyPr>
          <a:lstStyle/>
          <a:p>
            <a:pPr>
              <a:defRPr/>
            </a:pPr>
            <a:r>
              <a:rPr lang="en-US" sz="1800" b="1" dirty="0">
                <a:solidFill>
                  <a:schemeClr val="tx2"/>
                </a:solidFill>
                <a:effectLst>
                  <a:outerShdw blurRad="38100" dist="38100" dir="2700000" algn="tl">
                    <a:srgbClr val="000000">
                      <a:alpha val="43137"/>
                    </a:srgbClr>
                  </a:outerShdw>
                </a:effectLst>
              </a:rPr>
              <a:t>Report: 75,000 Bedouin in Negev have limited or no running water----</a:t>
            </a:r>
            <a:r>
              <a:rPr lang="en-US" sz="1400" dirty="0">
                <a:solidFill>
                  <a:schemeClr val="tx2"/>
                </a:solidFill>
              </a:rPr>
              <a:t>Health Ministry does not supervise water quality in the Bedouin villages, yet they pay a higher water rate, report claims. Tens of thousands of Bedouin living in rural Negev communities that the government does not recognize as legal have no running water. Many others have restricted access to water and pay much more for it than other communities, a recent report finds. </a:t>
            </a:r>
          </a:p>
          <a:p>
            <a:pPr>
              <a:defRPr/>
            </a:pPr>
            <a:r>
              <a:rPr lang="en-US" sz="1400" dirty="0" err="1"/>
              <a:t>Haaretz</a:t>
            </a:r>
            <a:r>
              <a:rPr lang="en-US" sz="1400" dirty="0"/>
              <a:t>, 7/6/2014, </a:t>
            </a:r>
            <a:r>
              <a:rPr lang="en-US" sz="1000" dirty="0">
                <a:hlinkClick r:id="rId4"/>
              </a:rPr>
              <a:t>http://www.haaretz.com/news/national</a:t>
            </a:r>
            <a:r>
              <a:rPr lang="en-US" sz="1000" dirty="0">
                <a:solidFill>
                  <a:schemeClr val="tx2"/>
                </a:solidFill>
                <a:hlinkClick r:id="rId4"/>
              </a:rPr>
              <a:t>/.premium-1.603248</a:t>
            </a:r>
            <a:r>
              <a:rPr lang="en-US" sz="1000" dirty="0">
                <a:solidFill>
                  <a:schemeClr val="tx2"/>
                </a:solidFill>
              </a:rPr>
              <a:t> </a:t>
            </a:r>
          </a:p>
        </p:txBody>
      </p:sp>
      <p:sp>
        <p:nvSpPr>
          <p:cNvPr id="178182" name="TextBox 2"/>
          <p:cNvSpPr txBox="1">
            <a:spLocks noChangeArrowheads="1"/>
          </p:cNvSpPr>
          <p:nvPr/>
        </p:nvSpPr>
        <p:spPr bwMode="auto">
          <a:xfrm>
            <a:off x="0" y="2689225"/>
            <a:ext cx="38862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Israel steps up pace of Bedouin home demolitions </a:t>
            </a:r>
          </a:p>
          <a:p>
            <a:pPr eaLnBrk="1" hangingPunct="1">
              <a:spcBef>
                <a:spcPct val="0"/>
              </a:spcBef>
              <a:buFontTx/>
              <a:buNone/>
            </a:pPr>
            <a:r>
              <a:rPr lang="en-US" altLang="en-US" sz="1800" dirty="0"/>
              <a:t>The targeted area, east of Jerusalem, is slated for an expansion of the settlement of </a:t>
            </a:r>
            <a:r>
              <a:rPr lang="en-US" altLang="en-US" sz="1800" dirty="0" err="1"/>
              <a:t>Ma’aleh</a:t>
            </a:r>
            <a:r>
              <a:rPr lang="en-US" altLang="en-US" sz="1800" dirty="0"/>
              <a:t> </a:t>
            </a:r>
            <a:r>
              <a:rPr lang="en-US" altLang="en-US" sz="1800" dirty="0" err="1"/>
              <a:t>Adumim</a:t>
            </a:r>
            <a:r>
              <a:rPr lang="en-US" altLang="en-US" sz="1800" dirty="0"/>
              <a:t>.</a:t>
            </a:r>
          </a:p>
          <a:p>
            <a:pPr eaLnBrk="1" hangingPunct="1">
              <a:spcBef>
                <a:spcPct val="0"/>
              </a:spcBef>
              <a:buFontTx/>
              <a:buNone/>
            </a:pPr>
            <a:r>
              <a:rPr lang="en-US" altLang="en-US" sz="1800" dirty="0"/>
              <a:t>The Civil Administration in the West Bank has stepped up demolitions of Bedouin buildings in the E-1 area east of Jerusalem since April. The area is slated for an expansion of the settlement of </a:t>
            </a:r>
            <a:r>
              <a:rPr lang="en-US" altLang="en-US" sz="1800" dirty="0" err="1"/>
              <a:t>Ma’aleh</a:t>
            </a:r>
            <a:r>
              <a:rPr lang="en-US" altLang="en-US" sz="1800" dirty="0"/>
              <a:t> </a:t>
            </a:r>
            <a:r>
              <a:rPr lang="en-US" altLang="en-US" sz="1800" dirty="0" err="1"/>
              <a:t>Adumim</a:t>
            </a:r>
            <a:r>
              <a:rPr lang="en-US" altLang="en-US" sz="1800" dirty="0"/>
              <a:t>. </a:t>
            </a:r>
            <a:r>
              <a:rPr lang="en-US" altLang="en-US" sz="1800" dirty="0" err="1">
                <a:solidFill>
                  <a:schemeClr val="tx2"/>
                </a:solidFill>
              </a:rPr>
              <a:t>Haaretz</a:t>
            </a:r>
            <a:r>
              <a:rPr lang="en-US" altLang="en-US" sz="1800" dirty="0">
                <a:solidFill>
                  <a:schemeClr val="tx2"/>
                </a:solidFill>
              </a:rPr>
              <a:t>, 9/24/2014, </a:t>
            </a:r>
            <a:r>
              <a:rPr lang="en-US" altLang="en-US" sz="1600" dirty="0">
                <a:solidFill>
                  <a:schemeClr val="tx2"/>
                </a:solidFill>
                <a:hlinkClick r:id="rId5"/>
              </a:rPr>
              <a:t>http://www.haaretz.com/news/diplomacy-defense/.premium-1.617537</a:t>
            </a:r>
            <a:r>
              <a:rPr lang="en-US" altLang="en-US" sz="1600" dirty="0">
                <a:solidFill>
                  <a:schemeClr val="tx2"/>
                </a:solidFill>
              </a:rPr>
              <a:t> </a:t>
            </a:r>
          </a:p>
        </p:txBody>
      </p:sp>
      <p:cxnSp>
        <p:nvCxnSpPr>
          <p:cNvPr id="178183" name="Straight Connector 4"/>
          <p:cNvCxnSpPr>
            <a:cxnSpLocks noChangeShapeType="1"/>
          </p:cNvCxnSpPr>
          <p:nvPr/>
        </p:nvCxnSpPr>
        <p:spPr bwMode="auto">
          <a:xfrm>
            <a:off x="0" y="2667000"/>
            <a:ext cx="3886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78184" name="Straight Connector 6"/>
          <p:cNvCxnSpPr>
            <a:cxnSpLocks noChangeShapeType="1"/>
          </p:cNvCxnSpPr>
          <p:nvPr/>
        </p:nvCxnSpPr>
        <p:spPr bwMode="auto">
          <a:xfrm>
            <a:off x="3886200" y="4916488"/>
            <a:ext cx="0" cy="194151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checkpoint - Nir Kafri - February 11 2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260475"/>
            <a:ext cx="9158288" cy="529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9203" name="Rectangle 1"/>
          <p:cNvSpPr>
            <a:spLocks noChangeArrowheads="1"/>
          </p:cNvSpPr>
          <p:nvPr/>
        </p:nvSpPr>
        <p:spPr bwMode="auto">
          <a:xfrm>
            <a:off x="12700" y="6550025"/>
            <a:ext cx="9144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Palestinians waiting to cross through the </a:t>
            </a:r>
            <a:r>
              <a:rPr lang="en-US" altLang="en-US" sz="1400" dirty="0" err="1"/>
              <a:t>Hawara</a:t>
            </a:r>
            <a:r>
              <a:rPr lang="en-US" altLang="en-US" sz="1400" dirty="0"/>
              <a:t> checkpoint near Nablus. Photo by </a:t>
            </a:r>
            <a:r>
              <a:rPr lang="en-US" altLang="en-US" sz="1400" dirty="0" err="1"/>
              <a:t>Nir</a:t>
            </a:r>
            <a:r>
              <a:rPr lang="en-US" altLang="en-US" sz="1400" dirty="0"/>
              <a:t> </a:t>
            </a:r>
            <a:r>
              <a:rPr lang="en-US" altLang="en-US" sz="1400" dirty="0" err="1"/>
              <a:t>Kafri</a:t>
            </a:r>
            <a:r>
              <a:rPr lang="en-US" altLang="en-US" sz="1400" dirty="0"/>
              <a:t>. February 11, 2011</a:t>
            </a:r>
          </a:p>
        </p:txBody>
      </p:sp>
      <p:sp>
        <p:nvSpPr>
          <p:cNvPr id="179204" name="TextBox 2"/>
          <p:cNvSpPr txBox="1">
            <a:spLocks noChangeArrowheads="1"/>
          </p:cNvSpPr>
          <p:nvPr/>
        </p:nvSpPr>
        <p:spPr bwMode="auto">
          <a:xfrm>
            <a:off x="4763" y="0"/>
            <a:ext cx="9148762"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000" b="1">
                <a:solidFill>
                  <a:schemeClr val="tx2"/>
                </a:solidFill>
              </a:rPr>
              <a:t>Israel has 101 different types of permits governing Palestinian movement</a:t>
            </a:r>
          </a:p>
          <a:p>
            <a:pPr algn="ctr" eaLnBrk="1" hangingPunct="1">
              <a:spcBef>
                <a:spcPct val="0"/>
              </a:spcBef>
              <a:buFontTx/>
              <a:buNone/>
            </a:pPr>
            <a:r>
              <a:rPr lang="en-US" altLang="en-US" sz="1600" b="1">
                <a:solidFill>
                  <a:schemeClr val="tx2"/>
                </a:solidFill>
              </a:rPr>
              <a:t>Over the decades permit regimen grows into vast, triple-digit bureaucracy</a:t>
            </a:r>
          </a:p>
          <a:p>
            <a:pPr algn="ctr" eaLnBrk="1" hangingPunct="1">
              <a:spcBef>
                <a:spcPct val="0"/>
              </a:spcBef>
              <a:buFontTx/>
              <a:buNone/>
            </a:pPr>
            <a:r>
              <a:rPr lang="en-US" altLang="en-US" sz="1100" b="1">
                <a:solidFill>
                  <a:schemeClr val="tx2"/>
                </a:solidFill>
              </a:rPr>
              <a:t>Haaretz, 12/23/2011</a:t>
            </a:r>
            <a:r>
              <a:rPr lang="en-US" altLang="en-US" sz="1100" b="1"/>
              <a:t>, </a:t>
            </a:r>
            <a:r>
              <a:rPr lang="en-US" altLang="en-US" sz="1100">
                <a:hlinkClick r:id="rId3"/>
              </a:rPr>
              <a:t>http://www.haaretz.com/print-edition/news/israel-has-101-different-types-of-permits-governing-palestinian-movement-1.403039</a:t>
            </a:r>
            <a:r>
              <a:rPr lang="en-US" altLang="en-US" sz="1100"/>
              <a:t> </a:t>
            </a:r>
          </a:p>
        </p:txBody>
      </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Title 1"/>
          <p:cNvSpPr>
            <a:spLocks noGrp="1"/>
          </p:cNvSpPr>
          <p:nvPr>
            <p:ph type="title"/>
          </p:nvPr>
        </p:nvSpPr>
        <p:spPr>
          <a:xfrm>
            <a:off x="0" y="33338"/>
            <a:ext cx="6629400" cy="1905000"/>
          </a:xfrm>
        </p:spPr>
        <p:txBody>
          <a:bodyPr/>
          <a:lstStyle/>
          <a:p>
            <a:r>
              <a:rPr lang="en-US" altLang="en-US" sz="4000" b="1" smtClean="0"/>
              <a:t>Amnesty International warns Israel against use of force in 'Land Day' demonstrations</a:t>
            </a:r>
          </a:p>
        </p:txBody>
      </p:sp>
      <p:sp>
        <p:nvSpPr>
          <p:cNvPr id="180227" name="Content Placeholder 2"/>
          <p:cNvSpPr>
            <a:spLocks noGrp="1"/>
          </p:cNvSpPr>
          <p:nvPr>
            <p:ph idx="1"/>
          </p:nvPr>
        </p:nvSpPr>
        <p:spPr>
          <a:xfrm>
            <a:off x="12700" y="2165350"/>
            <a:ext cx="9131300" cy="4692650"/>
          </a:xfrm>
        </p:spPr>
        <p:txBody>
          <a:bodyPr/>
          <a:lstStyle/>
          <a:p>
            <a:pPr marL="0" indent="0">
              <a:buFontTx/>
              <a:buNone/>
            </a:pPr>
            <a:r>
              <a:rPr lang="en-US" altLang="en-US" sz="2000" dirty="0" smtClean="0"/>
              <a:t>Amnesty International made a public statement on Saturday strictly warning, "Israel must not use violence to quash Land Day demonstrations on Sunday." The press release made open the organization's fear that Israeli security forces plan to "launch a violent crackdown on planned Palestinian protests."</a:t>
            </a:r>
          </a:p>
          <a:p>
            <a:pPr marL="0" indent="0">
              <a:buFontTx/>
              <a:buNone/>
            </a:pPr>
            <a:r>
              <a:rPr lang="en-US" altLang="en-US" sz="2000" dirty="0" smtClean="0"/>
              <a:t>Israeli Arabs will mark the annual Land Day on Sunday, with protests planned across the country. </a:t>
            </a:r>
          </a:p>
          <a:p>
            <a:pPr marL="0" indent="0">
              <a:buFontTx/>
              <a:buNone/>
            </a:pPr>
            <a:r>
              <a:rPr lang="en-US" altLang="en-US" sz="2000" dirty="0" smtClean="0"/>
              <a:t>The annual event commemorates six Israeli Arabs killed by security forces during riots on March 30, 1976, which were held to protest the state appropriation of Arab land in the Galilee. </a:t>
            </a:r>
          </a:p>
          <a:p>
            <a:pPr marL="0" indent="0">
              <a:buFontTx/>
              <a:buNone/>
            </a:pPr>
            <a:r>
              <a:rPr lang="en-US" altLang="en-US" sz="2000" dirty="0" smtClean="0"/>
              <a:t>Last year protesters around the country numbered in the thousands with many carrying Palestinian flags and chanting “from the river to the sea, Palestine will be free” and “with blood and fire, we will liberate al-Aksa,” among other chants.</a:t>
            </a:r>
            <a:endParaRPr lang="en-US" altLang="en-US" sz="2000" dirty="0" smtClean="0">
              <a:solidFill>
                <a:schemeClr val="tx2"/>
              </a:solidFill>
            </a:endParaRPr>
          </a:p>
          <a:p>
            <a:pPr marL="0" indent="0">
              <a:buFontTx/>
              <a:buNone/>
            </a:pPr>
            <a:r>
              <a:rPr lang="en-US" altLang="en-US" sz="2000" dirty="0" smtClean="0">
                <a:solidFill>
                  <a:schemeClr val="tx2"/>
                </a:solidFill>
              </a:rPr>
              <a:t>The Jerusalem Post, 3/30/2014, </a:t>
            </a:r>
            <a:r>
              <a:rPr lang="en-US" altLang="en-US" sz="2000" dirty="0" smtClean="0">
                <a:solidFill>
                  <a:schemeClr val="tx2"/>
                </a:solidFill>
                <a:hlinkClick r:id="rId2"/>
              </a:rPr>
              <a:t>http://www.jpost.com/National-News/Amnesty-International-warns-Israel-against-use-of-force-in-Land-Day-demonstrations-346859</a:t>
            </a:r>
            <a:r>
              <a:rPr lang="en-US" altLang="en-US" sz="2000" dirty="0" smtClean="0">
                <a:solidFill>
                  <a:schemeClr val="tx2"/>
                </a:solidFill>
              </a:rPr>
              <a:t> </a:t>
            </a:r>
          </a:p>
        </p:txBody>
      </p:sp>
      <p:pic>
        <p:nvPicPr>
          <p:cNvPr id="180228" name="Picture 2" descr="Child throws stone during Land Day prote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813" y="3175"/>
            <a:ext cx="2622550" cy="167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0229" name="Rectangle 3"/>
          <p:cNvSpPr>
            <a:spLocks noChangeArrowheads="1"/>
          </p:cNvSpPr>
          <p:nvPr/>
        </p:nvSpPr>
        <p:spPr bwMode="auto">
          <a:xfrm>
            <a:off x="6500813" y="1676400"/>
            <a:ext cx="2587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tx2"/>
                </a:solidFill>
              </a:rPr>
              <a:t>Child throws stone during Land Day protest Photo: Marc Israel Sellem</a:t>
            </a:r>
          </a:p>
        </p:txBody>
      </p:sp>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Main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800" y="1076325"/>
            <a:ext cx="5462623" cy="382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1251" name="Rectangle 1"/>
          <p:cNvSpPr>
            <a:spLocks noChangeArrowheads="1"/>
          </p:cNvSpPr>
          <p:nvPr/>
        </p:nvSpPr>
        <p:spPr bwMode="auto">
          <a:xfrm>
            <a:off x="3733800" y="4800600"/>
            <a:ext cx="5410198"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300" dirty="0">
                <a:solidFill>
                  <a:schemeClr val="tx2"/>
                </a:solidFill>
              </a:rPr>
              <a:t>A Palestinian woman touches her face after an Israeli border police officer sprayed her with pepper spray during confrontations at a Land Day protest outside Jerusalem's Old City March 30, </a:t>
            </a:r>
            <a:r>
              <a:rPr lang="en-US" altLang="en-US" sz="2400" dirty="0">
                <a:solidFill>
                  <a:schemeClr val="tx2"/>
                </a:solidFill>
              </a:rPr>
              <a:t>2014.</a:t>
            </a:r>
            <a:r>
              <a:rPr lang="en-US" altLang="en-US" sz="1800" dirty="0">
                <a:solidFill>
                  <a:schemeClr val="tx2"/>
                </a:solidFill>
              </a:rPr>
              <a:t> REUTERS/Baz Ratner, </a:t>
            </a:r>
            <a:r>
              <a:rPr lang="en-US" altLang="en-US" sz="1400" dirty="0">
                <a:solidFill>
                  <a:schemeClr val="tx2"/>
                </a:solidFill>
                <a:hlinkClick r:id="rId3"/>
              </a:rPr>
              <a:t>http://blogs.reuters.com/fullfoc</a:t>
            </a:r>
            <a:r>
              <a:rPr lang="en-US" altLang="en-US" sz="1400" b="1" dirty="0">
                <a:solidFill>
                  <a:schemeClr val="tx2"/>
                </a:solidFill>
                <a:hlinkClick r:id="rId3"/>
              </a:rPr>
              <a:t>us/2014/04/03/editors-choice-34/#a=6</a:t>
            </a:r>
            <a:r>
              <a:rPr lang="en-US" altLang="en-US" sz="1400" b="1" dirty="0">
                <a:solidFill>
                  <a:schemeClr val="tx2"/>
                </a:solidFill>
              </a:rPr>
              <a:t> </a:t>
            </a:r>
          </a:p>
        </p:txBody>
      </p:sp>
      <p:sp>
        <p:nvSpPr>
          <p:cNvPr id="181252" name="TextBox 2"/>
          <p:cNvSpPr txBox="1">
            <a:spLocks noChangeArrowheads="1"/>
          </p:cNvSpPr>
          <p:nvPr/>
        </p:nvSpPr>
        <p:spPr bwMode="auto">
          <a:xfrm>
            <a:off x="3137153" y="-14288"/>
            <a:ext cx="600684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6400" b="1" dirty="0">
                <a:solidFill>
                  <a:schemeClr val="tx2"/>
                </a:solidFill>
              </a:rPr>
              <a:t>Land Day</a:t>
            </a:r>
          </a:p>
        </p:txBody>
      </p:sp>
      <p:sp>
        <p:nvSpPr>
          <p:cNvPr id="2" name="Rectangle 1"/>
          <p:cNvSpPr/>
          <p:nvPr/>
        </p:nvSpPr>
        <p:spPr>
          <a:xfrm>
            <a:off x="-12700" y="-38100"/>
            <a:ext cx="3746500" cy="7017306"/>
          </a:xfrm>
          <a:prstGeom prst="rect">
            <a:avLst/>
          </a:prstGeom>
        </p:spPr>
        <p:txBody>
          <a:bodyPr wrap="square">
            <a:spAutoFit/>
          </a:bodyPr>
          <a:lstStyle/>
          <a:p>
            <a:r>
              <a:rPr lang="en-US" sz="6400" b="1" dirty="0" smtClean="0">
                <a:solidFill>
                  <a:schemeClr val="tx2"/>
                </a:solidFill>
              </a:rPr>
              <a:t>The 1967 </a:t>
            </a:r>
            <a:r>
              <a:rPr lang="en-US" sz="6400" b="1" dirty="0">
                <a:solidFill>
                  <a:schemeClr val="tx2"/>
                </a:solidFill>
              </a:rPr>
              <a:t>Six-Day War:</a:t>
            </a:r>
          </a:p>
          <a:p>
            <a:r>
              <a:rPr lang="en-US" sz="1800" dirty="0">
                <a:hlinkClick r:id="rId4"/>
              </a:rPr>
              <a:t>http://</a:t>
            </a:r>
            <a:r>
              <a:rPr lang="en-US" sz="1800" dirty="0" smtClean="0">
                <a:hlinkClick r:id="rId4"/>
              </a:rPr>
              <a:t>www.washingtonreport.me/a-pre-planned-war-of-choice.html</a:t>
            </a:r>
            <a:r>
              <a:rPr lang="en-US" sz="1800" dirty="0" smtClean="0"/>
              <a:t> </a:t>
            </a:r>
          </a:p>
          <a:p>
            <a:endParaRPr lang="en-US" sz="1800" dirty="0"/>
          </a:p>
          <a:p>
            <a:r>
              <a:rPr lang="en-US" sz="1800" dirty="0">
                <a:hlinkClick r:id="rId5"/>
              </a:rPr>
              <a:t>http://</a:t>
            </a:r>
            <a:r>
              <a:rPr lang="en-US" sz="1800" dirty="0" smtClean="0">
                <a:hlinkClick r:id="rId5"/>
              </a:rPr>
              <a:t>www.washingtonreport.me/six-days-in-june.html</a:t>
            </a:r>
            <a:r>
              <a:rPr lang="en-US" sz="1800" dirty="0" smtClean="0"/>
              <a:t>  </a:t>
            </a:r>
          </a:p>
          <a:p>
            <a:endParaRPr lang="en-US" sz="1800" dirty="0"/>
          </a:p>
          <a:p>
            <a:r>
              <a:rPr lang="en-US" sz="1800" dirty="0">
                <a:hlinkClick r:id="rId6"/>
              </a:rPr>
              <a:t>http://</a:t>
            </a:r>
            <a:r>
              <a:rPr lang="en-US" sz="1800" dirty="0" smtClean="0">
                <a:hlinkClick r:id="rId6"/>
              </a:rPr>
              <a:t>www.washingtonreport.me/uss-liberty.html</a:t>
            </a:r>
            <a:r>
              <a:rPr lang="en-US" sz="1800" dirty="0" smtClean="0"/>
              <a:t> </a:t>
            </a:r>
          </a:p>
          <a:p>
            <a:endParaRPr lang="en-US" sz="1800" dirty="0"/>
          </a:p>
          <a:p>
            <a:r>
              <a:rPr lang="en-US" sz="1800" dirty="0">
                <a:hlinkClick r:id="rId7"/>
              </a:rPr>
              <a:t>http://</a:t>
            </a:r>
            <a:r>
              <a:rPr lang="en-US" sz="1800" dirty="0" smtClean="0">
                <a:hlinkClick r:id="rId7"/>
              </a:rPr>
              <a:t>www.washingtonreport.me/the-golan-heights.html</a:t>
            </a:r>
            <a:r>
              <a:rPr lang="en-US" sz="1800" dirty="0" smtClean="0"/>
              <a:t> </a:t>
            </a:r>
          </a:p>
          <a:p>
            <a:endParaRPr lang="en-US" sz="1800" dirty="0"/>
          </a:p>
          <a:p>
            <a:r>
              <a:rPr lang="en-US" sz="1800" dirty="0">
                <a:hlinkClick r:id="rId8"/>
              </a:rPr>
              <a:t>http://</a:t>
            </a:r>
            <a:r>
              <a:rPr lang="en-US" sz="1800" dirty="0" smtClean="0">
                <a:hlinkClick r:id="rId8"/>
              </a:rPr>
              <a:t>www.washingtonreport.me/50-years-later.html</a:t>
            </a:r>
            <a:r>
              <a:rPr lang="en-US" sz="1800" dirty="0" smtClean="0"/>
              <a:t> </a:t>
            </a:r>
            <a:endParaRPr lang="en-US" sz="1800" dirty="0"/>
          </a:p>
        </p:txBody>
      </p:sp>
      <p:cxnSp>
        <p:nvCxnSpPr>
          <p:cNvPr id="4" name="Straight Connector 3"/>
          <p:cNvCxnSpPr/>
          <p:nvPr/>
        </p:nvCxnSpPr>
        <p:spPr bwMode="auto">
          <a:xfrm>
            <a:off x="3657600" y="-14288"/>
            <a:ext cx="0" cy="68722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descr="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0"/>
            <a:ext cx="2133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2275" name="Rectangle 4"/>
          <p:cNvSpPr>
            <a:spLocks noChangeArrowheads="1"/>
          </p:cNvSpPr>
          <p:nvPr/>
        </p:nvSpPr>
        <p:spPr bwMode="auto">
          <a:xfrm>
            <a:off x="0" y="0"/>
            <a:ext cx="7010400" cy="695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2400" b="1" dirty="0">
                <a:solidFill>
                  <a:schemeClr val="tx2"/>
                </a:solidFill>
              </a:rPr>
              <a:t>Stages of Ethnic Cleansing of Muslims and Christians from Palestine by Jewish Settlers:</a:t>
            </a:r>
          </a:p>
          <a:p>
            <a:pPr>
              <a:spcBef>
                <a:spcPct val="0"/>
              </a:spcBef>
              <a:buFontTx/>
              <a:buNone/>
            </a:pPr>
            <a:r>
              <a:rPr lang="en-US" altLang="en-US" sz="1800" b="1" u="sng" dirty="0"/>
              <a:t>1948 war</a:t>
            </a:r>
            <a:r>
              <a:rPr lang="en-US" altLang="en-US" sz="1800" b="1" dirty="0"/>
              <a:t>: </a:t>
            </a:r>
            <a:r>
              <a:rPr lang="en-US" altLang="en-US" sz="1800" dirty="0"/>
              <a:t>(1) creation of Israel, (2) the ethnic cleansing of the Palestinians from 13 cities and 600 villages (i.e.., </a:t>
            </a:r>
            <a:r>
              <a:rPr lang="en-US" altLang="en-US" sz="1800" dirty="0" err="1"/>
              <a:t>Deir</a:t>
            </a:r>
            <a:r>
              <a:rPr lang="en-US" altLang="en-US" sz="1800" dirty="0"/>
              <a:t> Yassin massacre 4/9-11/1948), and (3) the birth of Palestinian refugees</a:t>
            </a:r>
          </a:p>
          <a:p>
            <a:pPr>
              <a:spcBef>
                <a:spcPct val="0"/>
              </a:spcBef>
              <a:buFontTx/>
              <a:buNone/>
            </a:pPr>
            <a:r>
              <a:rPr lang="en-US" altLang="en-US" sz="1800" b="1" u="sng" dirty="0"/>
              <a:t>1967 war</a:t>
            </a:r>
            <a:r>
              <a:rPr lang="en-US" altLang="en-US" sz="1800" b="1" dirty="0"/>
              <a:t>:</a:t>
            </a:r>
            <a:r>
              <a:rPr lang="en-US" altLang="en-US" sz="1800" dirty="0"/>
              <a:t> (1) Israel occupied all of Palestine and (2) continued the ethnic cleansing</a:t>
            </a:r>
          </a:p>
          <a:p>
            <a:pPr>
              <a:spcBef>
                <a:spcPct val="0"/>
              </a:spcBef>
              <a:buFontTx/>
              <a:buNone/>
            </a:pPr>
            <a:r>
              <a:rPr lang="en-US" altLang="en-US" sz="1800" b="1" u="sng" dirty="0"/>
              <a:t>After 1967</a:t>
            </a:r>
            <a:r>
              <a:rPr lang="en-US" altLang="en-US" sz="1800" b="1" dirty="0"/>
              <a:t>:</a:t>
            </a:r>
            <a:r>
              <a:rPr lang="en-US" altLang="en-US" sz="1800" dirty="0"/>
              <a:t> the Israeli government and Jewish settlers built settlements in the conquered territories of the West Bank and the Gaza Strip &amp; continued the ethnic cleansing of the Palestinians through (1) </a:t>
            </a:r>
            <a:r>
              <a:rPr lang="en-US" altLang="en-US" sz="1800" dirty="0">
                <a:solidFill>
                  <a:schemeClr val="tx2"/>
                </a:solidFill>
              </a:rPr>
              <a:t>eviction,</a:t>
            </a:r>
            <a:r>
              <a:rPr lang="en-US" altLang="en-US" sz="1800" dirty="0"/>
              <a:t> (2) e</a:t>
            </a:r>
            <a:r>
              <a:rPr lang="en-US" altLang="en-US" sz="1800" dirty="0">
                <a:solidFill>
                  <a:schemeClr val="tx2"/>
                </a:solidFill>
              </a:rPr>
              <a:t>xpropriation</a:t>
            </a:r>
            <a:r>
              <a:rPr lang="en-US" altLang="en-US" sz="1800" dirty="0"/>
              <a:t>, (3) </a:t>
            </a:r>
            <a:r>
              <a:rPr lang="en-US" altLang="en-US" sz="1800" dirty="0">
                <a:solidFill>
                  <a:schemeClr val="tx2"/>
                </a:solidFill>
              </a:rPr>
              <a:t>border closures</a:t>
            </a:r>
            <a:r>
              <a:rPr lang="en-US" altLang="en-US" sz="1800" dirty="0"/>
              <a:t>, (4) </a:t>
            </a:r>
            <a:r>
              <a:rPr lang="en-US" altLang="en-US" sz="1800" dirty="0">
                <a:solidFill>
                  <a:schemeClr val="tx2"/>
                </a:solidFill>
              </a:rPr>
              <a:t>abuse at checkpoints</a:t>
            </a:r>
            <a:r>
              <a:rPr lang="en-US" altLang="en-US" sz="1800" dirty="0"/>
              <a:t>, (5) </a:t>
            </a:r>
            <a:r>
              <a:rPr lang="en-US" altLang="en-US" sz="1800" dirty="0">
                <a:solidFill>
                  <a:schemeClr val="tx2"/>
                </a:solidFill>
              </a:rPr>
              <a:t>house demolitions</a:t>
            </a:r>
            <a:r>
              <a:rPr lang="en-US" altLang="en-US" sz="1800" dirty="0"/>
              <a:t>, (6) </a:t>
            </a:r>
            <a:r>
              <a:rPr lang="en-US" altLang="en-US" sz="1800" dirty="0">
                <a:solidFill>
                  <a:schemeClr val="tx2"/>
                </a:solidFill>
              </a:rPr>
              <a:t>olive tree uprooting</a:t>
            </a:r>
            <a:r>
              <a:rPr lang="en-US" altLang="en-US" sz="1800" dirty="0"/>
              <a:t>, (7) s</a:t>
            </a:r>
            <a:r>
              <a:rPr lang="en-US" altLang="en-US" sz="1800" dirty="0">
                <a:solidFill>
                  <a:schemeClr val="tx2"/>
                </a:solidFill>
              </a:rPr>
              <a:t>anction</a:t>
            </a:r>
            <a:r>
              <a:rPr lang="en-US" altLang="en-US" sz="1800" dirty="0"/>
              <a:t>s, (8) </a:t>
            </a:r>
            <a:r>
              <a:rPr lang="en-US" altLang="en-US" sz="1800" dirty="0">
                <a:solidFill>
                  <a:schemeClr val="tx2"/>
                </a:solidFill>
              </a:rPr>
              <a:t>assassination of military and political activists</a:t>
            </a:r>
            <a:r>
              <a:rPr lang="en-US" altLang="en-US" sz="1800" dirty="0"/>
              <a:t>, (9) </a:t>
            </a:r>
            <a:r>
              <a:rPr lang="en-US" altLang="en-US" sz="1800" dirty="0">
                <a:solidFill>
                  <a:schemeClr val="tx2"/>
                </a:solidFill>
              </a:rPr>
              <a:t>large military  operations</a:t>
            </a:r>
            <a:r>
              <a:rPr lang="en-US" altLang="en-US" sz="1800" dirty="0"/>
              <a:t> (in the West Bank in 4/3-11/2002 and in the Gaza Strip </a:t>
            </a:r>
            <a:r>
              <a:rPr lang="en-US" altLang="en-US" sz="1800"/>
              <a:t>in </a:t>
            </a:r>
            <a:r>
              <a:rPr lang="en-US" altLang="en-US" sz="1800" smtClean="0"/>
              <a:t>2008/2009 and 2014); </a:t>
            </a:r>
            <a:r>
              <a:rPr lang="en-US" altLang="en-US" sz="1800" dirty="0"/>
              <a:t>(10) </a:t>
            </a:r>
            <a:r>
              <a:rPr lang="en-US" altLang="en-US" sz="1800" dirty="0">
                <a:solidFill>
                  <a:schemeClr val="tx2"/>
                </a:solidFill>
              </a:rPr>
              <a:t>mass arrests</a:t>
            </a:r>
            <a:r>
              <a:rPr lang="en-US" altLang="en-US" sz="1800" dirty="0"/>
              <a:t>, (11) </a:t>
            </a:r>
            <a:r>
              <a:rPr lang="en-US" altLang="en-US" sz="1800" dirty="0">
                <a:solidFill>
                  <a:schemeClr val="tx2"/>
                </a:solidFill>
              </a:rPr>
              <a:t>walls of separation</a:t>
            </a:r>
            <a:r>
              <a:rPr lang="en-US" altLang="en-US" sz="1800" dirty="0"/>
              <a:t>, (12) </a:t>
            </a:r>
            <a:r>
              <a:rPr lang="en-US" altLang="en-US" sz="1800" dirty="0">
                <a:solidFill>
                  <a:schemeClr val="tx2"/>
                </a:solidFill>
              </a:rPr>
              <a:t>discriminatory legislation</a:t>
            </a:r>
            <a:r>
              <a:rPr lang="en-US" altLang="en-US" sz="1800" dirty="0"/>
              <a:t>, (13) </a:t>
            </a:r>
            <a:r>
              <a:rPr lang="en-US" altLang="en-US" sz="1800" dirty="0">
                <a:solidFill>
                  <a:schemeClr val="tx2"/>
                </a:solidFill>
              </a:rPr>
              <a:t>denial of right to return, </a:t>
            </a:r>
            <a:r>
              <a:rPr lang="en-US" altLang="en-US" sz="1800" dirty="0"/>
              <a:t>and (14) </a:t>
            </a:r>
            <a:r>
              <a:rPr lang="en-US" altLang="en-US" sz="1800">
                <a:solidFill>
                  <a:schemeClr val="tx2"/>
                </a:solidFill>
              </a:rPr>
              <a:t>other </a:t>
            </a:r>
            <a:r>
              <a:rPr lang="en-US" altLang="en-US" sz="1800" smtClean="0">
                <a:solidFill>
                  <a:schemeClr val="tx2"/>
                </a:solidFill>
              </a:rPr>
              <a:t>means </a:t>
            </a:r>
            <a:r>
              <a:rPr lang="en-US" altLang="en-US" sz="1800" dirty="0"/>
              <a:t>(see the headline story below):</a:t>
            </a:r>
          </a:p>
          <a:p>
            <a:pPr>
              <a:spcBef>
                <a:spcPct val="0"/>
              </a:spcBef>
              <a:buFontTx/>
              <a:buNone/>
            </a:pPr>
            <a:endParaRPr lang="en-US" altLang="en-US" sz="800" dirty="0"/>
          </a:p>
          <a:p>
            <a:pPr>
              <a:spcBef>
                <a:spcPct val="0"/>
              </a:spcBef>
              <a:buFontTx/>
              <a:buNone/>
            </a:pPr>
            <a:r>
              <a:rPr lang="en-US" altLang="en-US" sz="1600" b="1" dirty="0">
                <a:solidFill>
                  <a:schemeClr val="tx2"/>
                </a:solidFill>
              </a:rPr>
              <a:t>3,000 trees to be planted in Israel to memorialize Newtown victims</a:t>
            </a:r>
            <a:r>
              <a:rPr lang="en-US" altLang="en-US" sz="1600" dirty="0">
                <a:solidFill>
                  <a:schemeClr val="tx2"/>
                </a:solidFill>
              </a:rPr>
              <a:t>: NEW YORK (JTA) – More than 2,000 people have donated funds to plant a grove of more than 3,000 trees in Israel in memory of the victims of the Newtown shooting... The idea for the Newtown grove grew from a request made by Veronique </a:t>
            </a:r>
            <a:r>
              <a:rPr lang="en-US" altLang="en-US" sz="1600" dirty="0" err="1">
                <a:solidFill>
                  <a:schemeClr val="tx2"/>
                </a:solidFill>
              </a:rPr>
              <a:t>Pozner</a:t>
            </a:r>
            <a:r>
              <a:rPr lang="en-US" altLang="en-US" sz="1600" dirty="0">
                <a:solidFill>
                  <a:schemeClr val="tx2"/>
                </a:solidFill>
              </a:rPr>
              <a:t>, whose son, Noah, was the only Jewish victim of the shooting at the Connecticut school</a:t>
            </a:r>
            <a:r>
              <a:rPr lang="en-US" altLang="en-US" sz="1600" dirty="0"/>
              <a:t>. --Jewish Telegraphic Agency, December 31, 2012, </a:t>
            </a:r>
            <a:r>
              <a:rPr lang="en-US" altLang="en-US" sz="1200" dirty="0">
                <a:solidFill>
                  <a:schemeClr val="tx2"/>
                </a:solidFill>
                <a:hlinkClick r:id="rId4"/>
              </a:rPr>
              <a:t>http://www.jta.org/news/article/2012/12/31/3115736/3000-trees-to-be-planted-in-israel-to-memorialize-newtown-victims</a:t>
            </a:r>
            <a:endParaRPr lang="en-US" altLang="en-US" sz="1200" dirty="0">
              <a:solidFill>
                <a:schemeClr val="tx2"/>
              </a:solidFill>
            </a:endParaRPr>
          </a:p>
        </p:txBody>
      </p:sp>
      <p:cxnSp>
        <p:nvCxnSpPr>
          <p:cNvPr id="182276" name="Straight Connector 3"/>
          <p:cNvCxnSpPr>
            <a:cxnSpLocks noChangeShapeType="1"/>
          </p:cNvCxnSpPr>
          <p:nvPr/>
        </p:nvCxnSpPr>
        <p:spPr bwMode="auto">
          <a:xfrm>
            <a:off x="0" y="4953000"/>
            <a:ext cx="6553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Title 1"/>
          <p:cNvSpPr>
            <a:spLocks noGrp="1"/>
          </p:cNvSpPr>
          <p:nvPr>
            <p:ph type="title"/>
          </p:nvPr>
        </p:nvSpPr>
        <p:spPr>
          <a:xfrm>
            <a:off x="0" y="0"/>
            <a:ext cx="9144000" cy="2133600"/>
          </a:xfrm>
        </p:spPr>
        <p:txBody>
          <a:bodyPr/>
          <a:lstStyle/>
          <a:p>
            <a:r>
              <a:rPr lang="en-US" altLang="en-US" sz="4800" b="1" smtClean="0"/>
              <a:t>Arab-Israeli Wars and other conflicts have cost the Middle East trillions of dollars</a:t>
            </a:r>
          </a:p>
        </p:txBody>
      </p:sp>
      <p:sp>
        <p:nvSpPr>
          <p:cNvPr id="183299" name="Content Placeholder 2"/>
          <p:cNvSpPr>
            <a:spLocks noGrp="1"/>
          </p:cNvSpPr>
          <p:nvPr>
            <p:ph idx="1"/>
          </p:nvPr>
        </p:nvSpPr>
        <p:spPr>
          <a:xfrm>
            <a:off x="0" y="2057400"/>
            <a:ext cx="4191000" cy="4800600"/>
          </a:xfrm>
        </p:spPr>
        <p:txBody>
          <a:bodyPr/>
          <a:lstStyle/>
          <a:p>
            <a:pPr algn="ctr">
              <a:buFontTx/>
              <a:buNone/>
            </a:pPr>
            <a:r>
              <a:rPr lang="en-US" altLang="en-US" sz="5400" b="1" dirty="0" smtClean="0"/>
              <a:t>Six major Arab-Israeli wars</a:t>
            </a:r>
          </a:p>
          <a:p>
            <a:pPr algn="ctr">
              <a:buFontTx/>
              <a:buNone/>
            </a:pPr>
            <a:r>
              <a:rPr lang="en-US" altLang="en-US" sz="2000" dirty="0" smtClean="0"/>
              <a:t>1948</a:t>
            </a:r>
          </a:p>
          <a:p>
            <a:pPr algn="ctr">
              <a:buFontTx/>
              <a:buNone/>
            </a:pPr>
            <a:r>
              <a:rPr lang="en-US" altLang="en-US" sz="2000" dirty="0" smtClean="0"/>
              <a:t>1956</a:t>
            </a:r>
          </a:p>
          <a:p>
            <a:pPr algn="ctr">
              <a:buFontTx/>
              <a:buNone/>
            </a:pPr>
            <a:r>
              <a:rPr lang="en-US" altLang="en-US" sz="2000" dirty="0" smtClean="0"/>
              <a:t>1967</a:t>
            </a:r>
          </a:p>
          <a:p>
            <a:pPr algn="ctr">
              <a:buFontTx/>
              <a:buNone/>
            </a:pPr>
            <a:r>
              <a:rPr lang="en-US" altLang="en-US" sz="2000" dirty="0" smtClean="0"/>
              <a:t>1973</a:t>
            </a:r>
          </a:p>
          <a:p>
            <a:pPr algn="ctr">
              <a:buFontTx/>
              <a:buNone/>
            </a:pPr>
            <a:r>
              <a:rPr lang="en-US" altLang="en-US" sz="2000" dirty="0" smtClean="0"/>
              <a:t>1982</a:t>
            </a:r>
          </a:p>
          <a:p>
            <a:pPr algn="ctr">
              <a:buFontTx/>
              <a:buNone/>
            </a:pPr>
            <a:r>
              <a:rPr lang="en-US" altLang="en-US" sz="2000" dirty="0" smtClean="0"/>
              <a:t>2006</a:t>
            </a:r>
          </a:p>
          <a:p>
            <a:pPr>
              <a:buFontTx/>
              <a:buNone/>
            </a:pPr>
            <a:endParaRPr lang="en-US" altLang="en-US" sz="6600" dirty="0" smtClean="0"/>
          </a:p>
        </p:txBody>
      </p:sp>
      <p:sp>
        <p:nvSpPr>
          <p:cNvPr id="183300" name="TextBox 3"/>
          <p:cNvSpPr txBox="1">
            <a:spLocks noChangeArrowheads="1"/>
          </p:cNvSpPr>
          <p:nvPr/>
        </p:nvSpPr>
        <p:spPr bwMode="auto">
          <a:xfrm>
            <a:off x="4114800" y="2133600"/>
            <a:ext cx="5029200" cy="529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dirty="0"/>
              <a:t>A January 2009 study by India’s </a:t>
            </a:r>
            <a:r>
              <a:rPr lang="en-US" altLang="en-US" sz="3600" i="1" dirty="0"/>
              <a:t>Strategic Foresight Group</a:t>
            </a:r>
            <a:r>
              <a:rPr lang="en-US" altLang="en-US" sz="3600" dirty="0"/>
              <a:t> concluded that </a:t>
            </a:r>
            <a:r>
              <a:rPr lang="en-US" altLang="en-US" sz="3600" b="1" dirty="0">
                <a:solidFill>
                  <a:schemeClr val="tx2"/>
                </a:solidFill>
              </a:rPr>
              <a:t>20 years of conflict has cost the Middle East $12 trillion. </a:t>
            </a:r>
          </a:p>
          <a:p>
            <a:pPr eaLnBrk="1" hangingPunct="1">
              <a:spcBef>
                <a:spcPct val="0"/>
              </a:spcBef>
              <a:buFontTx/>
              <a:buNone/>
            </a:pPr>
            <a:r>
              <a:rPr lang="en-US" altLang="en-US" sz="3600" dirty="0"/>
              <a:t>Reuters, 1/23/2009</a:t>
            </a:r>
            <a:r>
              <a:rPr lang="en-US" altLang="en-US" sz="1800" dirty="0"/>
              <a:t>, </a:t>
            </a:r>
            <a:r>
              <a:rPr lang="en-US" altLang="en-US" sz="1800" b="1" dirty="0">
                <a:hlinkClick r:id="rId2"/>
              </a:rPr>
              <a:t>http://in.reuters.com/article/domesticNews/idINLN69708120090123</a:t>
            </a:r>
            <a:endParaRPr lang="en-US" altLang="en-US" sz="1800" b="1" dirty="0"/>
          </a:p>
          <a:p>
            <a:pPr eaLnBrk="1" hangingPunct="1">
              <a:spcBef>
                <a:spcPct val="0"/>
              </a:spcBef>
              <a:buFontTx/>
              <a:buNone/>
            </a:pPr>
            <a:endParaRPr lang="en-US" altLang="en-US" b="1" dirty="0"/>
          </a:p>
          <a:p>
            <a:pPr eaLnBrk="1" hangingPunct="1">
              <a:spcBef>
                <a:spcPct val="0"/>
              </a:spcBef>
              <a:buFontTx/>
              <a:buNone/>
            </a:pPr>
            <a:endParaRPr lang="en-US" altLang="en-US" sz="1800" dirty="0"/>
          </a:p>
        </p:txBody>
      </p:sp>
      <p:cxnSp>
        <p:nvCxnSpPr>
          <p:cNvPr id="183301" name="Straight Connector 5"/>
          <p:cNvCxnSpPr>
            <a:cxnSpLocks noChangeShapeType="1"/>
          </p:cNvCxnSpPr>
          <p:nvPr/>
        </p:nvCxnSpPr>
        <p:spPr bwMode="auto">
          <a:xfrm rot="5400000">
            <a:off x="1790701" y="4533900"/>
            <a:ext cx="4648200" cy="31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3302" name="Straight Connector 7"/>
          <p:cNvCxnSpPr>
            <a:cxnSpLocks noChangeShapeType="1"/>
          </p:cNvCxnSpPr>
          <p:nvPr/>
        </p:nvCxnSpPr>
        <p:spPr bwMode="auto">
          <a:xfrm>
            <a:off x="0" y="22098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descr="1_534606_1_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990600"/>
            <a:ext cx="381000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3"/>
          <p:cNvSpPr>
            <a:spLocks noChangeArrowheads="1"/>
          </p:cNvSpPr>
          <p:nvPr/>
        </p:nvSpPr>
        <p:spPr bwMode="auto">
          <a:xfrm>
            <a:off x="2057400" y="984250"/>
            <a:ext cx="3276600" cy="3508375"/>
          </a:xfrm>
          <a:prstGeom prst="rect">
            <a:avLst/>
          </a:prstGeom>
          <a:noFill/>
          <a:ln w="9525">
            <a:noFill/>
            <a:miter lim="800000"/>
            <a:headEnd/>
            <a:tailEnd/>
          </a:ln>
        </p:spPr>
        <p:txBody>
          <a:bodyPr lIns="0" tIns="0" rIns="0" bIns="0" anchor="ctr">
            <a:spAutoFit/>
          </a:bodyPr>
          <a:lstStyle/>
          <a:p>
            <a:pPr>
              <a:defRPr/>
            </a:pPr>
            <a:r>
              <a:rPr lang="en-US" sz="1800" b="1" dirty="0">
                <a:solidFill>
                  <a:schemeClr val="tx2"/>
                </a:solidFill>
                <a:effectLst>
                  <a:outerShdw blurRad="38100" dist="38100" dir="2700000" algn="tl">
                    <a:srgbClr val="000000">
                      <a:alpha val="43137"/>
                    </a:srgbClr>
                  </a:outerShdw>
                </a:effectLst>
              </a:rPr>
              <a:t>Top Left: </a:t>
            </a:r>
            <a:r>
              <a:rPr lang="en-US" sz="1800" b="1" dirty="0">
                <a:effectLst>
                  <a:outerShdw blurRad="38100" dist="38100" dir="2700000" algn="tl">
                    <a:srgbClr val="000000">
                      <a:alpha val="43137"/>
                    </a:srgbClr>
                  </a:outerShdw>
                </a:effectLst>
              </a:rPr>
              <a:t>President Clinton appears to pause while drinking from a cup with an Israeli flag printed on it--</a:t>
            </a:r>
            <a:r>
              <a:rPr lang="en-US" sz="1800" i="1" dirty="0"/>
              <a:t>Al-</a:t>
            </a:r>
            <a:r>
              <a:rPr lang="en-US" sz="1800" i="1" dirty="0" err="1"/>
              <a:t>Majalla</a:t>
            </a:r>
            <a:r>
              <a:rPr lang="en-US" sz="1800" i="1" dirty="0"/>
              <a:t> </a:t>
            </a:r>
            <a:r>
              <a:rPr lang="en-US" sz="1800" dirty="0"/>
              <a:t>Magazine’s cover-page photo,  11/2000</a:t>
            </a:r>
          </a:p>
          <a:p>
            <a:pPr>
              <a:defRPr/>
            </a:pPr>
            <a:endParaRPr lang="en-US" sz="200" b="1" dirty="0">
              <a:solidFill>
                <a:schemeClr val="tx2"/>
              </a:solidFill>
              <a:effectLst>
                <a:outerShdw blurRad="38100" dist="38100" dir="2700000" algn="tl">
                  <a:srgbClr val="000000">
                    <a:alpha val="43137"/>
                  </a:srgbClr>
                </a:outerShdw>
              </a:effectLst>
            </a:endParaRPr>
          </a:p>
          <a:p>
            <a:pPr>
              <a:defRPr/>
            </a:pPr>
            <a:r>
              <a:rPr lang="en-US" sz="1800" b="1" dirty="0">
                <a:solidFill>
                  <a:schemeClr val="tx2"/>
                </a:solidFill>
                <a:effectLst>
                  <a:outerShdw blurRad="38100" dist="38100" dir="2700000" algn="tl">
                    <a:srgbClr val="000000">
                      <a:alpha val="43137"/>
                    </a:srgbClr>
                  </a:outerShdw>
                </a:effectLst>
              </a:rPr>
              <a:t>Top Right: </a:t>
            </a:r>
            <a:r>
              <a:rPr lang="en-US" sz="1800" b="1" dirty="0"/>
              <a:t>President Bush offers chocolates wrapped in Israeli flags to Israeli Prime Minister Sharon during their </a:t>
            </a:r>
            <a:r>
              <a:rPr lang="en-US" sz="1800" b="1" dirty="0">
                <a:cs typeface="Arial" pitchFamily="34" charset="0"/>
              </a:rPr>
              <a:t>meeting at Bush's ranch in Crawford, Texas, 4/11/2005</a:t>
            </a:r>
            <a:r>
              <a:rPr lang="en-US" sz="1800" dirty="0">
                <a:cs typeface="Arial" pitchFamily="34" charset="0"/>
              </a:rPr>
              <a:t>, Palestine Report</a:t>
            </a:r>
            <a:r>
              <a:rPr lang="en-US" sz="200" dirty="0">
                <a:cs typeface="Arial" pitchFamily="34" charset="0"/>
              </a:rPr>
              <a:t>, http://www.palestinereport.ps/article.php?article=733 </a:t>
            </a:r>
            <a:r>
              <a:rPr lang="en-US" sz="200" b="1" dirty="0">
                <a:effectLst>
                  <a:outerShdw blurRad="38100" dist="38100" dir="2700000" algn="tl">
                    <a:srgbClr val="000000">
                      <a:alpha val="43137"/>
                    </a:srgbClr>
                  </a:outerShdw>
                </a:effectLst>
              </a:rPr>
              <a:t>4/11/20</a:t>
            </a:r>
            <a:r>
              <a:rPr lang="en-US" sz="200" dirty="0"/>
              <a:t>05,,  </a:t>
            </a:r>
            <a:r>
              <a:rPr lang="en-US" sz="200" dirty="0">
                <a:hlinkClick r:id="rId4"/>
              </a:rPr>
              <a:t>http://raedinthemiddle.blogspot.com/2005/04/bush-and-sharon.html</a:t>
            </a:r>
            <a:endParaRPr lang="en-US" sz="200" dirty="0"/>
          </a:p>
        </p:txBody>
      </p:sp>
      <p:pic>
        <p:nvPicPr>
          <p:cNvPr id="184324" name="Picture 4" descr="clinton in majall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990600"/>
            <a:ext cx="2057400" cy="343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6" name="TextBox 5"/>
          <p:cNvSpPr txBox="1">
            <a:spLocks noChangeArrowheads="1"/>
          </p:cNvSpPr>
          <p:nvPr/>
        </p:nvSpPr>
        <p:spPr bwMode="auto">
          <a:xfrm>
            <a:off x="3505200" y="0"/>
            <a:ext cx="2743200" cy="646113"/>
          </a:xfrm>
          <a:prstGeom prst="rect">
            <a:avLst/>
          </a:prstGeom>
          <a:noFill/>
          <a:ln w="9525">
            <a:noFill/>
            <a:miter lim="800000"/>
            <a:headEnd/>
            <a:tailEnd/>
          </a:ln>
        </p:spPr>
        <p:txBody>
          <a:bodyPr>
            <a:spAutoFit/>
          </a:bodyPr>
          <a:lstStyle/>
          <a:p>
            <a:pPr>
              <a:defRPr/>
            </a:pPr>
            <a:r>
              <a:rPr lang="en-US" sz="1800" b="1" dirty="0">
                <a:solidFill>
                  <a:schemeClr val="tx2"/>
                </a:solidFill>
                <a:effectLst>
                  <a:outerShdw blurRad="38100" dist="38100" dir="2700000" algn="tl">
                    <a:srgbClr val="000000">
                      <a:alpha val="43137"/>
                    </a:srgbClr>
                  </a:outerShdw>
                </a:effectLst>
              </a:rPr>
              <a:t>“Why Do They Hate Us?” </a:t>
            </a:r>
            <a:r>
              <a:rPr lang="en-US" sz="1800" dirty="0">
                <a:effectLst>
                  <a:outerShdw blurRad="38100" dist="38100" dir="2700000" algn="tl">
                    <a:srgbClr val="000000">
                      <a:alpha val="43137"/>
                    </a:srgbClr>
                  </a:outerShdw>
                </a:effectLst>
              </a:rPr>
              <a:t>President George W. Bush</a:t>
            </a:r>
          </a:p>
        </p:txBody>
      </p:sp>
      <p:pic>
        <p:nvPicPr>
          <p:cNvPr id="184326" name="Picture 2" descr="http://www.aljazeera.net/mritems/images/2008/7/24/1_823606_1_3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4000" y="4000500"/>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858000" y="3903663"/>
            <a:ext cx="2286000" cy="3000375"/>
          </a:xfrm>
          <a:prstGeom prst="rect">
            <a:avLst/>
          </a:prstGeom>
        </p:spPr>
        <p:txBody>
          <a:bodyPr>
            <a:spAutoFit/>
          </a:bodyPr>
          <a:lstStyle/>
          <a:p>
            <a:pPr>
              <a:defRPr/>
            </a:pPr>
            <a:r>
              <a:rPr lang="en-US" sz="1800" b="1" dirty="0">
                <a:solidFill>
                  <a:schemeClr val="bg2"/>
                </a:solidFill>
                <a:effectLst>
                  <a:outerShdw blurRad="38100" dist="38100" dir="2700000" algn="tl">
                    <a:srgbClr val="000000">
                      <a:alpha val="43137"/>
                    </a:srgbClr>
                  </a:outerShdw>
                </a:effectLst>
                <a:cs typeface="Arial" pitchFamily="34" charset="0"/>
              </a:rPr>
              <a:t>“It is critical that we send a message around the world we will stand with Israel, we want them around not just for 60 years, but for 600 years. ” --- </a:t>
            </a:r>
            <a:r>
              <a:rPr lang="en-US" sz="1500" b="1" dirty="0">
                <a:solidFill>
                  <a:schemeClr val="tx2"/>
                </a:solidFill>
                <a:effectLst>
                  <a:outerShdw blurRad="38100" dist="38100" dir="2700000" algn="tl">
                    <a:srgbClr val="000000">
                      <a:alpha val="43137"/>
                    </a:srgbClr>
                  </a:outerShdw>
                </a:effectLst>
                <a:cs typeface="Arial" pitchFamily="34" charset="0"/>
              </a:rPr>
              <a:t>Democratic presidential candidate Barack Obama (CNN.com, 5/8/2008) </a:t>
            </a:r>
          </a:p>
        </p:txBody>
      </p:sp>
      <p:sp>
        <p:nvSpPr>
          <p:cNvPr id="184328" name="TextBox 8"/>
          <p:cNvSpPr txBox="1">
            <a:spLocks noChangeArrowheads="1"/>
          </p:cNvSpPr>
          <p:nvPr/>
        </p:nvSpPr>
        <p:spPr bwMode="auto">
          <a:xfrm>
            <a:off x="5334000" y="5411788"/>
            <a:ext cx="16002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r" eaLnBrk="1" hangingPunct="1">
              <a:spcBef>
                <a:spcPct val="0"/>
              </a:spcBef>
              <a:buFontTx/>
              <a:buNone/>
            </a:pPr>
            <a:r>
              <a:rPr lang="ar-SA" altLang="en-US" sz="800" b="1" dirty="0"/>
              <a:t>أوباما يصلي أمام ما يسميه اليهود حائط المبكى في القدس المحتلة</a:t>
            </a:r>
            <a:endParaRPr lang="en-US" altLang="en-US" sz="800" b="1" dirty="0"/>
          </a:p>
          <a:p>
            <a:pPr eaLnBrk="1" hangingPunct="1">
              <a:spcBef>
                <a:spcPct val="0"/>
              </a:spcBef>
              <a:buFontTx/>
              <a:buNone/>
            </a:pPr>
            <a:r>
              <a:rPr lang="en-US" altLang="en-US" sz="1200" b="1" dirty="0">
                <a:solidFill>
                  <a:schemeClr val="tx2"/>
                </a:solidFill>
              </a:rPr>
              <a:t>“Obama prays facing what the Jews call the Wailing Wall in occupied Jerusalem”</a:t>
            </a:r>
            <a:r>
              <a:rPr lang="ar-SA" altLang="en-US" sz="1200" b="1" dirty="0">
                <a:solidFill>
                  <a:schemeClr val="tx2"/>
                </a:solidFill>
              </a:rPr>
              <a:t> </a:t>
            </a:r>
            <a:r>
              <a:rPr lang="en-US" altLang="en-US" sz="1200" i="1" dirty="0"/>
              <a:t>Aljazeera.net</a:t>
            </a:r>
            <a:r>
              <a:rPr lang="en-US" altLang="en-US" sz="1200" dirty="0"/>
              <a:t>, 7/21/1429 AH</a:t>
            </a:r>
            <a:endParaRPr lang="en-US" altLang="en-US" sz="1200" dirty="0">
              <a:solidFill>
                <a:schemeClr val="tx2"/>
              </a:solidFill>
            </a:endParaRPr>
          </a:p>
        </p:txBody>
      </p:sp>
      <p:sp>
        <p:nvSpPr>
          <p:cNvPr id="10" name="Rectangle 9"/>
          <p:cNvSpPr/>
          <p:nvPr/>
        </p:nvSpPr>
        <p:spPr>
          <a:xfrm>
            <a:off x="304800" y="0"/>
            <a:ext cx="3200400" cy="1077913"/>
          </a:xfrm>
          <a:prstGeom prst="rect">
            <a:avLst/>
          </a:prstGeom>
        </p:spPr>
        <p:txBody>
          <a:bodyPr>
            <a:spAutoFit/>
          </a:bodyPr>
          <a:lstStyle/>
          <a:p>
            <a:pPr>
              <a:defRPr/>
            </a:pPr>
            <a:r>
              <a:rPr lang="en-US" sz="1600" b="1" dirty="0">
                <a:solidFill>
                  <a:schemeClr val="tx2"/>
                </a:solidFill>
              </a:rPr>
              <a:t>“</a:t>
            </a:r>
            <a:r>
              <a:rPr lang="en-US" sz="1600" dirty="0">
                <a:solidFill>
                  <a:schemeClr val="tx2"/>
                </a:solidFill>
              </a:rPr>
              <a:t>a passionate attachment of one nation for another produces a variety of evils.” </a:t>
            </a:r>
            <a:r>
              <a:rPr lang="en-US" sz="1400" dirty="0"/>
              <a:t>President George Washington’s Farewell Address, 179</a:t>
            </a:r>
            <a:r>
              <a:rPr lang="en-US" sz="1600" dirty="0"/>
              <a:t>6</a:t>
            </a:r>
            <a:endParaRPr lang="en-US" sz="1600" b="1" dirty="0">
              <a:effectLst>
                <a:outerShdw blurRad="38100" dist="38100" dir="2700000" algn="tl">
                  <a:srgbClr val="000000">
                    <a:alpha val="43137"/>
                  </a:srgbClr>
                </a:outerShdw>
              </a:effectLst>
            </a:endParaRPr>
          </a:p>
        </p:txBody>
      </p:sp>
      <p:sp>
        <p:nvSpPr>
          <p:cNvPr id="184330" name="TextBox 10"/>
          <p:cNvSpPr txBox="1">
            <a:spLocks noChangeArrowheads="1"/>
          </p:cNvSpPr>
          <p:nvPr/>
        </p:nvSpPr>
        <p:spPr bwMode="auto">
          <a:xfrm>
            <a:off x="990600" y="1600200"/>
            <a:ext cx="10668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a:solidFill>
                  <a:schemeClr val="tx2"/>
                </a:solidFill>
              </a:rPr>
              <a:t>“For these reasons America does not like us”</a:t>
            </a:r>
          </a:p>
        </p:txBody>
      </p:sp>
      <p:cxnSp>
        <p:nvCxnSpPr>
          <p:cNvPr id="184331" name="Straight Connector 11"/>
          <p:cNvCxnSpPr>
            <a:cxnSpLocks noChangeShapeType="1"/>
          </p:cNvCxnSpPr>
          <p:nvPr/>
        </p:nvCxnSpPr>
        <p:spPr bwMode="auto">
          <a:xfrm rot="10800000">
            <a:off x="2057400" y="4419600"/>
            <a:ext cx="3276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84332" name="TextBox 13"/>
          <p:cNvSpPr txBox="1">
            <a:spLocks noChangeArrowheads="1"/>
          </p:cNvSpPr>
          <p:nvPr/>
        </p:nvSpPr>
        <p:spPr bwMode="auto">
          <a:xfrm>
            <a:off x="457200" y="4343400"/>
            <a:ext cx="48768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“[Israel is] the most cruel and racist regime… Wasn’t the military action against Iraq planned by the Zionists and their allies”? </a:t>
            </a:r>
            <a:r>
              <a:rPr lang="en-US" altLang="en-US" sz="1800" b="1" dirty="0"/>
              <a:t>---</a:t>
            </a:r>
            <a:r>
              <a:rPr lang="en-US" altLang="en-US" sz="1800" dirty="0"/>
              <a:t>Iranian President Mahmoud Ahmadinejad</a:t>
            </a:r>
            <a:r>
              <a:rPr lang="en-US" altLang="en-US" sz="200" b="1" dirty="0"/>
              <a:t>, UN anti-racism conference, Geneva, Switzerland, 4/20/2009 </a:t>
            </a:r>
          </a:p>
          <a:p>
            <a:pPr eaLnBrk="1" hangingPunct="1">
              <a:spcBef>
                <a:spcPct val="0"/>
              </a:spcBef>
              <a:buFontTx/>
              <a:buNone/>
            </a:pPr>
            <a:r>
              <a:rPr lang="en-US" altLang="en-US" sz="1800" b="1" dirty="0">
                <a:solidFill>
                  <a:schemeClr val="tx2"/>
                </a:solidFill>
              </a:rPr>
              <a:t>“Palestine is Arab” </a:t>
            </a:r>
            <a:r>
              <a:rPr lang="en-US" altLang="en-US" sz="1800" dirty="0"/>
              <a:t>were the final words of Iraq’s President Saddam Hussein</a:t>
            </a:r>
          </a:p>
          <a:p>
            <a:pPr eaLnBrk="1" hangingPunct="1">
              <a:spcBef>
                <a:spcPct val="0"/>
              </a:spcBef>
              <a:buFontTx/>
              <a:buNone/>
            </a:pPr>
            <a:r>
              <a:rPr lang="en-US" altLang="en-US" sz="1800" b="1" dirty="0">
                <a:solidFill>
                  <a:schemeClr val="tx2"/>
                </a:solidFill>
              </a:rPr>
              <a:t>“We swore that America wouldn't live in security until we live it truly in Palestine”</a:t>
            </a:r>
            <a:r>
              <a:rPr lang="en-US" altLang="en-US" sz="1800" b="1" dirty="0"/>
              <a:t> </a:t>
            </a:r>
            <a:r>
              <a:rPr lang="en-US" altLang="en-US" sz="1800" dirty="0"/>
              <a:t>---Al-Qaeda leader Osama Bin Laden</a:t>
            </a:r>
            <a:r>
              <a:rPr lang="en-US" altLang="en-US" sz="1600" dirty="0"/>
              <a:t> </a:t>
            </a:r>
            <a:r>
              <a:rPr lang="en-US" altLang="en-US" sz="100" dirty="0"/>
              <a:t>“So [you believers], say, ‘</a:t>
            </a:r>
            <a:r>
              <a:rPr lang="en-US" altLang="en-US" sz="100" dirty="0">
                <a:solidFill>
                  <a:schemeClr val="tx2"/>
                </a:solidFill>
              </a:rPr>
              <a:t>We believe in God and in what was sent down to us and what was sent down to Abraham, Ishmael, Isaac, Jacob, and the Tribes, and what was given to Moses, Jesus, and all the prophets by their Lord. We make no distinction between any of them, and we devote ourselves to Him</a:t>
            </a:r>
            <a:r>
              <a:rPr lang="en-US" altLang="en-US" sz="100" dirty="0"/>
              <a:t>’” Quran 2:136</a:t>
            </a:r>
          </a:p>
        </p:txBody>
      </p:sp>
      <p:cxnSp>
        <p:nvCxnSpPr>
          <p:cNvPr id="184333" name="Straight Connector 15"/>
          <p:cNvCxnSpPr>
            <a:cxnSpLocks noChangeShapeType="1"/>
            <a:stCxn id="30723" idx="3"/>
          </p:cNvCxnSpPr>
          <p:nvPr/>
        </p:nvCxnSpPr>
        <p:spPr bwMode="auto">
          <a:xfrm flipH="1">
            <a:off x="2057400" y="2738438"/>
            <a:ext cx="3276600" cy="47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84334" name="Picture 5" descr="Saddam Hussein executed"/>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5562600"/>
            <a:ext cx="474663"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35" name="Picture 17" descr="http://www.aljazeera.net/mritems/images/2001/9/11/1_54100_1_3.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6248400"/>
            <a:ext cx="48736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36" name="Rectangle 16"/>
          <p:cNvSpPr>
            <a:spLocks noChangeArrowheads="1"/>
          </p:cNvSpPr>
          <p:nvPr/>
        </p:nvSpPr>
        <p:spPr bwMode="auto">
          <a:xfrm>
            <a:off x="6172200" y="0"/>
            <a:ext cx="2971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“Let him [Bush] tell us why we did not strike Sweden, for example”</a:t>
            </a:r>
            <a:r>
              <a:rPr lang="en-US" altLang="en-US" sz="1800" b="1" dirty="0"/>
              <a:t>--- </a:t>
            </a:r>
            <a:r>
              <a:rPr lang="en-US" altLang="en-US" sz="1800" dirty="0"/>
              <a:t>Bin Laden</a:t>
            </a:r>
          </a:p>
        </p:txBody>
      </p:sp>
      <p:cxnSp>
        <p:nvCxnSpPr>
          <p:cNvPr id="184337" name="Straight Connector 18"/>
          <p:cNvCxnSpPr>
            <a:cxnSpLocks noChangeShapeType="1"/>
          </p:cNvCxnSpPr>
          <p:nvPr/>
        </p:nvCxnSpPr>
        <p:spPr bwMode="auto">
          <a:xfrm>
            <a:off x="1981200" y="990600"/>
            <a:ext cx="3429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4338" name="Straight Connector 20"/>
          <p:cNvCxnSpPr>
            <a:cxnSpLocks noChangeShapeType="1"/>
          </p:cNvCxnSpPr>
          <p:nvPr/>
        </p:nvCxnSpPr>
        <p:spPr bwMode="auto">
          <a:xfrm rot="5400000">
            <a:off x="3010694" y="494506"/>
            <a:ext cx="9906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4339" name="Straight Connector 22"/>
          <p:cNvCxnSpPr>
            <a:cxnSpLocks noChangeShapeType="1"/>
          </p:cNvCxnSpPr>
          <p:nvPr/>
        </p:nvCxnSpPr>
        <p:spPr bwMode="auto">
          <a:xfrm rot="5400000">
            <a:off x="5677694" y="494506"/>
            <a:ext cx="9906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84340" name="Picture 22" descr="http://www.fairnews.ir/Portals/0/ahmadi_nijad_41_m.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4572000"/>
            <a:ext cx="53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41" name="Picture 2" descr="http://www.whitehouse.gov/assets/presidents/896x504/1gw_header.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3524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Title 1"/>
          <p:cNvSpPr>
            <a:spLocks noGrp="1"/>
          </p:cNvSpPr>
          <p:nvPr>
            <p:ph type="title"/>
          </p:nvPr>
        </p:nvSpPr>
        <p:spPr>
          <a:xfrm>
            <a:off x="0" y="0"/>
            <a:ext cx="9144000" cy="1143000"/>
          </a:xfrm>
        </p:spPr>
        <p:txBody>
          <a:bodyPr/>
          <a:lstStyle/>
          <a:p>
            <a:r>
              <a:rPr lang="en-US" altLang="en-US" sz="3600" b="1" dirty="0" smtClean="0"/>
              <a:t>Presidential candidate John McCain views the Iraq war in light of Israel’s security</a:t>
            </a:r>
            <a:endParaRPr lang="en-US" altLang="en-US" sz="3600" dirty="0" smtClean="0"/>
          </a:p>
        </p:txBody>
      </p:sp>
      <p:pic>
        <p:nvPicPr>
          <p:cNvPr id="185347" name="Picture 5" descr="http://www.ccun.org/images/2008/July/24%20p/john%20mccain%20at%20the%20Western%20Wall%2019mar8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1090613"/>
            <a:ext cx="8382000" cy="559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304800" y="1219200"/>
            <a:ext cx="4343400" cy="3600986"/>
          </a:xfrm>
          <a:prstGeom prst="rect">
            <a:avLst/>
          </a:prstGeom>
          <a:noFill/>
        </p:spPr>
        <p:txBody>
          <a:bodyPr>
            <a:spAutoFit/>
          </a:bodyPr>
          <a:lstStyle/>
          <a:p>
            <a:pPr>
              <a:defRPr/>
            </a:pPr>
            <a:r>
              <a:rPr lang="en-US" sz="3200" b="1" dirty="0">
                <a:solidFill>
                  <a:schemeClr val="bg2"/>
                </a:solidFill>
                <a:effectLst>
                  <a:outerShdw blurRad="38100" dist="38100" dir="2700000" algn="tl">
                    <a:srgbClr val="000000">
                      <a:alpha val="43137"/>
                    </a:srgbClr>
                  </a:outerShdw>
                </a:effectLst>
              </a:rPr>
              <a:t>“If you believe that the State of Israel will be more secure if the United States fails in Iraq, you and I have a disagreement.” --- </a:t>
            </a:r>
          </a:p>
          <a:p>
            <a:pPr>
              <a:defRPr/>
            </a:pPr>
            <a:r>
              <a:rPr lang="en-US" sz="1800" b="1" i="1" dirty="0">
                <a:solidFill>
                  <a:schemeClr val="bg2"/>
                </a:solidFill>
                <a:effectLst>
                  <a:outerShdw blurRad="38100" dist="38100" dir="2700000" algn="tl">
                    <a:srgbClr val="000000">
                      <a:alpha val="43137"/>
                    </a:srgbClr>
                  </a:outerShdw>
                </a:effectLst>
              </a:rPr>
              <a:t>Republican presidential candidate John McCain (JTA, 10/30/2007) in Jerusalem</a:t>
            </a:r>
            <a:endParaRPr lang="en-US" sz="1800" dirty="0">
              <a:solidFill>
                <a:schemeClr val="bg2"/>
              </a:solidFill>
              <a:effectLst>
                <a:outerShdw blurRad="38100" dist="38100" dir="2700000" algn="tl">
                  <a:srgbClr val="000000">
                    <a:alpha val="43137"/>
                  </a:srgbClr>
                </a:outerShdw>
              </a:effectLst>
            </a:endParaRPr>
          </a:p>
        </p:txBody>
      </p:sp>
      <p:sp>
        <p:nvSpPr>
          <p:cNvPr id="185349" name="Rectangle 4"/>
          <p:cNvSpPr>
            <a:spLocks noChangeArrowheads="1"/>
          </p:cNvSpPr>
          <p:nvPr/>
        </p:nvSpPr>
        <p:spPr bwMode="auto">
          <a:xfrm>
            <a:off x="4368800" y="4191000"/>
            <a:ext cx="4302124"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“The threats to Israel's security are large and growing and America's commitment must grow as well.”--</a:t>
            </a:r>
            <a:r>
              <a:rPr lang="en-US" altLang="en-US" sz="1800" dirty="0">
                <a:solidFill>
                  <a:schemeClr val="tx2"/>
                </a:solidFill>
              </a:rPr>
              <a:t>McCain, </a:t>
            </a:r>
            <a:r>
              <a:rPr lang="en-US" altLang="en-US" sz="1800" dirty="0" err="1">
                <a:solidFill>
                  <a:schemeClr val="tx2"/>
                </a:solidFill>
              </a:rPr>
              <a:t>Haaretz</a:t>
            </a:r>
            <a:r>
              <a:rPr lang="en-US" altLang="en-US" sz="1800" dirty="0">
                <a:solidFill>
                  <a:schemeClr val="tx2"/>
                </a:solidFill>
              </a:rPr>
              <a:t>, 10/29/2008 </a:t>
            </a:r>
            <a:r>
              <a:rPr lang="en-US" altLang="en-US" sz="200" b="1" u="sng" dirty="0">
                <a:solidFill>
                  <a:schemeClr val="tx2"/>
                </a:solidFill>
              </a:rPr>
              <a:t>http://haaretz.com/hasen/spages/1032258.html </a:t>
            </a:r>
          </a:p>
        </p:txBody>
      </p:sp>
      <p:sp>
        <p:nvSpPr>
          <p:cNvPr id="185350" name="Rectangle 5"/>
          <p:cNvSpPr>
            <a:spLocks noChangeArrowheads="1"/>
          </p:cNvSpPr>
          <p:nvPr/>
        </p:nvSpPr>
        <p:spPr bwMode="auto">
          <a:xfrm>
            <a:off x="457200" y="4648200"/>
            <a:ext cx="35814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smtClean="0"/>
              <a:t>Google, </a:t>
            </a:r>
            <a:r>
              <a:rPr lang="en-US" altLang="en-US" sz="1000" dirty="0" smtClean="0">
                <a:hlinkClick r:id="rId3"/>
              </a:rPr>
              <a:t>http</a:t>
            </a:r>
            <a:r>
              <a:rPr lang="en-US" altLang="en-US" sz="1000" dirty="0">
                <a:hlinkClick r:id="rId3"/>
              </a:rPr>
              <a:t>://</a:t>
            </a:r>
            <a:r>
              <a:rPr lang="en-US" altLang="en-US" sz="1000" dirty="0" smtClean="0">
                <a:hlinkClick r:id="rId3"/>
              </a:rPr>
              <a:t>www.ccun.org/images/2008/July/24%20p/john%20mccain%20at%20the%20Western%20Wall%2019mar8ap.jpg</a:t>
            </a:r>
            <a:r>
              <a:rPr lang="en-US" altLang="en-US" sz="1000" dirty="0" smtClean="0"/>
              <a:t> </a:t>
            </a:r>
            <a:endParaRPr lang="en-US" altLang="en-US" sz="1000" dirty="0"/>
          </a:p>
        </p:txBody>
      </p:sp>
      <p:sp>
        <p:nvSpPr>
          <p:cNvPr id="185351" name="Rectangle 1"/>
          <p:cNvSpPr>
            <a:spLocks noChangeArrowheads="1"/>
          </p:cNvSpPr>
          <p:nvPr/>
        </p:nvSpPr>
        <p:spPr bwMode="auto">
          <a:xfrm>
            <a:off x="4984749" y="4953000"/>
            <a:ext cx="3686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hlinkClick r:id="rId4"/>
              </a:rPr>
              <a:t>http://www.youtube.com/watch?v=kRx7naNRs5w</a:t>
            </a:r>
            <a:r>
              <a:rPr lang="en-US" altLang="en-US" sz="1200" dirty="0"/>
              <a:t> </a:t>
            </a:r>
          </a:p>
        </p:txBody>
      </p:sp>
      <p:sp>
        <p:nvSpPr>
          <p:cNvPr id="2" name="Rectangle 1"/>
          <p:cNvSpPr/>
          <p:nvPr/>
        </p:nvSpPr>
        <p:spPr>
          <a:xfrm>
            <a:off x="215900" y="5334000"/>
            <a:ext cx="8382000" cy="1585049"/>
          </a:xfrm>
          <a:prstGeom prst="rect">
            <a:avLst/>
          </a:prstGeom>
        </p:spPr>
        <p:txBody>
          <a:bodyPr wrap="square">
            <a:spAutoFit/>
          </a:bodyPr>
          <a:lstStyle/>
          <a:p>
            <a:r>
              <a:rPr lang="en-US" sz="1800" dirty="0"/>
              <a:t>UNESCO votes to condemn Israel’s sovereignty in Jerusalem, </a:t>
            </a:r>
            <a:r>
              <a:rPr lang="en-US" sz="1000" dirty="0"/>
              <a:t>Jewish Telegraphic Agency, 5/2/2017, </a:t>
            </a:r>
            <a:r>
              <a:rPr lang="en-US" sz="500" dirty="0">
                <a:hlinkClick r:id="rId5"/>
              </a:rPr>
              <a:t>http://</a:t>
            </a:r>
            <a:r>
              <a:rPr lang="en-US" sz="500" dirty="0" smtClean="0">
                <a:hlinkClick r:id="rId5"/>
              </a:rPr>
              <a:t>www.jta.org/2017/05/02/news-opinion/israel-middle-east/unesco-votes-to-condemn-israels-presence-in-jerusalem</a:t>
            </a:r>
            <a:r>
              <a:rPr lang="en-US" sz="500" dirty="0" smtClean="0"/>
              <a:t>  </a:t>
            </a:r>
            <a:endParaRPr lang="en-US" sz="500" dirty="0"/>
          </a:p>
          <a:p>
            <a:endParaRPr lang="en-US" sz="500" dirty="0"/>
          </a:p>
          <a:p>
            <a:r>
              <a:rPr lang="en-US" sz="1800" dirty="0"/>
              <a:t>Trump 'seriously considering' moving U.S. embassy to Jerusalem, VP Pence says</a:t>
            </a:r>
            <a:r>
              <a:rPr lang="en-US" sz="500" dirty="0"/>
              <a:t>, i24 news, 3/27, 2017</a:t>
            </a:r>
            <a:r>
              <a:rPr lang="en-US" sz="1400" dirty="0"/>
              <a:t>, </a:t>
            </a:r>
            <a:r>
              <a:rPr lang="en-US" sz="500" dirty="0">
                <a:hlinkClick r:id="rId6"/>
              </a:rPr>
              <a:t>https://</a:t>
            </a:r>
            <a:r>
              <a:rPr lang="en-US" sz="500" dirty="0" smtClean="0">
                <a:hlinkClick r:id="rId6"/>
              </a:rPr>
              <a:t>www.i24news.tv/en/news/israel/diplomacy-defense/141158-170327-u-s-stands-without-apology-for-israel-vp-pence-says</a:t>
            </a:r>
            <a:r>
              <a:rPr lang="en-US" sz="500" dirty="0" smtClean="0"/>
              <a:t> </a:t>
            </a:r>
          </a:p>
          <a:p>
            <a:endParaRPr lang="en-US" sz="500" dirty="0"/>
          </a:p>
          <a:p>
            <a:endParaRPr lang="en-US" sz="500" dirty="0" smtClean="0"/>
          </a:p>
          <a:p>
            <a:r>
              <a:rPr lang="en-US" sz="1800" dirty="0" smtClean="0"/>
              <a:t>UNESCO </a:t>
            </a:r>
            <a:r>
              <a:rPr lang="en-US" sz="1800" dirty="0"/>
              <a:t>declares Hebron's Old City Palestinian World Heritage site, BBC, 7/7/2017, </a:t>
            </a:r>
            <a:r>
              <a:rPr lang="en-US" sz="1800" dirty="0">
                <a:hlinkClick r:id="rId7"/>
              </a:rPr>
              <a:t>http://</a:t>
            </a:r>
            <a:r>
              <a:rPr lang="en-US" sz="1800" dirty="0" smtClean="0">
                <a:hlinkClick r:id="rId7"/>
              </a:rPr>
              <a:t>www.bbc.com/news/world-middle-east-40530396</a:t>
            </a:r>
            <a:endParaRPr lang="en-US" sz="1800" dirty="0"/>
          </a:p>
        </p:txBody>
      </p:sp>
    </p:spTree>
  </p:cSld>
  <p:clrMapOvr>
    <a:masterClrMapping/>
  </p:clrMapOvr>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1"/>
          <p:cNvSpPr>
            <a:spLocks noChangeArrowheads="1"/>
          </p:cNvSpPr>
          <p:nvPr/>
        </p:nvSpPr>
        <p:spPr bwMode="auto">
          <a:xfrm>
            <a:off x="0" y="2362200"/>
            <a:ext cx="7467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t>“I am a Zionist …You don't have to be a Jew to be a Zionist”</a:t>
            </a:r>
            <a:r>
              <a:rPr lang="en-US" altLang="en-US" sz="2800" dirty="0"/>
              <a:t> ---Biden, Shalom TV, 3/27/2007 </a:t>
            </a:r>
          </a:p>
        </p:txBody>
      </p:sp>
      <p:pic>
        <p:nvPicPr>
          <p:cNvPr id="186371" name="Picture 4" descr="Vice President Joe Bid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2514600"/>
            <a:ext cx="1752600" cy="254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6372" name="TextBox 3"/>
          <p:cNvSpPr txBox="1">
            <a:spLocks noChangeArrowheads="1"/>
          </p:cNvSpPr>
          <p:nvPr/>
        </p:nvSpPr>
        <p:spPr bwMode="auto">
          <a:xfrm>
            <a:off x="7467600" y="5287963"/>
            <a:ext cx="16764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solidFill>
                  <a:schemeClr val="tx2"/>
                </a:solidFill>
              </a:rPr>
              <a:t>Vice President Joseph Biden was a Senator from Delaware for 36 years—The White House</a:t>
            </a:r>
          </a:p>
        </p:txBody>
      </p:sp>
      <p:sp>
        <p:nvSpPr>
          <p:cNvPr id="186373" name="TextBox 4"/>
          <p:cNvSpPr txBox="1">
            <a:spLocks noChangeArrowheads="1"/>
          </p:cNvSpPr>
          <p:nvPr/>
        </p:nvSpPr>
        <p:spPr bwMode="auto">
          <a:xfrm>
            <a:off x="-41275" y="0"/>
            <a:ext cx="9185275"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6600" b="1">
                <a:solidFill>
                  <a:schemeClr val="tx2"/>
                </a:solidFill>
              </a:rPr>
              <a:t>Senator Biden speaks his mind and makes </a:t>
            </a:r>
            <a:r>
              <a:rPr lang="en-US" altLang="en-US" sz="6600" b="1" i="1">
                <a:solidFill>
                  <a:schemeClr val="tx2"/>
                </a:solidFill>
              </a:rPr>
              <a:t>no gaffe</a:t>
            </a:r>
          </a:p>
        </p:txBody>
      </p:sp>
      <p:sp>
        <p:nvSpPr>
          <p:cNvPr id="186374" name="Rectangle 5"/>
          <p:cNvSpPr>
            <a:spLocks noChangeArrowheads="1"/>
          </p:cNvSpPr>
          <p:nvPr/>
        </p:nvSpPr>
        <p:spPr bwMode="auto">
          <a:xfrm>
            <a:off x="0" y="3429000"/>
            <a:ext cx="7391400"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900" b="1" dirty="0">
              <a:solidFill>
                <a:schemeClr val="tx2"/>
              </a:solidFill>
            </a:endParaRPr>
          </a:p>
          <a:p>
            <a:pPr eaLnBrk="1" hangingPunct="1">
              <a:spcBef>
                <a:spcPct val="0"/>
              </a:spcBef>
              <a:buFontTx/>
              <a:buNone/>
            </a:pPr>
            <a:r>
              <a:rPr lang="en-US" altLang="en-US" sz="2400" b="1" dirty="0">
                <a:solidFill>
                  <a:schemeClr val="tx2"/>
                </a:solidFill>
              </a:rPr>
              <a:t>“With all the change you will hear about, there is one enduring, essential principle that will not change; and that is our commitment to the peace and security of the state of Israel.”--</a:t>
            </a:r>
            <a:r>
              <a:rPr lang="en-US" altLang="en-US" sz="2400" b="1" i="1" dirty="0"/>
              <a:t>Vice President Joseph Biden, 5/5/2009 </a:t>
            </a:r>
            <a:r>
              <a:rPr lang="en-US" altLang="en-US" sz="200" b="1" i="1" dirty="0"/>
              <a:t>http://www.aipac.org/Publications/SpeechesByPolicymakers/VicePresidentBidenPC09.pdf</a:t>
            </a:r>
          </a:p>
          <a:p>
            <a:pPr eaLnBrk="1" hangingPunct="1">
              <a:spcBef>
                <a:spcPct val="0"/>
              </a:spcBef>
              <a:buFontTx/>
              <a:buNone/>
            </a:pPr>
            <a:endParaRPr lang="en-US" altLang="en-US" sz="1800" b="1" i="1" dirty="0"/>
          </a:p>
          <a:p>
            <a:pPr eaLnBrk="1" hangingPunct="1">
              <a:spcBef>
                <a:spcPct val="0"/>
              </a:spcBef>
              <a:buFontTx/>
              <a:buNone/>
            </a:pPr>
            <a:r>
              <a:rPr lang="en-US" altLang="en-US" sz="2000" b="1" dirty="0"/>
              <a:t>“</a:t>
            </a:r>
            <a:r>
              <a:rPr lang="en-US" altLang="en-US" sz="2000" b="1" dirty="0">
                <a:solidFill>
                  <a:schemeClr val="tx2"/>
                </a:solidFill>
              </a:rPr>
              <a:t>There is no space between the United States and Israel </a:t>
            </a:r>
            <a:r>
              <a:rPr lang="en-US" altLang="en-US" sz="2000" b="1" dirty="0"/>
              <a:t>when it comes to Israel’s security, and for that reason and many others addressing Iran’s nuclear program has been one of our administration’s priorities” </a:t>
            </a:r>
            <a:r>
              <a:rPr lang="en-US" altLang="en-US" sz="1800" dirty="0"/>
              <a:t>–</a:t>
            </a:r>
            <a:r>
              <a:rPr lang="en-US" altLang="en-US" sz="1800" b="1" i="1" dirty="0">
                <a:solidFill>
                  <a:schemeClr val="tx2"/>
                </a:solidFill>
              </a:rPr>
              <a:t>Vice President Joseph Biden, 3/9/2010</a:t>
            </a:r>
            <a:r>
              <a:rPr lang="en-US" altLang="en-US" sz="200" dirty="0">
                <a:solidFill>
                  <a:schemeClr val="tx2"/>
                </a:solidFill>
              </a:rPr>
              <a:t>, JTA, http://jta.org/news/article/2010/03/09/1010996/biden-no-space-between-us-israel</a:t>
            </a:r>
          </a:p>
        </p:txBody>
      </p:sp>
    </p:spTree>
  </p:cSld>
  <p:clrMapOvr>
    <a:masterClrMapping/>
  </p:clrMapOvr>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Title 1"/>
          <p:cNvSpPr>
            <a:spLocks noGrp="1"/>
          </p:cNvSpPr>
          <p:nvPr>
            <p:ph type="title"/>
          </p:nvPr>
        </p:nvSpPr>
        <p:spPr>
          <a:xfrm>
            <a:off x="0" y="0"/>
            <a:ext cx="9144000" cy="1524000"/>
          </a:xfrm>
        </p:spPr>
        <p:txBody>
          <a:bodyPr/>
          <a:lstStyle/>
          <a:p>
            <a:r>
              <a:rPr lang="en-US" altLang="en-US" sz="4800" b="1" smtClean="0"/>
              <a:t>UN votes for new sanctions on Iran over nuclear issue</a:t>
            </a:r>
            <a:r>
              <a:rPr lang="en-US" altLang="en-US" sz="6000" b="1" smtClean="0"/>
              <a:t> </a:t>
            </a:r>
            <a:endParaRPr lang="en-US" altLang="en-US" sz="6000" smtClean="0"/>
          </a:p>
        </p:txBody>
      </p:sp>
      <p:sp>
        <p:nvSpPr>
          <p:cNvPr id="187395" name="Content Placeholder 2"/>
          <p:cNvSpPr>
            <a:spLocks noGrp="1"/>
          </p:cNvSpPr>
          <p:nvPr>
            <p:ph idx="1"/>
          </p:nvPr>
        </p:nvSpPr>
        <p:spPr>
          <a:xfrm>
            <a:off x="0" y="1447800"/>
            <a:ext cx="9144000" cy="5410200"/>
          </a:xfrm>
        </p:spPr>
        <p:txBody>
          <a:bodyPr/>
          <a:lstStyle/>
          <a:p>
            <a:r>
              <a:rPr lang="en-US" altLang="en-US" sz="1800" dirty="0" smtClean="0"/>
              <a:t>The UN Security Council has voted in </a:t>
            </a:r>
            <a:r>
              <a:rPr lang="en-US" altLang="en-US" sz="1800" dirty="0" err="1" smtClean="0"/>
              <a:t>favour</a:t>
            </a:r>
            <a:r>
              <a:rPr lang="en-US" altLang="en-US" sz="1800" dirty="0" smtClean="0"/>
              <a:t> of fresh sanctions against Iran over its nuclear </a:t>
            </a:r>
            <a:r>
              <a:rPr lang="en-US" altLang="en-US" sz="1800" dirty="0" err="1" smtClean="0"/>
              <a:t>programme</a:t>
            </a:r>
            <a:r>
              <a:rPr lang="en-US" altLang="en-US" sz="1800" dirty="0" smtClean="0"/>
              <a:t>. The council voted 12 to two, with one abstention, in </a:t>
            </a:r>
            <a:r>
              <a:rPr lang="en-US" altLang="en-US" sz="1800" dirty="0" err="1" smtClean="0"/>
              <a:t>favour</a:t>
            </a:r>
            <a:r>
              <a:rPr lang="en-US" altLang="en-US" sz="1800" dirty="0" smtClean="0"/>
              <a:t> of a fourth round of sanctions, including tighter finance curbs and an expanded arms embargo.  US President Barack Obama said the sanctions were an unmistakable message on stopping the spread of nuclear arms.  Iran's President Mahmoud Ahmadinejad said the sanctions should be thrown in the dustbin like a "used handkerchief".  The US and its allies fear Iran is secretly trying to build a nuclear bomb, but Tehran insists its </a:t>
            </a:r>
            <a:r>
              <a:rPr lang="en-US" altLang="en-US" sz="1800" dirty="0" err="1" smtClean="0"/>
              <a:t>programme</a:t>
            </a:r>
            <a:r>
              <a:rPr lang="en-US" altLang="en-US" sz="1800" dirty="0" smtClean="0"/>
              <a:t> is aimed solely at peaceful energy use. </a:t>
            </a:r>
            <a:r>
              <a:rPr lang="en-US" altLang="en-US" sz="1800" dirty="0" smtClean="0">
                <a:solidFill>
                  <a:schemeClr val="tx2"/>
                </a:solidFill>
              </a:rPr>
              <a:t>BBC, 6/9/2010,  </a:t>
            </a:r>
            <a:r>
              <a:rPr lang="en-US" altLang="en-US" sz="1800" dirty="0" smtClean="0">
                <a:hlinkClick r:id="rId2"/>
              </a:rPr>
              <a:t>http://news.bbc.co.uk/2/hi/middle_east/10276276.stm</a:t>
            </a:r>
            <a:endParaRPr lang="en-US" altLang="en-US" sz="1800" dirty="0" smtClean="0"/>
          </a:p>
          <a:p>
            <a:endParaRPr lang="en-US" altLang="en-US" sz="1600" dirty="0" smtClean="0"/>
          </a:p>
          <a:p>
            <a:r>
              <a:rPr lang="en-US" altLang="en-US" b="1" dirty="0" smtClean="0">
                <a:solidFill>
                  <a:schemeClr val="tx2"/>
                </a:solidFill>
              </a:rPr>
              <a:t>Israel Makes Case to China for Iran Sanctions</a:t>
            </a:r>
          </a:p>
          <a:p>
            <a:r>
              <a:rPr lang="en-US" altLang="en-US" sz="1600" dirty="0" smtClean="0"/>
              <a:t>“JERUSALEM — During the many months China has wavered over whether to join the American-led effort to impose sanctions on Iran, Israeli officials have been waging their own quiet campaign to convince the Chinese that Iran should be punished for its renegade nuclear program... 'The Chinese didn’t seem too surprised by the evidence we showed them, but they really sat up in their chairs when we described what a pre-emptive attack would do to the region and on oil supplies they have come to depend on, said an Israeli official with knowledge of the meeting and who asked for anonymity so as not to upset his Chinese counterparts... Israel’s outsized allure also stemmed from China’s regard for the country’s military prowess and a deeply held affection for Karl Marx and Albert Einstein, cornerstones of a Chinese fascination with Jews." </a:t>
            </a:r>
            <a:r>
              <a:rPr lang="en-US" altLang="en-US" sz="1600" dirty="0" smtClean="0">
                <a:solidFill>
                  <a:schemeClr val="tx2"/>
                </a:solidFill>
              </a:rPr>
              <a:t>The New York Times, 6/8/2010</a:t>
            </a:r>
          </a:p>
        </p:txBody>
      </p:sp>
      <p:cxnSp>
        <p:nvCxnSpPr>
          <p:cNvPr id="187396" name="Straight Connector 4"/>
          <p:cNvCxnSpPr>
            <a:cxnSpLocks noChangeShapeType="1"/>
          </p:cNvCxnSpPr>
          <p:nvPr/>
        </p:nvCxnSpPr>
        <p:spPr bwMode="auto">
          <a:xfrm>
            <a:off x="0" y="3886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Title 1"/>
          <p:cNvSpPr>
            <a:spLocks noGrp="1"/>
          </p:cNvSpPr>
          <p:nvPr>
            <p:ph type="title"/>
          </p:nvPr>
        </p:nvSpPr>
        <p:spPr>
          <a:xfrm>
            <a:off x="0" y="0"/>
            <a:ext cx="9144000" cy="1752600"/>
          </a:xfrm>
        </p:spPr>
        <p:txBody>
          <a:bodyPr/>
          <a:lstStyle/>
          <a:p>
            <a:r>
              <a:rPr lang="en-US" altLang="en-US" sz="4200" b="1" dirty="0" smtClean="0"/>
              <a:t>“They hate us because of things they see us doing to their part of the world</a:t>
            </a:r>
            <a:r>
              <a:rPr lang="en-US" altLang="en-US" sz="4000" b="1" dirty="0" smtClean="0"/>
              <a:t> that they definitely do not like</a:t>
            </a:r>
            <a:r>
              <a:rPr lang="en-US" altLang="en-US" sz="4200" b="1" dirty="0" smtClean="0"/>
              <a:t>”</a:t>
            </a:r>
          </a:p>
        </p:txBody>
      </p:sp>
      <p:sp>
        <p:nvSpPr>
          <p:cNvPr id="188419" name="Content Placeholder 2"/>
          <p:cNvSpPr>
            <a:spLocks noGrp="1"/>
          </p:cNvSpPr>
          <p:nvPr>
            <p:ph idx="1"/>
          </p:nvPr>
        </p:nvSpPr>
        <p:spPr>
          <a:xfrm>
            <a:off x="0" y="1828800"/>
            <a:ext cx="9144000" cy="5029200"/>
          </a:xfrm>
        </p:spPr>
        <p:txBody>
          <a:bodyPr/>
          <a:lstStyle/>
          <a:p>
            <a:r>
              <a:rPr lang="en-US" altLang="en-US" sz="2800" dirty="0" smtClean="0"/>
              <a:t>“So we will mercilessly, viciously, effectively attack and destroy all kinds of symptoms. When the rubble has settled and the dust is gone, the disease is still going to be out there untouched. Because we don't want to look at why, why it is that all of these people hate us. It's not because of freedom. It's not because Britney Spears has a belly button or because we export hamburgers. They hate us because of things they see us doing to their part of the world that they definitely do not like.” </a:t>
            </a:r>
            <a:r>
              <a:rPr lang="en-US" altLang="en-US" sz="1800" dirty="0" smtClean="0"/>
              <a:t>---Edward Peck, former chief of mission at the American embassy in Iraq, former ambassador to </a:t>
            </a:r>
            <a:r>
              <a:rPr lang="en-US" altLang="en-US" sz="1800" i="1" dirty="0" smtClean="0"/>
              <a:t>Mauritania</a:t>
            </a:r>
            <a:r>
              <a:rPr lang="en-US" altLang="en-US" sz="1800" dirty="0" smtClean="0"/>
              <a:t>, deputy director of covert intelligence programs at the State Department and deputy director of the White House Task Force on Terrorism in the Reagan Administration, in a CNN interview on October 11, 2001.</a:t>
            </a:r>
          </a:p>
          <a:p>
            <a:pPr>
              <a:buFontTx/>
              <a:buNone/>
            </a:pPr>
            <a:r>
              <a:rPr lang="en-US" altLang="en-US" sz="1200" dirty="0" smtClean="0"/>
              <a:t>Leonard Fein, “If We Judge a Man by His Words,” </a:t>
            </a:r>
            <a:r>
              <a:rPr lang="en-US" altLang="en-US" sz="1200" i="1" dirty="0" smtClean="0"/>
              <a:t>Forward</a:t>
            </a:r>
            <a:r>
              <a:rPr lang="en-US" altLang="en-US" sz="1200" dirty="0" smtClean="0"/>
              <a:t>, New York, 4/4/2008 (Vol. 111, </a:t>
            </a:r>
            <a:r>
              <a:rPr lang="en-US" altLang="en-US" sz="1200" dirty="0" err="1" smtClean="0"/>
              <a:t>Iss</a:t>
            </a:r>
            <a:r>
              <a:rPr lang="en-US" altLang="en-US" sz="1200" dirty="0" smtClean="0"/>
              <a:t>. 31699; pg. 14, 1 </a:t>
            </a:r>
            <a:r>
              <a:rPr lang="en-US" altLang="en-US" sz="1200" dirty="0" err="1" smtClean="0"/>
              <a:t>pgs</a:t>
            </a:r>
            <a:r>
              <a:rPr lang="en-US" altLang="en-US" sz="1200" dirty="0" smtClean="0"/>
              <a:t>).</a:t>
            </a:r>
          </a:p>
          <a:p>
            <a:endParaRPr lang="en-US" altLang="en-US" dirty="0" smtClean="0"/>
          </a:p>
        </p:txBody>
      </p:sp>
    </p:spTree>
  </p:cSld>
  <p:clrMapOvr>
    <a:masterClrMapping/>
  </p:clrMapOvr>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2" name="Picture 2" descr="Hillaryandsuh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6425" y="0"/>
            <a:ext cx="3457575"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443" name="Rectangle 3"/>
          <p:cNvSpPr>
            <a:spLocks noChangeArrowheads="1"/>
          </p:cNvSpPr>
          <p:nvPr/>
        </p:nvSpPr>
        <p:spPr bwMode="auto">
          <a:xfrm>
            <a:off x="5686425" y="2514600"/>
            <a:ext cx="3457575"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dirty="0"/>
              <a:t>“Hillary Clinton kissing </a:t>
            </a:r>
            <a:r>
              <a:rPr lang="en-US" altLang="en-US" dirty="0" err="1"/>
              <a:t>Suha</a:t>
            </a:r>
            <a:r>
              <a:rPr lang="en-US" altLang="en-US" dirty="0"/>
              <a:t> Arafat [wife of Palestinian President Arafat], a November 1999 political mistake that she recovered from”</a:t>
            </a:r>
            <a:r>
              <a:rPr lang="en-US" altLang="en-US" sz="3600" dirty="0"/>
              <a:t> </a:t>
            </a:r>
          </a:p>
          <a:p>
            <a:pPr eaLnBrk="1" hangingPunct="1">
              <a:spcBef>
                <a:spcPct val="0"/>
              </a:spcBef>
              <a:buFontTx/>
              <a:buNone/>
            </a:pPr>
            <a:r>
              <a:rPr lang="en-US" altLang="en-US" sz="1800" dirty="0"/>
              <a:t>Source: Wikipedia, 3/20/2008, </a:t>
            </a:r>
            <a:r>
              <a:rPr lang="en-US" altLang="en-US" sz="100" dirty="0"/>
              <a:t>http://en.wikipedia.org/wiki/United_States_Senate_election_in_New_York%2C_2000 </a:t>
            </a:r>
          </a:p>
          <a:p>
            <a:pPr eaLnBrk="1" hangingPunct="1">
              <a:spcBef>
                <a:spcPct val="0"/>
              </a:spcBef>
              <a:buFontTx/>
              <a:buNone/>
            </a:pPr>
            <a:r>
              <a:rPr lang="en-US" altLang="en-US" sz="100" dirty="0"/>
              <a:t>http://en.wikipedia.org/wiki/Image:Hillaryandsuha.jpg</a:t>
            </a:r>
          </a:p>
        </p:txBody>
      </p:sp>
      <p:sp>
        <p:nvSpPr>
          <p:cNvPr id="189444" name="Text Box 4"/>
          <p:cNvSpPr txBox="1">
            <a:spLocks noChangeArrowheads="1"/>
          </p:cNvSpPr>
          <p:nvPr/>
        </p:nvSpPr>
        <p:spPr bwMode="auto">
          <a:xfrm>
            <a:off x="0" y="0"/>
            <a:ext cx="3590925" cy="297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chemeClr val="tx2"/>
                </a:solidFill>
              </a:rPr>
              <a:t>Hillary Clinton's rival defends handshake with Arafat</a:t>
            </a:r>
            <a:br>
              <a:rPr lang="en-US" altLang="en-US" sz="2000" b="1" dirty="0">
                <a:solidFill>
                  <a:schemeClr val="tx2"/>
                </a:solidFill>
              </a:rPr>
            </a:br>
            <a:r>
              <a:rPr lang="en-US" altLang="en-US" sz="1800" dirty="0"/>
              <a:t>NEW YORK (AP) -- First the kiss, now the handshake. Hillary Rodham Clinton's rival for New York's open senate seat found himself under fire after a photograph of him shaking Palestinian leader Yasser Arafat's hand two years ago resurfaced. </a:t>
            </a:r>
            <a:r>
              <a:rPr lang="en-US" altLang="en-US" sz="100" dirty="0"/>
              <a:t>he photograph, which appeared in Sunday's New York Post, was taken by a White House photographer in 1998 when Rep. Rick Lazio visited the Mideast with President Clinton and other U.S. officials</a:t>
            </a:r>
            <a:r>
              <a:rPr lang="en-US" altLang="en-US" sz="200" dirty="0"/>
              <a:t>.</a:t>
            </a:r>
            <a:r>
              <a:rPr lang="en-US" altLang="en-US" sz="2000" dirty="0"/>
              <a:t> </a:t>
            </a:r>
            <a:r>
              <a:rPr lang="fr-FR" altLang="en-US" sz="1800" dirty="0"/>
              <a:t>Source: CNN, 9/11/2000</a:t>
            </a:r>
            <a:r>
              <a:rPr lang="fr-FR" altLang="en-US" sz="1200" dirty="0"/>
              <a:t>, </a:t>
            </a:r>
            <a:r>
              <a:rPr lang="fr-FR" altLang="en-US" sz="100" dirty="0">
                <a:hlinkClick r:id="rId3"/>
              </a:rPr>
              <a:t>http://archives.cnn.com/2000/ALLPOLITICS/stories/09/11/lazio.arafat.ap/</a:t>
            </a:r>
            <a:endParaRPr lang="fr-FR" altLang="en-US" sz="100" dirty="0"/>
          </a:p>
          <a:p>
            <a:pPr eaLnBrk="1" hangingPunct="1">
              <a:spcBef>
                <a:spcPct val="0"/>
              </a:spcBef>
              <a:buFontTx/>
              <a:buNone/>
            </a:pPr>
            <a:endParaRPr lang="fr-FR" altLang="en-US" sz="100" dirty="0"/>
          </a:p>
        </p:txBody>
      </p:sp>
      <p:sp>
        <p:nvSpPr>
          <p:cNvPr id="189445" name="Line 5"/>
          <p:cNvSpPr>
            <a:spLocks noChangeShapeType="1"/>
          </p:cNvSpPr>
          <p:nvPr/>
        </p:nvSpPr>
        <p:spPr bwMode="auto">
          <a:xfrm>
            <a:off x="5686425" y="2500313"/>
            <a:ext cx="0" cy="43576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89446" name="Picture 7" descr="Lazio shakes hands with Yasser Arafa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0925" y="0"/>
            <a:ext cx="20955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0" y="2981325"/>
            <a:ext cx="5686425" cy="3724275"/>
          </a:xfrm>
          <a:prstGeom prst="rect">
            <a:avLst/>
          </a:prstGeom>
        </p:spPr>
        <p:txBody>
          <a:bodyPr>
            <a:spAutoFit/>
          </a:bodyPr>
          <a:lstStyle/>
          <a:p>
            <a:pPr>
              <a:defRPr/>
            </a:pPr>
            <a:r>
              <a:rPr lang="en-US" sz="3200" b="1" dirty="0">
                <a:solidFill>
                  <a:srgbClr val="FFFF00"/>
                </a:solidFill>
              </a:rPr>
              <a:t>The flashpoint in the area of foreign policy in the New York Senate race can be summed up in one word: Israel</a:t>
            </a:r>
          </a:p>
          <a:p>
            <a:pPr>
              <a:defRPr/>
            </a:pPr>
            <a:r>
              <a:rPr lang="en-US" sz="1800" dirty="0">
                <a:solidFill>
                  <a:srgbClr val="FFFFFF"/>
                </a:solidFill>
              </a:rPr>
              <a:t>Rick Lazio and Hillary Rodham Clinton disagree more sharply about other foreign-policy issues - such as whether the United States should be isolationist or try to be the world's policeman - but the Mideast, and the quest for the Jewish vote, has gotten most of the attention. New York Post, 10/31/2000</a:t>
            </a:r>
            <a:r>
              <a:rPr lang="en-US" sz="1050" dirty="0">
                <a:solidFill>
                  <a:srgbClr val="FFFFFF"/>
                </a:solidFill>
              </a:rPr>
              <a:t>, </a:t>
            </a:r>
            <a:r>
              <a:rPr lang="en-US" sz="1050" dirty="0">
                <a:solidFill>
                  <a:srgbClr val="FFFFFF"/>
                </a:solidFill>
                <a:hlinkClick r:id="rId5"/>
              </a:rPr>
              <a:t>http://www.nypost.com/p/news/item_UufpsL70tsPX9r8UBXCOxO</a:t>
            </a:r>
            <a:r>
              <a:rPr lang="en-US" sz="1050" dirty="0">
                <a:solidFill>
                  <a:srgbClr val="FFFFFF"/>
                </a:solidFill>
              </a:rPr>
              <a:t> </a:t>
            </a:r>
          </a:p>
        </p:txBody>
      </p:sp>
      <p:sp>
        <p:nvSpPr>
          <p:cNvPr id="189448" name="Rectangle 6"/>
          <p:cNvSpPr>
            <a:spLocks noChangeArrowheads="1"/>
          </p:cNvSpPr>
          <p:nvPr/>
        </p:nvSpPr>
        <p:spPr bwMode="auto">
          <a:xfrm>
            <a:off x="3590925" y="2522538"/>
            <a:ext cx="22002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chemeClr val="tx2"/>
                </a:solidFill>
              </a:rPr>
              <a:t>Lazio's controversial handshake with Arafat</a:t>
            </a:r>
          </a:p>
        </p:txBody>
      </p:sp>
      <p:cxnSp>
        <p:nvCxnSpPr>
          <p:cNvPr id="189449" name="Straight Connector 8"/>
          <p:cNvCxnSpPr>
            <a:cxnSpLocks noChangeShapeType="1"/>
          </p:cNvCxnSpPr>
          <p:nvPr/>
        </p:nvCxnSpPr>
        <p:spPr bwMode="auto">
          <a:xfrm>
            <a:off x="3590925" y="2514600"/>
            <a:ext cx="0" cy="5921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9450" name="Straight Connector 10"/>
          <p:cNvCxnSpPr>
            <a:cxnSpLocks noChangeShapeType="1"/>
          </p:cNvCxnSpPr>
          <p:nvPr/>
        </p:nvCxnSpPr>
        <p:spPr bwMode="auto">
          <a:xfrm>
            <a:off x="3590925" y="3106738"/>
            <a:ext cx="20955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89451" name="Rectangle 11"/>
          <p:cNvSpPr>
            <a:spLocks noChangeArrowheads="1"/>
          </p:cNvSpPr>
          <p:nvPr/>
        </p:nvSpPr>
        <p:spPr bwMode="auto">
          <a:xfrm>
            <a:off x="3590925" y="2286000"/>
            <a:ext cx="2201863"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800"/>
              <a:t>http://news.bbc.co.uk/2/hi/americas/923248.stm</a:t>
            </a:r>
          </a:p>
        </p:txBody>
      </p:sp>
    </p:spTree>
  </p:cSld>
  <p:clrMapOvr>
    <a:masterClrMapping/>
  </p:clrMapOvr>
  <p:transition spd="slow"/>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Title 1"/>
          <p:cNvSpPr>
            <a:spLocks noGrp="1"/>
          </p:cNvSpPr>
          <p:nvPr>
            <p:ph type="title"/>
          </p:nvPr>
        </p:nvSpPr>
        <p:spPr>
          <a:xfrm>
            <a:off x="0" y="0"/>
            <a:ext cx="9144000" cy="2057401"/>
          </a:xfrm>
        </p:spPr>
        <p:txBody>
          <a:bodyPr/>
          <a:lstStyle/>
          <a:p>
            <a:pPr algn="l">
              <a:spcBef>
                <a:spcPct val="20000"/>
              </a:spcBef>
            </a:pPr>
            <a:r>
              <a:rPr lang="en-US" sz="3200" b="1" dirty="0"/>
              <a:t>“I’ve proudly stood with the State of Israel for my entire career, making sure it always has the resources it needs to maintain its qualitative military edge”—</a:t>
            </a:r>
            <a:r>
              <a:rPr lang="en-US" sz="1800" dirty="0">
                <a:solidFill>
                  <a:schemeClr val="tx1"/>
                </a:solidFill>
              </a:rPr>
              <a:t>Hillary Clinton, JTA, 4/18/2016, </a:t>
            </a:r>
            <a:r>
              <a:rPr lang="en-US" sz="300" dirty="0">
                <a:hlinkClick r:id="rId2"/>
              </a:rPr>
              <a:t>http://www.jta.org/2016/04/18/news-opinion/united-states/ahead-of-ny-primary-hillary-clinton-links-her-policies-to-ancient-lessons-of-passover</a:t>
            </a:r>
            <a:r>
              <a:rPr lang="en-US" sz="300" dirty="0"/>
              <a:t>  </a:t>
            </a:r>
            <a:r>
              <a:rPr lang="en-US" sz="1000" dirty="0"/>
              <a:t/>
            </a:r>
            <a:br>
              <a:rPr lang="en-US" sz="1000" dirty="0"/>
            </a:br>
            <a:endParaRPr lang="en-US" altLang="en-US" sz="1000" b="1" dirty="0" smtClean="0"/>
          </a:p>
        </p:txBody>
      </p:sp>
      <p:sp>
        <p:nvSpPr>
          <p:cNvPr id="190467" name="Content Placeholder 2"/>
          <p:cNvSpPr>
            <a:spLocks noGrp="1"/>
          </p:cNvSpPr>
          <p:nvPr>
            <p:ph idx="1"/>
          </p:nvPr>
        </p:nvSpPr>
        <p:spPr>
          <a:xfrm>
            <a:off x="-2" y="1964611"/>
            <a:ext cx="5903553" cy="3985418"/>
          </a:xfrm>
        </p:spPr>
        <p:txBody>
          <a:bodyPr/>
          <a:lstStyle/>
          <a:p>
            <a:pPr marL="0" indent="0">
              <a:buFontTx/>
              <a:buNone/>
            </a:pPr>
            <a:r>
              <a:rPr lang="en-US" altLang="en-US" sz="1800" dirty="0" smtClean="0"/>
              <a:t>“</a:t>
            </a:r>
            <a:r>
              <a:rPr lang="en-US" altLang="en-US" sz="1800" b="1" dirty="0" smtClean="0"/>
              <a:t>Haim </a:t>
            </a:r>
            <a:r>
              <a:rPr lang="en-US" altLang="en-US" sz="1800" b="1" dirty="0" err="1" smtClean="0"/>
              <a:t>Saban</a:t>
            </a:r>
            <a:r>
              <a:rPr lang="en-US" altLang="en-US" sz="1800" b="1" dirty="0" smtClean="0"/>
              <a:t>, who’s a friend, a colleague, a mentor, an inspiration to so many of us </a:t>
            </a:r>
            <a:r>
              <a:rPr lang="en-US" altLang="en-US" sz="1800" dirty="0" smtClean="0"/>
              <a:t>here tonight. He certainly has always challenged me to make the most of America’s place in the world and especially our close friendship with Israel... President Obama and I stood before the international community and supported Israel’s right to defend itself from a threat no country would tolerate. The Iron Dome system – invented by Israel, underwritten by America – knocked rockets out of the sky like never before.” </a:t>
            </a:r>
            <a:r>
              <a:rPr lang="en-US" altLang="en-US" sz="1500" dirty="0" smtClean="0">
                <a:solidFill>
                  <a:schemeClr val="tx2"/>
                </a:solidFill>
              </a:rPr>
              <a:t>U.S. Secretary of State, November 30, 2012</a:t>
            </a:r>
            <a:r>
              <a:rPr lang="en-US" altLang="en-US" sz="1800" dirty="0" smtClean="0"/>
              <a:t>, </a:t>
            </a:r>
            <a:r>
              <a:rPr lang="en-US" altLang="en-US" sz="800" dirty="0" smtClean="0">
                <a:hlinkClick r:id="rId3"/>
              </a:rPr>
              <a:t>http://www.state.gov/secretary/rm/2012/11/201343.htm</a:t>
            </a:r>
            <a:r>
              <a:rPr lang="en-US" altLang="en-US" sz="800" dirty="0" smtClean="0"/>
              <a:t> </a:t>
            </a:r>
          </a:p>
          <a:p>
            <a:pPr marL="0" indent="0">
              <a:buFontTx/>
              <a:buNone/>
            </a:pPr>
            <a:r>
              <a:rPr lang="en-US" altLang="en-US" sz="2600" b="1" dirty="0" smtClean="0">
                <a:solidFill>
                  <a:schemeClr val="tx2"/>
                </a:solidFill>
              </a:rPr>
              <a:t>During </a:t>
            </a:r>
            <a:r>
              <a:rPr lang="en-US" altLang="en-US" sz="2600" b="1" dirty="0">
                <a:solidFill>
                  <a:schemeClr val="tx2"/>
                </a:solidFill>
              </a:rPr>
              <a:t>2000 Senate campaign, Hillary Clinton "once took a Yiddish </a:t>
            </a:r>
            <a:r>
              <a:rPr lang="en-US" altLang="en-US" sz="2600" b="1" dirty="0" smtClean="0">
                <a:solidFill>
                  <a:schemeClr val="tx2"/>
                </a:solidFill>
              </a:rPr>
              <a:t>lesson” as </a:t>
            </a:r>
            <a:r>
              <a:rPr lang="en-US" altLang="en-US" sz="2600" b="1" dirty="0">
                <a:solidFill>
                  <a:schemeClr val="tx2"/>
                </a:solidFill>
              </a:rPr>
              <a:t>a way to relate to her Jewish </a:t>
            </a:r>
            <a:r>
              <a:rPr lang="en-US" altLang="en-US" sz="2600" b="1" dirty="0" smtClean="0">
                <a:solidFill>
                  <a:schemeClr val="tx2"/>
                </a:solidFill>
              </a:rPr>
              <a:t>supporters</a:t>
            </a:r>
            <a:r>
              <a:rPr lang="en-US" altLang="en-US" sz="2000" dirty="0" smtClean="0"/>
              <a:t>, </a:t>
            </a:r>
            <a:r>
              <a:rPr lang="en-US" altLang="en-US" sz="1800" dirty="0" smtClean="0"/>
              <a:t>Jewish </a:t>
            </a:r>
            <a:r>
              <a:rPr lang="en-US" altLang="en-US" sz="1800" dirty="0"/>
              <a:t>Telegraphic Agency, 12/24/2015, </a:t>
            </a:r>
            <a:r>
              <a:rPr lang="en-US" altLang="en-US" sz="800" dirty="0">
                <a:hlinkClick r:id="rId4"/>
              </a:rPr>
              <a:t>http://www.kveller.com/hillary-clinton-learned-how-to-say-kvell-during-2000-ny-sen-campaign</a:t>
            </a:r>
            <a:r>
              <a:rPr lang="en-US" altLang="en-US" sz="800" dirty="0" smtClean="0">
                <a:hlinkClick r:id="rId4"/>
              </a:rPr>
              <a:t>/</a:t>
            </a:r>
            <a:r>
              <a:rPr lang="en-US" altLang="en-US" sz="800" dirty="0" smtClean="0"/>
              <a:t> </a:t>
            </a:r>
            <a:r>
              <a:rPr lang="en-US" altLang="en-US" sz="1100" dirty="0" smtClean="0"/>
              <a:t>  , </a:t>
            </a:r>
            <a:r>
              <a:rPr lang="en-US" altLang="en-US" sz="1800" dirty="0" smtClean="0"/>
              <a:t>CPAN</a:t>
            </a:r>
            <a:r>
              <a:rPr lang="en-US" altLang="en-US" sz="1800" dirty="0"/>
              <a:t>, 11/8/2001</a:t>
            </a:r>
            <a:r>
              <a:rPr lang="en-US" altLang="en-US" sz="1100" dirty="0"/>
              <a:t>, </a:t>
            </a:r>
            <a:r>
              <a:rPr lang="en-US" altLang="en-US" sz="1100" dirty="0" smtClean="0"/>
              <a:t> </a:t>
            </a:r>
            <a:r>
              <a:rPr lang="en-US" altLang="en-US" sz="500" dirty="0" smtClean="0">
                <a:hlinkClick r:id="rId5"/>
              </a:rPr>
              <a:t>http</a:t>
            </a:r>
            <a:r>
              <a:rPr lang="en-US" altLang="en-US" sz="500" dirty="0">
                <a:hlinkClick r:id="rId5"/>
              </a:rPr>
              <a:t>://www.c-span.org/video/?</a:t>
            </a:r>
            <a:r>
              <a:rPr lang="en-US" altLang="en-US" sz="500" dirty="0" smtClean="0">
                <a:hlinkClick r:id="rId5"/>
              </a:rPr>
              <a:t>c4569711/2000-senate-campaign-hillary-clinton-took-yiddish-lesson</a:t>
            </a:r>
            <a:r>
              <a:rPr lang="en-US" altLang="en-US" sz="500" dirty="0" smtClean="0"/>
              <a:t> </a:t>
            </a:r>
            <a:endParaRPr lang="en-US" altLang="en-US" sz="500" dirty="0"/>
          </a:p>
        </p:txBody>
      </p:sp>
      <p:pic>
        <p:nvPicPr>
          <p:cNvPr id="190470" name="Picture 7" descr="http://photos1.blogger.com/blogger/7050/620/1600/hillary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03552" y="1905000"/>
            <a:ext cx="3240448" cy="4952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0471" name="Rectangle 6"/>
          <p:cNvSpPr>
            <a:spLocks noChangeArrowheads="1"/>
          </p:cNvSpPr>
          <p:nvPr/>
        </p:nvSpPr>
        <p:spPr bwMode="auto">
          <a:xfrm>
            <a:off x="5903552" y="1905000"/>
            <a:ext cx="186884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bg2"/>
                </a:solidFill>
              </a:rPr>
              <a:t>Senator Hillary Rodham Clinton visits the Western Wall</a:t>
            </a:r>
            <a:r>
              <a:rPr lang="en-US" altLang="en-US" b="1" dirty="0">
                <a:solidFill>
                  <a:schemeClr val="bg2"/>
                </a:solidFill>
              </a:rPr>
              <a:t>—</a:t>
            </a:r>
            <a:r>
              <a:rPr lang="en-US" altLang="en-US" sz="1800" b="1" dirty="0">
                <a:solidFill>
                  <a:schemeClr val="bg2"/>
                </a:solidFill>
              </a:rPr>
              <a:t>11/14/2005, </a:t>
            </a:r>
            <a:r>
              <a:rPr lang="en-US" altLang="en-US" sz="200" b="1" dirty="0">
                <a:solidFill>
                  <a:schemeClr val="bg2"/>
                </a:solidFill>
              </a:rPr>
              <a:t>http://gatewaypundit.blogspot.com/2005/11/no-kisses-for-suha-as-hillary-condemns.html</a:t>
            </a:r>
            <a:endParaRPr lang="en-US" altLang="en-US" sz="200" dirty="0">
              <a:solidFill>
                <a:schemeClr val="bg2"/>
              </a:solidFill>
            </a:endParaRPr>
          </a:p>
        </p:txBody>
      </p:sp>
      <p:cxnSp>
        <p:nvCxnSpPr>
          <p:cNvPr id="190472" name="Straight Connector 2"/>
          <p:cNvCxnSpPr>
            <a:cxnSpLocks noChangeShapeType="1"/>
          </p:cNvCxnSpPr>
          <p:nvPr/>
        </p:nvCxnSpPr>
        <p:spPr bwMode="auto">
          <a:xfrm>
            <a:off x="0" y="1905000"/>
            <a:ext cx="590355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1" y="4800600"/>
            <a:ext cx="590355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9200"/>
          </a:xfrm>
        </p:spPr>
        <p:txBody>
          <a:bodyPr/>
          <a:lstStyle/>
          <a:p>
            <a:pPr>
              <a:defRPr/>
            </a:pPr>
            <a:r>
              <a:rPr lang="en-US" sz="3200" b="1" dirty="0" smtClean="0">
                <a:latin typeface="+mn-lt"/>
                <a:ea typeface="+mn-ea"/>
                <a:cs typeface="+mn-cs"/>
              </a:rPr>
              <a:t>EXCERPTS from Secretary of State Hillary Clinton speech to AIPAC Policy Conference 2010</a:t>
            </a:r>
            <a:endParaRPr lang="en-US" sz="3200" dirty="0"/>
          </a:p>
        </p:txBody>
      </p:sp>
      <p:sp>
        <p:nvSpPr>
          <p:cNvPr id="191491" name="Content Placeholder 2"/>
          <p:cNvSpPr>
            <a:spLocks noGrp="1"/>
          </p:cNvSpPr>
          <p:nvPr>
            <p:ph idx="1"/>
          </p:nvPr>
        </p:nvSpPr>
        <p:spPr>
          <a:xfrm>
            <a:off x="0" y="1219200"/>
            <a:ext cx="9144000" cy="5638800"/>
          </a:xfrm>
        </p:spPr>
        <p:txBody>
          <a:bodyPr/>
          <a:lstStyle/>
          <a:p>
            <a:r>
              <a:rPr lang="en-US" altLang="en-US" sz="1300" dirty="0" smtClean="0"/>
              <a:t>"Given the shared challenges we face, the relationship between the United States and Israel has never been more important. The United States has long recognized that a strong and secure Israel is vital to our own strategic interests. We know that the forces that threaten Israel also threatened the United States. And we firmly believe that when we strengthen Israel's security, we strengthen America's security." </a:t>
            </a:r>
          </a:p>
          <a:p>
            <a:r>
              <a:rPr lang="en-US" altLang="en-US" sz="1300" dirty="0" smtClean="0"/>
              <a:t>"We know that to make progress in this region, there must be no gap between the United States and Israel on security. And there will not be. For President Obama, for me, and for this entire administration, our commitment to Israel's security and Israel's future is rock solid." </a:t>
            </a:r>
          </a:p>
          <a:p>
            <a:r>
              <a:rPr lang="en-US" altLang="en-US" sz="1300" dirty="0" smtClean="0"/>
              <a:t>"Guaranteeing Israel's security is more than a policy position for me. It is a personal commitment that will never waiver." </a:t>
            </a:r>
          </a:p>
          <a:p>
            <a:r>
              <a:rPr lang="en-US" altLang="en-US" sz="1300" dirty="0" smtClean="0"/>
              <a:t>"This administration will always stand up for Israel's right to defend itself." </a:t>
            </a:r>
          </a:p>
          <a:p>
            <a:r>
              <a:rPr lang="en-US" altLang="en-US" sz="1300" dirty="0" smtClean="0"/>
              <a:t>"The Iranian leadership funds and arms terrorists who have murdered Americans and Israelis alike. </a:t>
            </a:r>
          </a:p>
          <a:p>
            <a:r>
              <a:rPr lang="en-US" altLang="en-US" sz="1300" dirty="0" smtClean="0"/>
              <a:t>"The United States is determined to prevent Iran from acquiring nuclear weapons." </a:t>
            </a:r>
          </a:p>
          <a:p>
            <a:r>
              <a:rPr lang="en-US" altLang="en-US" sz="1300" dirty="0" smtClean="0"/>
              <a:t>"Our aim is not incremental sanctions, but sanctions that will bite." </a:t>
            </a:r>
          </a:p>
          <a:p>
            <a:r>
              <a:rPr lang="en-US" altLang="en-US" sz="1300" dirty="0" smtClean="0"/>
              <a:t>"We will not compromise our commitment to preventing Iran from acquiring these weapons." </a:t>
            </a:r>
          </a:p>
          <a:p>
            <a:r>
              <a:rPr lang="en-US" altLang="en-US" sz="1300" dirty="0" smtClean="0"/>
              <a:t>"It is true that heightened security measures have reduced the number of suicide bombings" </a:t>
            </a:r>
          </a:p>
          <a:p>
            <a:r>
              <a:rPr lang="en-US" altLang="en-US" sz="1300" dirty="0" smtClean="0"/>
              <a:t>"</a:t>
            </a:r>
            <a:r>
              <a:rPr lang="en-US" altLang="en-US" sz="1300" dirty="0" err="1" smtClean="0"/>
              <a:t>Hizballah</a:t>
            </a:r>
            <a:r>
              <a:rPr lang="en-US" altLang="en-US" sz="1300" dirty="0" smtClean="0"/>
              <a:t> has amazed tens of thousands of rockets on Israel's northern border. Hamas has a substantial number in Gaza." </a:t>
            </a:r>
          </a:p>
          <a:p>
            <a:r>
              <a:rPr lang="en-US" altLang="en-US" sz="1300" dirty="0" smtClean="0"/>
              <a:t>"Our message to Hamas is clear: renounce violence, recognize Israel, and abide by previous signed agreements. And I will repeat today what I have said many times before: Gilad </a:t>
            </a:r>
            <a:r>
              <a:rPr lang="en-US" altLang="en-US" sz="1300" dirty="0" err="1" smtClean="0"/>
              <a:t>Shalit</a:t>
            </a:r>
            <a:r>
              <a:rPr lang="en-US" altLang="en-US" sz="1300" dirty="0" smtClean="0"/>
              <a:t> must be released immediately and reunited with his family." </a:t>
            </a:r>
          </a:p>
          <a:p>
            <a:r>
              <a:rPr lang="en-US" altLang="en-US" sz="1300" dirty="0" smtClean="0"/>
              <a:t>"A comprehensive peace that is real and not a slogan, that is rooted in genuine recognition of Israel's right to exist in peace and security, and that offers the best way to ensure Israel's enduring survival and well-being." </a:t>
            </a:r>
          </a:p>
          <a:p>
            <a:r>
              <a:rPr lang="en-US" altLang="en-US" sz="1300" dirty="0" smtClean="0"/>
              <a:t>Regarding Israel's Arab neighbors and the peace process, "their rhetoric must now be backed up by action." </a:t>
            </a:r>
          </a:p>
          <a:p>
            <a:r>
              <a:rPr lang="en-US" altLang="en-US" sz="1300" dirty="0" smtClean="0"/>
              <a:t>"We commend Prime Minister Netanyahu for embracing the vision of the two-state solution and for acting to lift road-blocks and east movement throughout the West Bank." </a:t>
            </a:r>
          </a:p>
          <a:p>
            <a:r>
              <a:rPr lang="en-US" altLang="en-US" sz="1300" dirty="0" smtClean="0"/>
              <a:t>"From addressing climate change and energy to hunger, poverty and disease, Israel has so much to offer. Look at the spread of high-tech start-ups, the influx of venture capital, the number of Nobel laureates." </a:t>
            </a:r>
          </a:p>
          <a:p>
            <a:r>
              <a:rPr lang="en-US" altLang="en-US" sz="1300" dirty="0" smtClean="0"/>
              <a:t>AIPAC, </a:t>
            </a:r>
            <a:r>
              <a:rPr lang="en-US" altLang="en-US" sz="1300" dirty="0" smtClean="0">
                <a:hlinkClick r:id="rId2"/>
              </a:rPr>
              <a:t>http://www.aipac.org/PC2010/webPlayer/mon_clinton10.asp</a:t>
            </a:r>
            <a:endParaRPr lang="en-US" altLang="en-US" sz="1300" dirty="0" smtClean="0"/>
          </a:p>
          <a:p>
            <a:endParaRPr lang="en-US" altLang="en-US" dirty="0" smtClean="0"/>
          </a:p>
        </p:txBody>
      </p:sp>
    </p:spTree>
  </p:cSld>
  <p:clrMapOvr>
    <a:masterClrMapping/>
  </p:clrMapOvr>
  <p:transition/>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Title 1"/>
          <p:cNvSpPr>
            <a:spLocks noGrp="1"/>
          </p:cNvSpPr>
          <p:nvPr>
            <p:ph type="title"/>
          </p:nvPr>
        </p:nvSpPr>
        <p:spPr>
          <a:xfrm>
            <a:off x="0" y="0"/>
            <a:ext cx="9144000" cy="1066800"/>
          </a:xfrm>
        </p:spPr>
        <p:txBody>
          <a:bodyPr/>
          <a:lstStyle/>
          <a:p>
            <a:r>
              <a:rPr lang="en-US" altLang="en-US" sz="3200" b="1" dirty="0" smtClean="0"/>
              <a:t>EXCERPTS from Secretary of State Hillary Clinton speech to AIPAC Policy Conference 2010</a:t>
            </a:r>
            <a:endParaRPr lang="en-US" altLang="en-US" sz="3200" dirty="0" smtClean="0"/>
          </a:p>
        </p:txBody>
      </p:sp>
      <p:sp>
        <p:nvSpPr>
          <p:cNvPr id="192515" name="Content Placeholder 2"/>
          <p:cNvSpPr>
            <a:spLocks noGrp="1"/>
          </p:cNvSpPr>
          <p:nvPr>
            <p:ph idx="1"/>
          </p:nvPr>
        </p:nvSpPr>
        <p:spPr>
          <a:xfrm>
            <a:off x="0" y="1143000"/>
            <a:ext cx="9144000" cy="5715000"/>
          </a:xfrm>
        </p:spPr>
        <p:txBody>
          <a:bodyPr/>
          <a:lstStyle/>
          <a:p>
            <a:r>
              <a:rPr lang="en-US" altLang="en-US" sz="1700" dirty="0" smtClean="0"/>
              <a:t>And let me assure you, as I have assured you on previous occasions with large groups like this and small intimate settings, for President Obama and for me, and for this entire Administration, our commitment to Israel's security and Israel's future is rock solid, unwavering, enduring, and forever. (Applause.) </a:t>
            </a:r>
          </a:p>
          <a:p>
            <a:r>
              <a:rPr lang="en-US" altLang="en-US" sz="1700" dirty="0" smtClean="0"/>
              <a:t>And why is that? Why is that? Is it because AIPAC can put 7,500 people into a room in the Convention Center? I don't think so. Is it because some of the most active Americans in politics and who care about our government also care about Israel? That's not the explanation. Our countries and our peoples are bound together by our shared values of freedom, equality, democracy, the right to live free from fear, and our common aspirations for a future of peace, security and prosperity, where we can see our children and our children's children, should we be so lucky - </a:t>
            </a:r>
            <a:r>
              <a:rPr lang="en-US" altLang="en-US" sz="1700" b="1" dirty="0" smtClean="0">
                <a:solidFill>
                  <a:schemeClr val="tx2"/>
                </a:solidFill>
              </a:rPr>
              <a:t>and as a future mother of the bride [emphasis added]</a:t>
            </a:r>
            <a:r>
              <a:rPr lang="en-US" altLang="en-US" sz="1700" dirty="0" smtClean="0"/>
              <a:t>, I'm certainly hoping for that - (applause) - to see those children, those generations come of age in peace, with the opportunity to fulfill their own God-given potentials. </a:t>
            </a:r>
          </a:p>
          <a:p>
            <a:r>
              <a:rPr lang="en-US" altLang="en-US" sz="1700" dirty="0" smtClean="0"/>
              <a:t>Americans honor Israel as a homeland for a people too long oppressed and a democracy that has had to defend itself at every turn, a dream nurtured for generations and made real by men and women who refused to bow to the toughest of odds. In Israel's story, we see our own. We see, in fact, the story of all people who struggle for freedom and the right to chart their own destinies. </a:t>
            </a:r>
          </a:p>
          <a:p>
            <a:r>
              <a:rPr lang="en-US" altLang="en-US" sz="1700" dirty="0" smtClean="0"/>
              <a:t>That's why it took President Harry Truman only 11 minutes to recognize the new nation of Israel - (applause) - and ever since, our two countries have stood in solidarity. So guaranteeing Israel's security is more than a policy position for me; it is a personal commitment that will never waver. (Applause.). </a:t>
            </a:r>
            <a:r>
              <a:rPr lang="en-US" altLang="en-US" sz="1800" dirty="0" smtClean="0"/>
              <a:t>AIPAC, </a:t>
            </a:r>
            <a:r>
              <a:rPr lang="en-US" altLang="en-US" sz="1800" dirty="0" smtClean="0">
                <a:hlinkClick r:id="rId2"/>
              </a:rPr>
              <a:t>http://www.aipac.org/PC2010/webPlayer/mon_clinton10.asp</a:t>
            </a:r>
            <a:endParaRPr lang="en-US" altLang="en-US" sz="1800" dirty="0" smtClean="0"/>
          </a:p>
        </p:txBody>
      </p:sp>
    </p:spTree>
  </p:cSld>
  <p:clrMapOvr>
    <a:masterClrMapping/>
  </p:clrMapOvr>
  <p:transition/>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Title 1"/>
          <p:cNvSpPr>
            <a:spLocks noGrp="1"/>
          </p:cNvSpPr>
          <p:nvPr>
            <p:ph type="title"/>
          </p:nvPr>
        </p:nvSpPr>
        <p:spPr>
          <a:xfrm>
            <a:off x="0" y="0"/>
            <a:ext cx="9144000" cy="1905000"/>
          </a:xfrm>
        </p:spPr>
        <p:txBody>
          <a:bodyPr/>
          <a:lstStyle/>
          <a:p>
            <a:r>
              <a:rPr lang="en-US" altLang="en-US" b="1" smtClean="0"/>
              <a:t>It's official - Chelsea Clinton to wed Jewish boyfriend </a:t>
            </a:r>
            <a:r>
              <a:rPr lang="en-US" altLang="en-US" smtClean="0"/>
              <a:t/>
            </a:r>
            <a:br>
              <a:rPr lang="en-US" altLang="en-US" smtClean="0"/>
            </a:br>
            <a:r>
              <a:rPr lang="en-US" altLang="en-US" sz="1800" smtClean="0"/>
              <a:t>By Haaretz Service and The Associated Press, 12/1/2009</a:t>
            </a:r>
          </a:p>
        </p:txBody>
      </p:sp>
      <p:sp>
        <p:nvSpPr>
          <p:cNvPr id="193539" name="Content Placeholder 2"/>
          <p:cNvSpPr>
            <a:spLocks noGrp="1"/>
          </p:cNvSpPr>
          <p:nvPr>
            <p:ph idx="1"/>
          </p:nvPr>
        </p:nvSpPr>
        <p:spPr>
          <a:xfrm>
            <a:off x="0" y="1905000"/>
            <a:ext cx="9144000" cy="4953000"/>
          </a:xfrm>
        </p:spPr>
        <p:txBody>
          <a:bodyPr/>
          <a:lstStyle/>
          <a:p>
            <a:r>
              <a:rPr lang="en-US" altLang="en-US" sz="2400" dirty="0" smtClean="0"/>
              <a:t>“Chelsea Clinton, the daughter of America's most powerful political couple will soon wed a "member of the tribe," according to various media reports. </a:t>
            </a:r>
            <a:br>
              <a:rPr lang="en-US" altLang="en-US" sz="2400" dirty="0" smtClean="0"/>
            </a:br>
            <a:r>
              <a:rPr lang="en-US" altLang="en-US" sz="2400" dirty="0" smtClean="0"/>
              <a:t/>
            </a:r>
            <a:br>
              <a:rPr lang="en-US" altLang="en-US" sz="2400" dirty="0" smtClean="0"/>
            </a:br>
            <a:r>
              <a:rPr lang="en-US" altLang="en-US" sz="2400" dirty="0" smtClean="0"/>
              <a:t>Clinton is set to marry her Jewish boyfriend Marc </a:t>
            </a:r>
            <a:r>
              <a:rPr lang="en-US" altLang="en-US" sz="2400" dirty="0" err="1" smtClean="0"/>
              <a:t>Mezvinsky</a:t>
            </a:r>
            <a:r>
              <a:rPr lang="en-US" altLang="en-US" sz="2400" dirty="0" smtClean="0"/>
              <a:t>, ABC News reported on Monday. </a:t>
            </a:r>
            <a:br>
              <a:rPr lang="en-US" altLang="en-US" sz="2400" dirty="0" smtClean="0"/>
            </a:br>
            <a:r>
              <a:rPr lang="en-US" altLang="en-US" sz="2400" dirty="0" smtClean="0"/>
              <a:t/>
            </a:r>
            <a:br>
              <a:rPr lang="en-US" altLang="en-US" sz="2400" dirty="0" smtClean="0"/>
            </a:br>
            <a:r>
              <a:rPr lang="en-US" altLang="en-US" sz="2400" dirty="0" smtClean="0"/>
              <a:t>Clinton, the daughter of former President Bill Clinton and current Secretary of State Hillary Clinton, met </a:t>
            </a:r>
            <a:r>
              <a:rPr lang="en-US" altLang="en-US" sz="2400" dirty="0" err="1" smtClean="0"/>
              <a:t>Mezvinsky</a:t>
            </a:r>
            <a:r>
              <a:rPr lang="en-US" altLang="en-US" sz="2400" dirty="0" smtClean="0"/>
              <a:t> when both were teenagers in Washington, according to reports. They also both attended Stanford University in California.”</a:t>
            </a:r>
            <a:r>
              <a:rPr lang="en-US" altLang="en-US" dirty="0" smtClean="0"/>
              <a:t/>
            </a:r>
            <a:br>
              <a:rPr lang="en-US" altLang="en-US" dirty="0" smtClean="0"/>
            </a:br>
            <a:endParaRPr lang="en-US" altLang="en-US" dirty="0" smtClean="0"/>
          </a:p>
        </p:txBody>
      </p:sp>
    </p:spTree>
  </p:cSld>
  <p:clrMapOvr>
    <a:masterClrMapping/>
  </p:clrMapOvr>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62" name="Picture 2" descr="http://www.aljazeera.net/mritems/images/2008/7/24/1_823606_1_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4038600" y="0"/>
            <a:ext cx="5105400" cy="6940361"/>
          </a:xfrm>
          <a:prstGeom prst="rect">
            <a:avLst/>
          </a:prstGeom>
        </p:spPr>
        <p:txBody>
          <a:bodyPr>
            <a:spAutoFit/>
          </a:bodyPr>
          <a:lstStyle/>
          <a:p>
            <a:pPr>
              <a:defRPr/>
            </a:pPr>
            <a:r>
              <a:rPr lang="en-US" sz="1400" b="1" dirty="0">
                <a:solidFill>
                  <a:schemeClr val="tx2"/>
                </a:solidFill>
                <a:effectLst>
                  <a:outerShdw blurRad="38100" dist="38100" dir="2700000" algn="tl">
                    <a:srgbClr val="000000">
                      <a:alpha val="43137"/>
                    </a:srgbClr>
                  </a:outerShdw>
                </a:effectLst>
                <a:cs typeface="Arial" pitchFamily="34" charset="0"/>
              </a:rPr>
              <a:t>“It is critical that we send a message around the world we will stand with Israel, we want them around not just for 60 years, but for 600 years. </a:t>
            </a:r>
            <a:r>
              <a:rPr lang="en-US" sz="1400" b="1" dirty="0">
                <a:solidFill>
                  <a:schemeClr val="tx2"/>
                </a:solidFill>
                <a:effectLst>
                  <a:outerShdw blurRad="38100" dist="38100" dir="2700000" algn="tl">
                    <a:srgbClr val="000000">
                      <a:alpha val="43137"/>
                    </a:srgbClr>
                  </a:outerShdw>
                </a:effectLst>
              </a:rPr>
              <a:t>And when I am president of the United States they will have an unwavering ally in me.</a:t>
            </a:r>
            <a:r>
              <a:rPr lang="en-US" sz="1400" b="1" dirty="0">
                <a:solidFill>
                  <a:schemeClr val="tx2"/>
                </a:solidFill>
                <a:effectLst>
                  <a:outerShdw blurRad="38100" dist="38100" dir="2700000" algn="tl">
                    <a:srgbClr val="000000">
                      <a:alpha val="43137"/>
                    </a:srgbClr>
                  </a:outerShdw>
                </a:effectLst>
                <a:cs typeface="Arial" pitchFamily="34" charset="0"/>
              </a:rPr>
              <a:t>” </a:t>
            </a:r>
            <a:r>
              <a:rPr lang="en-US" sz="1400" dirty="0">
                <a:solidFill>
                  <a:schemeClr val="bg2"/>
                </a:solidFill>
                <a:cs typeface="Arial" pitchFamily="34" charset="0"/>
              </a:rPr>
              <a:t>--- </a:t>
            </a:r>
            <a:r>
              <a:rPr lang="en-US" sz="1400" dirty="0">
                <a:solidFill>
                  <a:schemeClr val="bg2"/>
                </a:solidFill>
                <a:effectLst>
                  <a:outerShdw blurRad="38100" dist="38100" dir="2700000" algn="tl">
                    <a:srgbClr val="000000">
                      <a:alpha val="43137"/>
                    </a:srgbClr>
                  </a:outerShdw>
                </a:effectLst>
                <a:cs typeface="Arial" pitchFamily="34" charset="0"/>
              </a:rPr>
              <a:t>Democratic presidential candidate Barack Obama (CNN.com, 5/8/2008)</a:t>
            </a:r>
          </a:p>
          <a:p>
            <a:pPr>
              <a:defRPr/>
            </a:pPr>
            <a:r>
              <a:rPr lang="en-US" sz="1500" dirty="0">
                <a:solidFill>
                  <a:schemeClr val="bg2"/>
                </a:solidFill>
                <a:effectLst>
                  <a:outerShdw blurRad="38100" dist="38100" dir="2700000" algn="tl">
                    <a:srgbClr val="000000">
                      <a:alpha val="43137"/>
                    </a:srgbClr>
                  </a:outerShdw>
                </a:effectLst>
                <a:cs typeface="Arial" pitchFamily="34" charset="0"/>
              </a:rPr>
              <a:t> </a:t>
            </a:r>
          </a:p>
          <a:p>
            <a:pPr>
              <a:defRPr/>
            </a:pPr>
            <a:r>
              <a:rPr lang="en-US" sz="1600" b="1" dirty="0">
                <a:solidFill>
                  <a:schemeClr val="tx2"/>
                </a:solidFill>
                <a:effectLst>
                  <a:outerShdw blurRad="38100" dist="38100" dir="2700000" algn="tl">
                    <a:srgbClr val="000000">
                      <a:alpha val="43137"/>
                    </a:srgbClr>
                  </a:outerShdw>
                </a:effectLst>
              </a:rPr>
              <a:t>“I think when this is all over, people are going to say that Barack Obama is the first Jewish president.”</a:t>
            </a:r>
            <a:r>
              <a:rPr lang="en-US" sz="1600" dirty="0">
                <a:solidFill>
                  <a:schemeClr val="bg2"/>
                </a:solidFill>
              </a:rPr>
              <a:t>–--</a:t>
            </a:r>
            <a:r>
              <a:rPr lang="en-US" sz="1400" dirty="0" err="1">
                <a:solidFill>
                  <a:schemeClr val="bg2"/>
                </a:solidFill>
                <a:effectLst>
                  <a:outerShdw blurRad="38100" dist="38100" dir="2700000" algn="tl">
                    <a:srgbClr val="000000">
                      <a:alpha val="43137"/>
                    </a:srgbClr>
                  </a:outerShdw>
                </a:effectLst>
              </a:rPr>
              <a:t>Abner</a:t>
            </a:r>
            <a:r>
              <a:rPr lang="en-US" sz="1400" dirty="0">
                <a:solidFill>
                  <a:schemeClr val="bg2"/>
                </a:solidFill>
                <a:effectLst>
                  <a:outerShdw blurRad="38100" dist="38100" dir="2700000" algn="tl">
                    <a:srgbClr val="000000">
                      <a:alpha val="43137"/>
                    </a:srgbClr>
                  </a:outerShdw>
                </a:effectLst>
              </a:rPr>
              <a:t> </a:t>
            </a:r>
            <a:r>
              <a:rPr lang="en-US" sz="1400" dirty="0" err="1">
                <a:solidFill>
                  <a:schemeClr val="bg2"/>
                </a:solidFill>
                <a:effectLst>
                  <a:outerShdw blurRad="38100" dist="38100" dir="2700000" algn="tl">
                    <a:srgbClr val="000000">
                      <a:alpha val="43137"/>
                    </a:srgbClr>
                  </a:outerShdw>
                </a:effectLst>
              </a:rPr>
              <a:t>Mikva</a:t>
            </a:r>
            <a:r>
              <a:rPr lang="en-US" sz="1400" dirty="0">
                <a:solidFill>
                  <a:schemeClr val="bg2"/>
                </a:solidFill>
                <a:effectLst>
                  <a:outerShdw blurRad="38100" dist="38100" dir="2700000" algn="tl">
                    <a:srgbClr val="000000">
                      <a:alpha val="43137"/>
                    </a:srgbClr>
                  </a:outerShdw>
                </a:effectLst>
              </a:rPr>
              <a:t>, </a:t>
            </a:r>
            <a:r>
              <a:rPr lang="en-US" sz="1400" dirty="0">
                <a:solidFill>
                  <a:schemeClr val="bg2"/>
                </a:solidFill>
              </a:rPr>
              <a:t>former Congressman, Federal Judge, and White House Counsel to President Bill Clinton, Pauline </a:t>
            </a:r>
            <a:r>
              <a:rPr lang="en-US" sz="1400" dirty="0" err="1">
                <a:solidFill>
                  <a:schemeClr val="bg2"/>
                </a:solidFill>
              </a:rPr>
              <a:t>Dubkin</a:t>
            </a:r>
            <a:r>
              <a:rPr lang="en-US" sz="1400" dirty="0">
                <a:solidFill>
                  <a:schemeClr val="bg2"/>
                </a:solidFill>
              </a:rPr>
              <a:t> </a:t>
            </a:r>
            <a:r>
              <a:rPr lang="en-US" sz="1400" dirty="0" err="1">
                <a:solidFill>
                  <a:schemeClr val="bg2"/>
                </a:solidFill>
              </a:rPr>
              <a:t>Yearwood</a:t>
            </a:r>
            <a:r>
              <a:rPr lang="en-US" sz="1400" dirty="0">
                <a:solidFill>
                  <a:schemeClr val="bg2"/>
                </a:solidFill>
              </a:rPr>
              <a:t> , “Obama and the Jews,” Chicago Jewish News, 10/24/2008, </a:t>
            </a:r>
            <a:r>
              <a:rPr lang="en-US" sz="1000" dirty="0">
                <a:solidFill>
                  <a:schemeClr val="bg2"/>
                </a:solidFill>
                <a:hlinkClick r:id="rId4"/>
              </a:rPr>
              <a:t>http://www.chicagojewishnews.com/story.htm?sid=212226&amp;id=252218</a:t>
            </a:r>
            <a:endParaRPr lang="en-US" sz="1000" dirty="0">
              <a:solidFill>
                <a:schemeClr val="bg2"/>
              </a:solidFill>
            </a:endParaRPr>
          </a:p>
          <a:p>
            <a:pPr>
              <a:defRPr/>
            </a:pPr>
            <a:endParaRPr lang="en-US" sz="900" b="1" dirty="0">
              <a:solidFill>
                <a:schemeClr val="tx2"/>
              </a:solidFill>
              <a:effectLst>
                <a:outerShdw blurRad="38100" dist="38100" dir="2700000" algn="tl">
                  <a:srgbClr val="000000">
                    <a:alpha val="43137"/>
                  </a:srgbClr>
                </a:outerShdw>
              </a:effectLst>
            </a:endParaRPr>
          </a:p>
          <a:p>
            <a:pPr>
              <a:defRPr/>
            </a:pPr>
            <a:r>
              <a:rPr lang="en-US" sz="1400" b="1" dirty="0">
                <a:solidFill>
                  <a:schemeClr val="tx2"/>
                </a:solidFill>
                <a:effectLst>
                  <a:outerShdw blurRad="38100" dist="38100" dir="2700000" algn="tl">
                    <a:srgbClr val="000000">
                      <a:alpha val="43137"/>
                    </a:srgbClr>
                  </a:outerShdw>
                </a:effectLst>
              </a:rPr>
              <a:t>“I've got a Chief of Staff named </a:t>
            </a:r>
            <a:r>
              <a:rPr lang="en-US" sz="1400" b="1" dirty="0" err="1">
                <a:solidFill>
                  <a:schemeClr val="tx2"/>
                </a:solidFill>
                <a:effectLst>
                  <a:outerShdw blurRad="38100" dist="38100" dir="2700000" algn="tl">
                    <a:srgbClr val="000000">
                      <a:alpha val="43137"/>
                    </a:srgbClr>
                  </a:outerShdw>
                </a:effectLst>
              </a:rPr>
              <a:t>Rahm</a:t>
            </a:r>
            <a:r>
              <a:rPr lang="en-US" sz="1400" b="1" dirty="0">
                <a:solidFill>
                  <a:schemeClr val="tx2"/>
                </a:solidFill>
                <a:effectLst>
                  <a:outerShdw blurRad="38100" dist="38100" dir="2700000" algn="tl">
                    <a:srgbClr val="000000">
                      <a:alpha val="43137"/>
                    </a:srgbClr>
                  </a:outerShdw>
                </a:effectLst>
              </a:rPr>
              <a:t> Israel Emmanuel. My top political advisor is somebody who is a descendent of Holocaust survivors. My closeness to the Jewish American community was probably what propelled me to the U.S. Senate”</a:t>
            </a:r>
            <a:r>
              <a:rPr lang="en-US" sz="1400" b="1" dirty="0">
                <a:solidFill>
                  <a:schemeClr val="bg2"/>
                </a:solidFill>
                <a:effectLst>
                  <a:outerShdw blurRad="38100" dist="38100" dir="2700000" algn="tl">
                    <a:srgbClr val="000000">
                      <a:alpha val="43137"/>
                    </a:srgbClr>
                  </a:outerShdw>
                </a:effectLst>
              </a:rPr>
              <a:t>---</a:t>
            </a:r>
            <a:r>
              <a:rPr lang="en-US" sz="1400" dirty="0">
                <a:solidFill>
                  <a:schemeClr val="bg2"/>
                </a:solidFill>
              </a:rPr>
              <a:t>President Obama, </a:t>
            </a:r>
            <a:r>
              <a:rPr lang="en-US" sz="1400" dirty="0" err="1">
                <a:solidFill>
                  <a:schemeClr val="bg2"/>
                </a:solidFill>
              </a:rPr>
              <a:t>Haaretz</a:t>
            </a:r>
            <a:r>
              <a:rPr lang="en-US" sz="1400" dirty="0">
                <a:solidFill>
                  <a:schemeClr val="bg2"/>
                </a:solidFill>
              </a:rPr>
              <a:t>, 7/10/2010, </a:t>
            </a:r>
            <a:r>
              <a:rPr lang="en-US" sz="900" dirty="0">
                <a:solidFill>
                  <a:schemeClr val="bg2"/>
                </a:solidFill>
                <a:hlinkClick r:id="rId5"/>
              </a:rPr>
              <a:t>http://www.haaretz.com/news/diplomacy-defense/obama-israelis-suspicious-of-me-because-my-middle-name-is-hussein-1.300793</a:t>
            </a:r>
            <a:r>
              <a:rPr lang="en-US" sz="900" dirty="0">
                <a:solidFill>
                  <a:schemeClr val="bg2"/>
                </a:solidFill>
              </a:rPr>
              <a:t> </a:t>
            </a:r>
          </a:p>
          <a:p>
            <a:pPr>
              <a:defRPr/>
            </a:pPr>
            <a:endParaRPr lang="en-US" sz="900" b="1" dirty="0">
              <a:solidFill>
                <a:schemeClr val="tx2"/>
              </a:solidFill>
            </a:endParaRPr>
          </a:p>
          <a:p>
            <a:pPr>
              <a:defRPr/>
            </a:pPr>
            <a:r>
              <a:rPr lang="en-US" sz="1600" b="1" dirty="0">
                <a:solidFill>
                  <a:schemeClr val="tx2"/>
                </a:solidFill>
                <a:effectLst>
                  <a:outerShdw blurRad="38100" dist="38100" dir="2700000" algn="tl">
                    <a:srgbClr val="000000">
                      <a:alpha val="43137"/>
                    </a:srgbClr>
                  </a:outerShdw>
                </a:effectLst>
              </a:rPr>
              <a:t>“Obama to pick Jew for Supreme Court”--</a:t>
            </a:r>
            <a:r>
              <a:rPr lang="en-US" sz="1600" dirty="0">
                <a:solidFill>
                  <a:schemeClr val="bg2"/>
                </a:solidFill>
              </a:rPr>
              <a:t>Jerusalem Post, 5/10/2010</a:t>
            </a:r>
            <a:r>
              <a:rPr lang="en-US" sz="1500" dirty="0">
                <a:solidFill>
                  <a:schemeClr val="bg2"/>
                </a:solidFill>
              </a:rPr>
              <a:t>, </a:t>
            </a:r>
            <a:r>
              <a:rPr lang="en-US" sz="900" dirty="0">
                <a:solidFill>
                  <a:schemeClr val="bg2"/>
                </a:solidFill>
                <a:hlinkClick r:id="rId6"/>
              </a:rPr>
              <a:t>http://www.jpost.com/JewishWorld/JewishNews/Article.aspx?id=175155</a:t>
            </a:r>
            <a:r>
              <a:rPr lang="en-US" sz="900" dirty="0">
                <a:solidFill>
                  <a:schemeClr val="bg2"/>
                </a:solidFill>
              </a:rPr>
              <a:t> </a:t>
            </a:r>
          </a:p>
          <a:p>
            <a:pPr>
              <a:defRPr/>
            </a:pPr>
            <a:endParaRPr lang="en-US" sz="900" b="1" dirty="0">
              <a:solidFill>
                <a:schemeClr val="tx2"/>
              </a:solidFill>
            </a:endParaRPr>
          </a:p>
          <a:p>
            <a:pPr>
              <a:defRPr/>
            </a:pPr>
            <a:r>
              <a:rPr lang="en-US" sz="1400" b="1" dirty="0">
                <a:solidFill>
                  <a:schemeClr val="tx2"/>
                </a:solidFill>
                <a:effectLst>
                  <a:outerShdw blurRad="38100" dist="38100" dir="2700000" algn="tl">
                    <a:srgbClr val="000000">
                      <a:alpha val="43137"/>
                    </a:srgbClr>
                  </a:outerShdw>
                </a:effectLst>
              </a:rPr>
              <a:t>"U.S. President Barack Obama on Tuesday picked Jacob Lew, an Orthodox Jew, as the new White House budget chief"--</a:t>
            </a:r>
            <a:r>
              <a:rPr lang="en-US" sz="1600" dirty="0" err="1">
                <a:solidFill>
                  <a:schemeClr val="bg2"/>
                </a:solidFill>
              </a:rPr>
              <a:t>Haaretz</a:t>
            </a:r>
            <a:r>
              <a:rPr lang="en-US" sz="1600" dirty="0">
                <a:solidFill>
                  <a:schemeClr val="bg2"/>
                </a:solidFill>
              </a:rPr>
              <a:t>, 7/13/2010,</a:t>
            </a:r>
            <a:r>
              <a:rPr lang="en-US" sz="1500" dirty="0">
                <a:solidFill>
                  <a:schemeClr val="bg2"/>
                </a:solidFill>
              </a:rPr>
              <a:t> </a:t>
            </a:r>
            <a:r>
              <a:rPr lang="en-US" sz="900" dirty="0">
                <a:solidFill>
                  <a:schemeClr val="bg2"/>
                </a:solidFill>
                <a:hlinkClick r:id="rId7"/>
              </a:rPr>
              <a:t>http://www.haaretz.com/jewish-world/news/obama-nominates-jacob-lew-for-white-house-budget-chief-post-1.301772</a:t>
            </a:r>
            <a:r>
              <a:rPr lang="en-US" sz="900" dirty="0">
                <a:solidFill>
                  <a:schemeClr val="bg2"/>
                </a:solidFill>
              </a:rPr>
              <a:t> </a:t>
            </a:r>
            <a:endParaRPr lang="en-US" sz="900" dirty="0" smtClean="0">
              <a:solidFill>
                <a:schemeClr val="bg2"/>
              </a:solidFill>
            </a:endParaRPr>
          </a:p>
          <a:p>
            <a:pPr>
              <a:defRPr/>
            </a:pPr>
            <a:endParaRPr lang="en-US" sz="900" dirty="0">
              <a:solidFill>
                <a:schemeClr val="bg2"/>
              </a:solidFill>
            </a:endParaRPr>
          </a:p>
          <a:p>
            <a:pPr>
              <a:defRPr/>
            </a:pPr>
            <a:r>
              <a:rPr lang="en-US" sz="1400" b="1" dirty="0" smtClean="0">
                <a:solidFill>
                  <a:schemeClr val="tx2"/>
                </a:solidFill>
              </a:rPr>
              <a:t>“</a:t>
            </a:r>
            <a:r>
              <a:rPr lang="en-US" sz="1400" b="1" dirty="0">
                <a:solidFill>
                  <a:schemeClr val="tx2"/>
                </a:solidFill>
              </a:rPr>
              <a:t>I have shown repeatedly my commitment to Israel’s security and I feel it deeply.... I believe it would be a moral betrayal for the world not to protect and secure a homeland for the Jewish people</a:t>
            </a:r>
            <a:r>
              <a:rPr lang="en-US" sz="1400" b="1" dirty="0" smtClean="0">
                <a:solidFill>
                  <a:schemeClr val="tx2"/>
                </a:solidFill>
              </a:rPr>
              <a:t>.”---</a:t>
            </a:r>
            <a:r>
              <a:rPr lang="en-US" sz="1400" dirty="0">
                <a:solidFill>
                  <a:schemeClr val="bg2"/>
                </a:solidFill>
              </a:rPr>
              <a:t>US President Obama, Forward, 1/12/2017, </a:t>
            </a:r>
            <a:r>
              <a:rPr lang="en-US" sz="1000" dirty="0">
                <a:solidFill>
                  <a:schemeClr val="bg2"/>
                </a:solidFill>
                <a:hlinkClick r:id="rId8"/>
              </a:rPr>
              <a:t>http://forward.com/news/359744/barack-obama-s-2-farewells-urging-americans-and-israelis-to-defend-their-va/?</a:t>
            </a:r>
            <a:r>
              <a:rPr lang="en-US" sz="1000" dirty="0" smtClean="0">
                <a:solidFill>
                  <a:schemeClr val="bg2"/>
                </a:solidFill>
                <a:hlinkClick r:id="rId8"/>
              </a:rPr>
              <a:t>attribution=articles-hero-item-text-1</a:t>
            </a:r>
            <a:r>
              <a:rPr lang="en-US" sz="1000" dirty="0" smtClean="0">
                <a:solidFill>
                  <a:schemeClr val="bg2"/>
                </a:solidFill>
              </a:rPr>
              <a:t>  </a:t>
            </a:r>
            <a:endParaRPr lang="en-US" sz="1000" dirty="0">
              <a:solidFill>
                <a:schemeClr val="bg2"/>
              </a:solidFill>
            </a:endParaRPr>
          </a:p>
        </p:txBody>
      </p:sp>
      <p:sp>
        <p:nvSpPr>
          <p:cNvPr id="30725" name="TextBox 8"/>
          <p:cNvSpPr txBox="1">
            <a:spLocks noChangeArrowheads="1"/>
          </p:cNvSpPr>
          <p:nvPr/>
        </p:nvSpPr>
        <p:spPr bwMode="auto">
          <a:xfrm>
            <a:off x="0" y="5873750"/>
            <a:ext cx="3810000" cy="984250"/>
          </a:xfrm>
          <a:prstGeom prst="rect">
            <a:avLst/>
          </a:prstGeom>
          <a:noFill/>
          <a:ln w="9525">
            <a:noFill/>
            <a:miter lim="800000"/>
            <a:headEnd/>
            <a:tailEnd/>
          </a:ln>
        </p:spPr>
        <p:txBody>
          <a:bodyPr>
            <a:spAutoFit/>
          </a:bodyPr>
          <a:lstStyle/>
          <a:p>
            <a:pPr algn="r">
              <a:defRPr/>
            </a:pPr>
            <a:r>
              <a:rPr lang="ar-SA" sz="1300" b="1" dirty="0">
                <a:latin typeface="+mj-lt"/>
              </a:rPr>
              <a:t>أوباما يصلي أمام ما يسميه اليهود حائط المبكى في القدس المحتلة</a:t>
            </a:r>
            <a:endParaRPr lang="en-US" sz="1300" b="1" dirty="0">
              <a:latin typeface="+mj-lt"/>
            </a:endParaRPr>
          </a:p>
          <a:p>
            <a:pPr>
              <a:defRPr/>
            </a:pPr>
            <a:r>
              <a:rPr lang="en-US" sz="1500" b="1" dirty="0">
                <a:solidFill>
                  <a:schemeClr val="tx2"/>
                </a:solidFill>
                <a:latin typeface="+mj-lt"/>
              </a:rPr>
              <a:t>“Obama prays facing what the Jews call the Wailing Wall in occupied Jerusalem”</a:t>
            </a:r>
            <a:r>
              <a:rPr lang="ar-SA" sz="1500" b="1" dirty="0">
                <a:solidFill>
                  <a:schemeClr val="tx2"/>
                </a:solidFill>
                <a:latin typeface="+mj-lt"/>
              </a:rPr>
              <a:t> </a:t>
            </a:r>
            <a:r>
              <a:rPr lang="en-US" sz="1500" dirty="0">
                <a:latin typeface="+mj-lt"/>
              </a:rPr>
              <a:t>[my translation]</a:t>
            </a:r>
            <a:r>
              <a:rPr lang="en-US" sz="1500" b="1" dirty="0">
                <a:latin typeface="+mj-lt"/>
              </a:rPr>
              <a:t>--</a:t>
            </a:r>
            <a:r>
              <a:rPr lang="en-US" sz="1400" i="1" dirty="0" err="1">
                <a:latin typeface="+mj-lt"/>
              </a:rPr>
              <a:t>Aljazeera.net</a:t>
            </a:r>
            <a:r>
              <a:rPr lang="en-US" sz="1400" dirty="0">
                <a:latin typeface="+mj-lt"/>
              </a:rPr>
              <a:t>, 7/21/1429 AH</a:t>
            </a:r>
            <a:r>
              <a:rPr lang="ar-SA" sz="1400" dirty="0">
                <a:latin typeface="+mj-lt"/>
              </a:rPr>
              <a:t> هـ</a:t>
            </a:r>
            <a:endParaRPr lang="en-US" sz="1400" dirty="0">
              <a:latin typeface="+mj-lt"/>
            </a:endParaRPr>
          </a:p>
        </p:txBody>
      </p:sp>
      <p:sp>
        <p:nvSpPr>
          <p:cNvPr id="6" name="TextBox 5"/>
          <p:cNvSpPr txBox="1">
            <a:spLocks noChangeArrowheads="1"/>
          </p:cNvSpPr>
          <p:nvPr/>
        </p:nvSpPr>
        <p:spPr bwMode="auto">
          <a:xfrm>
            <a:off x="22225" y="0"/>
            <a:ext cx="4114800" cy="1538288"/>
          </a:xfrm>
          <a:prstGeom prst="rect">
            <a:avLst/>
          </a:prstGeom>
          <a:noFill/>
          <a:ln w="9525">
            <a:noFill/>
            <a:miter lim="800000"/>
            <a:headEnd/>
            <a:tailEnd/>
          </a:ln>
        </p:spPr>
        <p:txBody>
          <a:bodyPr>
            <a:spAutoFit/>
          </a:bodyPr>
          <a:lstStyle/>
          <a:p>
            <a:pPr>
              <a:defRPr/>
            </a:pPr>
            <a:r>
              <a:rPr lang="en-US" sz="1800" b="1" dirty="0">
                <a:solidFill>
                  <a:schemeClr val="tx2"/>
                </a:solidFill>
                <a:effectLst>
                  <a:outerShdw blurRad="38100" dist="38100" dir="2700000" algn="tl">
                    <a:srgbClr val="000000">
                      <a:alpha val="43137"/>
                    </a:srgbClr>
                  </a:outerShdw>
                </a:effectLst>
              </a:rPr>
              <a:t>“Let me be clear. Israel's security is sacrosanct. It is non-negotiable.”--- </a:t>
            </a:r>
            <a:r>
              <a:rPr lang="en-US" sz="1400" dirty="0">
                <a:solidFill>
                  <a:schemeClr val="tx2"/>
                </a:solidFill>
              </a:rPr>
              <a:t>P</a:t>
            </a:r>
            <a:r>
              <a:rPr lang="en-US" sz="1400" dirty="0">
                <a:solidFill>
                  <a:schemeClr val="tx2"/>
                </a:solidFill>
                <a:effectLst>
                  <a:outerShdw blurRad="38100" dist="38100" dir="2700000" algn="tl">
                    <a:srgbClr val="000000">
                      <a:alpha val="43137"/>
                    </a:srgbClr>
                  </a:outerShdw>
                </a:effectLst>
                <a:cs typeface="Arial" pitchFamily="34" charset="0"/>
              </a:rPr>
              <a:t>residential candidate </a:t>
            </a:r>
            <a:r>
              <a:rPr lang="en-US" sz="1400" dirty="0">
                <a:solidFill>
                  <a:schemeClr val="tx2"/>
                </a:solidFill>
              </a:rPr>
              <a:t>Obama, 6/4/2008</a:t>
            </a:r>
            <a:r>
              <a:rPr lang="en-US" sz="200" dirty="0"/>
              <a:t>, </a:t>
            </a:r>
            <a:r>
              <a:rPr lang="en-US" sz="200" u="sng" dirty="0"/>
              <a:t>http://edition.cnn.com/2008/POLITICS/06/27/obama.aipac/index.html </a:t>
            </a:r>
          </a:p>
          <a:p>
            <a:pPr>
              <a:defRPr/>
            </a:pPr>
            <a:endParaRPr lang="en-US" sz="200" u="sng" dirty="0"/>
          </a:p>
          <a:p>
            <a:pPr>
              <a:defRPr/>
            </a:pPr>
            <a:endParaRPr lang="en-US" sz="600" b="1" dirty="0">
              <a:solidFill>
                <a:schemeClr val="tx2"/>
              </a:solidFill>
              <a:effectLst>
                <a:outerShdw blurRad="38100" dist="38100" dir="2700000" algn="tl">
                  <a:srgbClr val="000000">
                    <a:alpha val="43137"/>
                  </a:srgbClr>
                </a:outerShdw>
              </a:effectLst>
            </a:endParaRPr>
          </a:p>
          <a:p>
            <a:pPr>
              <a:defRPr/>
            </a:pPr>
            <a:r>
              <a:rPr lang="en-US" sz="1400" b="1" dirty="0">
                <a:solidFill>
                  <a:schemeClr val="tx2"/>
                </a:solidFill>
                <a:effectLst>
                  <a:outerShdw blurRad="38100" dist="38100" dir="2700000" algn="tl">
                    <a:srgbClr val="000000">
                      <a:alpha val="43137"/>
                    </a:srgbClr>
                  </a:outerShdw>
                </a:effectLst>
              </a:rPr>
              <a:t>"Obama pushes ahead with plan to rejuvenate black-Jewish alliance"—</a:t>
            </a:r>
            <a:r>
              <a:rPr lang="en-US" sz="1400" dirty="0"/>
              <a:t>JTA, January 13, 2009</a:t>
            </a:r>
            <a:r>
              <a:rPr lang="en-US" sz="1000" dirty="0"/>
              <a:t>,</a:t>
            </a:r>
            <a:r>
              <a:rPr lang="en-US" sz="2000" dirty="0"/>
              <a:t> </a:t>
            </a:r>
            <a:r>
              <a:rPr lang="en-US" sz="200" u="sng" dirty="0">
                <a:hlinkClick r:id="rId9"/>
              </a:rPr>
              <a:t>http://www.jta.org/2009/01/13/news-opinion/politics/obama-pushes-ahead-with-plan-to-rejuvenate-black-jewish-alliance</a:t>
            </a:r>
            <a:r>
              <a:rPr lang="en-US" sz="200" u="sng" dirty="0"/>
              <a:t> </a:t>
            </a:r>
          </a:p>
        </p:txBody>
      </p:sp>
      <p:sp>
        <p:nvSpPr>
          <p:cNvPr id="194566" name="Rectangle 8"/>
          <p:cNvSpPr>
            <a:spLocks noChangeArrowheads="1"/>
          </p:cNvSpPr>
          <p:nvPr/>
        </p:nvSpPr>
        <p:spPr bwMode="auto">
          <a:xfrm>
            <a:off x="1600200" y="2971800"/>
            <a:ext cx="2133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chemeClr val="tx2"/>
                </a:solidFill>
              </a:rPr>
              <a:t>“Jews made him. Wherever you look, there is a Jewish presence” </a:t>
            </a:r>
            <a:r>
              <a:rPr lang="en-US" altLang="en-US" sz="1400" b="1"/>
              <a:t>– </a:t>
            </a:r>
            <a:r>
              <a:rPr lang="en-US" altLang="en-US" sz="1400" b="1" i="1"/>
              <a:t>Chicago Jewish  News </a:t>
            </a:r>
            <a:r>
              <a:rPr lang="en-US" altLang="en-US" sz="1400" b="1"/>
              <a:t>, 10/24/2008</a:t>
            </a:r>
          </a:p>
          <a:p>
            <a:pPr eaLnBrk="1" hangingPunct="1">
              <a:spcBef>
                <a:spcPct val="0"/>
              </a:spcBef>
              <a:buFontTx/>
              <a:buNone/>
            </a:pPr>
            <a:r>
              <a:rPr lang="en-US" altLang="en-US" sz="200" b="1" i="1">
                <a:solidFill>
                  <a:schemeClr val="tx2"/>
                </a:solidFill>
              </a:rPr>
              <a:t>http://www.chicagojewishnews.com/story.htm?sid=212226&amp;id=252218 </a:t>
            </a:r>
            <a:endParaRPr lang="en-US" altLang="en-US" sz="200" i="1"/>
          </a:p>
        </p:txBody>
      </p:sp>
      <p:sp>
        <p:nvSpPr>
          <p:cNvPr id="194567" name="Rectangle 6"/>
          <p:cNvSpPr>
            <a:spLocks noChangeArrowheads="1"/>
          </p:cNvSpPr>
          <p:nvPr/>
        </p:nvSpPr>
        <p:spPr bwMode="auto">
          <a:xfrm>
            <a:off x="1524000" y="4419600"/>
            <a:ext cx="22098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“I first became familiar with the story of Israel when I was 11 years old”-- </a:t>
            </a:r>
            <a:r>
              <a:rPr lang="en-US" altLang="en-US" sz="1400" dirty="0"/>
              <a:t>Obama, </a:t>
            </a:r>
            <a:r>
              <a:rPr lang="en-US" altLang="en-US" sz="1400" i="1" dirty="0"/>
              <a:t>NPR</a:t>
            </a:r>
            <a:r>
              <a:rPr lang="en-US" altLang="en-US" sz="1400" dirty="0"/>
              <a:t>, 6/4/2008</a:t>
            </a:r>
          </a:p>
        </p:txBody>
      </p:sp>
      <p:cxnSp>
        <p:nvCxnSpPr>
          <p:cNvPr id="194568" name="Straight Connector 10"/>
          <p:cNvCxnSpPr>
            <a:cxnSpLocks noChangeShapeType="1"/>
          </p:cNvCxnSpPr>
          <p:nvPr/>
        </p:nvCxnSpPr>
        <p:spPr bwMode="auto">
          <a:xfrm>
            <a:off x="22225" y="908050"/>
            <a:ext cx="394017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94569" name="Rectangle 1"/>
          <p:cNvSpPr>
            <a:spLocks noChangeArrowheads="1"/>
          </p:cNvSpPr>
          <p:nvPr/>
        </p:nvSpPr>
        <p:spPr bwMode="auto">
          <a:xfrm>
            <a:off x="-11113" y="1482725"/>
            <a:ext cx="2754313"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t>“</a:t>
            </a:r>
            <a:r>
              <a:rPr lang="en-US" altLang="en-US" sz="1000" dirty="0">
                <a:solidFill>
                  <a:schemeClr val="tx2"/>
                </a:solidFill>
              </a:rPr>
              <a:t>Close to 70 percent of American Jews who voted in the 2012 presidential election cast their ballots for Barack Obama, an expression of the resiliency of the black-Jewish alliance"---</a:t>
            </a:r>
            <a:r>
              <a:rPr lang="en-US" altLang="en-US" sz="1000" dirty="0"/>
              <a:t>Forward, 1/25/2013</a:t>
            </a:r>
            <a:r>
              <a:rPr lang="en-US" altLang="en-US" sz="400" dirty="0"/>
              <a:t>, </a:t>
            </a:r>
            <a:r>
              <a:rPr lang="en-US" altLang="en-US" sz="400" dirty="0">
                <a:hlinkClick r:id="rId10"/>
              </a:rPr>
              <a:t>http://forward.com/articles/169571/dr-kings-memory-and-the-jewish-conscience/</a:t>
            </a:r>
            <a:r>
              <a:rPr lang="en-US" altLang="en-US" sz="400" dirty="0"/>
              <a:t> </a:t>
            </a:r>
          </a:p>
        </p:txBody>
      </p:sp>
      <p:cxnSp>
        <p:nvCxnSpPr>
          <p:cNvPr id="194570" name="Straight Connector 8"/>
          <p:cNvCxnSpPr>
            <a:cxnSpLocks noChangeShapeType="1"/>
          </p:cNvCxnSpPr>
          <p:nvPr/>
        </p:nvCxnSpPr>
        <p:spPr bwMode="auto">
          <a:xfrm>
            <a:off x="0" y="1482725"/>
            <a:ext cx="3962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94571" name="Rectangle 1"/>
          <p:cNvSpPr>
            <a:spLocks noChangeArrowheads="1"/>
          </p:cNvSpPr>
          <p:nvPr/>
        </p:nvSpPr>
        <p:spPr bwMode="auto">
          <a:xfrm>
            <a:off x="4763" y="3627438"/>
            <a:ext cx="159543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300" dirty="0">
                <a:solidFill>
                  <a:srgbClr val="FFFF00"/>
                </a:solidFill>
              </a:rPr>
              <a:t>President Obama’s approval rating among U.S. Jews was 60 percent in June 2011, an average of 14 percentage points above the general public. </a:t>
            </a:r>
            <a:r>
              <a:rPr lang="en-US" altLang="en-US" sz="1200" dirty="0"/>
              <a:t>Jewish Telegraphic Agency, </a:t>
            </a:r>
          </a:p>
          <a:p>
            <a:pPr eaLnBrk="1" hangingPunct="1">
              <a:spcBef>
                <a:spcPct val="0"/>
              </a:spcBef>
              <a:buFontTx/>
              <a:buNone/>
            </a:pPr>
            <a:r>
              <a:rPr lang="en-US" altLang="en-US" sz="500" dirty="0">
                <a:hlinkClick r:id="rId11"/>
              </a:rPr>
              <a:t>http://www.jta.org/2011/07/05/news-opinion/politics/jewish-approval-of-obama-unaffected-by-israel-tensions-poll-shows</a:t>
            </a:r>
            <a:r>
              <a:rPr lang="en-US" altLang="en-US" sz="500" dirty="0"/>
              <a:t> </a:t>
            </a:r>
          </a:p>
        </p:txBody>
      </p:sp>
    </p:spTree>
  </p:cSld>
  <p:clrMapOvr>
    <a:masterClrMapping/>
  </p:clrMapOvr>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2" descr="'Obama to pick Jew for Supreme Cou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6113" y="0"/>
            <a:ext cx="4687887"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5587" name="Rectangle 3"/>
          <p:cNvSpPr>
            <a:spLocks noChangeArrowheads="1"/>
          </p:cNvSpPr>
          <p:nvPr/>
        </p:nvSpPr>
        <p:spPr bwMode="auto">
          <a:xfrm>
            <a:off x="4419600" y="0"/>
            <a:ext cx="18288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chemeClr val="tx2"/>
                </a:solidFill>
              </a:rPr>
              <a:t>“Obama to pick Jew for Supreme Court”</a:t>
            </a:r>
            <a:r>
              <a:rPr lang="en-US" altLang="en-US" sz="1200" dirty="0"/>
              <a:t> By ASSOCIATED PRESS, 5/10/2010 , </a:t>
            </a:r>
            <a:r>
              <a:rPr lang="en-US" altLang="en-US" sz="1200" i="1" dirty="0">
                <a:solidFill>
                  <a:schemeClr val="tx2"/>
                </a:solidFill>
              </a:rPr>
              <a:t>The Jerusalem Post</a:t>
            </a:r>
            <a:r>
              <a:rPr lang="en-US" altLang="en-US" sz="1200" dirty="0">
                <a:solidFill>
                  <a:schemeClr val="tx2"/>
                </a:solidFill>
              </a:rPr>
              <a:t>, 5/10/2010, </a:t>
            </a:r>
            <a:r>
              <a:rPr lang="en-US" altLang="en-US" sz="1200" dirty="0">
                <a:solidFill>
                  <a:schemeClr val="tx2"/>
                </a:solidFill>
                <a:hlinkClick r:id="rId3"/>
              </a:rPr>
              <a:t>http://www.jpost.com/JewishWorld/JewishNews/Article.aspx?id=175155</a:t>
            </a:r>
            <a:r>
              <a:rPr lang="en-US" altLang="en-US" sz="1200" dirty="0">
                <a:solidFill>
                  <a:schemeClr val="tx2"/>
                </a:solidFill>
              </a:rPr>
              <a:t> </a:t>
            </a:r>
            <a:endParaRPr lang="en-US" altLang="en-US" sz="2000" b="1" dirty="0">
              <a:solidFill>
                <a:schemeClr val="tx2"/>
              </a:solidFill>
            </a:endParaRPr>
          </a:p>
        </p:txBody>
      </p:sp>
      <p:sp>
        <p:nvSpPr>
          <p:cNvPr id="195588" name="Rectangle 5"/>
          <p:cNvSpPr>
            <a:spLocks noChangeArrowheads="1"/>
          </p:cNvSpPr>
          <p:nvPr/>
        </p:nvSpPr>
        <p:spPr bwMode="auto">
          <a:xfrm>
            <a:off x="4495800" y="2895600"/>
            <a:ext cx="4648200"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[If confirmed] She would be the third Jewish justice along with six Catholics. With [Justice John Paul] Stevens' retirement, the court will have no Protestants, the most prevalent denomination in the US. </a:t>
            </a:r>
            <a:r>
              <a:rPr lang="en-US" altLang="en-US" sz="1200" i="1" dirty="0">
                <a:solidFill>
                  <a:schemeClr val="tx2"/>
                </a:solidFill>
              </a:rPr>
              <a:t>The Jerusalem Post</a:t>
            </a:r>
            <a:r>
              <a:rPr lang="en-US" altLang="en-US" sz="1200" dirty="0">
                <a:solidFill>
                  <a:schemeClr val="tx2"/>
                </a:solidFill>
              </a:rPr>
              <a:t>, 5/10/2010, </a:t>
            </a:r>
            <a:r>
              <a:rPr lang="en-US" altLang="en-US" sz="1100" dirty="0">
                <a:solidFill>
                  <a:schemeClr val="tx2"/>
                </a:solidFill>
                <a:hlinkClick r:id="rId3"/>
              </a:rPr>
              <a:t>http://www.jpost.com/JewishWorld/JewishNews/Article.aspx?id=175155</a:t>
            </a:r>
            <a:endParaRPr lang="en-US" altLang="en-US" sz="1100" b="1" dirty="0">
              <a:solidFill>
                <a:schemeClr val="tx2"/>
              </a:solidFill>
            </a:endParaRPr>
          </a:p>
        </p:txBody>
      </p:sp>
      <p:sp>
        <p:nvSpPr>
          <p:cNvPr id="195589" name="Rectangle 6"/>
          <p:cNvSpPr>
            <a:spLocks noChangeArrowheads="1"/>
          </p:cNvSpPr>
          <p:nvPr/>
        </p:nvSpPr>
        <p:spPr bwMode="auto">
          <a:xfrm>
            <a:off x="4419600" y="2438400"/>
            <a:ext cx="24384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t>Photo by: Associated Press </a:t>
            </a:r>
          </a:p>
        </p:txBody>
      </p:sp>
      <p:pic>
        <p:nvPicPr>
          <p:cNvPr id="195590" name="Picture 7" descr="Pat Buchanan on the campaign trail in 199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2600" y="4781550"/>
            <a:ext cx="35814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5591" name="Rectangle 7"/>
          <p:cNvSpPr>
            <a:spLocks noChangeArrowheads="1"/>
          </p:cNvSpPr>
          <p:nvPr/>
        </p:nvSpPr>
        <p:spPr bwMode="auto">
          <a:xfrm>
            <a:off x="7391400" y="4800600"/>
            <a:ext cx="1752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t>U.S. political commentator Pat Buchanan on the campaign trail in 1999.</a:t>
            </a:r>
          </a:p>
          <a:p>
            <a:pPr eaLnBrk="1" hangingPunct="1">
              <a:spcBef>
                <a:spcPct val="0"/>
              </a:spcBef>
              <a:buFontTx/>
              <a:buNone/>
            </a:pPr>
            <a:r>
              <a:rPr lang="en-US" altLang="en-US" sz="1200"/>
              <a:t>Photo by: Elise Amendola </a:t>
            </a:r>
          </a:p>
        </p:txBody>
      </p:sp>
      <p:sp>
        <p:nvSpPr>
          <p:cNvPr id="195592" name="Rectangle 9"/>
          <p:cNvSpPr>
            <a:spLocks noChangeArrowheads="1"/>
          </p:cNvSpPr>
          <p:nvPr/>
        </p:nvSpPr>
        <p:spPr bwMode="auto">
          <a:xfrm>
            <a:off x="0" y="4724400"/>
            <a:ext cx="5410200" cy="218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Pat Buchanan suggests: Too many Jews on U.S. Supreme Court bench</a:t>
            </a:r>
            <a:endParaRPr lang="en-US" altLang="en-US" sz="1200" b="1" dirty="0">
              <a:solidFill>
                <a:schemeClr val="tx2"/>
              </a:solidFill>
            </a:endParaRPr>
          </a:p>
          <a:p>
            <a:pPr eaLnBrk="1" hangingPunct="1">
              <a:spcBef>
                <a:spcPct val="0"/>
              </a:spcBef>
              <a:buFontTx/>
              <a:buNone/>
            </a:pPr>
            <a:r>
              <a:rPr lang="en-US" altLang="en-US" sz="1400" dirty="0"/>
              <a:t>American conservative political commentator decries Obama nomination of Elena Kagan, laments absence of Protestants in Supreme Court.</a:t>
            </a:r>
          </a:p>
          <a:p>
            <a:pPr eaLnBrk="1" hangingPunct="1">
              <a:spcBef>
                <a:spcPct val="0"/>
              </a:spcBef>
              <a:buFontTx/>
              <a:buNone/>
            </a:pPr>
            <a:r>
              <a:rPr lang="en-US" altLang="en-US" sz="1200" dirty="0" err="1">
                <a:solidFill>
                  <a:schemeClr val="tx2"/>
                </a:solidFill>
              </a:rPr>
              <a:t>Haaretz</a:t>
            </a:r>
            <a:r>
              <a:rPr lang="en-US" altLang="en-US" sz="1200" dirty="0">
                <a:solidFill>
                  <a:schemeClr val="tx2"/>
                </a:solidFill>
              </a:rPr>
              <a:t>, 5/16/2010, </a:t>
            </a:r>
            <a:r>
              <a:rPr lang="en-US" altLang="en-US" sz="500" dirty="0">
                <a:solidFill>
                  <a:schemeClr val="tx2"/>
                </a:solidFill>
              </a:rPr>
              <a:t>http://www.haaretz.com/news/international/pat-buchanan-suggests-too-many-jews-on-u-s-supreme-court-bench-1.290692 </a:t>
            </a:r>
          </a:p>
        </p:txBody>
      </p:sp>
      <p:cxnSp>
        <p:nvCxnSpPr>
          <p:cNvPr id="195593" name="Straight Connector 11"/>
          <p:cNvCxnSpPr>
            <a:cxnSpLocks noChangeShapeType="1"/>
          </p:cNvCxnSpPr>
          <p:nvPr/>
        </p:nvCxnSpPr>
        <p:spPr bwMode="auto">
          <a:xfrm rot="10800000">
            <a:off x="0" y="4800600"/>
            <a:ext cx="5562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02410" name="TextBox 10"/>
          <p:cNvSpPr txBox="1">
            <a:spLocks noChangeArrowheads="1"/>
          </p:cNvSpPr>
          <p:nvPr/>
        </p:nvSpPr>
        <p:spPr bwMode="auto">
          <a:xfrm>
            <a:off x="0" y="0"/>
            <a:ext cx="4419600" cy="4894263"/>
          </a:xfrm>
          <a:prstGeom prst="rect">
            <a:avLst/>
          </a:prstGeom>
          <a:noFill/>
          <a:ln w="9525">
            <a:noFill/>
            <a:miter lim="800000"/>
            <a:headEnd/>
            <a:tailEnd/>
          </a:ln>
        </p:spPr>
        <p:txBody>
          <a:bodyPr>
            <a:spAutoFit/>
          </a:bodyPr>
          <a:lstStyle/>
          <a:p>
            <a:pPr>
              <a:defRPr/>
            </a:pPr>
            <a:r>
              <a:rPr lang="en-US" sz="1200" b="1" dirty="0">
                <a:solidFill>
                  <a:schemeClr val="tx2"/>
                </a:solidFill>
                <a:effectLst>
                  <a:outerShdw blurRad="38100" dist="38100" dir="2700000" algn="tl">
                    <a:srgbClr val="000000">
                      <a:alpha val="43137"/>
                    </a:srgbClr>
                  </a:outerShdw>
                </a:effectLst>
              </a:rPr>
              <a:t>"The evidence points to a </a:t>
            </a:r>
            <a:r>
              <a:rPr lang="en-US" sz="1200" b="1" i="1" dirty="0">
                <a:solidFill>
                  <a:schemeClr val="tx2"/>
                </a:solidFill>
                <a:effectLst>
                  <a:outerShdw blurRad="38100" dist="38100" dir="2700000" algn="tl">
                    <a:srgbClr val="000000">
                      <a:alpha val="43137"/>
                    </a:srgbClr>
                  </a:outerShdw>
                </a:effectLst>
              </a:rPr>
              <a:t>purely political </a:t>
            </a:r>
            <a:r>
              <a:rPr lang="en-US" sz="1200" b="1" dirty="0">
                <a:solidFill>
                  <a:schemeClr val="tx2"/>
                </a:solidFill>
                <a:effectLst>
                  <a:outerShdw blurRad="38100" dist="38100" dir="2700000" algn="tl">
                    <a:srgbClr val="000000">
                      <a:alpha val="43137"/>
                    </a:srgbClr>
                  </a:outerShdw>
                </a:effectLst>
              </a:rPr>
              <a:t>appointment... Elena </a:t>
            </a:r>
            <a:r>
              <a:rPr lang="en-US" sz="1200" b="1" dirty="0" err="1">
                <a:solidFill>
                  <a:schemeClr val="tx2"/>
                </a:solidFill>
                <a:effectLst>
                  <a:outerShdw blurRad="38100" dist="38100" dir="2700000" algn="tl">
                    <a:srgbClr val="000000">
                      <a:alpha val="43137"/>
                    </a:srgbClr>
                  </a:outerShdw>
                </a:effectLst>
              </a:rPr>
              <a:t>Kagan’s</a:t>
            </a:r>
            <a:r>
              <a:rPr lang="en-US" sz="1200" b="1" dirty="0">
                <a:solidFill>
                  <a:schemeClr val="tx2"/>
                </a:solidFill>
                <a:effectLst>
                  <a:outerShdw blurRad="38100" dist="38100" dir="2700000" algn="tl">
                    <a:srgbClr val="000000">
                      <a:alpha val="43137"/>
                    </a:srgbClr>
                  </a:outerShdw>
                </a:effectLst>
              </a:rPr>
              <a:t> appointment certainly was not based on “</a:t>
            </a:r>
            <a:r>
              <a:rPr lang="en-US" sz="1200" b="1" i="1" dirty="0">
                <a:solidFill>
                  <a:schemeClr val="tx2"/>
                </a:solidFill>
                <a:effectLst>
                  <a:outerShdw blurRad="38100" dist="38100" dir="2700000" algn="tl">
                    <a:srgbClr val="000000">
                      <a:alpha val="43137"/>
                    </a:srgbClr>
                  </a:outerShdw>
                </a:effectLst>
              </a:rPr>
              <a:t>diversity</a:t>
            </a:r>
            <a:r>
              <a:rPr lang="en-US" sz="1200" b="1" dirty="0">
                <a:solidFill>
                  <a:schemeClr val="tx2"/>
                </a:solidFill>
                <a:effectLst>
                  <a:outerShdw blurRad="38100" dist="38100" dir="2700000" algn="tl">
                    <a:srgbClr val="000000">
                      <a:alpha val="43137"/>
                    </a:srgbClr>
                  </a:outerShdw>
                </a:effectLst>
              </a:rPr>
              <a:t>”… Prima facie evidence strongly suggests that </a:t>
            </a:r>
            <a:r>
              <a:rPr lang="en-US" sz="1200" b="1" dirty="0" err="1">
                <a:solidFill>
                  <a:schemeClr val="tx2"/>
                </a:solidFill>
                <a:effectLst>
                  <a:outerShdw blurRad="38100" dist="38100" dir="2700000" algn="tl">
                    <a:srgbClr val="000000">
                      <a:alpha val="43137"/>
                    </a:srgbClr>
                  </a:outerShdw>
                </a:effectLst>
              </a:rPr>
              <a:t>Kagan’s</a:t>
            </a:r>
            <a:r>
              <a:rPr lang="en-US" sz="1200" b="1" dirty="0">
                <a:solidFill>
                  <a:schemeClr val="tx2"/>
                </a:solidFill>
                <a:effectLst>
                  <a:outerShdw blurRad="38100" dist="38100" dir="2700000" algn="tl">
                    <a:srgbClr val="000000">
                      <a:alpha val="43137"/>
                    </a:srgbClr>
                  </a:outerShdw>
                </a:effectLst>
              </a:rPr>
              <a:t> ties to the staunchly Zionist faculty at both Chicago and Harvard Law Schools (and not her intellectual prowess) account for her meteoric promotions to tenure, deanship and now the US Supreme Court, over the heads of hundreds of other highly qualified candidates with far superior academic publication records and broader practical judicial experience... Elena </a:t>
            </a:r>
            <a:r>
              <a:rPr lang="en-US" sz="1200" b="1" dirty="0" err="1">
                <a:solidFill>
                  <a:schemeClr val="tx2"/>
                </a:solidFill>
                <a:effectLst>
                  <a:outerShdw blurRad="38100" dist="38100" dir="2700000" algn="tl">
                    <a:srgbClr val="000000">
                      <a:alpha val="43137"/>
                    </a:srgbClr>
                  </a:outerShdw>
                </a:effectLst>
              </a:rPr>
              <a:t>Kagan</a:t>
            </a:r>
            <a:r>
              <a:rPr lang="en-US" sz="1200" b="1" dirty="0">
                <a:solidFill>
                  <a:schemeClr val="tx2"/>
                </a:solidFill>
                <a:effectLst>
                  <a:outerShdw blurRad="38100" dist="38100" dir="2700000" algn="tl">
                    <a:srgbClr val="000000">
                      <a:alpha val="43137"/>
                    </a:srgbClr>
                  </a:outerShdw>
                </a:effectLst>
              </a:rPr>
              <a:t> joins a long list of key Obama appointees who have long-standing ties to the pro-Israel power configuration. Like Barack Obama, Elena </a:t>
            </a:r>
            <a:r>
              <a:rPr lang="en-US" sz="1200" b="1" dirty="0" err="1">
                <a:solidFill>
                  <a:schemeClr val="tx2"/>
                </a:solidFill>
                <a:effectLst>
                  <a:outerShdw blurRad="38100" dist="38100" dir="2700000" algn="tl">
                    <a:srgbClr val="000000">
                      <a:alpha val="43137"/>
                    </a:srgbClr>
                  </a:outerShdw>
                </a:effectLst>
              </a:rPr>
              <a:t>Kagan</a:t>
            </a:r>
            <a:r>
              <a:rPr lang="en-US" sz="1200" b="1" dirty="0">
                <a:solidFill>
                  <a:schemeClr val="tx2"/>
                </a:solidFill>
                <a:effectLst>
                  <a:outerShdw blurRad="38100" dist="38100" dir="2700000" algn="tl">
                    <a:srgbClr val="000000">
                      <a:alpha val="43137"/>
                    </a:srgbClr>
                  </a:outerShdw>
                </a:effectLst>
              </a:rPr>
              <a:t> started her legal apprenticeship with the Chicago Judge </a:t>
            </a:r>
            <a:r>
              <a:rPr lang="en-US" sz="1200" b="1" dirty="0" err="1">
                <a:solidFill>
                  <a:schemeClr val="tx2"/>
                </a:solidFill>
                <a:effectLst>
                  <a:outerShdw blurRad="38100" dist="38100" dir="2700000" algn="tl">
                    <a:srgbClr val="000000">
                      <a:alpha val="43137"/>
                    </a:srgbClr>
                  </a:outerShdw>
                </a:effectLst>
              </a:rPr>
              <a:t>Abner</a:t>
            </a:r>
            <a:r>
              <a:rPr lang="en-US" sz="1200" b="1" dirty="0">
                <a:solidFill>
                  <a:schemeClr val="tx2"/>
                </a:solidFill>
                <a:effectLst>
                  <a:outerShdw blurRad="38100" dist="38100" dir="2700000" algn="tl">
                    <a:srgbClr val="000000">
                      <a:alpha val="43137"/>
                    </a:srgbClr>
                  </a:outerShdw>
                </a:effectLst>
              </a:rPr>
              <a:t> </a:t>
            </a:r>
            <a:r>
              <a:rPr lang="en-US" sz="1200" b="1" dirty="0" err="1">
                <a:solidFill>
                  <a:schemeClr val="tx2"/>
                </a:solidFill>
                <a:effectLst>
                  <a:outerShdw blurRad="38100" dist="38100" dir="2700000" algn="tl">
                    <a:srgbClr val="000000">
                      <a:alpha val="43137"/>
                    </a:srgbClr>
                  </a:outerShdw>
                </a:effectLst>
              </a:rPr>
              <a:t>Mitva</a:t>
            </a:r>
            <a:r>
              <a:rPr lang="en-US" sz="1200" b="1" dirty="0">
                <a:solidFill>
                  <a:schemeClr val="tx2"/>
                </a:solidFill>
                <a:effectLst>
                  <a:outerShdw blurRad="38100" dist="38100" dir="2700000" algn="tl">
                    <a:srgbClr val="000000">
                      <a:alpha val="43137"/>
                    </a:srgbClr>
                  </a:outerShdw>
                </a:effectLst>
              </a:rPr>
              <a:t>, an ardent Zionist, who hailed the newly elected President Obama as “America’s first Jewish President”, probably his soundest judgment." </a:t>
            </a:r>
            <a:r>
              <a:rPr lang="en-US" sz="1200" dirty="0"/>
              <a:t>Bartle Professor (Emeritus) of Sociology at Binghamton University James </a:t>
            </a:r>
            <a:r>
              <a:rPr lang="en-US" sz="1200" dirty="0" err="1"/>
              <a:t>Petras</a:t>
            </a:r>
            <a:r>
              <a:rPr lang="en-US" sz="1200" dirty="0"/>
              <a:t>, "Elena </a:t>
            </a:r>
            <a:r>
              <a:rPr lang="en-US" sz="1200" dirty="0" err="1"/>
              <a:t>Kagan</a:t>
            </a:r>
            <a:r>
              <a:rPr lang="en-US" sz="1200" dirty="0"/>
              <a:t> and the Supreme Court: A Barnyard Smell in Chicago, Harvard and Washington," 05.13.2010, </a:t>
            </a:r>
            <a:r>
              <a:rPr lang="en-US" sz="1200" dirty="0">
                <a:hlinkClick r:id="rId5"/>
              </a:rPr>
              <a:t>http://lahaine.org/petras/articulo.php?p=1806&amp;more=1&amp;c=1</a:t>
            </a:r>
            <a:r>
              <a:rPr lang="en-US" sz="1200" dirty="0"/>
              <a:t>  </a:t>
            </a:r>
          </a:p>
          <a:p>
            <a:pPr>
              <a:defRPr/>
            </a:pPr>
            <a:endParaRPr lang="en-US" sz="1200" dirty="0"/>
          </a:p>
          <a:p>
            <a:pPr>
              <a:defRPr/>
            </a:pPr>
            <a:r>
              <a:rPr lang="en-US" sz="1200" dirty="0">
                <a:solidFill>
                  <a:schemeClr val="tx2"/>
                </a:solidFill>
              </a:rPr>
              <a:t>Jewish groups file Jerusalem brief with U.S. high court: (JTA, August 7, 2011) -- American Jewish groups asked the U.S. Supreme Court to allow Jerusalem-born American citizens to have their birthplace listed as Israel on their birth certificates and passports. </a:t>
            </a:r>
            <a:r>
              <a:rPr lang="en-US" sz="1200" dirty="0">
                <a:hlinkClick r:id="rId6"/>
              </a:rPr>
              <a:t>http://www.jta.org/news/article/2011/08/07/3088875/jewish-groups-file-jerusalem-brief-with-high-court</a:t>
            </a:r>
            <a:r>
              <a:rPr lang="en-US" sz="1200" dirty="0"/>
              <a:t> </a:t>
            </a:r>
          </a:p>
        </p:txBody>
      </p:sp>
      <p:cxnSp>
        <p:nvCxnSpPr>
          <p:cNvPr id="195595" name="Straight Connector 13"/>
          <p:cNvCxnSpPr>
            <a:cxnSpLocks noChangeShapeType="1"/>
          </p:cNvCxnSpPr>
          <p:nvPr/>
        </p:nvCxnSpPr>
        <p:spPr bwMode="auto">
          <a:xfrm rot="5400000">
            <a:off x="2019300" y="2400300"/>
            <a:ext cx="4800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95596" name="Rectangle 12"/>
          <p:cNvSpPr>
            <a:spLocks noChangeArrowheads="1"/>
          </p:cNvSpPr>
          <p:nvPr/>
        </p:nvSpPr>
        <p:spPr bwMode="auto">
          <a:xfrm>
            <a:off x="7162800" y="0"/>
            <a:ext cx="19812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“A superb day for the Jewish people”: U.S. Senate approves Kagan as Supreme Court judg</a:t>
            </a:r>
            <a:r>
              <a:rPr lang="en-US" altLang="en-US" sz="1800" dirty="0"/>
              <a:t>e—</a:t>
            </a:r>
            <a:r>
              <a:rPr lang="en-US" altLang="en-US" sz="1800" dirty="0" err="1"/>
              <a:t>Haaretz</a:t>
            </a:r>
            <a:r>
              <a:rPr lang="en-US" altLang="en-US" sz="1800" dirty="0"/>
              <a:t>, 8/7/2010, </a:t>
            </a:r>
            <a:r>
              <a:rPr lang="en-US" altLang="en-US" sz="800" dirty="0"/>
              <a:t>http://www.haaretz.com/jewish-world/a-superb-day-for-the-jewish-people-u-s-senate-approves-kagan-as-supreme-court-judge-1.306278</a:t>
            </a:r>
          </a:p>
        </p:txBody>
      </p:sp>
    </p:spTree>
  </p:cSld>
  <p:clrMapOvr>
    <a:masterClrMapping/>
  </p:clrMapOvr>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2" descr="Supreme Court justices Stephen Breyer and Elena Kagan speak at the 2014 General Assembly conference of the Jewish Federations of North Ame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19050"/>
            <a:ext cx="3124200" cy="173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6611" name="Rectangle 1"/>
          <p:cNvSpPr>
            <a:spLocks noChangeArrowheads="1"/>
          </p:cNvSpPr>
          <p:nvPr/>
        </p:nvSpPr>
        <p:spPr bwMode="auto">
          <a:xfrm>
            <a:off x="-19050" y="0"/>
            <a:ext cx="626745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Supreme Court Judges Laud 'Wonder' of 3 Jewish Justices at Federation G.A.</a:t>
            </a:r>
          </a:p>
        </p:txBody>
      </p:sp>
      <p:sp>
        <p:nvSpPr>
          <p:cNvPr id="196612" name="TextBox 2"/>
          <p:cNvSpPr txBox="1">
            <a:spLocks noChangeArrowheads="1"/>
          </p:cNvSpPr>
          <p:nvPr/>
        </p:nvSpPr>
        <p:spPr bwMode="auto">
          <a:xfrm>
            <a:off x="0" y="1447800"/>
            <a:ext cx="6019800"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Oxon Hill, Maryland — Supreme Court justices Stephen Breyer and </a:t>
            </a:r>
            <a:r>
              <a:rPr lang="en-US" altLang="en-US" sz="1600" dirty="0" err="1"/>
              <a:t>Elana</a:t>
            </a:r>
            <a:r>
              <a:rPr lang="en-US" altLang="en-US" sz="1600" dirty="0"/>
              <a:t> Kagan talked about their Jewish identities at the opening plenary of the 2014 General Assembly conference of the Jewish Federations of North America</a:t>
            </a:r>
            <a:r>
              <a:rPr lang="en-US" altLang="en-US" sz="1600" dirty="0" smtClean="0"/>
              <a:t>. Speaking </a:t>
            </a:r>
            <a:r>
              <a:rPr lang="en-US" altLang="en-US" sz="1600" dirty="0"/>
              <a:t>before a crowd of more than 2,000 at the conference center just outside Washington, Breyer said the most remarkable thing about there being three Jews among the nine Supreme Court justices is how unremarkable it is in America today. </a:t>
            </a:r>
            <a:r>
              <a:rPr lang="en-US" altLang="en-US" sz="1600" dirty="0">
                <a:solidFill>
                  <a:schemeClr val="tx2"/>
                </a:solidFill>
              </a:rPr>
              <a:t>Forward, 11/10/2014,</a:t>
            </a:r>
            <a:r>
              <a:rPr lang="en-US" altLang="en-US" sz="1800" dirty="0">
                <a:solidFill>
                  <a:schemeClr val="tx2"/>
                </a:solidFill>
              </a:rPr>
              <a:t> </a:t>
            </a:r>
            <a:r>
              <a:rPr lang="en-US" altLang="en-US" sz="500" dirty="0">
                <a:solidFill>
                  <a:schemeClr val="tx2"/>
                </a:solidFill>
                <a:hlinkClick r:id="rId3"/>
              </a:rPr>
              <a:t>http://forward.com/articles/208941/supreme-court-judges-laud-wonder-of--jewish-justi/</a:t>
            </a:r>
            <a:r>
              <a:rPr lang="en-US" altLang="en-US" sz="500" dirty="0">
                <a:solidFill>
                  <a:schemeClr val="tx2"/>
                </a:solidFill>
              </a:rPr>
              <a:t> </a:t>
            </a:r>
          </a:p>
        </p:txBody>
      </p:sp>
      <p:sp>
        <p:nvSpPr>
          <p:cNvPr id="196613" name="Rectangle 3"/>
          <p:cNvSpPr>
            <a:spLocks noChangeArrowheads="1"/>
          </p:cNvSpPr>
          <p:nvPr/>
        </p:nvSpPr>
        <p:spPr bwMode="auto">
          <a:xfrm>
            <a:off x="5867400" y="1855788"/>
            <a:ext cx="32766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Supreme Court justices Stephen Breyer and Elena Kagan speak at the 2014 General Assembly conference of the Jewish Federations of North America</a:t>
            </a:r>
          </a:p>
        </p:txBody>
      </p:sp>
      <p:sp>
        <p:nvSpPr>
          <p:cNvPr id="2" name="Rectangle 1"/>
          <p:cNvSpPr/>
          <p:nvPr/>
        </p:nvSpPr>
        <p:spPr>
          <a:xfrm>
            <a:off x="-19050" y="3505200"/>
            <a:ext cx="9163050" cy="1877437"/>
          </a:xfrm>
          <a:prstGeom prst="rect">
            <a:avLst/>
          </a:prstGeom>
        </p:spPr>
        <p:txBody>
          <a:bodyPr wrap="square">
            <a:spAutoFit/>
          </a:bodyPr>
          <a:lstStyle/>
          <a:p>
            <a:r>
              <a:rPr lang="en-US" sz="2600" b="1" dirty="0">
                <a:solidFill>
                  <a:schemeClr val="tx2"/>
                </a:solidFill>
              </a:rPr>
              <a:t>Could Merrick Garland Become the Fourth Jewish Supreme</a:t>
            </a:r>
            <a:r>
              <a:rPr lang="en-US" sz="2600" b="1" dirty="0" smtClean="0">
                <a:solidFill>
                  <a:schemeClr val="tx2"/>
                </a:solidFill>
              </a:rPr>
              <a:t>?</a:t>
            </a:r>
          </a:p>
          <a:p>
            <a:r>
              <a:rPr lang="en-US" sz="1800" dirty="0" smtClean="0"/>
              <a:t>Merrick </a:t>
            </a:r>
            <a:r>
              <a:rPr lang="en-US" sz="1800" dirty="0"/>
              <a:t>Garland grew up Jewish in the Chicago suburbs, worked his way to Harvard Law School and investigated the Oklahoma City bombing as a federal </a:t>
            </a:r>
            <a:r>
              <a:rPr lang="en-US" sz="1800" dirty="0" smtClean="0"/>
              <a:t>prosecutor… After </a:t>
            </a:r>
            <a:r>
              <a:rPr lang="en-US" sz="1800" dirty="0"/>
              <a:t>twice being passed over for the Supreme Court, he is now aiming to become </a:t>
            </a:r>
            <a:r>
              <a:rPr lang="en-US" sz="1800" dirty="0" smtClean="0"/>
              <a:t>an unprecedented </a:t>
            </a:r>
            <a:r>
              <a:rPr lang="en-US" sz="1800" dirty="0"/>
              <a:t>fourth Jew on the nine-member top </a:t>
            </a:r>
            <a:r>
              <a:rPr lang="en-US" sz="1800" dirty="0" smtClean="0"/>
              <a:t>court… </a:t>
            </a:r>
            <a:r>
              <a:rPr lang="en-US" sz="1800" dirty="0" smtClean="0">
                <a:solidFill>
                  <a:schemeClr val="tx2"/>
                </a:solidFill>
              </a:rPr>
              <a:t>Forward</a:t>
            </a:r>
            <a:r>
              <a:rPr lang="en-US" sz="1800" dirty="0">
                <a:solidFill>
                  <a:schemeClr val="tx2"/>
                </a:solidFill>
              </a:rPr>
              <a:t>, </a:t>
            </a:r>
            <a:r>
              <a:rPr lang="en-US" sz="1800" dirty="0" smtClean="0">
                <a:solidFill>
                  <a:schemeClr val="tx2"/>
                </a:solidFill>
              </a:rPr>
              <a:t>3/16/2016,</a:t>
            </a:r>
            <a:r>
              <a:rPr lang="en-US" sz="2800" dirty="0">
                <a:solidFill>
                  <a:schemeClr val="tx2"/>
                </a:solidFill>
              </a:rPr>
              <a:t> </a:t>
            </a:r>
            <a:r>
              <a:rPr lang="en-US" sz="800" dirty="0" smtClean="0">
                <a:solidFill>
                  <a:schemeClr val="tx2"/>
                </a:solidFill>
                <a:hlinkClick r:id="rId4"/>
              </a:rPr>
              <a:t>http</a:t>
            </a:r>
            <a:r>
              <a:rPr lang="en-US" sz="800" dirty="0">
                <a:solidFill>
                  <a:schemeClr val="tx2"/>
                </a:solidFill>
                <a:hlinkClick r:id="rId4"/>
              </a:rPr>
              <a:t>://</a:t>
            </a:r>
            <a:r>
              <a:rPr lang="en-US" sz="800" dirty="0" smtClean="0">
                <a:solidFill>
                  <a:schemeClr val="tx2"/>
                </a:solidFill>
                <a:hlinkClick r:id="rId4"/>
              </a:rPr>
              <a:t>forward.com/news/336091/merrick-garland-offers-poignant-story-about-anti-semitism-as-supreme-court</a:t>
            </a:r>
            <a:endParaRPr lang="en-US" sz="800" dirty="0" smtClean="0">
              <a:solidFill>
                <a:schemeClr val="tx2"/>
              </a:solidFill>
            </a:endParaRPr>
          </a:p>
          <a:p>
            <a:endParaRPr lang="en-US" sz="800" b="1" dirty="0">
              <a:solidFill>
                <a:schemeClr val="tx2"/>
              </a:solidFill>
            </a:endParaRPr>
          </a:p>
        </p:txBody>
      </p:sp>
      <p:cxnSp>
        <p:nvCxnSpPr>
          <p:cNvPr id="4" name="Straight Connector 3"/>
          <p:cNvCxnSpPr/>
          <p:nvPr/>
        </p:nvCxnSpPr>
        <p:spPr bwMode="auto">
          <a:xfrm>
            <a:off x="-19050" y="3505200"/>
            <a:ext cx="916305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533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1026" name="Picture 2" descr="Merrick Garland, chief judge of the United States Court of Appeals for the District of Columbia Circuit (Wikimedia Comm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05519" y="5382637"/>
            <a:ext cx="2238481" cy="147536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0" y="5382637"/>
            <a:ext cx="6858000" cy="1461939"/>
          </a:xfrm>
          <a:prstGeom prst="rect">
            <a:avLst/>
          </a:prstGeom>
        </p:spPr>
        <p:txBody>
          <a:bodyPr wrap="square">
            <a:spAutoFit/>
          </a:bodyPr>
          <a:lstStyle/>
          <a:p>
            <a:pPr lvl="0"/>
            <a:r>
              <a:rPr lang="en-US" sz="2800" b="1" dirty="0">
                <a:solidFill>
                  <a:srgbClr val="FFFF00"/>
                </a:solidFill>
              </a:rPr>
              <a:t>Obama nominates Jewish judge, Merrick Garland, to Supreme Court, </a:t>
            </a:r>
            <a:r>
              <a:rPr lang="en-US" sz="2800" dirty="0">
                <a:solidFill>
                  <a:srgbClr val="FFFFFF"/>
                </a:solidFill>
              </a:rPr>
              <a:t>Jewish Telegraphic Agency, 3/16/2016, </a:t>
            </a:r>
            <a:r>
              <a:rPr lang="en-US" sz="500" b="1" dirty="0">
                <a:solidFill>
                  <a:srgbClr val="FFFF00"/>
                </a:solidFill>
                <a:hlinkClick r:id="rId6"/>
              </a:rPr>
              <a:t>http://www.jta.org/2016/03/16/news-opinion/united-states/obama-to-name-jewish-federal-judge-to-supreme-court</a:t>
            </a:r>
            <a:r>
              <a:rPr lang="en-US" sz="500" b="1" dirty="0">
                <a:solidFill>
                  <a:srgbClr val="FFFF00"/>
                </a:solidFill>
              </a:rPr>
              <a:t> </a:t>
            </a:r>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Title 1"/>
          <p:cNvSpPr>
            <a:spLocks noGrp="1"/>
          </p:cNvSpPr>
          <p:nvPr>
            <p:ph type="title"/>
          </p:nvPr>
        </p:nvSpPr>
        <p:spPr>
          <a:xfrm>
            <a:off x="0" y="0"/>
            <a:ext cx="9144000" cy="1828800"/>
          </a:xfrm>
        </p:spPr>
        <p:txBody>
          <a:bodyPr/>
          <a:lstStyle/>
          <a:p>
            <a:r>
              <a:rPr lang="en-US" altLang="en-US" sz="4700" b="1" dirty="0" smtClean="0"/>
              <a:t>Supreme Court strikes down aggregate campaign donation caps</a:t>
            </a:r>
            <a:endParaRPr lang="en-US" altLang="en-US" sz="4700" b="1" dirty="0" smtClean="0">
              <a:solidFill>
                <a:schemeClr val="tx1"/>
              </a:solidFill>
            </a:endParaRPr>
          </a:p>
        </p:txBody>
      </p:sp>
      <p:sp>
        <p:nvSpPr>
          <p:cNvPr id="197635" name="Content Placeholder 2"/>
          <p:cNvSpPr>
            <a:spLocks noGrp="1"/>
          </p:cNvSpPr>
          <p:nvPr>
            <p:ph idx="1"/>
          </p:nvPr>
        </p:nvSpPr>
        <p:spPr>
          <a:xfrm>
            <a:off x="0" y="1905000"/>
            <a:ext cx="9144000" cy="4953000"/>
          </a:xfrm>
        </p:spPr>
        <p:txBody>
          <a:bodyPr/>
          <a:lstStyle/>
          <a:p>
            <a:pPr marL="0" indent="0">
              <a:buFontTx/>
              <a:buNone/>
            </a:pPr>
            <a:r>
              <a:rPr lang="en-US" altLang="en-US" sz="2400" b="1" dirty="0" smtClean="0">
                <a:solidFill>
                  <a:srgbClr val="FFFF00"/>
                </a:solidFill>
              </a:rPr>
              <a:t>Supreme Court strikes down aggregate campaign donation caps</a:t>
            </a:r>
          </a:p>
          <a:p>
            <a:pPr marL="0" indent="0">
              <a:buFontTx/>
              <a:buNone/>
            </a:pPr>
            <a:r>
              <a:rPr lang="en-US" altLang="en-US" sz="1400" dirty="0" smtClean="0"/>
              <a:t>(Reuters) - The U.S. Supreme Court on Wednesday struck down a key pillar of campaign finance law by allowing wealthy donors to give money to as many political candidates, parties and committees as they wish. On a 5-4 vote, the court struck down the overall limits on how much individuals can donate during the federal two-year election cycle. Before the ruling, donors could not exceed a $123,200 overall limit during the two-year period. The ruling allows donors to contribute nearly $6 million in the same period, according to public advocacy groups. </a:t>
            </a:r>
            <a:r>
              <a:rPr lang="en-US" altLang="en-US" sz="1400" dirty="0" smtClean="0">
                <a:solidFill>
                  <a:srgbClr val="FFFF00"/>
                </a:solidFill>
              </a:rPr>
              <a:t>Reuters, 4/2/2014</a:t>
            </a:r>
            <a:r>
              <a:rPr lang="en-US" altLang="en-US" sz="1400" dirty="0" smtClean="0"/>
              <a:t>, </a:t>
            </a:r>
            <a:r>
              <a:rPr lang="en-US" altLang="en-US" sz="800" dirty="0" smtClean="0">
                <a:hlinkClick r:id="rId2"/>
              </a:rPr>
              <a:t>http://www.reuters.com/article/2014/04/02/us-usa-court-election-idUSBREA3116V20140402</a:t>
            </a:r>
            <a:r>
              <a:rPr lang="en-US" altLang="en-US" sz="800" dirty="0" smtClean="0"/>
              <a:t> </a:t>
            </a:r>
          </a:p>
          <a:p>
            <a:pPr marL="0" indent="0">
              <a:buFontTx/>
              <a:buNone/>
            </a:pPr>
            <a:endParaRPr lang="en-US" altLang="en-US" sz="800" dirty="0" smtClean="0"/>
          </a:p>
          <a:p>
            <a:pPr marL="0" indent="0">
              <a:buFontTx/>
              <a:buNone/>
            </a:pPr>
            <a:r>
              <a:rPr lang="en-US" altLang="en-US" sz="2400" b="1" dirty="0" smtClean="0">
                <a:solidFill>
                  <a:srgbClr val="FFFF00"/>
                </a:solidFill>
              </a:rPr>
              <a:t>In politics, money is speech </a:t>
            </a:r>
          </a:p>
          <a:p>
            <a:pPr marL="0" indent="0">
              <a:buFontTx/>
              <a:buNone/>
            </a:pPr>
            <a:r>
              <a:rPr lang="en-US" altLang="en-US" sz="1400" dirty="0" smtClean="0"/>
              <a:t>"In American democracy, this free speech plays two vital roles. The first is well recognized. It is to shape public opinion and to influence elections that, in turn, determine the social climate and steer government... Free speech’s second function is less understood. It buttresses the political system’s legitimacy. It helps losers in the struggle for public opinion and electoral success accept their fates. It helps keep them loyal to the system, even though it has disappointed them.” </a:t>
            </a:r>
            <a:r>
              <a:rPr lang="en-US" altLang="en-US" sz="1400" dirty="0" smtClean="0">
                <a:solidFill>
                  <a:srgbClr val="FFFF00"/>
                </a:solidFill>
              </a:rPr>
              <a:t>The Washington Post, 4/6/2014</a:t>
            </a:r>
            <a:r>
              <a:rPr lang="en-US" altLang="en-US" sz="1400" dirty="0" smtClean="0"/>
              <a:t>, </a:t>
            </a:r>
            <a:r>
              <a:rPr lang="en-US" altLang="en-US" sz="1400" dirty="0" smtClean="0">
                <a:hlinkClick r:id="rId3"/>
              </a:rPr>
              <a:t>http://www.washingtonpost.com/opinions/robert-j-samuelson-in-politics-money-is-speech/2014/04/04/075df4ec-bc18-11e3-9a05-c739f29ccb08_story.html?hpid=z2</a:t>
            </a:r>
            <a:r>
              <a:rPr lang="en-US" altLang="en-US" sz="1400" dirty="0" smtClean="0"/>
              <a:t> </a:t>
            </a:r>
            <a:endParaRPr lang="en-US" altLang="en-US" sz="800" dirty="0" smtClean="0"/>
          </a:p>
          <a:p>
            <a:pPr marL="0" indent="0">
              <a:buFontTx/>
              <a:buNone/>
            </a:pPr>
            <a:endParaRPr lang="en-US" altLang="en-US" sz="1400" dirty="0" smtClean="0"/>
          </a:p>
          <a:p>
            <a:pPr marL="0" indent="0">
              <a:buFontTx/>
              <a:buNone/>
            </a:pPr>
            <a:r>
              <a:rPr lang="en-US" altLang="en-US" sz="2400" b="1" dirty="0" smtClean="0">
                <a:solidFill>
                  <a:srgbClr val="FFFF00"/>
                </a:solidFill>
              </a:rPr>
              <a:t>'Ex-U.K. FM: Jewish money biggest obstacle to Mideast peace'</a:t>
            </a:r>
          </a:p>
          <a:p>
            <a:pPr marL="0" indent="0">
              <a:buFontTx/>
              <a:buNone/>
            </a:pPr>
            <a:r>
              <a:rPr lang="en-US" altLang="en-US" sz="1400" dirty="0" smtClean="0"/>
              <a:t>Jack Straw, a British lawmaker and former foreign secretary, said “unlimited” funds available to U.S. Jewish groups are used to control American policy in the Middle East. </a:t>
            </a:r>
            <a:r>
              <a:rPr lang="en-US" altLang="en-US" sz="1400" dirty="0" err="1" smtClean="0">
                <a:solidFill>
                  <a:srgbClr val="FFFF00"/>
                </a:solidFill>
              </a:rPr>
              <a:t>Haaretz</a:t>
            </a:r>
            <a:r>
              <a:rPr lang="en-US" altLang="en-US" sz="1400" dirty="0" smtClean="0">
                <a:solidFill>
                  <a:srgbClr val="FFFF00"/>
                </a:solidFill>
              </a:rPr>
              <a:t>, 10/27/2013</a:t>
            </a:r>
            <a:r>
              <a:rPr lang="en-US" altLang="en-US" sz="1400" dirty="0" smtClean="0"/>
              <a:t>, </a:t>
            </a:r>
            <a:r>
              <a:rPr lang="en-US" altLang="en-US" sz="1400" dirty="0" smtClean="0">
                <a:hlinkClick r:id="rId4"/>
              </a:rPr>
              <a:t>http://www.haaretz.com/jewish-world/jewish-world-news/1.554717</a:t>
            </a:r>
            <a:r>
              <a:rPr lang="en-US" altLang="en-US" sz="1400" dirty="0" smtClean="0"/>
              <a:t>  </a:t>
            </a:r>
          </a:p>
          <a:p>
            <a:pPr marL="0" indent="0">
              <a:buFontTx/>
              <a:buNone/>
            </a:pPr>
            <a:endParaRPr lang="en-US" altLang="en-US" sz="1400" dirty="0" smtClean="0"/>
          </a:p>
        </p:txBody>
      </p:sp>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8" name="Picture 2" descr="Breakdown of the Jewish vote in the 2008 U.S. presidential election, according to initial exit polling d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5575" y="3502025"/>
            <a:ext cx="2638425" cy="215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59" name="Title 5"/>
          <p:cNvSpPr>
            <a:spLocks noGrp="1"/>
          </p:cNvSpPr>
          <p:nvPr>
            <p:ph type="title"/>
          </p:nvPr>
        </p:nvSpPr>
        <p:spPr>
          <a:xfrm>
            <a:off x="0" y="0"/>
            <a:ext cx="4433888" cy="1423988"/>
          </a:xfrm>
        </p:spPr>
        <p:txBody>
          <a:bodyPr/>
          <a:lstStyle/>
          <a:p>
            <a:pPr algn="l"/>
            <a:r>
              <a:rPr lang="en-US" altLang="en-US" sz="2800" b="1" dirty="0" smtClean="0"/>
              <a:t>Hypocrisy &amp; Deception</a:t>
            </a:r>
            <a:r>
              <a:rPr lang="en-US" altLang="en-US" sz="3600" b="1" dirty="0" smtClean="0"/>
              <a:t/>
            </a:r>
            <a:br>
              <a:rPr lang="en-US" altLang="en-US" sz="3600" b="1" dirty="0" smtClean="0"/>
            </a:br>
            <a:r>
              <a:rPr lang="en-US" altLang="en-US" sz="1800" b="1" dirty="0" smtClean="0"/>
              <a:t>“Only 6% of Israelis see US gov't as pro-Israel” </a:t>
            </a:r>
            <a:r>
              <a:rPr lang="en-US" altLang="en-US" sz="1800" dirty="0" smtClean="0"/>
              <a:t>according to a </a:t>
            </a:r>
            <a:r>
              <a:rPr lang="en-US" altLang="en-US" sz="1800" i="1" dirty="0" smtClean="0"/>
              <a:t>Jerusalem Post</a:t>
            </a:r>
            <a:r>
              <a:rPr lang="en-US" altLang="en-US" sz="1800" dirty="0" smtClean="0"/>
              <a:t>-sponsored Smith Research poll</a:t>
            </a:r>
            <a:r>
              <a:rPr lang="en-US" altLang="en-US" sz="900" dirty="0" smtClean="0"/>
              <a:t>.</a:t>
            </a:r>
            <a:r>
              <a:rPr lang="en-US" altLang="en-US" sz="900" b="1" dirty="0" smtClean="0">
                <a:solidFill>
                  <a:schemeClr val="tx1"/>
                </a:solidFill>
              </a:rPr>
              <a:t>--</a:t>
            </a:r>
            <a:r>
              <a:rPr lang="en-US" altLang="en-US" sz="900" dirty="0" smtClean="0">
                <a:solidFill>
                  <a:schemeClr val="tx1"/>
                </a:solidFill>
              </a:rPr>
              <a:t>-Jerusalem Post, 6/19/200</a:t>
            </a:r>
            <a:r>
              <a:rPr lang="en-US" altLang="en-US" sz="1200" dirty="0" smtClean="0">
                <a:solidFill>
                  <a:schemeClr val="tx1"/>
                </a:solidFill>
              </a:rPr>
              <a:t>9 </a:t>
            </a:r>
            <a:r>
              <a:rPr lang="en-US" altLang="en-US" sz="1200" b="1" dirty="0" smtClean="0">
                <a:solidFill>
                  <a:schemeClr val="tx1"/>
                </a:solidFill>
              </a:rPr>
              <a:t> </a:t>
            </a:r>
            <a:r>
              <a:rPr lang="en-US" altLang="en-US" sz="300" dirty="0" smtClean="0">
                <a:hlinkClick r:id="rId3"/>
              </a:rPr>
              <a:t>http://www.jpost.com/servlet/Satellite?cid=1245184872947&amp;pagename=JPost%2FJPArticle%2FShowFull</a:t>
            </a:r>
            <a:r>
              <a:rPr lang="en-US" altLang="en-US" sz="300" dirty="0" smtClean="0"/>
              <a:t> </a:t>
            </a:r>
          </a:p>
        </p:txBody>
      </p:sp>
      <p:pic>
        <p:nvPicPr>
          <p:cNvPr id="198660" name="Picture 2" descr="http://www.aljazeera.net/mritems/images/2009/6/15/1_921158_1_3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4038600"/>
            <a:ext cx="37592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61" name="Rectangle 7"/>
          <p:cNvSpPr>
            <a:spLocks noChangeArrowheads="1"/>
          </p:cNvSpPr>
          <p:nvPr/>
        </p:nvSpPr>
        <p:spPr bwMode="auto">
          <a:xfrm>
            <a:off x="-152400" y="6211888"/>
            <a:ext cx="3810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r" eaLnBrk="1" hangingPunct="1">
              <a:spcBef>
                <a:spcPct val="0"/>
              </a:spcBef>
              <a:buFontTx/>
              <a:buNone/>
            </a:pPr>
            <a:r>
              <a:rPr lang="ar-SA" altLang="en-US" sz="1800" b="1"/>
              <a:t>يهود في مظاهرة منددة بباراك أوباما في تل أبيب الشهر الماضي ---الجريرة---7/14/2009</a:t>
            </a:r>
          </a:p>
        </p:txBody>
      </p:sp>
      <p:pic>
        <p:nvPicPr>
          <p:cNvPr id="198662" name="Picture 4" descr="http://www.haaretz.com/hasite/images/iht_daily/rosner_elections/mccain2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33888" y="0"/>
            <a:ext cx="2362200"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8663" name="Picture 6" descr="http://www.haaretz.com/hasite/images/iht_daily/rosner_elections/obama2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24663" y="0"/>
            <a:ext cx="2319337"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64" name="Rectangle 14"/>
          <p:cNvSpPr>
            <a:spLocks noChangeArrowheads="1"/>
          </p:cNvSpPr>
          <p:nvPr/>
        </p:nvSpPr>
        <p:spPr bwMode="auto">
          <a:xfrm>
            <a:off x="3962400" y="3502025"/>
            <a:ext cx="26193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a:solidFill>
                  <a:schemeClr val="tx2"/>
                </a:solidFill>
              </a:rPr>
              <a:t>Breakdown of the Jewish vote in the 2008 U.S. presidential election, according to initial exit polling </a:t>
            </a:r>
            <a:r>
              <a:rPr lang="en-US" altLang="en-US" sz="1800">
                <a:solidFill>
                  <a:schemeClr val="tx2"/>
                </a:solidFill>
              </a:rPr>
              <a:t>data—</a:t>
            </a:r>
            <a:r>
              <a:rPr lang="en-US" altLang="en-US" sz="1800"/>
              <a:t>Jewish Telegraphic Agency, 11/5/2008 </a:t>
            </a:r>
          </a:p>
        </p:txBody>
      </p:sp>
      <p:pic>
        <p:nvPicPr>
          <p:cNvPr id="198665" name="Picture 8" descr="http://www.haaretz.com/hasite/images/iht_daily/D050906/logo_630g.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33888" y="1749425"/>
            <a:ext cx="4710112"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66" name="Rectangle 10"/>
          <p:cNvSpPr>
            <a:spLocks noChangeArrowheads="1"/>
          </p:cNvSpPr>
          <p:nvPr/>
        </p:nvSpPr>
        <p:spPr bwMode="auto">
          <a:xfrm>
            <a:off x="3733800" y="5676900"/>
            <a:ext cx="5410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400" b="1" dirty="0">
                <a:solidFill>
                  <a:schemeClr val="tx2"/>
                </a:solidFill>
                <a:cs typeface="Times New Roman" pitchFamily="18" charset="0"/>
              </a:rPr>
              <a:t>Campaign finance law and money can win lawmakers/policymakers as easily as the media can mislead the public</a:t>
            </a:r>
            <a:endParaRPr lang="en-US" altLang="en-US" sz="2400" b="1" dirty="0">
              <a:solidFill>
                <a:schemeClr val="tx2"/>
              </a:solidFill>
            </a:endParaRPr>
          </a:p>
        </p:txBody>
      </p:sp>
      <p:cxnSp>
        <p:nvCxnSpPr>
          <p:cNvPr id="198667" name="Straight Connector 11"/>
          <p:cNvCxnSpPr>
            <a:cxnSpLocks noChangeShapeType="1"/>
          </p:cNvCxnSpPr>
          <p:nvPr/>
        </p:nvCxnSpPr>
        <p:spPr bwMode="auto">
          <a:xfrm>
            <a:off x="3962400" y="5638800"/>
            <a:ext cx="5181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6204" name="TextBox 12"/>
          <p:cNvSpPr txBox="1">
            <a:spLocks noChangeArrowheads="1"/>
          </p:cNvSpPr>
          <p:nvPr/>
        </p:nvSpPr>
        <p:spPr bwMode="auto">
          <a:xfrm>
            <a:off x="-25400" y="1423988"/>
            <a:ext cx="4459288" cy="274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7200">
                <a:solidFill>
                  <a:schemeClr val="tx1"/>
                </a:solidFill>
                <a:latin typeface="Times New Roman" pitchFamily="18" charset="0"/>
                <a:cs typeface="Arial" charset="0"/>
              </a:defRPr>
            </a:lvl1pPr>
            <a:lvl2pPr marL="742950" indent="-285750" eaLnBrk="0" hangingPunct="0">
              <a:defRPr sz="7200">
                <a:solidFill>
                  <a:schemeClr val="tx1"/>
                </a:solidFill>
                <a:latin typeface="Times New Roman" pitchFamily="18" charset="0"/>
                <a:cs typeface="Arial" charset="0"/>
              </a:defRPr>
            </a:lvl2pPr>
            <a:lvl3pPr marL="1143000" indent="-228600" eaLnBrk="0" hangingPunct="0">
              <a:defRPr sz="7200">
                <a:solidFill>
                  <a:schemeClr val="tx1"/>
                </a:solidFill>
                <a:latin typeface="Times New Roman" pitchFamily="18" charset="0"/>
                <a:cs typeface="Arial" charset="0"/>
              </a:defRPr>
            </a:lvl3pPr>
            <a:lvl4pPr marL="1600200" indent="-228600" eaLnBrk="0" hangingPunct="0">
              <a:defRPr sz="7200">
                <a:solidFill>
                  <a:schemeClr val="tx1"/>
                </a:solidFill>
                <a:latin typeface="Times New Roman" pitchFamily="18" charset="0"/>
                <a:cs typeface="Arial" charset="0"/>
              </a:defRPr>
            </a:lvl4pPr>
            <a:lvl5pPr marL="2057400" indent="-228600" eaLnBrk="0" hangingPunct="0">
              <a:defRPr sz="7200">
                <a:solidFill>
                  <a:schemeClr val="tx1"/>
                </a:solidFill>
                <a:latin typeface="Times New Roman" pitchFamily="18" charset="0"/>
                <a:cs typeface="Arial" charset="0"/>
              </a:defRPr>
            </a:lvl5pPr>
            <a:lvl6pPr marL="2514600" indent="-228600" eaLnBrk="0" fontAlgn="base" hangingPunct="0">
              <a:spcBef>
                <a:spcPct val="0"/>
              </a:spcBef>
              <a:spcAft>
                <a:spcPct val="0"/>
              </a:spcAft>
              <a:defRPr sz="7200">
                <a:solidFill>
                  <a:schemeClr val="tx1"/>
                </a:solidFill>
                <a:latin typeface="Times New Roman" pitchFamily="18" charset="0"/>
                <a:cs typeface="Arial" charset="0"/>
              </a:defRPr>
            </a:lvl6pPr>
            <a:lvl7pPr marL="2971800" indent="-228600" eaLnBrk="0" fontAlgn="base" hangingPunct="0">
              <a:spcBef>
                <a:spcPct val="0"/>
              </a:spcBef>
              <a:spcAft>
                <a:spcPct val="0"/>
              </a:spcAft>
              <a:defRPr sz="7200">
                <a:solidFill>
                  <a:schemeClr val="tx1"/>
                </a:solidFill>
                <a:latin typeface="Times New Roman" pitchFamily="18" charset="0"/>
                <a:cs typeface="Arial" charset="0"/>
              </a:defRPr>
            </a:lvl7pPr>
            <a:lvl8pPr marL="3429000" indent="-228600" eaLnBrk="0" fontAlgn="base" hangingPunct="0">
              <a:spcBef>
                <a:spcPct val="0"/>
              </a:spcBef>
              <a:spcAft>
                <a:spcPct val="0"/>
              </a:spcAft>
              <a:defRPr sz="7200">
                <a:solidFill>
                  <a:schemeClr val="tx1"/>
                </a:solidFill>
                <a:latin typeface="Times New Roman" pitchFamily="18" charset="0"/>
                <a:cs typeface="Arial" charset="0"/>
              </a:defRPr>
            </a:lvl8pPr>
            <a:lvl9pPr marL="3886200" indent="-228600" eaLnBrk="0" fontAlgn="base" hangingPunct="0">
              <a:spcBef>
                <a:spcPct val="0"/>
              </a:spcBef>
              <a:spcAft>
                <a:spcPct val="0"/>
              </a:spcAft>
              <a:defRPr sz="7200">
                <a:solidFill>
                  <a:schemeClr val="tx1"/>
                </a:solidFill>
                <a:latin typeface="Times New Roman" pitchFamily="18" charset="0"/>
                <a:cs typeface="Arial" charset="0"/>
              </a:defRPr>
            </a:lvl9pPr>
          </a:lstStyle>
          <a:p>
            <a:pPr>
              <a:defRPr/>
            </a:pPr>
            <a:r>
              <a:rPr lang="en-US" sz="1600" b="1" dirty="0" smtClean="0">
                <a:solidFill>
                  <a:schemeClr val="tx2"/>
                </a:solidFill>
              </a:rPr>
              <a:t>Conservative movement ordains first openly gay rabbi--</a:t>
            </a:r>
            <a:r>
              <a:rPr lang="en-US" sz="1600" dirty="0" smtClean="0"/>
              <a:t>(Jewish Telegraphic Agency) – The Conservative movement ordained its first openly gay rabbi during ceremonies at the Jewish Theological Seminary in New York. </a:t>
            </a:r>
            <a:r>
              <a:rPr lang="en-US" sz="1200" dirty="0" smtClean="0"/>
              <a:t>GTA, May 29, 2011 </a:t>
            </a:r>
            <a:r>
              <a:rPr lang="en-US" sz="500" dirty="0" smtClean="0">
                <a:hlinkClick r:id="rId8"/>
              </a:rPr>
              <a:t>http://www.jta.org/news/article/2011/05/29/3087914/conservative-movement-ordains-first-openly-gay-rabbi</a:t>
            </a:r>
            <a:r>
              <a:rPr lang="en-US" sz="500" dirty="0" smtClean="0"/>
              <a:t>    </a:t>
            </a:r>
          </a:p>
          <a:p>
            <a:pPr>
              <a:defRPr/>
            </a:pPr>
            <a:endParaRPr lang="en-US" sz="500" dirty="0" smtClean="0"/>
          </a:p>
          <a:p>
            <a:pPr>
              <a:defRPr/>
            </a:pPr>
            <a:endParaRPr lang="en-US" sz="500" dirty="0" smtClean="0"/>
          </a:p>
          <a:p>
            <a:pPr>
              <a:defRPr/>
            </a:pPr>
            <a:r>
              <a:rPr lang="en-US" sz="1600" b="1" dirty="0" smtClean="0">
                <a:solidFill>
                  <a:schemeClr val="tx2"/>
                </a:solidFill>
              </a:rPr>
              <a:t>Israel is hypocritical when it comes to Iran nuclear sanctions-</a:t>
            </a:r>
            <a:r>
              <a:rPr lang="en-US" sz="1600" b="1" dirty="0" smtClean="0"/>
              <a:t>-</a:t>
            </a:r>
            <a:r>
              <a:rPr lang="en-US" sz="1600" dirty="0" smtClean="0"/>
              <a:t>The Israeli industrialists, the </a:t>
            </a:r>
            <a:r>
              <a:rPr lang="en-US" sz="1600" dirty="0" err="1" smtClean="0"/>
              <a:t>Ofer</a:t>
            </a:r>
            <a:r>
              <a:rPr lang="en-US" sz="1600" dirty="0" smtClean="0"/>
              <a:t> Brothers, did business with Iran, defying United Nations sanctions that Israel pressed for</a:t>
            </a:r>
            <a:r>
              <a:rPr lang="en-US" sz="300" dirty="0" smtClean="0"/>
              <a:t>.</a:t>
            </a:r>
          </a:p>
          <a:p>
            <a:pPr>
              <a:defRPr/>
            </a:pPr>
            <a:r>
              <a:rPr lang="en-US" sz="1050" dirty="0" err="1" smtClean="0"/>
              <a:t>Haaretz</a:t>
            </a:r>
            <a:r>
              <a:rPr lang="en-US" sz="1050" dirty="0" smtClean="0"/>
              <a:t>, 5/30/2011,  </a:t>
            </a:r>
            <a:r>
              <a:rPr lang="en-US" sz="300" dirty="0" smtClean="0">
                <a:hlinkClick r:id="rId9"/>
              </a:rPr>
              <a:t>http://www.haaretz.com/print-edition/news/israel-is-hypocritical-when-it-comes-to-iran-nuclear-sanctions-1.364852</a:t>
            </a:r>
            <a:r>
              <a:rPr lang="en-US" sz="300" dirty="0" smtClean="0"/>
              <a:t> </a:t>
            </a:r>
          </a:p>
        </p:txBody>
      </p:sp>
      <p:cxnSp>
        <p:nvCxnSpPr>
          <p:cNvPr id="198669" name="Straight Connector 14"/>
          <p:cNvCxnSpPr>
            <a:cxnSpLocks noChangeShapeType="1"/>
          </p:cNvCxnSpPr>
          <p:nvPr/>
        </p:nvCxnSpPr>
        <p:spPr bwMode="auto">
          <a:xfrm>
            <a:off x="25400" y="1423988"/>
            <a:ext cx="440848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98670" name="Straight Connector 2"/>
          <p:cNvCxnSpPr>
            <a:cxnSpLocks noChangeShapeType="1"/>
          </p:cNvCxnSpPr>
          <p:nvPr/>
        </p:nvCxnSpPr>
        <p:spPr bwMode="auto">
          <a:xfrm>
            <a:off x="-25400" y="2895600"/>
            <a:ext cx="440848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98671" name="Straight Connector 5"/>
          <p:cNvCxnSpPr>
            <a:cxnSpLocks noChangeShapeType="1"/>
          </p:cNvCxnSpPr>
          <p:nvPr/>
        </p:nvCxnSpPr>
        <p:spPr bwMode="auto">
          <a:xfrm flipH="1">
            <a:off x="3962400" y="3502025"/>
            <a:ext cx="47148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98672" name="Straight Connector 7"/>
          <p:cNvCxnSpPr>
            <a:cxnSpLocks noChangeShapeType="1"/>
          </p:cNvCxnSpPr>
          <p:nvPr/>
        </p:nvCxnSpPr>
        <p:spPr bwMode="auto">
          <a:xfrm>
            <a:off x="3962400" y="3502025"/>
            <a:ext cx="0" cy="21367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2" descr="Obama signs U.S.-Israel cooperation bill - Natasha Mozgovaya - July 27, 20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2491" y="0"/>
            <a:ext cx="448151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9683" name="Rectangle 2"/>
          <p:cNvSpPr>
            <a:spLocks noChangeArrowheads="1"/>
          </p:cNvSpPr>
          <p:nvPr/>
        </p:nvSpPr>
        <p:spPr bwMode="auto">
          <a:xfrm>
            <a:off x="4572001" y="2514600"/>
            <a:ext cx="4571999" cy="2970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President Barack Obama signs the United States-Israel Enhanced Security Cooperation Act, Friday, July 27, 2012, in the Oval Office of the White House in Washington</a:t>
            </a:r>
            <a:r>
              <a:rPr lang="en-US" altLang="en-US" sz="1400" dirty="0"/>
              <a:t>. Photo by Natasha </a:t>
            </a:r>
            <a:r>
              <a:rPr lang="en-US" altLang="en-US" sz="1400" dirty="0" err="1" smtClean="0"/>
              <a:t>Mozgovaya</a:t>
            </a:r>
            <a:r>
              <a:rPr lang="en-US" altLang="en-US" sz="1400" dirty="0" smtClean="0"/>
              <a:t>, </a:t>
            </a:r>
            <a:r>
              <a:rPr lang="en-US" altLang="en-US" sz="800" dirty="0" smtClean="0">
                <a:hlinkClick r:id="rId3"/>
              </a:rPr>
              <a:t>https</a:t>
            </a:r>
            <a:r>
              <a:rPr lang="en-US" altLang="en-US" sz="800" dirty="0">
                <a:hlinkClick r:id="rId3"/>
              </a:rPr>
              <a:t>://</a:t>
            </a:r>
            <a:r>
              <a:rPr lang="en-US" altLang="en-US" sz="800" dirty="0" smtClean="0">
                <a:hlinkClick r:id="rId3"/>
              </a:rPr>
              <a:t>www.youtube.com/watch?v=TJPZTo2JSxk</a:t>
            </a:r>
            <a:r>
              <a:rPr lang="en-US" altLang="en-US" sz="800" dirty="0" smtClean="0"/>
              <a:t> </a:t>
            </a:r>
            <a:endParaRPr lang="en-US" altLang="en-US" sz="800" dirty="0"/>
          </a:p>
          <a:p>
            <a:pPr eaLnBrk="1" hangingPunct="1">
              <a:spcBef>
                <a:spcPct val="0"/>
              </a:spcBef>
              <a:buFontTx/>
              <a:buNone/>
            </a:pPr>
            <a:r>
              <a:rPr lang="en-US" altLang="en-US" sz="1400" dirty="0" smtClean="0">
                <a:solidFill>
                  <a:schemeClr val="tx2"/>
                </a:solidFill>
              </a:rPr>
              <a:t>“Obama signed the bill using five pens, at his desk, flanked by Senator Barbara Boxer, sponsor of the Senate version of the bill, Rep. Howard Berman, the House version author, Lee Rosenberg, chairman of the board of AIPAC and Howard Friedman, the former Chair, as well as Richard Stone, chairman of the Conference of Presidents of Major American Jewish Organizations [</a:t>
            </a:r>
            <a:r>
              <a:rPr lang="en-US" altLang="en-US" sz="1400" dirty="0" smtClean="0"/>
              <a:t>these are American Jewish leaders working for Israel; apparently no “Israeli” needs to be present at this important bilateral agreement</a:t>
            </a:r>
            <a:r>
              <a:rPr lang="en-US" altLang="en-US" sz="1400" dirty="0" smtClean="0">
                <a:solidFill>
                  <a:schemeClr val="tx2"/>
                </a:solidFill>
              </a:rPr>
              <a:t>]” </a:t>
            </a:r>
            <a:r>
              <a:rPr lang="en-US" altLang="en-US" sz="500" dirty="0" smtClean="0">
                <a:hlinkClick r:id="rId4"/>
              </a:rPr>
              <a:t>http://www.haaretz.com/news/diplomacy-defense/obama-announces-new-military-assistance-to-israel-on-eve-of-romney-trip-1.454118</a:t>
            </a:r>
            <a:r>
              <a:rPr lang="en-US" altLang="en-US" sz="500" dirty="0" smtClean="0"/>
              <a:t> </a:t>
            </a:r>
            <a:endParaRPr lang="en-US" altLang="en-US" sz="500" dirty="0"/>
          </a:p>
        </p:txBody>
      </p:sp>
      <p:cxnSp>
        <p:nvCxnSpPr>
          <p:cNvPr id="199685" name="Straight Connector 7"/>
          <p:cNvCxnSpPr>
            <a:cxnSpLocks noChangeShapeType="1"/>
          </p:cNvCxnSpPr>
          <p:nvPr/>
        </p:nvCxnSpPr>
        <p:spPr bwMode="auto">
          <a:xfrm>
            <a:off x="4572000" y="0"/>
            <a:ext cx="1"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026" name="Picture 2" descr="http://www.jta.org/wp-content/uploads/2014/11/15844448126_052340758a_z.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601181"/>
            <a:ext cx="4572001" cy="30503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 y="0"/>
            <a:ext cx="4495801" cy="523220"/>
          </a:xfrm>
          <a:prstGeom prst="rect">
            <a:avLst/>
          </a:prstGeom>
        </p:spPr>
        <p:txBody>
          <a:bodyPr wrap="square">
            <a:spAutoFit/>
          </a:bodyPr>
          <a:lstStyle/>
          <a:p>
            <a:pPr algn="ctr"/>
            <a:r>
              <a:rPr lang="en-US" sz="2800" b="1" dirty="0" err="1">
                <a:solidFill>
                  <a:schemeClr val="tx2"/>
                </a:solidFill>
              </a:rPr>
              <a:t>Cruzing</a:t>
            </a:r>
            <a:r>
              <a:rPr lang="en-US" sz="2800" b="1" dirty="0">
                <a:solidFill>
                  <a:schemeClr val="tx2"/>
                </a:solidFill>
              </a:rPr>
              <a:t> for Jewish support</a:t>
            </a:r>
            <a:endParaRPr lang="en-US" sz="2800" dirty="0">
              <a:solidFill>
                <a:schemeClr val="tx2"/>
              </a:solidFill>
            </a:endParaRPr>
          </a:p>
        </p:txBody>
      </p:sp>
      <p:sp>
        <p:nvSpPr>
          <p:cNvPr id="4" name="Rectangle 3"/>
          <p:cNvSpPr/>
          <p:nvPr/>
        </p:nvSpPr>
        <p:spPr>
          <a:xfrm>
            <a:off x="-1" y="3657600"/>
            <a:ext cx="4572002" cy="3277820"/>
          </a:xfrm>
          <a:prstGeom prst="rect">
            <a:avLst/>
          </a:prstGeom>
        </p:spPr>
        <p:txBody>
          <a:bodyPr wrap="square">
            <a:spAutoFit/>
          </a:bodyPr>
          <a:lstStyle/>
          <a:p>
            <a:r>
              <a:rPr lang="en-US" sz="1300" b="1" dirty="0">
                <a:solidFill>
                  <a:schemeClr val="tx2"/>
                </a:solidFill>
              </a:rPr>
              <a:t>Sen. Ted Cruz and casino magnate Sheldon Adelson at annual ZOA dinner.</a:t>
            </a:r>
            <a:r>
              <a:rPr lang="en-US" sz="1300" dirty="0">
                <a:solidFill>
                  <a:schemeClr val="tx2"/>
                </a:solidFill>
              </a:rPr>
              <a:t> (Credit: ZOA</a:t>
            </a:r>
            <a:r>
              <a:rPr lang="en-US" sz="1300" dirty="0" smtClean="0">
                <a:solidFill>
                  <a:schemeClr val="tx2"/>
                </a:solidFill>
              </a:rPr>
              <a:t>), </a:t>
            </a:r>
            <a:r>
              <a:rPr lang="en-US" sz="1300" dirty="0" smtClean="0"/>
              <a:t>JTA, 11/26/2014, </a:t>
            </a:r>
            <a:r>
              <a:rPr lang="en-US" sz="500" dirty="0" smtClean="0">
                <a:hlinkClick r:id="rId6"/>
              </a:rPr>
              <a:t>http</a:t>
            </a:r>
            <a:r>
              <a:rPr lang="en-US" sz="500" dirty="0">
                <a:hlinkClick r:id="rId6"/>
              </a:rPr>
              <a:t>://</a:t>
            </a:r>
            <a:r>
              <a:rPr lang="en-US" sz="500" dirty="0" smtClean="0">
                <a:hlinkClick r:id="rId6"/>
              </a:rPr>
              <a:t>www.jta.org/2014/11/26/news-opinion/the-telegraph/cruzing-for-jewish-support</a:t>
            </a:r>
            <a:r>
              <a:rPr lang="en-US" sz="500" dirty="0" smtClean="0"/>
              <a:t>   </a:t>
            </a:r>
          </a:p>
          <a:p>
            <a:r>
              <a:rPr lang="en-US" sz="1400" dirty="0" smtClean="0">
                <a:solidFill>
                  <a:schemeClr val="tx2"/>
                </a:solidFill>
              </a:rPr>
              <a:t>Top </a:t>
            </a:r>
            <a:r>
              <a:rPr lang="en-US" sz="1400" dirty="0">
                <a:solidFill>
                  <a:schemeClr val="tx2"/>
                </a:solidFill>
              </a:rPr>
              <a:t>Republican Party donor Sheldon Adelson said on Friday he met presidential candidate Donald Trump earlier this week and that the two American billionaires broached the issue at the heart of Adelson’s political agenda: support for Israel... On the subject of Israel, Trump added, “Sheldon knows that nobody will be more </a:t>
            </a:r>
            <a:r>
              <a:rPr lang="en-US" sz="1400" b="1" dirty="0">
                <a:solidFill>
                  <a:schemeClr val="tx2"/>
                </a:solidFill>
              </a:rPr>
              <a:t>loyal</a:t>
            </a:r>
            <a:r>
              <a:rPr lang="en-US" sz="1400" dirty="0">
                <a:solidFill>
                  <a:schemeClr val="tx2"/>
                </a:solidFill>
              </a:rPr>
              <a:t> to Israel than Donald Trump</a:t>
            </a:r>
            <a:r>
              <a:rPr lang="en-US" sz="1400" dirty="0" smtClean="0">
                <a:solidFill>
                  <a:schemeClr val="tx2"/>
                </a:solidFill>
              </a:rPr>
              <a:t>.” </a:t>
            </a:r>
            <a:r>
              <a:rPr lang="en-US" sz="1400" dirty="0" smtClean="0"/>
              <a:t>Forward, 12/18/2015,  </a:t>
            </a:r>
            <a:r>
              <a:rPr lang="en-US" sz="500" dirty="0" smtClean="0">
                <a:hlinkClick r:id="rId7"/>
              </a:rPr>
              <a:t>http</a:t>
            </a:r>
            <a:r>
              <a:rPr lang="en-US" sz="500" dirty="0">
                <a:hlinkClick r:id="rId7"/>
              </a:rPr>
              <a:t>://forward.com/news/327512/sheldon-adelson-upbeat-on-very-charming-donald-trump/?</a:t>
            </a:r>
            <a:r>
              <a:rPr lang="en-US" sz="500" dirty="0" smtClean="0">
                <a:hlinkClick r:id="rId7"/>
              </a:rPr>
              <a:t>attribution=articles-hero-item-text-5</a:t>
            </a:r>
            <a:r>
              <a:rPr lang="en-US" sz="500" dirty="0" smtClean="0"/>
              <a:t> </a:t>
            </a:r>
          </a:p>
          <a:p>
            <a:endParaRPr lang="en-US" sz="500" dirty="0"/>
          </a:p>
          <a:p>
            <a:r>
              <a:rPr lang="en-US" sz="1800" b="1" dirty="0">
                <a:solidFill>
                  <a:schemeClr val="tx2"/>
                </a:solidFill>
              </a:rPr>
              <a:t>"The Zionist Organization of America has largely embraced Bannon [President Donald Trump's former chief strategist]"</a:t>
            </a:r>
            <a:r>
              <a:rPr lang="en-US" sz="1400" b="1" dirty="0">
                <a:solidFill>
                  <a:schemeClr val="tx2"/>
                </a:solidFill>
              </a:rPr>
              <a:t>, </a:t>
            </a:r>
            <a:r>
              <a:rPr lang="en-US" sz="1400" dirty="0" err="1"/>
              <a:t>Haaretz</a:t>
            </a:r>
            <a:r>
              <a:rPr lang="en-US" sz="1400" dirty="0"/>
              <a:t>, 11/13/2017, </a:t>
            </a:r>
            <a:r>
              <a:rPr lang="en-US" sz="1400" dirty="0">
                <a:hlinkClick r:id="rId8"/>
              </a:rPr>
              <a:t>https://</a:t>
            </a:r>
            <a:r>
              <a:rPr lang="en-US" sz="1400" dirty="0" smtClean="0">
                <a:hlinkClick r:id="rId8"/>
              </a:rPr>
              <a:t>www.haaretz.com/us-news/1.822455</a:t>
            </a:r>
            <a:r>
              <a:rPr lang="en-US" sz="1400" dirty="0" smtClean="0"/>
              <a:t> </a:t>
            </a:r>
            <a:endParaRPr lang="en-US" sz="500" dirty="0"/>
          </a:p>
        </p:txBody>
      </p:sp>
      <p:cxnSp>
        <p:nvCxnSpPr>
          <p:cNvPr id="5" name="Straight Connector 4"/>
          <p:cNvCxnSpPr/>
          <p:nvPr/>
        </p:nvCxnSpPr>
        <p:spPr bwMode="auto">
          <a:xfrm>
            <a:off x="-19052" y="4191000"/>
            <a:ext cx="46101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 name="Rectangle 2"/>
          <p:cNvSpPr/>
          <p:nvPr/>
        </p:nvSpPr>
        <p:spPr>
          <a:xfrm>
            <a:off x="4624391" y="5426095"/>
            <a:ext cx="4519610" cy="1508105"/>
          </a:xfrm>
          <a:prstGeom prst="rect">
            <a:avLst/>
          </a:prstGeom>
        </p:spPr>
        <p:txBody>
          <a:bodyPr wrap="square">
            <a:spAutoFit/>
          </a:bodyPr>
          <a:lstStyle/>
          <a:p>
            <a:r>
              <a:rPr lang="en-US" sz="1400" b="1" dirty="0">
                <a:solidFill>
                  <a:schemeClr val="tx2"/>
                </a:solidFill>
              </a:rPr>
              <a:t>Why Not a Probe of “Israel-Gate”? Israeli Meddling</a:t>
            </a:r>
            <a:r>
              <a:rPr lang="en-US" sz="1400" b="1" dirty="0" smtClean="0">
                <a:solidFill>
                  <a:schemeClr val="tx2"/>
                </a:solidFill>
              </a:rPr>
              <a:t>… </a:t>
            </a:r>
            <a:r>
              <a:rPr lang="en-US" sz="1400" dirty="0" smtClean="0"/>
              <a:t>The </a:t>
            </a:r>
            <a:r>
              <a:rPr lang="en-US" sz="1400" dirty="0"/>
              <a:t>other day, I asked a longtime Democratic Party insider who is working on the Russia-gate investigation which country interfered more in U.S. politics, Russia or Israel. Without a moment’s hesitation, he replied, “Israel, of course</a:t>
            </a:r>
            <a:r>
              <a:rPr lang="en-US" sz="1400" dirty="0" smtClean="0"/>
              <a:t>.” Global Research, 4/2/4/2017, </a:t>
            </a:r>
            <a:r>
              <a:rPr lang="en-US" sz="500" dirty="0" smtClean="0">
                <a:hlinkClick r:id="rId9"/>
              </a:rPr>
              <a:t>http</a:t>
            </a:r>
            <a:r>
              <a:rPr lang="en-US" sz="500" dirty="0">
                <a:hlinkClick r:id="rId9"/>
              </a:rPr>
              <a:t>://</a:t>
            </a:r>
            <a:r>
              <a:rPr lang="en-US" sz="500" dirty="0" smtClean="0">
                <a:hlinkClick r:id="rId9"/>
              </a:rPr>
              <a:t>www.globalresearch.ca/why-not-a-probe-of-israel-gate/5586601</a:t>
            </a:r>
            <a:r>
              <a:rPr lang="en-US" sz="500" dirty="0" smtClean="0"/>
              <a:t> </a:t>
            </a:r>
            <a:endParaRPr lang="en-US" sz="500" dirty="0"/>
          </a:p>
        </p:txBody>
      </p:sp>
      <p:cxnSp>
        <p:nvCxnSpPr>
          <p:cNvPr id="7" name="Straight Connector 6"/>
          <p:cNvCxnSpPr/>
          <p:nvPr/>
        </p:nvCxnSpPr>
        <p:spPr bwMode="auto">
          <a:xfrm>
            <a:off x="4572000" y="5426095"/>
            <a:ext cx="4572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19052" y="5791200"/>
            <a:ext cx="45910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38101" y="6858000"/>
            <a:ext cx="46101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Obama signs U.S.-Israel cooperation bill - Natasha Mozgovaya - July 27, 20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0"/>
            <a:ext cx="4583113" cy="264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2"/>
          <p:cNvSpPr>
            <a:spLocks noChangeArrowheads="1"/>
          </p:cNvSpPr>
          <p:nvPr/>
        </p:nvSpPr>
        <p:spPr bwMode="auto">
          <a:xfrm>
            <a:off x="4572000" y="2649538"/>
            <a:ext cx="4557713" cy="4262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President Barack Obama signs the United States-Israel Enhanced Security Cooperation Act, Friday, July 27, 2012, in the Oval Office of the White House in Washington</a:t>
            </a:r>
            <a:r>
              <a:rPr lang="en-US" altLang="en-US" sz="1400" dirty="0"/>
              <a:t>. Photo by Natasha </a:t>
            </a:r>
            <a:r>
              <a:rPr lang="en-US" altLang="en-US" sz="1400" dirty="0" err="1" smtClean="0"/>
              <a:t>Mozgovaya</a:t>
            </a:r>
            <a:endParaRPr lang="en-US" altLang="en-US" sz="1400" dirty="0" smtClean="0"/>
          </a:p>
          <a:p>
            <a:pPr eaLnBrk="1" hangingPunct="1">
              <a:spcBef>
                <a:spcPct val="0"/>
              </a:spcBef>
              <a:buFontTx/>
              <a:buNone/>
            </a:pPr>
            <a:r>
              <a:rPr lang="en-US" altLang="en-US" sz="1600" dirty="0" smtClean="0">
                <a:hlinkClick r:id="rId3"/>
              </a:rPr>
              <a:t>https://www.youtube.com/watch?v=TJPZTo2JSxk</a:t>
            </a:r>
            <a:r>
              <a:rPr lang="en-US" altLang="en-US" sz="1600" dirty="0" smtClean="0"/>
              <a:t> </a:t>
            </a:r>
            <a:endParaRPr lang="en-US" altLang="en-US" sz="1600" dirty="0"/>
          </a:p>
          <a:p>
            <a:pPr eaLnBrk="1" hangingPunct="1">
              <a:spcBef>
                <a:spcPct val="0"/>
              </a:spcBef>
              <a:buFontTx/>
              <a:buNone/>
            </a:pPr>
            <a:r>
              <a:rPr lang="en-US" altLang="en-US" sz="1400" dirty="0" smtClean="0">
                <a:solidFill>
                  <a:schemeClr val="tx2"/>
                </a:solidFill>
              </a:rPr>
              <a:t>“</a:t>
            </a:r>
            <a:r>
              <a:rPr lang="en-US" altLang="en-US" sz="1400" dirty="0">
                <a:solidFill>
                  <a:schemeClr val="tx2"/>
                </a:solidFill>
              </a:rPr>
              <a:t>Obama signed the bill using five pens, at his desk, flanked by Senator Barbara Boxer, sponsor of the Senate version of the bill, Rep. Howard Berman, the House version author, Lee Rosenberg, chairman of the board of AIPAC and Howard Friedman, the former Chair, as well as Richard Stone, chairman of the Conference of Presidents of Major American Jewish Organizations [</a:t>
            </a:r>
            <a:r>
              <a:rPr lang="en-US" altLang="en-US" sz="1400" dirty="0"/>
              <a:t>these are American Jewish leaders working for Israel; apparently no “Israeli” needs to be present at this important bilateral agreement</a:t>
            </a:r>
            <a:r>
              <a:rPr lang="en-US" altLang="en-US" sz="1400" dirty="0">
                <a:solidFill>
                  <a:schemeClr val="tx2"/>
                </a:solidFill>
              </a:rPr>
              <a:t>]”</a:t>
            </a:r>
            <a:r>
              <a:rPr lang="en-US" altLang="en-US" sz="1600" dirty="0">
                <a:solidFill>
                  <a:schemeClr val="tx2"/>
                </a:solidFill>
              </a:rPr>
              <a:t> </a:t>
            </a:r>
            <a:r>
              <a:rPr lang="en-US" altLang="en-US" sz="500" dirty="0">
                <a:hlinkClick r:id="rId4"/>
              </a:rPr>
              <a:t>http://www.haaretz.com/news/diplomacy-defense/obama-announces-new-military-assistance-to-israel-on-eve-of-romney-trip-1.454118</a:t>
            </a:r>
            <a:r>
              <a:rPr lang="en-US" altLang="en-US" sz="500" dirty="0"/>
              <a:t> </a:t>
            </a:r>
            <a:endParaRPr lang="en-US" altLang="en-US" sz="500" dirty="0" smtClean="0"/>
          </a:p>
          <a:p>
            <a:pPr eaLnBrk="1" hangingPunct="1">
              <a:spcBef>
                <a:spcPct val="0"/>
              </a:spcBef>
              <a:buFontTx/>
              <a:buNone/>
            </a:pPr>
            <a:endParaRPr lang="en-US" altLang="en-US" sz="500" dirty="0" smtClean="0"/>
          </a:p>
          <a:p>
            <a:pPr eaLnBrk="1" hangingPunct="1">
              <a:spcBef>
                <a:spcPct val="0"/>
              </a:spcBef>
              <a:buFontTx/>
              <a:buNone/>
            </a:pPr>
            <a:r>
              <a:rPr lang="en-US" altLang="en-US" sz="1400" b="1" dirty="0" smtClean="0">
                <a:solidFill>
                  <a:schemeClr val="tx2"/>
                </a:solidFill>
              </a:rPr>
              <a:t>Right </a:t>
            </a:r>
            <a:r>
              <a:rPr lang="en-US" altLang="en-US" sz="1400" b="1" dirty="0">
                <a:solidFill>
                  <a:schemeClr val="tx2"/>
                </a:solidFill>
              </a:rPr>
              <a:t>and Left React to the Donald Trump Jr. Email Scandal, </a:t>
            </a:r>
            <a:r>
              <a:rPr lang="en-US" altLang="en-US" sz="1400" dirty="0"/>
              <a:t>The New York Times, 7/12/2017, </a:t>
            </a:r>
            <a:r>
              <a:rPr lang="en-US" altLang="en-US" sz="500" dirty="0">
                <a:hlinkClick r:id="rId5"/>
              </a:rPr>
              <a:t>https://</a:t>
            </a:r>
            <a:r>
              <a:rPr lang="en-US" altLang="en-US" sz="500" dirty="0" smtClean="0">
                <a:hlinkClick r:id="rId5"/>
              </a:rPr>
              <a:t>www.nytimes.com/2017/07/12/us/politics/right-and-left-donald-trump-jr-email-scandal.html</a:t>
            </a:r>
            <a:r>
              <a:rPr lang="en-US" altLang="en-US" sz="500" dirty="0" smtClean="0"/>
              <a:t> </a:t>
            </a:r>
          </a:p>
          <a:p>
            <a:pPr eaLnBrk="1" hangingPunct="1">
              <a:spcBef>
                <a:spcPct val="0"/>
              </a:spcBef>
              <a:buFontTx/>
              <a:buNone/>
            </a:pPr>
            <a:r>
              <a:rPr lang="en-US" altLang="en-US" sz="1400" b="1" dirty="0" smtClean="0">
                <a:solidFill>
                  <a:schemeClr val="tx2"/>
                </a:solidFill>
              </a:rPr>
              <a:t>Clinton </a:t>
            </a:r>
            <a:r>
              <a:rPr lang="en-US" altLang="en-US" sz="1400" b="1" dirty="0">
                <a:solidFill>
                  <a:schemeClr val="tx2"/>
                </a:solidFill>
              </a:rPr>
              <a:t>Campaign Colluded With Ukraine To Try And Sink Trump</a:t>
            </a:r>
            <a:r>
              <a:rPr lang="en-US" altLang="en-US" sz="1400" dirty="0" smtClean="0"/>
              <a:t>, Published </a:t>
            </a:r>
            <a:r>
              <a:rPr lang="en-US" altLang="en-US" sz="1400" dirty="0"/>
              <a:t>7/12/2017, </a:t>
            </a:r>
            <a:r>
              <a:rPr lang="en-US" altLang="en-US" sz="500" dirty="0">
                <a:hlinkClick r:id="rId6"/>
              </a:rPr>
              <a:t>https://</a:t>
            </a:r>
            <a:r>
              <a:rPr lang="en-US" altLang="en-US" sz="500" dirty="0" smtClean="0">
                <a:hlinkClick r:id="rId6"/>
              </a:rPr>
              <a:t>www.youtube.com/watch?v=7quC0touaqw</a:t>
            </a:r>
            <a:r>
              <a:rPr lang="en-US" altLang="en-US" sz="500" dirty="0" smtClean="0"/>
              <a:t> </a:t>
            </a:r>
            <a:endParaRPr lang="en-US" altLang="en-US" sz="500" dirty="0"/>
          </a:p>
        </p:txBody>
      </p:sp>
      <p:sp>
        <p:nvSpPr>
          <p:cNvPr id="20484" name="Rectangle 3"/>
          <p:cNvSpPr>
            <a:spLocks noChangeArrowheads="1"/>
          </p:cNvSpPr>
          <p:nvPr/>
        </p:nvSpPr>
        <p:spPr bwMode="auto">
          <a:xfrm>
            <a:off x="0" y="0"/>
            <a:ext cx="4572000"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900" b="1" dirty="0">
                <a:solidFill>
                  <a:schemeClr val="tx2"/>
                </a:solidFill>
              </a:rPr>
              <a:t>Obama announces new military assistance to Israel on eve of Romney trip</a:t>
            </a:r>
          </a:p>
          <a:p>
            <a:pPr eaLnBrk="1" hangingPunct="1">
              <a:spcBef>
                <a:spcPct val="0"/>
              </a:spcBef>
              <a:buFontTx/>
              <a:buNone/>
            </a:pPr>
            <a:r>
              <a:rPr lang="en-US" altLang="en-US" sz="1800" dirty="0">
                <a:solidFill>
                  <a:schemeClr val="tx2"/>
                </a:solidFill>
              </a:rPr>
              <a:t>One day before Mitt Romney's visit to Jerusalem, U.S. president signs bill expanding military and civilian cooperation with Israel.</a:t>
            </a:r>
          </a:p>
          <a:p>
            <a:pPr eaLnBrk="1" hangingPunct="1">
              <a:spcBef>
                <a:spcPct val="0"/>
              </a:spcBef>
              <a:buFontTx/>
              <a:buNone/>
            </a:pPr>
            <a:r>
              <a:rPr lang="en-US" altLang="en-US" sz="1800" dirty="0"/>
              <a:t>U.S. President Barack Obama announced on Friday that he will be releasing an additional $70 million in military assistance to Israel, a previously announced move that appeared timed to upstage Republican rival Mitt Romney's trip to Jerusalem this weekend. </a:t>
            </a:r>
          </a:p>
          <a:p>
            <a:pPr eaLnBrk="1" hangingPunct="1">
              <a:spcBef>
                <a:spcPct val="0"/>
              </a:spcBef>
              <a:buFontTx/>
              <a:buNone/>
            </a:pPr>
            <a:r>
              <a:rPr lang="en-US" altLang="en-US" sz="1800" dirty="0" err="1"/>
              <a:t>Haaretz</a:t>
            </a:r>
            <a:r>
              <a:rPr lang="en-US" altLang="en-US" sz="1800" dirty="0"/>
              <a:t>, July 27, 2012</a:t>
            </a:r>
            <a:r>
              <a:rPr lang="en-US" altLang="en-US" sz="1000" dirty="0"/>
              <a:t>, </a:t>
            </a:r>
            <a:r>
              <a:rPr lang="en-US" altLang="en-US" sz="500" dirty="0">
                <a:hlinkClick r:id="rId4"/>
              </a:rPr>
              <a:t>http://</a:t>
            </a:r>
            <a:r>
              <a:rPr lang="en-US" altLang="en-US" sz="500" dirty="0" smtClean="0">
                <a:hlinkClick r:id="rId4"/>
              </a:rPr>
              <a:t>www.haaretz.com/news/diplomacy-defense/obama-announces-new-military-assistance-to-israel-on-eve-of-romney-trip-1.454118</a:t>
            </a:r>
            <a:r>
              <a:rPr lang="en-US" altLang="en-US" sz="500" dirty="0" smtClean="0"/>
              <a:t> </a:t>
            </a:r>
          </a:p>
          <a:p>
            <a:pPr eaLnBrk="1" hangingPunct="1">
              <a:spcBef>
                <a:spcPct val="0"/>
              </a:spcBef>
              <a:buFontTx/>
              <a:buNone/>
            </a:pPr>
            <a:r>
              <a:rPr lang="en-US" altLang="en-US" sz="1000" dirty="0" smtClean="0"/>
              <a:t> </a:t>
            </a:r>
            <a:r>
              <a:rPr lang="en-US" altLang="en-US" sz="1000" dirty="0" smtClean="0">
                <a:hlinkClick r:id="rId7"/>
              </a:rPr>
              <a:t>http://thehill.com/images/stories/blogs/flooraction/jan2012/hr4133.pdf</a:t>
            </a:r>
            <a:r>
              <a:rPr lang="en-US" altLang="en-US" sz="1000" dirty="0" smtClean="0"/>
              <a:t> </a:t>
            </a:r>
            <a:endParaRPr lang="en-US" altLang="en-US" sz="1000" dirty="0"/>
          </a:p>
        </p:txBody>
      </p:sp>
      <p:cxnSp>
        <p:nvCxnSpPr>
          <p:cNvPr id="20485" name="Straight Connector 7"/>
          <p:cNvCxnSpPr>
            <a:cxnSpLocks noChangeShapeType="1"/>
          </p:cNvCxnSpPr>
          <p:nvPr/>
        </p:nvCxnSpPr>
        <p:spPr bwMode="auto">
          <a:xfrm>
            <a:off x="4572000" y="4343400"/>
            <a:ext cx="0" cy="2514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0486" name="Rectangle 8"/>
          <p:cNvSpPr>
            <a:spLocks noChangeArrowheads="1"/>
          </p:cNvSpPr>
          <p:nvPr/>
        </p:nvSpPr>
        <p:spPr bwMode="auto">
          <a:xfrm>
            <a:off x="0" y="4343400"/>
            <a:ext cx="4572000"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t>“</a:t>
            </a:r>
            <a:r>
              <a:rPr lang="en-US" altLang="en-US" sz="1800" b="1" dirty="0">
                <a:solidFill>
                  <a:schemeClr val="tx2"/>
                </a:solidFill>
              </a:rPr>
              <a:t>On eve of Romney visit, U.S. Jews continue to favor Obama by 68%-25%, new poll shows</a:t>
            </a:r>
            <a:r>
              <a:rPr lang="en-US" altLang="en-US" sz="1800" b="1" dirty="0"/>
              <a:t>”—</a:t>
            </a:r>
            <a:r>
              <a:rPr lang="en-US" altLang="en-US" sz="1400" dirty="0"/>
              <a:t>Jerusalem Post, July 27, 2012</a:t>
            </a:r>
            <a:r>
              <a:rPr lang="en-US" altLang="en-US" sz="300" dirty="0"/>
              <a:t>, </a:t>
            </a:r>
            <a:r>
              <a:rPr lang="en-US" altLang="en-US" sz="300" dirty="0">
                <a:hlinkClick r:id="rId8"/>
              </a:rPr>
              <a:t>http://www.haaretz.com/news/diplomacy-defense/on-eve-of-romney-visit-u-s-jews-continue-to-favor-obama-by-68-25-new-poll-shows.premium-1.454126</a:t>
            </a:r>
            <a:r>
              <a:rPr lang="en-US" altLang="en-US" sz="300" dirty="0"/>
              <a:t> </a:t>
            </a:r>
            <a:endParaRPr lang="en-US" altLang="en-US" sz="300" dirty="0" smtClean="0"/>
          </a:p>
          <a:p>
            <a:pPr eaLnBrk="1" hangingPunct="1">
              <a:spcBef>
                <a:spcPct val="0"/>
              </a:spcBef>
              <a:buFontTx/>
              <a:buNone/>
            </a:pPr>
            <a:r>
              <a:rPr lang="en-US" altLang="en-US" sz="1800" b="1" dirty="0" smtClean="0">
                <a:solidFill>
                  <a:schemeClr val="tx2"/>
                </a:solidFill>
              </a:rPr>
              <a:t>Why </a:t>
            </a:r>
            <a:r>
              <a:rPr lang="en-US" altLang="en-US" sz="1800" b="1" dirty="0">
                <a:solidFill>
                  <a:schemeClr val="tx2"/>
                </a:solidFill>
              </a:rPr>
              <a:t>Not a Probe of “Israel-Gate”? Israeli Meddling… </a:t>
            </a:r>
            <a:r>
              <a:rPr lang="en-US" altLang="en-US" sz="1400" dirty="0"/>
              <a:t>The other day, I asked a longtime Democratic Party insider who is working on the Russia-gate investigation which country interfered more in U.S. politics, Russia or Israel. Without a moment’s hesitation, he replied, “Israel, of course.” Global Research, 4/2/4/2017, </a:t>
            </a:r>
            <a:r>
              <a:rPr lang="en-US" altLang="en-US" sz="500" dirty="0">
                <a:hlinkClick r:id="rId9"/>
              </a:rPr>
              <a:t>http://</a:t>
            </a:r>
            <a:r>
              <a:rPr lang="en-US" altLang="en-US" sz="500" dirty="0" smtClean="0">
                <a:hlinkClick r:id="rId9"/>
              </a:rPr>
              <a:t>www.globalresearch.ca/why-not-a-probe-of-israel-gate/5586601</a:t>
            </a:r>
            <a:r>
              <a:rPr lang="en-US" altLang="en-US" sz="500" dirty="0" smtClean="0"/>
              <a:t>  </a:t>
            </a:r>
            <a:endParaRPr lang="en-US" altLang="en-US" sz="500" dirty="0"/>
          </a:p>
          <a:p>
            <a:pPr eaLnBrk="1" hangingPunct="1">
              <a:spcBef>
                <a:spcPct val="0"/>
              </a:spcBef>
              <a:buFontTx/>
              <a:buNone/>
            </a:pPr>
            <a:endParaRPr lang="en-US" altLang="en-US" sz="1000" dirty="0"/>
          </a:p>
        </p:txBody>
      </p:sp>
      <p:cxnSp>
        <p:nvCxnSpPr>
          <p:cNvPr id="20487" name="Straight Connector 10"/>
          <p:cNvCxnSpPr>
            <a:cxnSpLocks noChangeShapeType="1"/>
          </p:cNvCxnSpPr>
          <p:nvPr/>
        </p:nvCxnSpPr>
        <p:spPr bwMode="auto">
          <a:xfrm>
            <a:off x="0" y="4343400"/>
            <a:ext cx="4572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257800"/>
            <a:ext cx="4572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4572000" y="5867400"/>
            <a:ext cx="45831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4572000" y="6400800"/>
            <a:ext cx="45831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937455348"/>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6" name="Picture 2" descr="U.S. Republican presidential candidate Mitt Romney places a note in the Western Wall, Judaism's holiest prayer site, in Jerusalem's Old City July 29, 2012. Romney would respect an Israeli decision to use military force to stop Iran from developing a nuclear weapon, a senior aide said on Sunday. REUTERS-Baz Rat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8030" y="1"/>
            <a:ext cx="3760258"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0707" name="Rectangle 1"/>
          <p:cNvSpPr>
            <a:spLocks noChangeArrowheads="1"/>
          </p:cNvSpPr>
          <p:nvPr/>
        </p:nvSpPr>
        <p:spPr bwMode="auto">
          <a:xfrm>
            <a:off x="0" y="0"/>
            <a:ext cx="5398030" cy="3662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Romney raises more than $1 million at end of Israel trip</a:t>
            </a:r>
          </a:p>
          <a:p>
            <a:pPr eaLnBrk="1" hangingPunct="1">
              <a:spcBef>
                <a:spcPct val="0"/>
              </a:spcBef>
              <a:buFontTx/>
              <a:buNone/>
            </a:pPr>
            <a:r>
              <a:rPr lang="en-US" altLang="en-US" sz="1800" dirty="0"/>
              <a:t>Reuters, July 29, 2012, </a:t>
            </a:r>
          </a:p>
          <a:p>
            <a:pPr eaLnBrk="1" hangingPunct="1">
              <a:spcBef>
                <a:spcPct val="0"/>
              </a:spcBef>
              <a:buFontTx/>
              <a:buNone/>
            </a:pPr>
            <a:r>
              <a:rPr lang="en-US" altLang="en-US" sz="1800" dirty="0">
                <a:hlinkClick r:id="rId3"/>
              </a:rPr>
              <a:t>http://www.reuters.com/article/2012/07/30/us-usa-campaign-romney-idUSBRE86Q1DO20120730</a:t>
            </a:r>
            <a:r>
              <a:rPr lang="en-US" altLang="en-US" sz="1800" dirty="0"/>
              <a:t> </a:t>
            </a:r>
          </a:p>
          <a:p>
            <a:pPr eaLnBrk="1" hangingPunct="1">
              <a:spcBef>
                <a:spcPct val="0"/>
              </a:spcBef>
              <a:buFontTx/>
              <a:buNone/>
            </a:pPr>
            <a:endParaRPr lang="en-US" altLang="en-US" sz="1800" dirty="0"/>
          </a:p>
          <a:p>
            <a:pPr eaLnBrk="1" hangingPunct="1">
              <a:spcBef>
                <a:spcPct val="0"/>
              </a:spcBef>
              <a:buFontTx/>
              <a:buNone/>
            </a:pPr>
            <a:r>
              <a:rPr lang="en-US" altLang="en-US" sz="1400" dirty="0"/>
              <a:t>U.S. Republican presidential candidate Mitt Romney places a note in the Western Wall, Judaism's holiest prayer site, in Jerusalem's Old City July 29, 2012. </a:t>
            </a:r>
            <a:r>
              <a:rPr lang="en-US" altLang="en-US" sz="1400" b="1" dirty="0">
                <a:solidFill>
                  <a:schemeClr val="tx2"/>
                </a:solidFill>
              </a:rPr>
              <a:t>Romney would respect an Israeli decision to use military force to stop Iran from developing a nuclear weapon, a senior aide said on Sunday</a:t>
            </a:r>
            <a:r>
              <a:rPr lang="en-US" altLang="en-US" sz="1400" dirty="0">
                <a:solidFill>
                  <a:schemeClr val="tx2"/>
                </a:solidFill>
              </a:rPr>
              <a:t>. </a:t>
            </a:r>
            <a:r>
              <a:rPr lang="en-US" altLang="en-US" sz="1400" dirty="0"/>
              <a:t>REUTERS/Baz Ratner</a:t>
            </a:r>
          </a:p>
          <a:p>
            <a:pPr eaLnBrk="1" hangingPunct="1">
              <a:spcBef>
                <a:spcPct val="0"/>
              </a:spcBef>
              <a:buFontTx/>
              <a:buNone/>
            </a:pPr>
            <a:r>
              <a:rPr lang="en-US" altLang="en-US" sz="1400" dirty="0"/>
              <a:t>Reuters, July 29, 2012,</a:t>
            </a:r>
          </a:p>
          <a:p>
            <a:pPr eaLnBrk="1" hangingPunct="1">
              <a:spcBef>
                <a:spcPct val="0"/>
              </a:spcBef>
              <a:buFontTx/>
              <a:buNone/>
            </a:pPr>
            <a:r>
              <a:rPr lang="en-US" altLang="en-US" sz="1400" dirty="0">
                <a:hlinkClick r:id="rId4"/>
              </a:rPr>
              <a:t>http://www.reuters.com/news/pictures/slideshow?articleId=USBRE86Q1DO20120730&amp;slide=7#a=7</a:t>
            </a:r>
            <a:r>
              <a:rPr lang="en-US" altLang="en-US" sz="1400" dirty="0"/>
              <a:t> </a:t>
            </a:r>
          </a:p>
        </p:txBody>
      </p:sp>
      <p:cxnSp>
        <p:nvCxnSpPr>
          <p:cNvPr id="200708" name="Straight Connector 3"/>
          <p:cNvCxnSpPr>
            <a:cxnSpLocks noChangeShapeType="1"/>
          </p:cNvCxnSpPr>
          <p:nvPr/>
        </p:nvCxnSpPr>
        <p:spPr bwMode="auto">
          <a:xfrm>
            <a:off x="0" y="1752600"/>
            <a:ext cx="539803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00709" name="Rectangle 5"/>
          <p:cNvSpPr>
            <a:spLocks noChangeArrowheads="1"/>
          </p:cNvSpPr>
          <p:nvPr/>
        </p:nvSpPr>
        <p:spPr bwMode="auto">
          <a:xfrm>
            <a:off x="7391400" y="0"/>
            <a:ext cx="1752599"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“In Jerusalem speech, it was Romney's voice but Netanyahu's words”, </a:t>
            </a:r>
            <a:r>
              <a:rPr lang="en-US" altLang="en-US" sz="1800" dirty="0" err="1"/>
              <a:t>Haaretz</a:t>
            </a:r>
            <a:r>
              <a:rPr lang="en-US" altLang="en-US" sz="1800" dirty="0"/>
              <a:t>, July 30, 2012, </a:t>
            </a:r>
          </a:p>
          <a:p>
            <a:pPr eaLnBrk="1" hangingPunct="1">
              <a:spcBef>
                <a:spcPct val="0"/>
              </a:spcBef>
              <a:buFontTx/>
              <a:buNone/>
            </a:pPr>
            <a:r>
              <a:rPr lang="en-US" altLang="en-US" sz="800" dirty="0">
                <a:hlinkClick r:id="rId5"/>
              </a:rPr>
              <a:t>http://www.haaretz.com/blogs/diplomania/in-jerusalem-speech-it-was-romney-s-voice-but-netanyahu-s-words.premium-1.454521</a:t>
            </a:r>
            <a:r>
              <a:rPr lang="en-US" altLang="en-US" sz="800" dirty="0"/>
              <a:t> </a:t>
            </a:r>
          </a:p>
        </p:txBody>
      </p:sp>
      <p:sp>
        <p:nvSpPr>
          <p:cNvPr id="200710" name="Rectangle 7"/>
          <p:cNvSpPr>
            <a:spLocks noChangeArrowheads="1"/>
          </p:cNvSpPr>
          <p:nvPr/>
        </p:nvSpPr>
        <p:spPr bwMode="auto">
          <a:xfrm>
            <a:off x="5400675" y="0"/>
            <a:ext cx="1685925" cy="458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Mitt Romney has angered Palestinians with his hint that he will </a:t>
            </a:r>
            <a:r>
              <a:rPr lang="en-US" altLang="en-US" sz="1800" b="1" dirty="0" err="1">
                <a:solidFill>
                  <a:schemeClr val="tx2"/>
                </a:solidFill>
              </a:rPr>
              <a:t>recognise</a:t>
            </a:r>
            <a:r>
              <a:rPr lang="en-US" altLang="en-US" sz="1800" b="1" dirty="0">
                <a:solidFill>
                  <a:schemeClr val="tx2"/>
                </a:solidFill>
              </a:rPr>
              <a:t> Jerusalem as Israel's capital should he win November's presidential election. </a:t>
            </a:r>
          </a:p>
          <a:p>
            <a:pPr eaLnBrk="1" hangingPunct="1">
              <a:spcBef>
                <a:spcPct val="0"/>
              </a:spcBef>
              <a:buFontTx/>
              <a:buNone/>
            </a:pPr>
            <a:r>
              <a:rPr lang="en-US" altLang="en-US" sz="1800" dirty="0"/>
              <a:t>JC, July 30, 2012,</a:t>
            </a:r>
            <a:r>
              <a:rPr lang="en-US" altLang="en-US" sz="1000" dirty="0"/>
              <a:t> </a:t>
            </a:r>
            <a:r>
              <a:rPr lang="en-US" altLang="en-US" sz="1000" dirty="0">
                <a:hlinkClick r:id="rId6"/>
              </a:rPr>
              <a:t>http://www.thejc.com/news/uk-news/70618/romney-upsets-palestinians-jerusalem-embassy-remark</a:t>
            </a:r>
            <a:r>
              <a:rPr lang="en-US" altLang="en-US" sz="1000" dirty="0"/>
              <a:t> </a:t>
            </a:r>
          </a:p>
        </p:txBody>
      </p:sp>
      <p:pic>
        <p:nvPicPr>
          <p:cNvPr id="200711" name="Picture 3" descr="http://www.wrmea.org/images/stories/October_2012/romney.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72568" y="5181601"/>
            <a:ext cx="2071432" cy="1676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0712" name="Rectangle 2"/>
          <p:cNvSpPr>
            <a:spLocks noChangeArrowheads="1"/>
          </p:cNvSpPr>
          <p:nvPr/>
        </p:nvSpPr>
        <p:spPr bwMode="auto">
          <a:xfrm>
            <a:off x="5398030" y="5181601"/>
            <a:ext cx="1674538" cy="166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Washington Report on Middle East Affairs,  </a:t>
            </a:r>
          </a:p>
          <a:p>
            <a:pPr eaLnBrk="1" hangingPunct="1">
              <a:spcBef>
                <a:spcPct val="0"/>
              </a:spcBef>
              <a:buFontTx/>
              <a:buNone/>
            </a:pPr>
            <a:r>
              <a:rPr lang="en-US" altLang="en-US" sz="1000" dirty="0">
                <a:hlinkClick r:id="rId8"/>
              </a:rPr>
              <a:t>http://www.wrmea.org/archives/519-washington-report-archives-2011-2015/october-2012/11410-two-views-mitt-romney-election-year-in-jerusalem.html</a:t>
            </a:r>
            <a:r>
              <a:rPr lang="en-US" altLang="en-US" sz="1000" dirty="0"/>
              <a:t> </a:t>
            </a:r>
          </a:p>
        </p:txBody>
      </p:sp>
      <p:cxnSp>
        <p:nvCxnSpPr>
          <p:cNvPr id="200713" name="Straight Connector 4"/>
          <p:cNvCxnSpPr>
            <a:cxnSpLocks noChangeShapeType="1"/>
          </p:cNvCxnSpPr>
          <p:nvPr/>
        </p:nvCxnSpPr>
        <p:spPr bwMode="auto">
          <a:xfrm flipH="1">
            <a:off x="1" y="3657600"/>
            <a:ext cx="5400674" cy="1"/>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026" name="Picture 2" descr="http://www.veteranstoday.com/wp-content/uploads/2017/01/Trump-Israel.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27274" y="3657600"/>
            <a:ext cx="1968326" cy="135993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bwMode="auto">
          <a:xfrm>
            <a:off x="5398030" y="3657600"/>
            <a:ext cx="2645" cy="32004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8" name="Rectangle 7"/>
          <p:cNvSpPr/>
          <p:nvPr/>
        </p:nvSpPr>
        <p:spPr>
          <a:xfrm>
            <a:off x="0" y="3657600"/>
            <a:ext cx="927274" cy="1446550"/>
          </a:xfrm>
          <a:prstGeom prst="rect">
            <a:avLst/>
          </a:prstGeom>
        </p:spPr>
        <p:txBody>
          <a:bodyPr wrap="square">
            <a:spAutoFit/>
          </a:bodyPr>
          <a:lstStyle/>
          <a:p>
            <a:r>
              <a:rPr lang="en-US" sz="1600" dirty="0" smtClean="0">
                <a:solidFill>
                  <a:schemeClr val="tx2"/>
                </a:solidFill>
              </a:rPr>
              <a:t>Veterans Today, </a:t>
            </a:r>
            <a:r>
              <a:rPr lang="en-US" sz="1600" dirty="0" smtClean="0"/>
              <a:t>1/9/2017 </a:t>
            </a:r>
            <a:r>
              <a:rPr lang="en-US" sz="800" dirty="0">
                <a:hlinkClick r:id="rId10"/>
              </a:rPr>
              <a:t>http://</a:t>
            </a:r>
            <a:r>
              <a:rPr lang="en-US" sz="800" dirty="0" smtClean="0">
                <a:hlinkClick r:id="rId10"/>
              </a:rPr>
              <a:t>www.veteranstoday.com/wp-content/uploads/2017/01/Trump-Israel.jpg</a:t>
            </a:r>
            <a:r>
              <a:rPr lang="en-US" sz="800" dirty="0" smtClean="0"/>
              <a:t>   </a:t>
            </a:r>
            <a:endParaRPr lang="en-US" sz="800" dirty="0"/>
          </a:p>
        </p:txBody>
      </p:sp>
      <p:sp>
        <p:nvSpPr>
          <p:cNvPr id="4" name="Rectangle 3"/>
          <p:cNvSpPr/>
          <p:nvPr/>
        </p:nvSpPr>
        <p:spPr>
          <a:xfrm>
            <a:off x="0" y="5029200"/>
            <a:ext cx="5398029" cy="2277547"/>
          </a:xfrm>
          <a:prstGeom prst="rect">
            <a:avLst/>
          </a:prstGeom>
        </p:spPr>
        <p:txBody>
          <a:bodyPr wrap="square">
            <a:spAutoFit/>
          </a:bodyPr>
          <a:lstStyle/>
          <a:p>
            <a:r>
              <a:rPr lang="en-US" sz="2000" dirty="0">
                <a:solidFill>
                  <a:schemeClr val="tx2"/>
                </a:solidFill>
              </a:rPr>
              <a:t>Trump Family Gets the Jewish Orthodox Experience at Western Wall  in Jerusalem’s Old City on May 22, </a:t>
            </a:r>
            <a:r>
              <a:rPr lang="en-US" sz="2000" dirty="0" smtClean="0">
                <a:solidFill>
                  <a:schemeClr val="tx2"/>
                </a:solidFill>
              </a:rPr>
              <a:t>2017</a:t>
            </a:r>
            <a:r>
              <a:rPr lang="en-US" sz="2000" dirty="0" smtClean="0"/>
              <a:t>, </a:t>
            </a:r>
            <a:r>
              <a:rPr lang="en-US" sz="2000" dirty="0" err="1" smtClean="0"/>
              <a:t>Haaretz</a:t>
            </a:r>
            <a:r>
              <a:rPr lang="en-US" sz="500" dirty="0" smtClean="0"/>
              <a:t>,   </a:t>
            </a:r>
            <a:r>
              <a:rPr lang="en-US" sz="500" dirty="0">
                <a:hlinkClick r:id="rId11"/>
              </a:rPr>
              <a:t>http://</a:t>
            </a:r>
            <a:r>
              <a:rPr lang="en-US" sz="500" dirty="0" smtClean="0">
                <a:hlinkClick r:id="rId11"/>
              </a:rPr>
              <a:t>www.haaretz.com/israel-news/1.791011</a:t>
            </a:r>
            <a:r>
              <a:rPr lang="en-US" sz="500" dirty="0" smtClean="0"/>
              <a:t> </a:t>
            </a:r>
          </a:p>
          <a:p>
            <a:endParaRPr lang="en-US" sz="500" dirty="0"/>
          </a:p>
          <a:p>
            <a:endParaRPr lang="en-US" sz="500" dirty="0" smtClean="0"/>
          </a:p>
          <a:p>
            <a:r>
              <a:rPr lang="en-US" sz="1800" dirty="0">
                <a:solidFill>
                  <a:schemeClr val="tx2"/>
                </a:solidFill>
              </a:rPr>
              <a:t>President Donald Trump election promise Fulfilled, </a:t>
            </a:r>
            <a:r>
              <a:rPr lang="en-US" sz="1800" dirty="0">
                <a:hlinkClick r:id="rId12"/>
              </a:rPr>
              <a:t>https://</a:t>
            </a:r>
            <a:r>
              <a:rPr lang="en-US" sz="1800" dirty="0" smtClean="0">
                <a:hlinkClick r:id="rId12"/>
              </a:rPr>
              <a:t>www.youtube.com/watch?v=wXSJGmST_Uc</a:t>
            </a:r>
            <a:r>
              <a:rPr lang="en-US" sz="1800" dirty="0" smtClean="0"/>
              <a:t>  </a:t>
            </a:r>
            <a:endParaRPr lang="en-US" sz="1800" dirty="0"/>
          </a:p>
          <a:p>
            <a:endParaRPr lang="en-US" sz="1800" dirty="0"/>
          </a:p>
          <a:p>
            <a:endParaRPr lang="en-US" sz="1800" dirty="0"/>
          </a:p>
        </p:txBody>
      </p:sp>
      <p:pic>
        <p:nvPicPr>
          <p:cNvPr id="1030" name="Picture 6" descr="Trump visits the Western Wall in Jerusalem’s Old City on May 22, 2017."/>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950348" y="3675241"/>
            <a:ext cx="2447682" cy="1378579"/>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bwMode="auto">
          <a:xfrm>
            <a:off x="0" y="6019800"/>
            <a:ext cx="539802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Content Placeholder 2"/>
          <p:cNvSpPr>
            <a:spLocks noGrp="1"/>
          </p:cNvSpPr>
          <p:nvPr>
            <p:ph idx="1"/>
          </p:nvPr>
        </p:nvSpPr>
        <p:spPr>
          <a:xfrm>
            <a:off x="0" y="0"/>
            <a:ext cx="9144000" cy="6858000"/>
          </a:xfrm>
        </p:spPr>
        <p:txBody>
          <a:bodyPr/>
          <a:lstStyle/>
          <a:p>
            <a:pPr>
              <a:buFontTx/>
              <a:buNone/>
            </a:pPr>
            <a:r>
              <a:rPr lang="en-US" altLang="en-US" sz="2400" b="1" dirty="0" smtClean="0">
                <a:solidFill>
                  <a:schemeClr val="tx2"/>
                </a:solidFill>
              </a:rPr>
              <a:t>Petraeus denies saying Israel endangers lives of U.S. troops</a:t>
            </a:r>
            <a:r>
              <a:rPr lang="en-US" altLang="en-US" sz="2400" b="1" dirty="0" smtClean="0"/>
              <a:t>:</a:t>
            </a:r>
            <a:r>
              <a:rPr lang="en-US" altLang="en-US" sz="1600" b="1" dirty="0" smtClean="0"/>
              <a:t/>
            </a:r>
            <a:br>
              <a:rPr lang="en-US" altLang="en-US" sz="1600" b="1" dirty="0" smtClean="0"/>
            </a:br>
            <a:r>
              <a:rPr lang="en-US" altLang="en-US" sz="1700" dirty="0" smtClean="0"/>
              <a:t>Gen. David Petraeus, commander of the U.S. Military's Central Command, telephoned Chief of Staff Gabi Ashkenazi Wednesday to deny the reports he had blamed Israeli policy for the failure to reach a regional solution and for endangering the lives of U.S. soldiers in the Middle East. … Earlier this month, Petraeus warned the Pentagon that "America's relationship with Israel is important, but not as important as the lives of America's soldiers," in a posting on the Foreign Policy Web site. In a 56-page report, the Central Command had written: "The enduring hostilities between Israel and some of its neighbors present distinct challenges to our ability to advance our interests....</a:t>
            </a:r>
            <a:r>
              <a:rPr lang="en-US" altLang="en-US" sz="1700" b="1" dirty="0" smtClean="0">
                <a:solidFill>
                  <a:schemeClr val="tx2"/>
                </a:solidFill>
              </a:rPr>
              <a:t>apparently it was important for the general not to be seen as hostile to Israel, for Israeli consumption but also for the American public...there is talk of him as a candidate for the presidency</a:t>
            </a:r>
            <a:r>
              <a:rPr lang="en-US" altLang="en-US" sz="1700" dirty="0" smtClean="0"/>
              <a:t>... ”</a:t>
            </a:r>
          </a:p>
          <a:p>
            <a:pPr>
              <a:buFontTx/>
              <a:buNone/>
            </a:pPr>
            <a:r>
              <a:rPr lang="en-US" altLang="en-US" sz="1700" dirty="0" err="1" smtClean="0"/>
              <a:t>Haaretz</a:t>
            </a:r>
            <a:r>
              <a:rPr lang="en-US" altLang="en-US" sz="1700" dirty="0" smtClean="0"/>
              <a:t>, 3/28/2010, </a:t>
            </a:r>
            <a:r>
              <a:rPr lang="en-US" altLang="en-US" sz="1700" dirty="0" smtClean="0">
                <a:hlinkClick r:id="rId2"/>
              </a:rPr>
              <a:t>http://www.haaretz.com/hasen/spages/1159295.html</a:t>
            </a:r>
            <a:endParaRPr lang="en-US" altLang="en-US" sz="1700" dirty="0" smtClean="0"/>
          </a:p>
          <a:p>
            <a:endParaRPr lang="en-US" altLang="en-US" sz="1600" b="1" dirty="0" smtClean="0"/>
          </a:p>
          <a:p>
            <a:pPr>
              <a:buFontTx/>
              <a:buNone/>
            </a:pPr>
            <a:r>
              <a:rPr lang="en-US" altLang="en-US" sz="2400" b="1" dirty="0" smtClean="0">
                <a:solidFill>
                  <a:schemeClr val="tx2"/>
                </a:solidFill>
              </a:rPr>
              <a:t>‘Israel made world better’ </a:t>
            </a:r>
            <a:endParaRPr lang="en-US" altLang="en-US" sz="2400" dirty="0" smtClean="0">
              <a:solidFill>
                <a:schemeClr val="tx2"/>
              </a:solidFill>
            </a:endParaRPr>
          </a:p>
          <a:p>
            <a:r>
              <a:rPr lang="en-US" altLang="en-US" sz="1700" dirty="0" smtClean="0"/>
              <a:t>WASHINGTON – The Holocaust survivors who helped build Israel "made our world better," US Gen. David Petraeus said Thursday.  "The men and women who walked or were carried out of the death camps, and their </a:t>
            </a:r>
            <a:r>
              <a:rPr lang="en-US" altLang="en-US" sz="1700" dirty="0" err="1" smtClean="0"/>
              <a:t>descendents</a:t>
            </a:r>
            <a:r>
              <a:rPr lang="en-US" altLang="en-US" sz="1700" dirty="0" smtClean="0"/>
              <a:t>, have enriched our world immeasurably in the sciences and in the arts, in literature and in philanthropy," said </a:t>
            </a:r>
            <a:r>
              <a:rPr lang="en-US" altLang="en-US" sz="1700" b="1" dirty="0" smtClean="0">
                <a:solidFill>
                  <a:schemeClr val="tx2"/>
                </a:solidFill>
              </a:rPr>
              <a:t>Petraeus, the key note speaker at the US Holocaust Memorial Museum commemoration in the Capitol Rotunda. </a:t>
            </a:r>
            <a:r>
              <a:rPr lang="en-US" altLang="en-US" sz="1700" dirty="0" smtClean="0"/>
              <a:t> "They have made extraordinary contributions in academia, in business, and in government. And, they have, of course, helped build a nation that stands as one of our great allies. The survivors have, in short, made our country and our world better, leaving lasting achievements wherever they settled.”  </a:t>
            </a:r>
          </a:p>
          <a:p>
            <a:pPr>
              <a:buFontTx/>
              <a:buNone/>
            </a:pPr>
            <a:r>
              <a:rPr lang="en-US" altLang="en-US" sz="1700" dirty="0" smtClean="0"/>
              <a:t>Jerusalem Post, 4/17/2010 (by JTA, 4/16/2010), </a:t>
            </a:r>
            <a:r>
              <a:rPr lang="en-US" altLang="en-US" sz="1700" dirty="0" smtClean="0">
                <a:hlinkClick r:id="rId3"/>
              </a:rPr>
              <a:t>http://www.jpost.com/International/Article.aspx?id=173335</a:t>
            </a:r>
            <a:endParaRPr lang="en-US" altLang="en-US" sz="1700" dirty="0" smtClean="0"/>
          </a:p>
        </p:txBody>
      </p:sp>
      <p:cxnSp>
        <p:nvCxnSpPr>
          <p:cNvPr id="201731" name="Straight Connector 4"/>
          <p:cNvCxnSpPr>
            <a:cxnSpLocks noChangeShapeType="1"/>
          </p:cNvCxnSpPr>
          <p:nvPr/>
        </p:nvCxnSpPr>
        <p:spPr bwMode="auto">
          <a:xfrm rot="10800000" flipH="1">
            <a:off x="0" y="3505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Content Placeholder 2"/>
          <p:cNvSpPr>
            <a:spLocks noGrp="1"/>
          </p:cNvSpPr>
          <p:nvPr>
            <p:ph idx="1"/>
          </p:nvPr>
        </p:nvSpPr>
        <p:spPr>
          <a:xfrm>
            <a:off x="0" y="1828800"/>
            <a:ext cx="9144000" cy="5029200"/>
          </a:xfrm>
        </p:spPr>
        <p:txBody>
          <a:bodyPr/>
          <a:lstStyle/>
          <a:p>
            <a:r>
              <a:rPr lang="en-US" altLang="en-US" sz="1200" dirty="0" smtClean="0"/>
              <a:t>“I got there, our class got there, right on the heels of the Six Day War. Everybody was thrilled with what Israel had accomplished on its own behalf… But now what one writer has called “the oldest hatred” is back again, in new forms and from very new and strange quarters. We didn't get a chance to hear the speech that Mr. Foxman [National Director of ADL] prepared for tonight, but I'm going to go get it and you should too, because I bet it catalogues, as so many folks have recently, the astonishing virulence and widespread nature of anti-Semitism in this world. It is a matter of both surprise and also enormous alarm to me, and I hope to you. How strange to me that sectors and people who I once thought of as allies of the Jewish people in the fight against anti-Semitism have changed uniforms and changed sides, completely… </a:t>
            </a:r>
            <a:r>
              <a:rPr lang="en-US" altLang="en-US" sz="1200" b="1" dirty="0" smtClean="0">
                <a:solidFill>
                  <a:schemeClr val="tx2"/>
                </a:solidFill>
              </a:rPr>
              <a:t>the UN today… is a hotbed of animosity, lies, and hatred for the state of Israel and the people that created it</a:t>
            </a:r>
            <a:r>
              <a:rPr lang="en-US" altLang="en-US" sz="1200" dirty="0" smtClean="0"/>
              <a:t>… I have some great news for you, some proud news, and I have permission to share it. I stumbled onto it as I was thinking about tonight, reading and re-reading some things I’d saved about the new anti-Semitism. I called Dr. Alvin Rosenfeld down at Indiana University, who’d given two speeches that I had in my file, just to see if he had any thoughts about the topic. And he gave me the greatest news, and I’m so pleased that President </a:t>
            </a:r>
            <a:r>
              <a:rPr lang="en-US" altLang="en-US" sz="1200" dirty="0" err="1" smtClean="0"/>
              <a:t>McRobbie</a:t>
            </a:r>
            <a:r>
              <a:rPr lang="en-US" altLang="en-US" sz="1200" dirty="0" smtClean="0"/>
              <a:t> of Indiana University is here. By his leave and Dr. Rosenfeld’s, I share it with you. </a:t>
            </a:r>
            <a:r>
              <a:rPr lang="en-US" altLang="en-US" sz="1200" dirty="0" smtClean="0">
                <a:solidFill>
                  <a:srgbClr val="FFFF00"/>
                </a:solidFill>
              </a:rPr>
              <a:t>Very, very soon on the campus of Indiana University, will be born a new institute: The Institute for the Study of Contemporary Anti-Semitism</a:t>
            </a:r>
            <a:r>
              <a:rPr lang="en-US" altLang="en-US" sz="1200" dirty="0" smtClean="0"/>
              <a:t>. I am so proud that that is happening, and happening here in our state. Michael, thank you very, very much. [Applause] I just look forward to the work that is done there, the scholarship that occurs, and I hope the frontal response to a would-be new wave of terror, so that we don’t have to ask “What if?” in our later days and our children never have to ask it of us… Thank you for this recognition, but mostly for your commitment to this most urgent of causes.”---Indiana Governor Mitch Daniels </a:t>
            </a:r>
          </a:p>
          <a:p>
            <a:r>
              <a:rPr lang="en-US" altLang="en-US" sz="1200" dirty="0" smtClean="0"/>
              <a:t>“Anti-Defamation League Remarks”: Indiana Governor Mitch Daniels receives the Man of Achievement Award from the Anti-Defamation League, November 23, 2009, : </a:t>
            </a:r>
            <a:r>
              <a:rPr lang="en-US" altLang="en-US" sz="1200" dirty="0" smtClean="0">
                <a:solidFill>
                  <a:schemeClr val="tx2"/>
                </a:solidFill>
                <a:hlinkClick r:id="rId3"/>
              </a:rPr>
              <a:t>http://www.youtube.com/watch?v=6-UlDOGWZVY</a:t>
            </a:r>
            <a:endParaRPr lang="en-US" altLang="en-US" sz="1200" dirty="0" smtClean="0">
              <a:solidFill>
                <a:schemeClr val="tx2"/>
              </a:solidFill>
            </a:endParaRPr>
          </a:p>
          <a:p>
            <a:pPr>
              <a:buFontTx/>
              <a:buNone/>
            </a:pPr>
            <a:r>
              <a:rPr lang="en-US" altLang="en-US" sz="1200" dirty="0" smtClean="0"/>
              <a:t>Indiana Governor Mitch Daniels “</a:t>
            </a:r>
            <a:r>
              <a:rPr lang="en-US" altLang="en-US" sz="1200" dirty="0" smtClean="0">
                <a:solidFill>
                  <a:schemeClr val="tx2"/>
                </a:solidFill>
              </a:rPr>
              <a:t>has been a strong friend of the State of Israel and the Indianapolis Jewish community and he has spoken to our forums and been available to counsel with us on issues of concern</a:t>
            </a:r>
            <a:r>
              <a:rPr lang="en-US" altLang="en-US" sz="1200" dirty="0" smtClean="0"/>
              <a:t>.” --Remarks by Abraham H. Foxman, ADL National Director, November 23, 2009, </a:t>
            </a:r>
            <a:r>
              <a:rPr lang="en-US" altLang="en-US" sz="1200" dirty="0" smtClean="0">
                <a:hlinkClick r:id="rId4"/>
              </a:rPr>
              <a:t>http://www.adl.org/main_Anti_Semitism_Domestic/Indiana_Achievement_Address.htm</a:t>
            </a:r>
            <a:endParaRPr lang="en-US" altLang="en-US" sz="1200" dirty="0" smtClean="0"/>
          </a:p>
          <a:p>
            <a:pPr>
              <a:buFontTx/>
              <a:buNone/>
            </a:pPr>
            <a:endParaRPr lang="en-US" altLang="en-US" sz="1200" b="1" dirty="0" smtClean="0">
              <a:solidFill>
                <a:schemeClr val="tx2"/>
              </a:solidFill>
            </a:endParaRPr>
          </a:p>
          <a:p>
            <a:pPr>
              <a:buFontTx/>
              <a:buNone/>
            </a:pPr>
            <a:r>
              <a:rPr lang="en-US" altLang="en-US" sz="1200" b="1" dirty="0" smtClean="0">
                <a:solidFill>
                  <a:schemeClr val="tx2"/>
                </a:solidFill>
              </a:rPr>
              <a:t>The </a:t>
            </a:r>
            <a:r>
              <a:rPr lang="en-US" altLang="en-US" sz="1200" b="1" dirty="0">
                <a:solidFill>
                  <a:schemeClr val="tx2"/>
                </a:solidFill>
              </a:rPr>
              <a:t>Conference of Presidents of Major American Jewish Organizations: It is time to permanently delete Item 7 from the [UN Human Rights] Council’s </a:t>
            </a:r>
            <a:r>
              <a:rPr lang="en-US" altLang="en-US" sz="1200" b="1" dirty="0" smtClean="0">
                <a:solidFill>
                  <a:schemeClr val="tx2"/>
                </a:solidFill>
              </a:rPr>
              <a:t>agenda---</a:t>
            </a:r>
            <a:r>
              <a:rPr lang="en-US" altLang="en-US" sz="1200" dirty="0" smtClean="0"/>
              <a:t>Call </a:t>
            </a:r>
            <a:r>
              <a:rPr lang="en-US" altLang="en-US" sz="1200" dirty="0"/>
              <a:t>for action: The Jewish community and friends of Israel are called upon to demand an end to the lopsided verbal condemnation and anti-Israel resolutions throughout the United Nations,  from the </a:t>
            </a:r>
            <a:r>
              <a:rPr lang="en-US" altLang="en-US" sz="1200" dirty="0" smtClean="0"/>
              <a:t>General Assembly, to </a:t>
            </a:r>
            <a:r>
              <a:rPr lang="en-US" altLang="en-US" sz="1200" dirty="0"/>
              <a:t>the Human Rights Council, to UNESCO, and the World Health Organization. </a:t>
            </a:r>
            <a:r>
              <a:rPr lang="en-US" altLang="en-US" sz="1200" dirty="0" smtClean="0"/>
              <a:t> </a:t>
            </a:r>
            <a:r>
              <a:rPr lang="en-US" altLang="en-US" sz="800" dirty="0" smtClean="0">
                <a:hlinkClick r:id="rId5"/>
              </a:rPr>
              <a:t>http</a:t>
            </a:r>
            <a:r>
              <a:rPr lang="en-US" altLang="en-US" sz="800" dirty="0">
                <a:hlinkClick r:id="rId5"/>
              </a:rPr>
              <a:t>://</a:t>
            </a:r>
            <a:r>
              <a:rPr lang="en-US" altLang="en-US" sz="800" dirty="0" smtClean="0">
                <a:hlinkClick r:id="rId5"/>
              </a:rPr>
              <a:t>www.conferenceofpresidents.org/content/conference-presidents-un-declaration-against-anti-israel-bias</a:t>
            </a:r>
            <a:r>
              <a:rPr lang="en-US" altLang="en-US" sz="800" dirty="0" smtClean="0"/>
              <a:t> </a:t>
            </a:r>
            <a:endParaRPr lang="en-US" altLang="en-US" sz="800" dirty="0"/>
          </a:p>
        </p:txBody>
      </p:sp>
      <p:pic>
        <p:nvPicPr>
          <p:cNvPr id="202755" name="Picture 2" descr="http://i3.ytimg.com/u/23FkQPVLTEumijxQRrHLIA/profile_header.jpg?v=4ac2267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6" name="TextBox 4"/>
          <p:cNvSpPr txBox="1">
            <a:spLocks noChangeArrowheads="1"/>
          </p:cNvSpPr>
          <p:nvPr/>
        </p:nvSpPr>
        <p:spPr bwMode="auto">
          <a:xfrm>
            <a:off x="3429000" y="0"/>
            <a:ext cx="57150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Indiana Governor Mitch Daniels receives the Man of Achievement Award from the [pro-Israel] Anti-Defamation League, </a:t>
            </a:r>
            <a:r>
              <a:rPr lang="en-US" altLang="en-US" sz="2000" b="1" dirty="0"/>
              <a:t>November 23, 2009</a:t>
            </a:r>
            <a:endParaRPr lang="en-US" altLang="en-US" sz="2000" dirty="0"/>
          </a:p>
        </p:txBody>
      </p:sp>
      <p:cxnSp>
        <p:nvCxnSpPr>
          <p:cNvPr id="3" name="Straight Connector 2"/>
          <p:cNvCxnSpPr/>
          <p:nvPr/>
        </p:nvCxnSpPr>
        <p:spPr bwMode="auto">
          <a:xfrm>
            <a:off x="0" y="5867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1"/>
          <p:cNvSpPr>
            <a:spLocks noChangeArrowheads="1"/>
          </p:cNvSpPr>
          <p:nvPr/>
        </p:nvSpPr>
        <p:spPr bwMode="auto">
          <a:xfrm>
            <a:off x="-19050" y="-11113"/>
            <a:ext cx="91630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chemeClr val="tx2"/>
                </a:solidFill>
              </a:rPr>
              <a:t>UN Resolutions Targeting Israel and the Palestinians, 1955 - 1992</a:t>
            </a:r>
          </a:p>
        </p:txBody>
      </p:sp>
      <p:sp>
        <p:nvSpPr>
          <p:cNvPr id="203779" name="Rectangle 2"/>
          <p:cNvSpPr>
            <a:spLocks noChangeArrowheads="1"/>
          </p:cNvSpPr>
          <p:nvPr/>
        </p:nvSpPr>
        <p:spPr bwMode="auto">
          <a:xfrm>
            <a:off x="-9525" y="1752600"/>
            <a:ext cx="4962525"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dirty="0"/>
              <a:t>Israel has been targeted by at least 77 UN resolutions and the Palestinians have been targeted by 1. </a:t>
            </a:r>
            <a:r>
              <a:rPr lang="en-US" altLang="en-US" sz="2400" dirty="0" err="1">
                <a:solidFill>
                  <a:schemeClr val="tx2"/>
                </a:solidFill>
              </a:rPr>
              <a:t>IfAmericansKnew</a:t>
            </a:r>
            <a:endParaRPr lang="en-US" altLang="en-US" sz="2400" dirty="0">
              <a:solidFill>
                <a:schemeClr val="tx2"/>
              </a:solidFill>
            </a:endParaRPr>
          </a:p>
        </p:txBody>
      </p:sp>
      <p:pic>
        <p:nvPicPr>
          <p:cNvPr id="203780" name="Picture 6" descr="Chart showing that Israel has been targeted by 77 UN resolutions, while the Palestinians have been targeted by 1.">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7738" y="2089150"/>
            <a:ext cx="4386262" cy="393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Title 1"/>
          <p:cNvSpPr>
            <a:spLocks noGrp="1"/>
          </p:cNvSpPr>
          <p:nvPr>
            <p:ph type="title"/>
          </p:nvPr>
        </p:nvSpPr>
        <p:spPr>
          <a:xfrm>
            <a:off x="0" y="0"/>
            <a:ext cx="9144000" cy="609600"/>
          </a:xfrm>
        </p:spPr>
        <p:txBody>
          <a:bodyPr/>
          <a:lstStyle/>
          <a:p>
            <a:r>
              <a:rPr lang="en-US" altLang="en-US" sz="3200" b="1" smtClean="0"/>
              <a:t>New PAC hopes to unseat Burke</a:t>
            </a:r>
            <a:endParaRPr lang="en-US" altLang="en-US" sz="3200" smtClean="0"/>
          </a:p>
        </p:txBody>
      </p:sp>
      <p:sp>
        <p:nvSpPr>
          <p:cNvPr id="204803" name="Content Placeholder 2"/>
          <p:cNvSpPr>
            <a:spLocks noGrp="1"/>
          </p:cNvSpPr>
          <p:nvPr>
            <p:ph idx="1"/>
          </p:nvPr>
        </p:nvSpPr>
        <p:spPr>
          <a:xfrm>
            <a:off x="0" y="609600"/>
            <a:ext cx="9144000" cy="6248400"/>
          </a:xfrm>
        </p:spPr>
        <p:txBody>
          <a:bodyPr/>
          <a:lstStyle/>
          <a:p>
            <a:pPr fontAlgn="t">
              <a:buFontTx/>
              <a:buNone/>
            </a:pPr>
            <a:r>
              <a:rPr lang="en-US" altLang="en-US" sz="1300" dirty="0" smtClean="0"/>
              <a:t>“TERRE HAUTE — A group of Vigo County Democrats on Monday announced they are throwing their support to a Republican in hopes of unseating Mayor Kevin D. Burke in November’s general election. “Democrats-for-Duke” is a political action committee formed on July 18, with Eva </a:t>
            </a:r>
            <a:r>
              <a:rPr lang="en-US" altLang="en-US" sz="1300" dirty="0" err="1" smtClean="0"/>
              <a:t>Kor</a:t>
            </a:r>
            <a:r>
              <a:rPr lang="en-US" altLang="en-US" sz="1300" dirty="0" smtClean="0"/>
              <a:t> serving as its chairwoman. Burke, a Democrat, is being opposed in the general election by Republican Duke Bennett, director of operations at Hamilton Center Inc. </a:t>
            </a:r>
            <a:r>
              <a:rPr lang="en-US" altLang="en-US" sz="1300" dirty="0" err="1" smtClean="0"/>
              <a:t>Kor</a:t>
            </a:r>
            <a:r>
              <a:rPr lang="en-US" altLang="en-US" sz="1300" dirty="0" smtClean="0"/>
              <a:t>, founding director of the CANDLES Holocaust Museum and a Terre Haute Realtor, said she feels Terre Haute residents do not have a voice in city government.  “I am backing Duke Bennett for whom I have known for about five years. He was instrumental in rebuilding CANDLES Holocaust Museum.”</a:t>
            </a:r>
            <a:r>
              <a:rPr lang="en-US" altLang="en-US" sz="1300" b="1" dirty="0" smtClean="0"/>
              <a:t> </a:t>
            </a:r>
            <a:r>
              <a:rPr lang="en-US" altLang="en-US" sz="1300" dirty="0" smtClean="0">
                <a:solidFill>
                  <a:schemeClr val="tx2"/>
                </a:solidFill>
              </a:rPr>
              <a:t>Howard </a:t>
            </a:r>
            <a:r>
              <a:rPr lang="en-US" altLang="en-US" sz="1300" dirty="0" err="1" smtClean="0">
                <a:solidFill>
                  <a:schemeClr val="tx2"/>
                </a:solidFill>
              </a:rPr>
              <a:t>Greninger</a:t>
            </a:r>
            <a:r>
              <a:rPr lang="en-US" altLang="en-US" sz="1300" dirty="0" smtClean="0">
                <a:solidFill>
                  <a:schemeClr val="tx2"/>
                </a:solidFill>
              </a:rPr>
              <a:t>, “New PAC hopes to unseat Burke,” The Tribune-Star, August 13, 2007, </a:t>
            </a:r>
            <a:r>
              <a:rPr lang="en-US" altLang="en-US" sz="1300" dirty="0" smtClean="0">
                <a:solidFill>
                  <a:schemeClr val="tx2"/>
                </a:solidFill>
                <a:hlinkClick r:id="rId2"/>
              </a:rPr>
              <a:t>http://www.tribstar.com/news/local_story_225235708.html</a:t>
            </a:r>
            <a:endParaRPr lang="en-US" altLang="en-US" sz="1300" dirty="0" smtClean="0">
              <a:solidFill>
                <a:schemeClr val="tx2"/>
              </a:solidFill>
            </a:endParaRPr>
          </a:p>
          <a:p>
            <a:pPr algn="ctr">
              <a:buFontTx/>
              <a:buNone/>
            </a:pPr>
            <a:r>
              <a:rPr lang="en-US" altLang="en-US" b="1" dirty="0" smtClean="0">
                <a:solidFill>
                  <a:schemeClr val="tx2"/>
                </a:solidFill>
              </a:rPr>
              <a:t>Bennett Wins '07</a:t>
            </a:r>
          </a:p>
          <a:p>
            <a:pPr>
              <a:buFontTx/>
              <a:buNone/>
            </a:pPr>
            <a:r>
              <a:rPr lang="en-US" altLang="en-US" sz="1300" dirty="0" smtClean="0"/>
              <a:t>“Duke Bennett edges past Kevin Burke to become first Republican mayor since 1971</a:t>
            </a:r>
          </a:p>
          <a:p>
            <a:pPr>
              <a:buFontTx/>
              <a:buNone/>
            </a:pPr>
            <a:r>
              <a:rPr lang="en-US" altLang="en-US" sz="1300" dirty="0" smtClean="0"/>
              <a:t>Duke Bennett defeated incumbent Kevin Burke in the election for Terre Haute mayor Tuesday, making him the first Republican elected in 40 years. Bennett defeated Burke by a mere 107 votes, securing approximately 50.4 percent”  </a:t>
            </a:r>
            <a:r>
              <a:rPr lang="en-US" altLang="en-US" sz="1300" dirty="0" smtClean="0">
                <a:solidFill>
                  <a:schemeClr val="tx2"/>
                </a:solidFill>
              </a:rPr>
              <a:t>Indiana Statesman,</a:t>
            </a:r>
            <a:r>
              <a:rPr lang="en-US" altLang="en-US" sz="1300" b="1" dirty="0" smtClean="0">
                <a:solidFill>
                  <a:schemeClr val="tx2"/>
                </a:solidFill>
              </a:rPr>
              <a:t> “BENNETT WINS '07,” </a:t>
            </a:r>
            <a:r>
              <a:rPr lang="en-US" altLang="en-US" sz="1300" dirty="0" smtClean="0">
                <a:solidFill>
                  <a:schemeClr val="tx2"/>
                </a:solidFill>
              </a:rPr>
              <a:t> November 7, 2007, </a:t>
            </a:r>
            <a:r>
              <a:rPr lang="en-US" altLang="en-US" sz="1300" dirty="0" smtClean="0">
                <a:solidFill>
                  <a:schemeClr val="tx2"/>
                </a:solidFill>
                <a:hlinkClick r:id="rId3"/>
              </a:rPr>
              <a:t>http://www.indianastatesman.com/2.3880/bennett-wins-07-1.457938</a:t>
            </a:r>
            <a:endParaRPr lang="en-US" altLang="en-US" sz="1300" dirty="0" smtClean="0">
              <a:solidFill>
                <a:schemeClr val="tx2"/>
              </a:solidFill>
            </a:endParaRPr>
          </a:p>
          <a:p>
            <a:pPr algn="ctr" fontAlgn="t">
              <a:buFontTx/>
              <a:buNone/>
            </a:pPr>
            <a:endParaRPr lang="en-US" altLang="en-US" sz="800" b="1" dirty="0" smtClean="0">
              <a:solidFill>
                <a:schemeClr val="tx2"/>
              </a:solidFill>
            </a:endParaRPr>
          </a:p>
          <a:p>
            <a:pPr algn="ctr" fontAlgn="t">
              <a:buFontTx/>
              <a:buNone/>
            </a:pPr>
            <a:r>
              <a:rPr lang="en-US" altLang="en-US" sz="2000" b="1" dirty="0" smtClean="0">
                <a:solidFill>
                  <a:schemeClr val="tx2"/>
                </a:solidFill>
              </a:rPr>
              <a:t>Ceremonies commemorates 65th anniversary of Auschwitz liberation</a:t>
            </a:r>
            <a:endParaRPr lang="en-US" altLang="en-US" sz="2000" dirty="0" smtClean="0">
              <a:solidFill>
                <a:schemeClr val="tx2"/>
              </a:solidFill>
            </a:endParaRPr>
          </a:p>
          <a:p>
            <a:pPr fontAlgn="t">
              <a:buFontTx/>
              <a:buNone/>
            </a:pPr>
            <a:r>
              <a:rPr lang="en-US" altLang="en-US" sz="1400" dirty="0" smtClean="0"/>
              <a:t>“</a:t>
            </a:r>
            <a:r>
              <a:rPr lang="en-US" altLang="en-US" sz="1300" dirty="0" smtClean="0"/>
              <a:t>OSWIECIEM, Poland — “That was wild – to my right, I had the president of Poland, and to my left, I had the prime minister of Israel,” said Eva </a:t>
            </a:r>
            <a:r>
              <a:rPr lang="en-US" altLang="en-US" sz="1300" dirty="0" err="1" smtClean="0"/>
              <a:t>Mozes</a:t>
            </a:r>
            <a:r>
              <a:rPr lang="en-US" altLang="en-US" sz="1300" dirty="0" smtClean="0"/>
              <a:t> </a:t>
            </a:r>
            <a:r>
              <a:rPr lang="en-US" altLang="en-US" sz="1300" dirty="0" err="1" smtClean="0"/>
              <a:t>Kor</a:t>
            </a:r>
            <a:r>
              <a:rPr lang="en-US" altLang="en-US" sz="1300" dirty="0" smtClean="0"/>
              <a:t>, Holocaust survivor and founder of the CANDLES Holocaust Museum and Education Center in Terre Haute. </a:t>
            </a:r>
            <a:r>
              <a:rPr lang="en-US" altLang="en-US" sz="1300" dirty="0" err="1" smtClean="0"/>
              <a:t>Kor</a:t>
            </a:r>
            <a:r>
              <a:rPr lang="en-US" altLang="en-US" sz="1300" dirty="0" smtClean="0"/>
              <a:t>, leading a group of 55 travelers from the United States, participated Wednesday in the official ceremonies commemorating the 65th anniversary of the liberation of Auschwitz in Poland… The group led by </a:t>
            </a:r>
            <a:r>
              <a:rPr lang="en-US" altLang="en-US" sz="1300" dirty="0" err="1" smtClean="0"/>
              <a:t>Kor</a:t>
            </a:r>
            <a:r>
              <a:rPr lang="en-US" altLang="en-US" sz="1300" dirty="0" smtClean="0"/>
              <a:t> included teachers, students and Terre Haute Mayor Duke Bennett.” </a:t>
            </a:r>
            <a:r>
              <a:rPr lang="en-US" altLang="en-US" sz="1300" dirty="0" smtClean="0">
                <a:solidFill>
                  <a:schemeClr val="tx2"/>
                </a:solidFill>
              </a:rPr>
              <a:t>Gerald Z. Slaughter, “Ceremonies commemorates 65th anniversary of Auschwitz liberation” Tribune Star, </a:t>
            </a:r>
            <a:r>
              <a:rPr lang="en-US" altLang="en-US" sz="1300" dirty="0" smtClean="0">
                <a:solidFill>
                  <a:schemeClr val="tx2"/>
                </a:solidFill>
                <a:hlinkClick r:id="rId4"/>
              </a:rPr>
              <a:t>http://www.tribstar.com/archivesearch/local_story_027230242.html</a:t>
            </a:r>
            <a:endParaRPr lang="en-US" altLang="en-US" sz="1300" dirty="0" smtClean="0">
              <a:solidFill>
                <a:schemeClr val="tx2"/>
              </a:solidFill>
            </a:endParaRPr>
          </a:p>
          <a:p>
            <a:pPr algn="ctr" fontAlgn="t">
              <a:buFontTx/>
              <a:buNone/>
            </a:pPr>
            <a:endParaRPr lang="en-US" altLang="en-US" sz="900" b="1" dirty="0" smtClean="0">
              <a:solidFill>
                <a:schemeClr val="tx2"/>
              </a:solidFill>
            </a:endParaRPr>
          </a:p>
          <a:p>
            <a:pPr algn="ctr" fontAlgn="t">
              <a:buFontTx/>
              <a:buNone/>
            </a:pPr>
            <a:r>
              <a:rPr lang="en-US" altLang="en-US" sz="2000" b="1" dirty="0" smtClean="0">
                <a:solidFill>
                  <a:schemeClr val="tx2"/>
                </a:solidFill>
              </a:rPr>
              <a:t>Auschwitz Revisited: Krakow Life (Special Pt.3)</a:t>
            </a:r>
          </a:p>
          <a:p>
            <a:pPr fontAlgn="t">
              <a:buFontTx/>
              <a:buNone/>
            </a:pPr>
            <a:r>
              <a:rPr lang="en-US" altLang="en-US" sz="1600" dirty="0" smtClean="0"/>
              <a:t>  There were more lessons-of a much different kind--to take home from Poland. Terre Haute Mayor Duke Bennett was taking notes as we visited the thriving city of Krakow. </a:t>
            </a:r>
            <a:r>
              <a:rPr lang="en-US" altLang="en-US" sz="1600" dirty="0" smtClean="0">
                <a:solidFill>
                  <a:schemeClr val="tx2"/>
                </a:solidFill>
              </a:rPr>
              <a:t>WTWO, Mywabashvalley.com, </a:t>
            </a:r>
            <a:r>
              <a:rPr lang="en-US" altLang="en-US" sz="1600" dirty="0" smtClean="0">
                <a:hlinkClick r:id="rId5"/>
              </a:rPr>
              <a:t>http://mywabashvalley.com/content/video/?cid=104972</a:t>
            </a:r>
            <a:r>
              <a:rPr lang="en-US" altLang="en-US" sz="1600" dirty="0" smtClean="0"/>
              <a:t> </a:t>
            </a:r>
          </a:p>
          <a:p>
            <a:pPr fontAlgn="t">
              <a:buFontTx/>
              <a:buNone/>
            </a:pPr>
            <a:endParaRPr lang="en-US" altLang="en-US" sz="1600" dirty="0" smtClean="0"/>
          </a:p>
        </p:txBody>
      </p:sp>
      <p:cxnSp>
        <p:nvCxnSpPr>
          <p:cNvPr id="204804" name="Straight Connector 4"/>
          <p:cNvCxnSpPr>
            <a:cxnSpLocks noChangeShapeType="1"/>
          </p:cNvCxnSpPr>
          <p:nvPr/>
        </p:nvCxnSpPr>
        <p:spPr bwMode="auto">
          <a:xfrm>
            <a:off x="0" y="2286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04805" name="Straight Connector 6"/>
          <p:cNvCxnSpPr>
            <a:cxnSpLocks noChangeShapeType="1"/>
          </p:cNvCxnSpPr>
          <p:nvPr/>
        </p:nvCxnSpPr>
        <p:spPr bwMode="auto">
          <a:xfrm>
            <a:off x="0" y="3886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04806" name="Straight Connector 6"/>
          <p:cNvCxnSpPr>
            <a:cxnSpLocks noChangeShapeType="1"/>
          </p:cNvCxnSpPr>
          <p:nvPr/>
        </p:nvCxnSpPr>
        <p:spPr bwMode="auto">
          <a:xfrm>
            <a:off x="0" y="5562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Title 1"/>
          <p:cNvSpPr>
            <a:spLocks noGrp="1"/>
          </p:cNvSpPr>
          <p:nvPr>
            <p:ph type="title"/>
          </p:nvPr>
        </p:nvSpPr>
        <p:spPr>
          <a:xfrm>
            <a:off x="1858963" y="61913"/>
            <a:ext cx="5524500" cy="3216275"/>
          </a:xfrm>
        </p:spPr>
        <p:txBody>
          <a:bodyPr/>
          <a:lstStyle/>
          <a:p>
            <a:r>
              <a:rPr lang="en-US" altLang="en-US" sz="5400" b="1" dirty="0" smtClean="0"/>
              <a:t>No Tolerance </a:t>
            </a:r>
            <a:br>
              <a:rPr lang="en-US" altLang="en-US" sz="5400" b="1" dirty="0" smtClean="0"/>
            </a:br>
            <a:r>
              <a:rPr lang="en-US" altLang="en-US" sz="5400" b="1" dirty="0" smtClean="0"/>
              <a:t>For </a:t>
            </a:r>
            <a:br>
              <a:rPr lang="en-US" altLang="en-US" sz="5400" b="1" dirty="0" smtClean="0"/>
            </a:br>
            <a:r>
              <a:rPr lang="en-US" altLang="en-US" sz="5400" b="1" dirty="0" smtClean="0"/>
              <a:t>Anti-Zionist </a:t>
            </a:r>
            <a:br>
              <a:rPr lang="en-US" altLang="en-US" sz="5400" b="1" dirty="0" smtClean="0"/>
            </a:br>
            <a:r>
              <a:rPr lang="en-US" altLang="en-US" sz="5400" b="1" dirty="0" smtClean="0"/>
              <a:t>In Madrid</a:t>
            </a:r>
            <a:endParaRPr lang="en-US" altLang="en-US" sz="5400" dirty="0" smtClean="0"/>
          </a:p>
        </p:txBody>
      </p:sp>
      <p:sp>
        <p:nvSpPr>
          <p:cNvPr id="3" name="Content Placeholder 2"/>
          <p:cNvSpPr>
            <a:spLocks noGrp="1"/>
          </p:cNvSpPr>
          <p:nvPr>
            <p:ph idx="1"/>
          </p:nvPr>
        </p:nvSpPr>
        <p:spPr>
          <a:xfrm>
            <a:off x="0" y="3278188"/>
            <a:ext cx="9144000" cy="3579812"/>
          </a:xfrm>
        </p:spPr>
        <p:txBody>
          <a:bodyPr/>
          <a:lstStyle/>
          <a:p>
            <a:pPr marL="0" indent="0">
              <a:buFontTx/>
              <a:buNone/>
              <a:defRPr/>
            </a:pPr>
            <a:r>
              <a:rPr lang="en-US" sz="1600" dirty="0" smtClean="0"/>
              <a:t>“Madrid- A top American Muslim leader and American Jewish groups formed an unlikely alliance this week against a fiercely anti-Zionist </a:t>
            </a:r>
            <a:r>
              <a:rPr lang="en-US" sz="1600" dirty="0" err="1" smtClean="0"/>
              <a:t>chasidic</a:t>
            </a:r>
            <a:r>
              <a:rPr lang="en-US" sz="1600" dirty="0" smtClean="0"/>
              <a:t> group at an interfaith conference in Madrid, spearheaded by Saudi Arabia's King Abdullah…</a:t>
            </a:r>
          </a:p>
          <a:p>
            <a:pPr marL="0" indent="0">
              <a:buFontTx/>
              <a:buNone/>
              <a:defRPr/>
            </a:pPr>
            <a:endParaRPr lang="en-US" sz="500" dirty="0" smtClean="0"/>
          </a:p>
          <a:p>
            <a:pPr marL="0" indent="0">
              <a:buFontTx/>
              <a:buNone/>
              <a:defRPr/>
            </a:pPr>
            <a:r>
              <a:rPr lang="en-US" sz="1600" dirty="0" smtClean="0"/>
              <a:t>Dr. </a:t>
            </a:r>
            <a:r>
              <a:rPr lang="en-US" sz="1600" dirty="0" err="1" smtClean="0"/>
              <a:t>Sayyid</a:t>
            </a:r>
            <a:r>
              <a:rPr lang="en-US" sz="1600" dirty="0" smtClean="0"/>
              <a:t> </a:t>
            </a:r>
            <a:r>
              <a:rPr lang="en-US" sz="1600" dirty="0" err="1" smtClean="0"/>
              <a:t>Syeed</a:t>
            </a:r>
            <a:r>
              <a:rPr lang="en-US" sz="1600" dirty="0" smtClean="0"/>
              <a:t>, national director of the Islamic Society of North America, said he was upset by the planned participation in the conference, which opened this week, of Rabbi </a:t>
            </a:r>
            <a:r>
              <a:rPr lang="en-US" sz="1600" dirty="0" err="1" smtClean="0"/>
              <a:t>Yisrael</a:t>
            </a:r>
            <a:r>
              <a:rPr lang="en-US" sz="1600" dirty="0" smtClean="0"/>
              <a:t> </a:t>
            </a:r>
            <a:r>
              <a:rPr lang="en-US" sz="1600" dirty="0" err="1" smtClean="0"/>
              <a:t>Dovid</a:t>
            </a:r>
            <a:r>
              <a:rPr lang="en-US" sz="1600" dirty="0" smtClean="0"/>
              <a:t> Weiss, a representative of </a:t>
            </a:r>
            <a:r>
              <a:rPr lang="en-US" sz="1600" dirty="0" err="1" smtClean="0"/>
              <a:t>Neturei</a:t>
            </a:r>
            <a:r>
              <a:rPr lang="en-US" sz="1600" dirty="0" smtClean="0"/>
              <a:t> Karta from upstate Monsey. Rabbi Weiss was to be the only Jewish leader to address the gathering sponsored by the Saudi-affiliated Muslim World League.</a:t>
            </a:r>
          </a:p>
          <a:p>
            <a:pPr marL="0" indent="0">
              <a:buFontTx/>
              <a:buNone/>
              <a:defRPr/>
            </a:pPr>
            <a:endParaRPr lang="en-US" sz="500" dirty="0" smtClean="0"/>
          </a:p>
          <a:p>
            <a:pPr marL="0" indent="0">
              <a:buFontTx/>
              <a:buNone/>
              <a:defRPr/>
            </a:pPr>
            <a:r>
              <a:rPr lang="en-US" sz="1600" dirty="0" err="1" smtClean="0"/>
              <a:t>Syeed</a:t>
            </a:r>
            <a:r>
              <a:rPr lang="en-US" sz="1600" dirty="0" smtClean="0"/>
              <a:t> said he immediately called Adel al-</a:t>
            </a:r>
            <a:r>
              <a:rPr lang="en-US" sz="1600" dirty="0" err="1" smtClean="0"/>
              <a:t>Jubeir</a:t>
            </a:r>
            <a:r>
              <a:rPr lang="en-US" sz="1600" dirty="0" smtClean="0"/>
              <a:t>, Saudi ambassador to the U.S., to complain about the </a:t>
            </a:r>
            <a:r>
              <a:rPr lang="en-US" sz="1600" dirty="0" err="1" smtClean="0"/>
              <a:t>Neturei</a:t>
            </a:r>
            <a:r>
              <a:rPr lang="en-US" sz="1600" dirty="0" smtClean="0"/>
              <a:t> Karta invitation. "</a:t>
            </a:r>
            <a:r>
              <a:rPr lang="en-US" sz="1600" b="1" dirty="0" smtClean="0">
                <a:solidFill>
                  <a:schemeClr val="tx2"/>
                </a:solidFill>
              </a:rPr>
              <a:t>I told the ambassador that we strongly protested the invitation, which was not only an affront to our friends in the Jewish community, but to us as well</a:t>
            </a:r>
            <a:r>
              <a:rPr lang="en-US" sz="1600" dirty="0" smtClean="0"/>
              <a:t>." </a:t>
            </a:r>
            <a:r>
              <a:rPr lang="en-US" sz="1600" dirty="0" err="1" smtClean="0"/>
              <a:t>Syeed's</a:t>
            </a:r>
            <a:r>
              <a:rPr lang="en-US" sz="1600" dirty="0" smtClean="0"/>
              <a:t> organization, considered one of the most influential Muslim groups in North America, has instituted joint programming in the past several years with Jewish groups like the Union for Reform Judaism and Foundation for Ethnic Understanding.” </a:t>
            </a:r>
            <a:r>
              <a:rPr lang="en-US" sz="1600" dirty="0" smtClean="0">
                <a:solidFill>
                  <a:schemeClr val="tx2"/>
                </a:solidFill>
              </a:rPr>
              <a:t>The New York Times, July 18, 2008</a:t>
            </a:r>
          </a:p>
          <a:p>
            <a:pPr>
              <a:defRPr/>
            </a:pPr>
            <a:r>
              <a:rPr lang="en-US" sz="1800" dirty="0" smtClean="0">
                <a:solidFill>
                  <a:schemeClr val="tx2"/>
                </a:solidFill>
              </a:rPr>
              <a:t>.</a:t>
            </a:r>
            <a:endParaRPr lang="en-US" sz="1800" dirty="0">
              <a:solidFill>
                <a:schemeClr val="tx2"/>
              </a:solidFill>
            </a:endParaRPr>
          </a:p>
        </p:txBody>
      </p:sp>
      <p:sp>
        <p:nvSpPr>
          <p:cNvPr id="205828" name="AutoShape 2"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228600" y="-5476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sp>
        <p:nvSpPr>
          <p:cNvPr id="205829" name="AutoShape 4"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381000" y="-3952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sp>
        <p:nvSpPr>
          <p:cNvPr id="205830" name="AutoShape 8"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533400"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pic>
        <p:nvPicPr>
          <p:cNvPr id="20583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1828800" cy="3290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32"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3463" y="14288"/>
            <a:ext cx="1731962" cy="326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90600"/>
          </a:xfrm>
        </p:spPr>
        <p:txBody>
          <a:bodyPr/>
          <a:lstStyle/>
          <a:p>
            <a:pPr>
              <a:defRPr/>
            </a:pPr>
            <a:r>
              <a:rPr lang="en-US" sz="3400" b="1" dirty="0" smtClean="0"/>
              <a:t>Prominent U.S. Muslims call for </a:t>
            </a:r>
            <a:r>
              <a:rPr lang="en-US" sz="3400" b="1" dirty="0" err="1" smtClean="0"/>
              <a:t>Shalit’s</a:t>
            </a:r>
            <a:r>
              <a:rPr lang="en-US" sz="3400" b="1" dirty="0" smtClean="0"/>
              <a:t> release</a:t>
            </a:r>
            <a:br>
              <a:rPr lang="en-US" sz="3400" b="1" dirty="0" smtClean="0"/>
            </a:br>
            <a:r>
              <a:rPr lang="en-US" sz="1800" dirty="0" smtClean="0">
                <a:solidFill>
                  <a:schemeClr val="tx1"/>
                </a:solidFill>
              </a:rPr>
              <a:t>Jewish Telegraphic Agency,</a:t>
            </a:r>
            <a:r>
              <a:rPr lang="en-US" sz="1800" dirty="0" smtClean="0">
                <a:solidFill>
                  <a:schemeClr val="tx1"/>
                </a:solidFill>
                <a:cs typeface="+mn-cs"/>
              </a:rPr>
              <a:t> August 30, 2011</a:t>
            </a:r>
            <a:r>
              <a:rPr lang="en-US" sz="1800" dirty="0" smtClean="0">
                <a:solidFill>
                  <a:schemeClr val="tx1"/>
                </a:solidFill>
              </a:rPr>
              <a:t/>
            </a:r>
            <a:br>
              <a:rPr lang="en-US" sz="1800" dirty="0" smtClean="0">
                <a:solidFill>
                  <a:schemeClr val="tx1"/>
                </a:solidFill>
              </a:rPr>
            </a:br>
            <a:r>
              <a:rPr lang="en-US" sz="1800" dirty="0" smtClean="0">
                <a:solidFill>
                  <a:schemeClr val="tx1"/>
                </a:solidFill>
              </a:rPr>
              <a:t> </a:t>
            </a:r>
            <a:r>
              <a:rPr lang="en-US" sz="1600" dirty="0" smtClean="0">
                <a:solidFill>
                  <a:schemeClr val="tx1"/>
                </a:solidFill>
                <a:hlinkClick r:id="rId2"/>
              </a:rPr>
              <a:t>http://www.jta.org/news/article/2011/08/30/3089178/prominent-us-muslims-urge-hamas-to-release-shalit</a:t>
            </a:r>
            <a:r>
              <a:rPr lang="en-US" sz="1600" dirty="0" smtClean="0">
                <a:solidFill>
                  <a:schemeClr val="tx1"/>
                </a:solidFill>
              </a:rPr>
              <a:t> </a:t>
            </a:r>
            <a:endParaRPr lang="en-US" sz="1600" dirty="0">
              <a:solidFill>
                <a:schemeClr val="tx1"/>
              </a:solidFill>
            </a:endParaRPr>
          </a:p>
        </p:txBody>
      </p:sp>
      <p:sp>
        <p:nvSpPr>
          <p:cNvPr id="206851" name="Content Placeholder 2"/>
          <p:cNvSpPr>
            <a:spLocks noGrp="1"/>
          </p:cNvSpPr>
          <p:nvPr>
            <p:ph idx="1"/>
          </p:nvPr>
        </p:nvSpPr>
        <p:spPr>
          <a:xfrm>
            <a:off x="0" y="1066800"/>
            <a:ext cx="9144000" cy="5791200"/>
          </a:xfrm>
        </p:spPr>
        <p:txBody>
          <a:bodyPr/>
          <a:lstStyle/>
          <a:p>
            <a:r>
              <a:rPr lang="en-US" altLang="en-US" sz="1700" dirty="0" smtClean="0"/>
              <a:t>NEW YORK (JTA) -- A group of prominent American Muslims issued </a:t>
            </a:r>
            <a:r>
              <a:rPr lang="en-US" altLang="en-US" sz="1700" dirty="0" smtClean="0">
                <a:hlinkClick r:id="rId3"/>
              </a:rPr>
              <a:t>a letter </a:t>
            </a:r>
            <a:r>
              <a:rPr lang="en-US" altLang="en-US" sz="1700" dirty="0" smtClean="0"/>
              <a:t>urging Hamas to immediately release captive Israeli soldier Gilad </a:t>
            </a:r>
            <a:r>
              <a:rPr lang="en-US" altLang="en-US" sz="1700" dirty="0" err="1" smtClean="0"/>
              <a:t>Shalit</a:t>
            </a:r>
            <a:r>
              <a:rPr lang="en-US" altLang="en-US" sz="1700" dirty="0" smtClean="0"/>
              <a:t>.</a:t>
            </a:r>
          </a:p>
          <a:p>
            <a:r>
              <a:rPr lang="en-US" altLang="en-US" sz="1700" dirty="0" smtClean="0"/>
              <a:t>The Aug. 26 letter’s 11 signatories include the two Muslim members of Congress – Reps. Keith Ellison (D-MN) and Andre Carson (D-IN) -- as well as Muslim academics and communal figures.</a:t>
            </a:r>
          </a:p>
          <a:p>
            <a:r>
              <a:rPr lang="en-US" altLang="en-US" sz="1700" dirty="0" smtClean="0"/>
              <a:t>“We believe Hamas’ harsh treatment and five-year detention of </a:t>
            </a:r>
            <a:r>
              <a:rPr lang="en-US" altLang="en-US" sz="1700" dirty="0" err="1" smtClean="0"/>
              <a:t>Shalit</a:t>
            </a:r>
            <a:r>
              <a:rPr lang="en-US" altLang="en-US" sz="1700" dirty="0" smtClean="0"/>
              <a:t> is wrong,” the Muslim leaders wrote in their letter, which was addressed to Khaled </a:t>
            </a:r>
            <a:r>
              <a:rPr lang="en-US" altLang="en-US" sz="1700" dirty="0" err="1" smtClean="0"/>
              <a:t>Mashal</a:t>
            </a:r>
            <a:r>
              <a:rPr lang="en-US" altLang="en-US" sz="1700" dirty="0" smtClean="0"/>
              <a:t>, the Syrian-based chairman of Hamas’ political bureau.</a:t>
            </a:r>
          </a:p>
          <a:p>
            <a:r>
              <a:rPr lang="en-US" altLang="en-US" sz="1700" dirty="0" smtClean="0"/>
              <a:t>The letter said that Hamas has complained about the conditions under which Israel holds thousands of Palestinian prisoners. Citing the teachings of Muhammad, the letter’s signatories wrote that Muslims are “instructed to ‘repel the evil deed with one that is better.’”</a:t>
            </a:r>
          </a:p>
          <a:p>
            <a:r>
              <a:rPr lang="en-US" altLang="en-US" sz="1700" dirty="0" smtClean="0"/>
              <a:t>“The struggle for Palestinian human rights and self-determination must be based on this ethical and moral code,” the letter said. “Hamas’ inhumane detention of </a:t>
            </a:r>
            <a:r>
              <a:rPr lang="en-US" altLang="en-US" sz="1700" dirty="0" err="1" smtClean="0"/>
              <a:t>Shalit</a:t>
            </a:r>
            <a:r>
              <a:rPr lang="en-US" altLang="en-US" sz="1700" dirty="0" smtClean="0"/>
              <a:t> undermines the Palestinian people’s legitimate aspirations for human rights and a state of their own, existing in peace and security beside Israel.”</a:t>
            </a:r>
          </a:p>
          <a:p>
            <a:r>
              <a:rPr lang="en-US" altLang="en-US" sz="1700" dirty="0" smtClean="0"/>
              <a:t>Along with the two congressmen, the letter’s signatories include Imam Feisal Abdul Rauf, chairman of the Cordoba Initiative, who was involved initially in the controversial effort to build a Muslim community center near Ground Zero; </a:t>
            </a:r>
            <a:r>
              <a:rPr lang="en-US" altLang="en-US" sz="1700" dirty="0" err="1" smtClean="0"/>
              <a:t>Sayyid</a:t>
            </a:r>
            <a:r>
              <a:rPr lang="en-US" altLang="en-US" sz="1700" dirty="0" smtClean="0"/>
              <a:t> </a:t>
            </a:r>
            <a:r>
              <a:rPr lang="en-US" altLang="en-US" sz="1700" dirty="0" err="1" smtClean="0"/>
              <a:t>Syeed</a:t>
            </a:r>
            <a:r>
              <a:rPr lang="en-US" altLang="en-US" sz="1700" dirty="0" smtClean="0"/>
              <a:t>, national director of the Islamic Society of North America’s Office for Interfaith and Community Alliances; and Akbar Ahmed, a former Pakistani ambassador to the United Kingdom who now teaches at American University.</a:t>
            </a:r>
          </a:p>
          <a:p>
            <a:r>
              <a:rPr lang="en-US" altLang="en-US" sz="1700" b="1" dirty="0">
                <a:solidFill>
                  <a:schemeClr val="tx2"/>
                </a:solidFill>
              </a:rPr>
              <a:t>Indian Americans and American Jews: Advancing a trilateral alliance</a:t>
            </a:r>
            <a:r>
              <a:rPr lang="en-US" altLang="en-US" sz="1700" dirty="0"/>
              <a:t>, The Jerusalem Post, 7/6/2017, </a:t>
            </a:r>
            <a:r>
              <a:rPr lang="en-US" altLang="en-US" sz="1200" dirty="0">
                <a:hlinkClick r:id="rId4"/>
              </a:rPr>
              <a:t>http://</a:t>
            </a:r>
            <a:r>
              <a:rPr lang="en-US" altLang="en-US" sz="1200" dirty="0" smtClean="0">
                <a:hlinkClick r:id="rId4"/>
              </a:rPr>
              <a:t>www.jpost.com/Opinion/Indian-Americans-and-American-Jews-Advancing-a-trilateral-alliance-498989</a:t>
            </a:r>
            <a:r>
              <a:rPr lang="en-US" altLang="en-US" sz="1200" dirty="0" smtClean="0"/>
              <a:t> </a:t>
            </a:r>
            <a:br>
              <a:rPr lang="en-US" altLang="en-US" sz="1200" dirty="0" smtClean="0"/>
            </a:br>
            <a:endParaRPr lang="en-US" altLang="en-US" sz="1200" dirty="0" smtClean="0"/>
          </a:p>
          <a:p>
            <a:endParaRPr lang="en-US" altLang="en-US" sz="1700" dirty="0" smtClean="0"/>
          </a:p>
        </p:txBody>
      </p:sp>
      <p:cxnSp>
        <p:nvCxnSpPr>
          <p:cNvPr id="4" name="Straight Connector 3"/>
          <p:cNvCxnSpPr/>
          <p:nvPr/>
        </p:nvCxnSpPr>
        <p:spPr bwMode="auto">
          <a:xfrm>
            <a:off x="0" y="632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9" name="Content Placeholder 2"/>
          <p:cNvSpPr>
            <a:spLocks noGrp="1"/>
          </p:cNvSpPr>
          <p:nvPr>
            <p:ph idx="1"/>
          </p:nvPr>
        </p:nvSpPr>
        <p:spPr>
          <a:xfrm>
            <a:off x="0" y="933272"/>
            <a:ext cx="9140588" cy="749825"/>
          </a:xfrm>
        </p:spPr>
        <p:txBody>
          <a:bodyPr/>
          <a:lstStyle/>
          <a:p>
            <a:pPr marL="0" indent="0">
              <a:buNone/>
            </a:pPr>
            <a:r>
              <a:rPr lang="en-US" altLang="en-US" sz="1800" dirty="0" smtClean="0">
                <a:solidFill>
                  <a:schemeClr val="tx2"/>
                </a:solidFill>
                <a:latin typeface="+mj-lt"/>
              </a:rPr>
              <a:t>Muslim </a:t>
            </a:r>
            <a:r>
              <a:rPr lang="en-US" altLang="en-US" sz="1800" dirty="0">
                <a:solidFill>
                  <a:schemeClr val="tx2"/>
                </a:solidFill>
                <a:latin typeface="+mj-lt"/>
              </a:rPr>
              <a:t>group [CAIR] appoints Jew as Philadelphia director, </a:t>
            </a:r>
            <a:r>
              <a:rPr lang="en-US" altLang="en-US" sz="1800" dirty="0" smtClean="0">
                <a:latin typeface="+mj-lt"/>
              </a:rPr>
              <a:t>JTA, 10/18/2013,</a:t>
            </a:r>
            <a:r>
              <a:rPr lang="en-US" altLang="en-US" sz="1600" dirty="0" smtClean="0">
                <a:latin typeface="+mj-lt"/>
              </a:rPr>
              <a:t> </a:t>
            </a:r>
            <a:r>
              <a:rPr lang="en-US" altLang="en-US" sz="200" dirty="0" smtClean="0">
                <a:latin typeface="+mj-lt"/>
                <a:hlinkClick r:id="rId2"/>
              </a:rPr>
              <a:t>http://www.jta.org/2013/10/18/news-opinion/united-states/muslim-group-appoints-jew-as-their-philadelphia-director</a:t>
            </a:r>
            <a:r>
              <a:rPr lang="en-US" altLang="en-US" sz="200" dirty="0" smtClean="0">
                <a:latin typeface="+mj-lt"/>
              </a:rPr>
              <a:t> </a:t>
            </a:r>
          </a:p>
          <a:p>
            <a:pPr marL="0" indent="0">
              <a:buNone/>
            </a:pPr>
            <a:r>
              <a:rPr lang="en-US" altLang="en-US" sz="1800" dirty="0" smtClean="0">
                <a:solidFill>
                  <a:schemeClr val="tx2"/>
                </a:solidFill>
                <a:latin typeface="+mj-lt"/>
              </a:rPr>
              <a:t>J </a:t>
            </a:r>
            <a:r>
              <a:rPr lang="en-US" altLang="en-US" sz="1800" dirty="0">
                <a:solidFill>
                  <a:schemeClr val="tx2"/>
                </a:solidFill>
                <a:latin typeface="+mj-lt"/>
              </a:rPr>
              <a:t>Street U’s new Muslim president says she’s ‘culturally Jewish’, </a:t>
            </a:r>
            <a:r>
              <a:rPr lang="en-US" altLang="en-US" sz="1800" dirty="0">
                <a:latin typeface="+mj-lt"/>
              </a:rPr>
              <a:t>JTA, 9/3/2015, </a:t>
            </a:r>
            <a:r>
              <a:rPr lang="en-US" altLang="en-US" sz="200" dirty="0">
                <a:latin typeface="+mj-lt"/>
                <a:hlinkClick r:id="rId3"/>
              </a:rPr>
              <a:t>http://</a:t>
            </a:r>
            <a:r>
              <a:rPr lang="en-US" altLang="en-US" sz="200" dirty="0" smtClean="0">
                <a:latin typeface="+mj-lt"/>
                <a:hlinkClick r:id="rId3"/>
              </a:rPr>
              <a:t>www.jta.org/2015/09/03/news-opinion/united-states/j-street-us-new-muslim-president-is-culturally-jewish</a:t>
            </a:r>
            <a:r>
              <a:rPr lang="en-US" altLang="en-US" sz="200" dirty="0" smtClean="0">
                <a:latin typeface="+mj-lt"/>
              </a:rPr>
              <a:t>  </a:t>
            </a:r>
            <a:endParaRPr lang="en-US" altLang="en-US" sz="200" dirty="0">
              <a:latin typeface="+mj-lt"/>
            </a:endParaRPr>
          </a:p>
          <a:p>
            <a:pPr marL="0" indent="0">
              <a:buNone/>
            </a:pPr>
            <a:endParaRPr lang="en-US" altLang="en-US" sz="200" dirty="0" smtClean="0">
              <a:latin typeface="+mj-lt"/>
            </a:endParaRPr>
          </a:p>
        </p:txBody>
      </p:sp>
      <p:sp>
        <p:nvSpPr>
          <p:cNvPr id="8" name="Rectangle 7"/>
          <p:cNvSpPr/>
          <p:nvPr/>
        </p:nvSpPr>
        <p:spPr>
          <a:xfrm>
            <a:off x="-3412" y="-18705"/>
            <a:ext cx="9144000" cy="892552"/>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Examples </a:t>
            </a:r>
            <a:r>
              <a:rPr kumimoji="0" lang="en-US" sz="2400" b="1" i="0" u="none" strike="noStrike" kern="1200" cap="none" spc="0" normalizeH="0" baseline="0" noProof="0" dirty="0">
                <a:ln>
                  <a:noFill/>
                </a:ln>
                <a:solidFill>
                  <a:srgbClr val="FFFF00"/>
                </a:solidFill>
                <a:effectLst/>
                <a:uLnTx/>
                <a:uFillTx/>
                <a:latin typeface="Times New Roman"/>
                <a:ea typeface="+mn-ea"/>
                <a:cs typeface="Arial" pitchFamily="34" charset="0"/>
              </a:rPr>
              <a:t>of political manipulation of ethnic identity </a:t>
            </a:r>
            <a:r>
              <a:rPr kumimoji="0" lang="en-US" sz="24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2400" b="1" i="0" u="none" strike="noStrike" kern="1200" cap="none" spc="0" normalizeH="0" baseline="0" noProof="0" dirty="0">
                <a:ln>
                  <a:noFill/>
                </a:ln>
                <a:solidFill>
                  <a:srgbClr val="FFFF00"/>
                </a:solidFill>
                <a:effectLst/>
                <a:uLnTx/>
                <a:uFillTx/>
                <a:latin typeface="Times New Roman"/>
                <a:ea typeface="+mn-ea"/>
                <a:cs typeface="Arial" pitchFamily="34" charset="0"/>
                <a:hlinkClick r:id="rId4"/>
              </a:rPr>
              <a:t>http://ffeu.org</a:t>
            </a:r>
            <a:r>
              <a:rPr kumimoji="0" lang="en-US" sz="2400" b="1"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4"/>
              </a:rPr>
              <a:t>/</a:t>
            </a:r>
            <a:r>
              <a:rPr kumimoji="0" lang="en-US" sz="24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endParaRPr kumimoji="0" lang="en-US" sz="2400" b="1" i="0" u="none" strike="noStrike" kern="1200" cap="none" spc="0" normalizeH="0" baseline="0" noProof="0" dirty="0">
              <a:ln>
                <a:noFill/>
              </a:ln>
              <a:solidFill>
                <a:srgbClr val="FFFF00"/>
              </a:solidFill>
              <a:effectLst/>
              <a:uLnTx/>
              <a:uFillTx/>
              <a:latin typeface="Times New Roman"/>
              <a:ea typeface="+mn-ea"/>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0" cap="none" spc="0" normalizeH="0" baseline="0" noProof="0" dirty="0" smtClean="0">
                <a:ln>
                  <a:noFill/>
                </a:ln>
                <a:solidFill>
                  <a:srgbClr val="FFFFFF"/>
                </a:solidFill>
                <a:effectLst/>
                <a:uLnTx/>
                <a:uFillTx/>
                <a:latin typeface="Times New Roman"/>
                <a:ea typeface="+mn-ea"/>
                <a:cs typeface="Arial" pitchFamily="34" charset="0"/>
              </a:rPr>
              <a:t>Demographer </a:t>
            </a:r>
            <a:r>
              <a:rPr kumimoji="0" lang="en-US" altLang="en-US" sz="1400" b="1" i="0" u="none" strike="noStrike" kern="0" cap="none" spc="0" normalizeH="0" baseline="0" noProof="0" dirty="0">
                <a:ln>
                  <a:noFill/>
                </a:ln>
                <a:solidFill>
                  <a:srgbClr val="FFFFFF"/>
                </a:solidFill>
                <a:effectLst/>
                <a:uLnTx/>
                <a:uFillTx/>
                <a:latin typeface="Times New Roman"/>
                <a:ea typeface="+mn-ea"/>
                <a:cs typeface="Arial" pitchFamily="34" charset="0"/>
              </a:rPr>
              <a:t>Steven M. </a:t>
            </a:r>
            <a:r>
              <a:rPr kumimoji="0" lang="en-US" altLang="en-US" sz="1400" b="1" i="0" u="none" strike="noStrike" kern="0" cap="none" spc="0" normalizeH="0" baseline="0" noProof="0" dirty="0" smtClean="0">
                <a:ln>
                  <a:noFill/>
                </a:ln>
                <a:solidFill>
                  <a:srgbClr val="FFFFFF"/>
                </a:solidFill>
                <a:effectLst/>
                <a:uLnTx/>
                <a:uFillTx/>
                <a:latin typeface="Times New Roman"/>
                <a:ea typeface="+mn-ea"/>
                <a:cs typeface="Arial" pitchFamily="34" charset="0"/>
              </a:rPr>
              <a:t>Cohen: </a:t>
            </a:r>
            <a:r>
              <a:rPr kumimoji="0" lang="en-US" altLang="en-US" sz="1400" b="1" i="0" u="none" strike="noStrike" kern="0" cap="none" spc="0" normalizeH="0" baseline="0" noProof="0" dirty="0">
                <a:ln>
                  <a:noFill/>
                </a:ln>
                <a:solidFill>
                  <a:srgbClr val="FFFF00"/>
                </a:solidFill>
                <a:effectLst/>
                <a:uLnTx/>
                <a:uFillTx/>
                <a:latin typeface="Times New Roman"/>
                <a:ea typeface="+mn-ea"/>
                <a:cs typeface="Arial" pitchFamily="34" charset="0"/>
              </a:rPr>
              <a:t>“Anything that fosters ethnic identity in America actually helps Jewish continuity. It makes the culture </a:t>
            </a:r>
            <a:r>
              <a:rPr kumimoji="0" lang="en-US" altLang="en-US" sz="1400" b="1" i="0" u="none" strike="noStrike" kern="0" cap="none" spc="0" normalizeH="0" baseline="0" noProof="0" dirty="0" smtClean="0">
                <a:ln>
                  <a:noFill/>
                </a:ln>
                <a:solidFill>
                  <a:srgbClr val="FFFF00"/>
                </a:solidFill>
                <a:effectLst/>
                <a:uLnTx/>
                <a:uFillTx/>
                <a:latin typeface="Times New Roman"/>
                <a:ea typeface="+mn-ea"/>
                <a:cs typeface="Arial" pitchFamily="34" charset="0"/>
              </a:rPr>
              <a:t>more empathetic </a:t>
            </a:r>
            <a:r>
              <a:rPr kumimoji="0" lang="en-US" altLang="en-US" sz="1400" b="1" i="0" u="none" strike="noStrike" kern="0" cap="none" spc="0" normalizeH="0" baseline="0" noProof="0" dirty="0">
                <a:ln>
                  <a:noFill/>
                </a:ln>
                <a:solidFill>
                  <a:srgbClr val="FFFF00"/>
                </a:solidFill>
                <a:effectLst/>
                <a:uLnTx/>
                <a:uFillTx/>
                <a:latin typeface="Times New Roman"/>
                <a:ea typeface="+mn-ea"/>
                <a:cs typeface="Arial" pitchFamily="34" charset="0"/>
              </a:rPr>
              <a:t>to perpetuation of ethnic group ties.” </a:t>
            </a:r>
            <a:r>
              <a:rPr kumimoji="0" lang="en-US" altLang="en-US" sz="1400" b="0" i="0" u="none" strike="noStrike" kern="0" cap="none" spc="0" normalizeH="0" baseline="0" noProof="0" dirty="0">
                <a:ln>
                  <a:noFill/>
                </a:ln>
                <a:solidFill>
                  <a:srgbClr val="FFFFFF"/>
                </a:solidFill>
                <a:effectLst/>
                <a:uLnTx/>
                <a:uFillTx/>
                <a:latin typeface="Times New Roman"/>
                <a:ea typeface="+mn-ea"/>
                <a:cs typeface="Arial" pitchFamily="34" charset="0"/>
              </a:rPr>
              <a:t>Forward, 6/19/201</a:t>
            </a:r>
            <a:r>
              <a:rPr kumimoji="0" lang="en-US" altLang="en-US" sz="1200" b="0" i="0" u="none" strike="noStrike" kern="0" cap="none" spc="0" normalizeH="0" baseline="0" noProof="0" dirty="0">
                <a:ln>
                  <a:noFill/>
                </a:ln>
                <a:solidFill>
                  <a:srgbClr val="FFFFFF"/>
                </a:solidFill>
                <a:effectLst/>
                <a:uLnTx/>
                <a:uFillTx/>
                <a:latin typeface="Times New Roman"/>
                <a:ea typeface="+mn-ea"/>
                <a:cs typeface="Arial" pitchFamily="34" charset="0"/>
              </a:rPr>
              <a:t>5,  </a:t>
            </a:r>
            <a:r>
              <a:rPr kumimoji="0" lang="en-US" altLang="en-US" sz="300" b="0" i="0" u="none" strike="noStrike" kern="0" cap="none" spc="0" normalizeH="0" baseline="0" noProof="0" dirty="0">
                <a:ln>
                  <a:noFill/>
                </a:ln>
                <a:solidFill>
                  <a:srgbClr val="FFFFFF"/>
                </a:solidFill>
                <a:effectLst/>
                <a:uLnTx/>
                <a:uFillTx/>
                <a:latin typeface="Times New Roman"/>
                <a:ea typeface="+mn-ea"/>
                <a:cs typeface="Arial" pitchFamily="34" charset="0"/>
                <a:hlinkClick r:id="rId5"/>
              </a:rPr>
              <a:t>http://forward.com/news/breaking-news/310378/us-census-may-add-controversial-israeli-category/</a:t>
            </a:r>
            <a:r>
              <a:rPr kumimoji="0" lang="en-US" altLang="en-US" sz="300" b="0" i="0" u="none" strike="noStrike" kern="0" cap="none" spc="0" normalizeH="0" baseline="0" noProof="0" dirty="0">
                <a:ln>
                  <a:noFill/>
                </a:ln>
                <a:solidFill>
                  <a:srgbClr val="FFFFFF"/>
                </a:solidFill>
                <a:effectLst/>
                <a:uLnTx/>
                <a:uFillTx/>
                <a:latin typeface="Times New Roman"/>
                <a:ea typeface="+mn-ea"/>
                <a:cs typeface="Arial" pitchFamily="34" charset="0"/>
              </a:rPr>
              <a:t> </a:t>
            </a:r>
          </a:p>
        </p:txBody>
      </p:sp>
      <p:cxnSp>
        <p:nvCxnSpPr>
          <p:cNvPr id="12" name="Straight Connector 11"/>
          <p:cNvCxnSpPr/>
          <p:nvPr/>
        </p:nvCxnSpPr>
        <p:spPr bwMode="auto">
          <a:xfrm>
            <a:off x="-3412" y="990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3412" y="2438400"/>
            <a:ext cx="9144000" cy="449353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Jews and Muslims ramp up alliances in wake of Trump’s election</a:t>
            </a:r>
            <a:r>
              <a:rPr kumimoji="0" lang="en-US" sz="1800" b="1" i="0" u="none" strike="noStrike" kern="1200" cap="none" spc="0" normalizeH="0" baseline="0" noProof="0" dirty="0">
                <a:ln>
                  <a:noFill/>
                </a:ln>
                <a:solidFill>
                  <a:srgbClr val="FFFF00"/>
                </a:solidFill>
                <a:effectLst/>
                <a:uLnTx/>
                <a:uFillTx/>
                <a:latin typeface="Times New Roman"/>
                <a:ea typeface="+mn-ea"/>
                <a:cs typeface="Arial" pitchFamily="34" charset="0"/>
              </a:rPr>
              <a:t>, </a:t>
            </a:r>
            <a:r>
              <a:rPr kumimoji="0" lang="en-US" sz="1200" b="0" i="0" u="none" strike="noStrike" kern="1200" cap="none" spc="0" normalizeH="0" baseline="0" noProof="0" dirty="0">
                <a:ln>
                  <a:noFill/>
                </a:ln>
                <a:solidFill>
                  <a:srgbClr val="FFFFFF"/>
                </a:solidFill>
                <a:effectLst/>
                <a:uLnTx/>
                <a:uFillTx/>
                <a:latin typeface="Times New Roman"/>
                <a:ea typeface="+mn-ea"/>
                <a:cs typeface="Arial" pitchFamily="34" charset="0"/>
              </a:rPr>
              <a:t>Jewish Telegraphic Agency, 11/14/2016,</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6"/>
              </a:rPr>
              <a:t>http://www.jta.org/2016/11/14/news-opinion/united-states/jews-and-muslims-ramp-up-alliances-in-wake-of-trumps-election</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Congressman floats conspiracy theory that George Soros organized Charlottesville rally, </a:t>
            </a:r>
            <a:r>
              <a:rPr kumimoji="0" lang="en-US" sz="10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JTA, </a:t>
            </a:r>
            <a:r>
              <a:rPr kumimoji="0" lang="en-US" sz="800" b="0" i="0" u="none" strike="noStrike" kern="1200" cap="none" spc="0" normalizeH="0" baseline="0" noProof="0" dirty="0">
                <a:ln>
                  <a:noFill/>
                </a:ln>
                <a:solidFill>
                  <a:srgbClr val="FFFF00"/>
                </a:solidFill>
                <a:effectLst/>
                <a:uLnTx/>
                <a:uFillTx/>
                <a:latin typeface="Times New Roman"/>
                <a:ea typeface="+mn-ea"/>
                <a:cs typeface="Arial" pitchFamily="34" charset="0"/>
              </a:rPr>
              <a:t>10/6/2017, </a:t>
            </a:r>
            <a:r>
              <a:rPr kumimoji="0" lang="en-US" sz="3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7"/>
              </a:rPr>
              <a:t>https://</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7"/>
              </a:rPr>
              <a:t>www.jta.org/2017/10/06/news-opinion/united-states/charlottesville-rally-was-secretly-organized-by-george-soros-congressman-says</a:t>
            </a:r>
            <a:endPar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err="1" smtClean="0">
                <a:ln>
                  <a:noFill/>
                </a:ln>
                <a:solidFill>
                  <a:srgbClr val="FFFF00"/>
                </a:solidFill>
                <a:effectLst/>
                <a:uLnTx/>
                <a:uFillTx/>
                <a:latin typeface="Times New Roman"/>
                <a:ea typeface="+mn-ea"/>
                <a:cs typeface="Arial" pitchFamily="34" charset="0"/>
              </a:rPr>
              <a:t>Sadiq</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Khan: London's Muslim Zionist mayor, </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Middle East Eye, 24 May 2016, </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8"/>
              </a:rPr>
              <a:t>http://www.middleeasteye.net/columns/sadiq-khan-londons-very-exclusive-mayor-565273955</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Zac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Goldsmith and </a:t>
            </a:r>
            <a:r>
              <a:rPr kumimoji="0" lang="en-US" sz="1800" b="0" i="0" u="none" strike="noStrike" kern="1200" cap="none" spc="0" normalizeH="0" baseline="0" noProof="0" dirty="0" err="1">
                <a:ln>
                  <a:noFill/>
                </a:ln>
                <a:solidFill>
                  <a:srgbClr val="FFFF00"/>
                </a:solidFill>
                <a:effectLst/>
                <a:uLnTx/>
                <a:uFillTx/>
                <a:latin typeface="Times New Roman"/>
                <a:ea typeface="+mn-ea"/>
                <a:cs typeface="Arial" pitchFamily="34" charset="0"/>
              </a:rPr>
              <a:t>Sadiq</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 Khan back Tel Aviv festival in London, </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Jewish News Online, 2/1/2016,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9"/>
              </a:rPr>
              <a:t>http://jewishnews.timesofisrael.com/zac-goldsmith-and-sadiq-khan-back-tel-aviv-festival-in-london</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9"/>
              </a:rPr>
              <a:t>/</a:t>
            </a:r>
            <a:endPar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London’s Muslim mayor calls for complete ban on Hezbollah,</a:t>
            </a:r>
            <a:r>
              <a:rPr kumimoji="0" lang="en-US" sz="1800" b="1" i="0" u="none" strike="noStrike" kern="1200" cap="none" spc="0" normalizeH="0" baseline="0" noProof="0" dirty="0">
                <a:ln>
                  <a:noFill/>
                </a:ln>
                <a:solidFill>
                  <a:srgbClr val="FFFF00"/>
                </a:solidFill>
                <a:effectLst/>
                <a:uLnTx/>
                <a:uFillTx/>
                <a:latin typeface="Times New Roman"/>
                <a:ea typeface="+mn-ea"/>
                <a:cs typeface="Arial" pitchFamily="34" charset="0"/>
              </a:rPr>
              <a:t> </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Jewish Telegraphic Agency, 7/7/2017,</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0"/>
              </a:rPr>
              <a:t>http</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0"/>
              </a:rPr>
              <a:t>://</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0"/>
              </a:rPr>
              <a:t>www.jta.org/2017/07/07/news-opinion/world/londons-muslim-mayor-calls-for-complete-ban-on-hezbollah</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Indian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Americans and American Jews: Advancing a trilateral alliance</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300" b="0" i="0" u="none" strike="noStrike" kern="1200" cap="none" spc="0" normalizeH="0" baseline="0" noProof="0" dirty="0">
                <a:ln>
                  <a:noFill/>
                </a:ln>
                <a:solidFill>
                  <a:srgbClr val="FFFFFF"/>
                </a:solidFill>
                <a:effectLst/>
                <a:uLnTx/>
                <a:uFillTx/>
                <a:latin typeface="Times New Roman"/>
                <a:ea typeface="+mn-ea"/>
                <a:cs typeface="Arial" pitchFamily="34" charset="0"/>
              </a:rPr>
              <a:t>The Jerusalem Post, 7/6/2017</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1"/>
              </a:rPr>
              <a:t>http://</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1"/>
              </a:rPr>
              <a:t>www.jpost.com/Opinion/Indian-Americans-and-American-Jews-Advancing-a-trilateral-alliance-498989</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Obama pushes ahead with plan to rejuvenate black-Jewish alliance</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100" b="0" i="0" u="none" strike="noStrike" kern="1200" cap="none" spc="0" normalizeH="0" baseline="0" noProof="0" dirty="0">
                <a:ln>
                  <a:noFill/>
                </a:ln>
                <a:solidFill>
                  <a:srgbClr val="FFFFFF"/>
                </a:solidFill>
                <a:effectLst/>
                <a:uLnTx/>
                <a:uFillTx/>
                <a:latin typeface="Times New Roman"/>
                <a:ea typeface="+mn-ea"/>
                <a:cs typeface="Arial" pitchFamily="34" charset="0"/>
              </a:rPr>
              <a:t>Jewish Telegraphic Agency, 1/13/ 2009,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2"/>
              </a:rPr>
              <a:t>http://</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2"/>
              </a:rPr>
              <a:t>www.jta.org/2009/01/13/news-opinion/politics/obama-pushes-ahead-with-plan-to-rejuvenate-black-jewish-alliance</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Breitbart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News Network: Born In The USA, Conceived In Israel</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Breitbart, 11/17/2015,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3"/>
              </a:rPr>
              <a:t>http://www.breitbart.com/big-journalism/2015/11/17/breitbart-news-network-born-in-the-usa-conceived-in-israel</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3"/>
              </a:rPr>
              <a: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How Steve Bannon and Breitbart News Can Be Pro-Israel — and Anti-Semitic at the Same Time, </a:t>
            </a:r>
            <a:r>
              <a:rPr kumimoji="0" lang="en-US" sz="1400" b="0" i="0" u="none" strike="noStrike" kern="1200" cap="none" spc="0" normalizeH="0" baseline="0" noProof="0" dirty="0">
                <a:ln>
                  <a:noFill/>
                </a:ln>
                <a:solidFill>
                  <a:srgbClr val="FFFFFF"/>
                </a:solidFill>
                <a:effectLst/>
                <a:uLnTx/>
                <a:uFillTx/>
                <a:latin typeface="Times New Roman"/>
                <a:ea typeface="+mn-ea"/>
                <a:cs typeface="Arial" pitchFamily="34" charset="0"/>
              </a:rPr>
              <a:t>Forward, 11/15/2016</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4"/>
              </a:rPr>
              <a:t>http://forward.com/news/israel/354402/how-steve-bannon-and-breitbart-news-can-be-pro-israel-and-anti-semitic-at-t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4"/>
              </a:rPr>
              <a: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Jewish senator calls on Jewish Trump Cabinet members to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resign</a:t>
            </a:r>
            <a:r>
              <a:rPr kumimoji="0" lang="en-US" sz="10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JTA, 8/20/2017,  </a:t>
            </a:r>
            <a:r>
              <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5"/>
              </a:rPr>
              <a:t>http://</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5"/>
              </a:rPr>
              <a:t>www.jta.org/2017/08/20/news-opinion/politics/jewish-senator-calls-on-jewish-trump-cabinet-members-to-resign</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Religion is not asked about at all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in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US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census because of ‘objections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by American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Jewry’</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1200" b="0" i="0" u="none" strike="noStrike" kern="1200" cap="none" spc="0" normalizeH="0" baseline="0" noProof="0" dirty="0">
                <a:ln>
                  <a:noFill/>
                </a:ln>
                <a:solidFill>
                  <a:srgbClr val="FFFFFF"/>
                </a:solidFill>
                <a:effectLst/>
                <a:uLnTx/>
                <a:uFillTx/>
                <a:latin typeface="Times New Roman"/>
                <a:ea typeface="+mn-ea"/>
                <a:cs typeface="Arial" pitchFamily="34" charset="0"/>
              </a:rPr>
              <a:t>Forward, 6/19/2015,  </a:t>
            </a:r>
            <a:r>
              <a:rPr kumimoji="0" lang="en-US" sz="5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5"/>
              </a:rPr>
              <a:t>http://forward.com/news/breaking-news/310378/us-census-may-add-controversial-israeli-category</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5"/>
              </a:rPr>
              <a:t>/</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a:ea typeface="+mn-ea"/>
              <a:cs typeface="Arial" pitchFamily="34" charset="0"/>
            </a:endParaRPr>
          </a:p>
        </p:txBody>
      </p:sp>
      <p:cxnSp>
        <p:nvCxnSpPr>
          <p:cNvPr id="7" name="Straight Connector 6"/>
          <p:cNvCxnSpPr/>
          <p:nvPr/>
        </p:nvCxnSpPr>
        <p:spPr bwMode="auto">
          <a:xfrm>
            <a:off x="15916" y="2895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25012" y="3200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1136" y="35052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1136" y="39624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5" name="Rectangle 14"/>
          <p:cNvSpPr/>
          <p:nvPr/>
        </p:nvSpPr>
        <p:spPr>
          <a:xfrm>
            <a:off x="1136" y="1524000"/>
            <a:ext cx="9139452" cy="104644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US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Muslims raise money to mend vandalized Jewish cemetery</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err="1" smtClean="0">
                <a:ln>
                  <a:noFill/>
                </a:ln>
                <a:solidFill>
                  <a:srgbClr val="FFFFFF"/>
                </a:solidFill>
                <a:effectLst/>
                <a:uLnTx/>
                <a:uFillTx/>
                <a:latin typeface="Times New Roman"/>
                <a:ea typeface="+mn-ea"/>
                <a:cs typeface="Arial" pitchFamily="34" charset="0"/>
              </a:rPr>
              <a:t>PressTV</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2/22/2017</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6"/>
              </a:rPr>
              <a:t>http://</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6"/>
              </a:rPr>
              <a:t>www.presstv.com/Detail/2017/02/22/511633/US-Muslims-Jewish-cemetary</a:t>
            </a:r>
            <a:endPar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Jewish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people give Muslims key to their synagogue after town's mosque burns down</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The Independent, 2/1/2017,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7"/>
              </a:rPr>
              <a:t>http</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7"/>
              </a:rPr>
              <a:t>://</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7"/>
              </a:rPr>
              <a:t>www.independent.co.uk/news/world/americas/victoria-islamic-centre-mosque-fire-texas-jews-give-key-synagogue-muslims-worship-gofundme-a7556331.html</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Israel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Lobby Initiates Hispanic Strategy</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800" b="0" i="0" u="none" strike="noStrike" kern="1200" cap="none" spc="0" normalizeH="0" baseline="0" noProof="0" dirty="0" err="1">
                <a:ln>
                  <a:noFill/>
                </a:ln>
                <a:solidFill>
                  <a:srgbClr val="FFFFFF"/>
                </a:solidFill>
                <a:effectLst/>
                <a:uLnTx/>
                <a:uFillTx/>
                <a:latin typeface="Times New Roman"/>
                <a:ea typeface="+mn-ea"/>
                <a:cs typeface="Arial" pitchFamily="34" charset="0"/>
              </a:rPr>
              <a:t>IRmep</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10/4/2006,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8"/>
              </a:rPr>
              <a:t>http://</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8"/>
              </a:rPr>
              <a:t>www.irmep.org/hispanic.htm</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endPar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endParaRPr>
          </a:p>
        </p:txBody>
      </p:sp>
      <p:cxnSp>
        <p:nvCxnSpPr>
          <p:cNvPr id="17" name="Straight Connector 16"/>
          <p:cNvCxnSpPr/>
          <p:nvPr/>
        </p:nvCxnSpPr>
        <p:spPr bwMode="auto">
          <a:xfrm>
            <a:off x="-1138" y="12954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1136" y="63246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6820" y="4343400"/>
            <a:ext cx="91428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3412" y="4724400"/>
            <a:ext cx="91474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6820" y="518160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3412" y="38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3" name="Straight Connector 22"/>
          <p:cNvCxnSpPr/>
          <p:nvPr/>
        </p:nvCxnSpPr>
        <p:spPr bwMode="auto">
          <a:xfrm>
            <a:off x="4548" y="22860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Straight Connector 24"/>
          <p:cNvCxnSpPr/>
          <p:nvPr/>
        </p:nvCxnSpPr>
        <p:spPr bwMode="auto">
          <a:xfrm>
            <a:off x="-3412" y="556260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1136" y="6096000"/>
            <a:ext cx="91428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a:off x="15916" y="154432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1136" y="18288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7" name="Straight Connector 26"/>
          <p:cNvCxnSpPr/>
          <p:nvPr/>
        </p:nvCxnSpPr>
        <p:spPr bwMode="auto">
          <a:xfrm>
            <a:off x="-3412" y="251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211343661"/>
      </p:ext>
    </p:extLst>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itle 1"/>
          <p:cNvSpPr>
            <a:spLocks noGrp="1"/>
          </p:cNvSpPr>
          <p:nvPr>
            <p:ph type="title"/>
          </p:nvPr>
        </p:nvSpPr>
        <p:spPr>
          <a:xfrm>
            <a:off x="0" y="0"/>
            <a:ext cx="9144000" cy="1295400"/>
          </a:xfrm>
        </p:spPr>
        <p:txBody>
          <a:bodyPr/>
          <a:lstStyle/>
          <a:p>
            <a:r>
              <a:rPr lang="en-US" altLang="en-US" sz="4600" b="1" dirty="0" smtClean="0"/>
              <a:t>Example of political manipulation of ethnic identity (identity politics)</a:t>
            </a:r>
            <a:endParaRPr lang="en-US" altLang="en-US" sz="3600" dirty="0" smtClean="0">
              <a:solidFill>
                <a:schemeClr val="tx1"/>
              </a:solidFill>
            </a:endParaRPr>
          </a:p>
        </p:txBody>
      </p:sp>
      <p:sp>
        <p:nvSpPr>
          <p:cNvPr id="208899" name="Content Placeholder 2"/>
          <p:cNvSpPr>
            <a:spLocks noGrp="1"/>
          </p:cNvSpPr>
          <p:nvPr>
            <p:ph idx="1"/>
          </p:nvPr>
        </p:nvSpPr>
        <p:spPr>
          <a:xfrm>
            <a:off x="0" y="1358900"/>
            <a:ext cx="9144000" cy="5499100"/>
          </a:xfrm>
        </p:spPr>
        <p:txBody>
          <a:bodyPr/>
          <a:lstStyle/>
          <a:p>
            <a:pPr>
              <a:buFontTx/>
              <a:buNone/>
            </a:pPr>
            <a:r>
              <a:rPr lang="en-US" altLang="en-US" sz="3600" b="1" dirty="0" smtClean="0"/>
              <a:t>Global Anti-Semitism Review Act of 2004</a:t>
            </a:r>
          </a:p>
          <a:p>
            <a:pPr>
              <a:buFontTx/>
              <a:buNone/>
            </a:pPr>
            <a:r>
              <a:rPr lang="en-US" altLang="en-US" sz="1800" b="1" dirty="0" smtClean="0"/>
              <a:t>It is the sense of Congress that--</a:t>
            </a:r>
          </a:p>
          <a:p>
            <a:r>
              <a:rPr lang="en-US" altLang="en-US" sz="1800" dirty="0" smtClean="0">
                <a:solidFill>
                  <a:schemeClr val="tx2"/>
                </a:solidFill>
              </a:rPr>
              <a:t>(1) the United States Government should continue to strongly support efforts to combat anti -Semitism worldwide through bilateral relationships and interaction with international organizations such as the OSCE, the European Union, and the United Nations; and</a:t>
            </a:r>
          </a:p>
          <a:p>
            <a:r>
              <a:rPr lang="en-US" altLang="en-US" sz="1800" dirty="0" smtClean="0">
                <a:solidFill>
                  <a:schemeClr val="tx2"/>
                </a:solidFill>
              </a:rPr>
              <a:t>(2) the Department of State should thoroughly document acts of anti -Semitism that occur around the world. </a:t>
            </a:r>
            <a:r>
              <a:rPr lang="en-US" altLang="en-US" sz="500" dirty="0" smtClean="0">
                <a:solidFill>
                  <a:schemeClr val="tx2"/>
                </a:solidFill>
                <a:hlinkClick r:id="rId2"/>
              </a:rPr>
              <a:t>http://www.jewishvirtuallibrary.org/jsource/US-Israel/globalantisemtext.html</a:t>
            </a:r>
            <a:r>
              <a:rPr lang="en-US" altLang="en-US" sz="500" dirty="0" smtClean="0">
                <a:solidFill>
                  <a:schemeClr val="tx2"/>
                </a:solidFill>
              </a:rPr>
              <a:t> </a:t>
            </a:r>
          </a:p>
          <a:p>
            <a:pPr>
              <a:buFontTx/>
              <a:buNone/>
            </a:pPr>
            <a:r>
              <a:rPr lang="en-US" altLang="en-US" sz="1800" b="1" dirty="0" smtClean="0">
                <a:solidFill>
                  <a:schemeClr val="tx2"/>
                </a:solidFill>
              </a:rPr>
              <a:t>This Global Anti-Semitism Review Act commits the United States to rate countries on their treatment of Jews, not their treatment of other American ethnic groups </a:t>
            </a:r>
          </a:p>
          <a:p>
            <a:pPr>
              <a:buFontTx/>
              <a:buNone/>
            </a:pPr>
            <a:endParaRPr lang="en-US" altLang="en-US" sz="800" b="1" dirty="0" smtClean="0">
              <a:solidFill>
                <a:schemeClr val="tx2"/>
              </a:solidFill>
            </a:endParaRPr>
          </a:p>
          <a:p>
            <a:pPr>
              <a:buFontTx/>
              <a:buNone/>
            </a:pPr>
            <a:r>
              <a:rPr lang="en-US" altLang="en-US" sz="2400" b="1" dirty="0" smtClean="0">
                <a:solidFill>
                  <a:schemeClr val="tx2"/>
                </a:solidFill>
              </a:rPr>
              <a:t>NY </a:t>
            </a:r>
            <a:r>
              <a:rPr lang="en-US" altLang="en-US" sz="2400" b="1" dirty="0">
                <a:solidFill>
                  <a:schemeClr val="tx2"/>
                </a:solidFill>
              </a:rPr>
              <a:t>Senate Passes $485 Million In CUNY Cuts, Citing Anti-Semitism</a:t>
            </a:r>
          </a:p>
          <a:p>
            <a:pPr>
              <a:buFontTx/>
              <a:buNone/>
            </a:pPr>
            <a:r>
              <a:rPr lang="en-US" altLang="en-US" sz="1200" dirty="0"/>
              <a:t>The New York State Senate has voted to slash $485 million in funding to senior colleges in the City University of New York system to “send a message” that they have not done enough to fight campus anti-Semitism.</a:t>
            </a:r>
          </a:p>
          <a:p>
            <a:pPr>
              <a:buFontTx/>
              <a:buNone/>
            </a:pPr>
            <a:r>
              <a:rPr lang="en-US" altLang="en-US" sz="1200" dirty="0"/>
              <a:t>On March 14, a state budget resolution championed by Republicans passed after a sprawling two-hour debate on the Senate floor, Capital New York reported... The resolution was met with vocal opponents who called into question both the allegations of anti-Semitism and the usefulness of cutting funding to the school... The allegations of anti-Semitism stem from a long February letter penned by the Zionist Organization of America to CUNY, accusing the group Students for Justice in Palestine of anti-Semitic actions on campuses... CUNY serves some 480,000 students at 24 campuses across New York City... Krueger said she was surprised by the allegations of anti-Semitism. “I said, ‘What the heck?’ My husband is a CUNY professor, we are both Jewish, we have been married 26 years,” she said, “and he has never brought home to me any concerns about anti-Semitism.” Forward, 3/25/2016, </a:t>
            </a:r>
            <a:r>
              <a:rPr lang="en-US" altLang="en-US" sz="500" dirty="0">
                <a:hlinkClick r:id="rId3"/>
              </a:rPr>
              <a:t>http://forward.com/news/337014/ny-senate-passes-485-million-in-cuny-cuts-citing-anti-semitism/?</a:t>
            </a:r>
            <a:r>
              <a:rPr lang="en-US" altLang="en-US" sz="500" dirty="0" smtClean="0">
                <a:hlinkClick r:id="rId3"/>
              </a:rPr>
              <a:t>attribution=articles-article-listing-1-headline</a:t>
            </a:r>
            <a:r>
              <a:rPr lang="en-US" altLang="en-US" sz="500" dirty="0" smtClean="0"/>
              <a:t> </a:t>
            </a:r>
          </a:p>
        </p:txBody>
      </p:sp>
      <p:cxnSp>
        <p:nvCxnSpPr>
          <p:cNvPr id="5" name="Straight Connector 4"/>
          <p:cNvCxnSpPr/>
          <p:nvPr/>
        </p:nvCxnSpPr>
        <p:spPr bwMode="auto">
          <a:xfrm>
            <a:off x="0" y="44577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6934200" cy="6786563"/>
          </a:xfrm>
          <a:prstGeom prst="rect">
            <a:avLst/>
          </a:prstGeom>
        </p:spPr>
        <p:txBody>
          <a:bodyPr>
            <a:spAutoFit/>
          </a:bodyPr>
          <a:lstStyle/>
          <a:p>
            <a:pPr eaLnBrk="0" hangingPunct="0">
              <a:defRPr/>
            </a:pPr>
            <a:r>
              <a:rPr lang="en-US" sz="4000" b="1" dirty="0">
                <a:solidFill>
                  <a:srgbClr val="FFFF00"/>
                </a:solidFill>
                <a:cs typeface="+mn-cs"/>
              </a:rPr>
              <a:t>E</a:t>
            </a:r>
            <a:r>
              <a:rPr lang="en-US" sz="4000" b="1" dirty="0" smtClean="0">
                <a:solidFill>
                  <a:srgbClr val="FFFF00"/>
                </a:solidFill>
                <a:cs typeface="+mn-cs"/>
              </a:rPr>
              <a:t>xample </a:t>
            </a:r>
            <a:r>
              <a:rPr lang="en-US" sz="4000" b="1" dirty="0">
                <a:solidFill>
                  <a:srgbClr val="FFFF00"/>
                </a:solidFill>
                <a:cs typeface="+mn-cs"/>
              </a:rPr>
              <a:t>of political manipulation of ethnic identity</a:t>
            </a:r>
          </a:p>
          <a:p>
            <a:pPr eaLnBrk="0" hangingPunct="0">
              <a:defRPr/>
            </a:pPr>
            <a:endParaRPr lang="en-US" sz="500" b="1" dirty="0">
              <a:solidFill>
                <a:srgbClr val="FFFFFF"/>
              </a:solidFill>
              <a:cs typeface="+mn-cs"/>
            </a:endParaRPr>
          </a:p>
          <a:p>
            <a:pPr eaLnBrk="0" hangingPunct="0">
              <a:defRPr/>
            </a:pPr>
            <a:r>
              <a:rPr lang="en-US" sz="2400" dirty="0">
                <a:solidFill>
                  <a:srgbClr val="FFFFFF"/>
                </a:solidFill>
                <a:effectLst>
                  <a:outerShdw blurRad="38100" dist="38100" dir="2700000" algn="tl">
                    <a:srgbClr val="000000">
                      <a:alpha val="43137"/>
                    </a:srgbClr>
                  </a:outerShdw>
                </a:effectLst>
                <a:cs typeface="+mn-cs"/>
              </a:rPr>
              <a:t>Haim </a:t>
            </a:r>
            <a:r>
              <a:rPr lang="en-US" sz="2400" dirty="0" err="1">
                <a:solidFill>
                  <a:srgbClr val="FFFFFF"/>
                </a:solidFill>
                <a:effectLst>
                  <a:outerShdw blurRad="38100" dist="38100" dir="2700000" algn="tl">
                    <a:srgbClr val="000000">
                      <a:alpha val="43137"/>
                    </a:srgbClr>
                  </a:outerShdw>
                </a:effectLst>
                <a:cs typeface="+mn-cs"/>
              </a:rPr>
              <a:t>Saban</a:t>
            </a:r>
            <a:r>
              <a:rPr lang="en-US" sz="2400" dirty="0">
                <a:solidFill>
                  <a:srgbClr val="FFFFFF"/>
                </a:solidFill>
                <a:effectLst>
                  <a:outerShdw blurRad="38100" dist="38100" dir="2700000" algn="tl">
                    <a:srgbClr val="000000">
                      <a:alpha val="43137"/>
                    </a:srgbClr>
                  </a:outerShdw>
                </a:effectLst>
                <a:cs typeface="+mn-cs"/>
              </a:rPr>
              <a:t> is an Egyptian-born Israeli-American and Chairman of Univision, the Hispanic television station</a:t>
            </a:r>
          </a:p>
          <a:p>
            <a:pPr eaLnBrk="0" hangingPunct="0">
              <a:defRPr/>
            </a:pPr>
            <a:r>
              <a:rPr lang="en-US" sz="2400" b="1" dirty="0">
                <a:solidFill>
                  <a:srgbClr val="FFFF00"/>
                </a:solidFill>
                <a:cs typeface="+mn-cs"/>
              </a:rPr>
              <a:t>Israel Lobby Initiates Hispanic Strategy:</a:t>
            </a:r>
          </a:p>
          <a:p>
            <a:pPr eaLnBrk="0" hangingPunct="0">
              <a:defRPr/>
            </a:pPr>
            <a:r>
              <a:rPr lang="en-US" sz="1400" b="1" dirty="0">
                <a:solidFill>
                  <a:srgbClr val="FFFF00"/>
                </a:solidFill>
                <a:cs typeface="+mn-cs"/>
              </a:rPr>
              <a:t>Grant Smith, Institute for Research: Middle East Policy, 10/4/2006 </a:t>
            </a:r>
          </a:p>
          <a:p>
            <a:pPr eaLnBrk="0" hangingPunct="0">
              <a:defRPr/>
            </a:pPr>
            <a:endParaRPr lang="en-US" sz="1000" b="1" dirty="0">
              <a:solidFill>
                <a:srgbClr val="FFFFFF"/>
              </a:solidFill>
              <a:cs typeface="+mn-cs"/>
            </a:endParaRPr>
          </a:p>
          <a:p>
            <a:pPr eaLnBrk="0" hangingPunct="0">
              <a:defRPr/>
            </a:pPr>
            <a:r>
              <a:rPr lang="en-US" sz="1400" dirty="0">
                <a:solidFill>
                  <a:srgbClr val="FFFFFF"/>
                </a:solidFill>
                <a:cs typeface="+mn-cs"/>
              </a:rPr>
              <a:t>“The Israel lobby has recently begun strategizing how to influence the Hispanic vote in the United States.  Already a $760 billion[</a:t>
            </a:r>
            <a:r>
              <a:rPr lang="en-US" sz="1400" dirty="0" err="1">
                <a:solidFill>
                  <a:srgbClr val="FFFFFF"/>
                </a:solidFill>
                <a:cs typeface="+mn-cs"/>
              </a:rPr>
              <a:t>i</a:t>
            </a:r>
            <a:r>
              <a:rPr lang="en-US" sz="1400" dirty="0">
                <a:solidFill>
                  <a:srgbClr val="FFFFFF"/>
                </a:solidFill>
                <a:cs typeface="+mn-cs"/>
              </a:rPr>
              <a:t>] powerhouse consumer market, the Hispanic share of US voters will reach 8.6% in 2006 according to the Pew Hispanic Center.  Hispanics accounted for 50% of the US population growth between 2000 and 2004 but only 10% of the increase in the total votes cast.[ii]  In the event of amnesty or other citizenship initiatives for undocumented immigrants, this segment of voters will become even more significant as population gains translate into voting power.   Understanding and influencing the Hispanic vote will soon attract additional resources from many special interest groups.  The Israel lobby clearly sees Hispanic voters as a new and largely untapped force in American politics in need of leadership harnessed to the American Israel Public Affairs Committee's (AIPAC) foreign policy issue framework.” </a:t>
            </a:r>
            <a:r>
              <a:rPr lang="en-US" sz="1400" dirty="0">
                <a:solidFill>
                  <a:srgbClr val="FFFFFF"/>
                </a:solidFill>
                <a:cs typeface="+mn-cs"/>
                <a:hlinkClick r:id="rId2"/>
              </a:rPr>
              <a:t>http://www.irmep.org/hispanic.htm</a:t>
            </a:r>
            <a:endParaRPr lang="en-US" sz="1400" dirty="0">
              <a:solidFill>
                <a:srgbClr val="FFFFFF"/>
              </a:solidFill>
              <a:cs typeface="+mn-cs"/>
            </a:endParaRPr>
          </a:p>
          <a:p>
            <a:pPr eaLnBrk="0" hangingPunct="0">
              <a:defRPr/>
            </a:pPr>
            <a:endParaRPr lang="en-US" sz="1000" b="1" dirty="0">
              <a:solidFill>
                <a:srgbClr val="FFFFFF"/>
              </a:solidFill>
              <a:cs typeface="+mn-cs"/>
            </a:endParaRPr>
          </a:p>
          <a:p>
            <a:pPr eaLnBrk="0" hangingPunct="0">
              <a:defRPr/>
            </a:pPr>
            <a:r>
              <a:rPr lang="en-US" sz="2400" dirty="0">
                <a:solidFill>
                  <a:srgbClr val="FFFFFF"/>
                </a:solidFill>
                <a:cs typeface="+mn-cs"/>
              </a:rPr>
              <a:t>“</a:t>
            </a:r>
            <a:r>
              <a:rPr lang="en-US" sz="2400" dirty="0">
                <a:solidFill>
                  <a:srgbClr val="FFFF00"/>
                </a:solidFill>
                <a:cs typeface="+mn-cs"/>
              </a:rPr>
              <a:t>AS an Israeli-American who cares deeply about the survival of Israel and the future of the Jewish people, I will be voting for President Obama in November</a:t>
            </a:r>
            <a:r>
              <a:rPr lang="en-US" sz="2400" dirty="0">
                <a:solidFill>
                  <a:srgbClr val="FFFFFF"/>
                </a:solidFill>
                <a:cs typeface="+mn-cs"/>
              </a:rPr>
              <a:t>.” </a:t>
            </a:r>
            <a:r>
              <a:rPr lang="en-US" sz="1800" dirty="0">
                <a:solidFill>
                  <a:srgbClr val="FFFFFF"/>
                </a:solidFill>
                <a:cs typeface="+mn-cs"/>
              </a:rPr>
              <a:t>Haim </a:t>
            </a:r>
            <a:r>
              <a:rPr lang="en-US" sz="1800" dirty="0" err="1">
                <a:solidFill>
                  <a:srgbClr val="FFFFFF"/>
                </a:solidFill>
                <a:cs typeface="+mn-cs"/>
              </a:rPr>
              <a:t>Saban</a:t>
            </a:r>
            <a:r>
              <a:rPr lang="en-US" sz="1800" dirty="0">
                <a:solidFill>
                  <a:srgbClr val="FFFFFF"/>
                </a:solidFill>
                <a:cs typeface="+mn-cs"/>
              </a:rPr>
              <a:t>, New York Times, 9/4/2012</a:t>
            </a:r>
          </a:p>
        </p:txBody>
      </p:sp>
      <p:pic>
        <p:nvPicPr>
          <p:cNvPr id="155651" name="Picture 4" descr="Haim Sab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0"/>
            <a:ext cx="2209800" cy="334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5652" name="Rectangle 4"/>
          <p:cNvSpPr>
            <a:spLocks noChangeArrowheads="1"/>
          </p:cNvSpPr>
          <p:nvPr/>
        </p:nvSpPr>
        <p:spPr bwMode="auto">
          <a:xfrm>
            <a:off x="6958013" y="3324225"/>
            <a:ext cx="22098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b="1" dirty="0">
                <a:solidFill>
                  <a:srgbClr val="FFFF00"/>
                </a:solidFill>
                <a:cs typeface="+mn-cs"/>
              </a:rPr>
              <a:t>Haim </a:t>
            </a:r>
            <a:r>
              <a:rPr lang="en-US" altLang="en-US" sz="1800" b="1" dirty="0" err="1">
                <a:solidFill>
                  <a:srgbClr val="FFFF00"/>
                </a:solidFill>
                <a:cs typeface="+mn-cs"/>
              </a:rPr>
              <a:t>Saban</a:t>
            </a:r>
            <a:endParaRPr lang="en-US" altLang="en-US" sz="1800" b="1" dirty="0">
              <a:solidFill>
                <a:srgbClr val="FFFF00"/>
              </a:solidFill>
              <a:cs typeface="+mn-cs"/>
            </a:endParaRPr>
          </a:p>
          <a:p>
            <a:pPr>
              <a:spcBef>
                <a:spcPct val="0"/>
              </a:spcBef>
              <a:buFontTx/>
              <a:buNone/>
            </a:pPr>
            <a:r>
              <a:rPr lang="en-US" altLang="en-US" sz="1800" b="1" dirty="0">
                <a:solidFill>
                  <a:srgbClr val="FFFF00"/>
                </a:solidFill>
                <a:cs typeface="+mn-cs"/>
              </a:rPr>
              <a:t>Net Worth $3.4 billion as of September 2013</a:t>
            </a:r>
          </a:p>
          <a:p>
            <a:pPr>
              <a:spcBef>
                <a:spcPct val="0"/>
              </a:spcBef>
              <a:buFontTx/>
              <a:buNone/>
            </a:pPr>
            <a:r>
              <a:rPr lang="en-US" altLang="en-US" sz="1200" b="1" dirty="0">
                <a:solidFill>
                  <a:srgbClr val="FFFFFF"/>
                </a:solidFill>
                <a:cs typeface="+mn-cs"/>
              </a:rPr>
              <a:t>Haim </a:t>
            </a:r>
            <a:r>
              <a:rPr lang="en-US" altLang="en-US" sz="1200" b="1" dirty="0" err="1">
                <a:solidFill>
                  <a:srgbClr val="FFFFFF"/>
                </a:solidFill>
                <a:cs typeface="+mn-cs"/>
              </a:rPr>
              <a:t>Saban</a:t>
            </a:r>
            <a:r>
              <a:rPr lang="en-US" altLang="en-US" sz="1200" b="1" dirty="0">
                <a:solidFill>
                  <a:srgbClr val="FFFFFF"/>
                </a:solidFill>
                <a:cs typeface="+mn-cs"/>
              </a:rPr>
              <a:t> got his first big win with children's TV show Mighty </a:t>
            </a:r>
            <a:r>
              <a:rPr lang="en-US" altLang="en-US" sz="1200" b="1" dirty="0" err="1">
                <a:solidFill>
                  <a:srgbClr val="FFFFFF"/>
                </a:solidFill>
                <a:cs typeface="+mn-cs"/>
              </a:rPr>
              <a:t>Morphin</a:t>
            </a:r>
            <a:r>
              <a:rPr lang="en-US" altLang="en-US" sz="1200" b="1" dirty="0">
                <a:solidFill>
                  <a:srgbClr val="FFFFFF"/>
                </a:solidFill>
                <a:cs typeface="+mn-cs"/>
              </a:rPr>
              <a:t> Power Rangers in the early 1990s. Today he chairs Spanish-language TV giant Univision [</a:t>
            </a:r>
            <a:r>
              <a:rPr lang="en-US" altLang="en-US" sz="1200" b="1" dirty="0">
                <a:solidFill>
                  <a:srgbClr val="FFFF00"/>
                </a:solidFill>
                <a:cs typeface="+mn-cs"/>
              </a:rPr>
              <a:t>the most-watched Spanish-language broadcast television network in the country, reaching 96 percent of U.S. Hispanic households</a:t>
            </a:r>
            <a:r>
              <a:rPr lang="en-US" altLang="en-US" sz="1200" b="1" dirty="0">
                <a:solidFill>
                  <a:srgbClr val="FFFFFF"/>
                </a:solidFill>
                <a:cs typeface="+mn-cs"/>
              </a:rPr>
              <a:t>]. </a:t>
            </a:r>
            <a:r>
              <a:rPr lang="en-US" altLang="en-US" sz="1200" b="1" dirty="0">
                <a:solidFill>
                  <a:srgbClr val="FFFFFF"/>
                </a:solidFill>
                <a:cs typeface="+mn-cs"/>
                <a:hlinkClick r:id="rId4"/>
              </a:rPr>
              <a:t>http://www.forbes.com/profile/haim-saban/</a:t>
            </a:r>
            <a:r>
              <a:rPr lang="en-US" altLang="en-US" sz="1200" b="1" dirty="0">
                <a:solidFill>
                  <a:srgbClr val="FFFFFF"/>
                </a:solidFill>
                <a:cs typeface="+mn-cs"/>
              </a:rPr>
              <a:t> </a:t>
            </a:r>
          </a:p>
          <a:p>
            <a:pPr>
              <a:spcBef>
                <a:spcPct val="0"/>
              </a:spcBef>
              <a:buFontTx/>
              <a:buNone/>
            </a:pPr>
            <a:r>
              <a:rPr lang="en-US" altLang="en-US" sz="1200" b="1" dirty="0">
                <a:solidFill>
                  <a:srgbClr val="FFFF00"/>
                </a:solidFill>
                <a:cs typeface="+mn-cs"/>
              </a:rPr>
              <a:t> </a:t>
            </a:r>
          </a:p>
          <a:p>
            <a:pPr>
              <a:spcBef>
                <a:spcPct val="0"/>
              </a:spcBef>
              <a:buFontTx/>
              <a:buNone/>
            </a:pPr>
            <a:endParaRPr lang="en-US" altLang="en-US" sz="1200" b="1" dirty="0">
              <a:solidFill>
                <a:srgbClr val="FFFF00"/>
              </a:solidFill>
              <a:cs typeface="+mn-cs"/>
            </a:endParaRPr>
          </a:p>
        </p:txBody>
      </p:sp>
      <p:cxnSp>
        <p:nvCxnSpPr>
          <p:cNvPr id="155653" name="Straight Connector 3"/>
          <p:cNvCxnSpPr>
            <a:cxnSpLocks noChangeShapeType="1"/>
          </p:cNvCxnSpPr>
          <p:nvPr/>
        </p:nvCxnSpPr>
        <p:spPr bwMode="auto">
          <a:xfrm flipV="1">
            <a:off x="0" y="5240338"/>
            <a:ext cx="6958013" cy="158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55654" name="Straight Connector 5"/>
          <p:cNvCxnSpPr>
            <a:cxnSpLocks noChangeShapeType="1"/>
          </p:cNvCxnSpPr>
          <p:nvPr/>
        </p:nvCxnSpPr>
        <p:spPr bwMode="auto">
          <a:xfrm>
            <a:off x="6958013" y="3349625"/>
            <a:ext cx="0" cy="35083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56148240"/>
      </p:ext>
    </p:extLst>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https://www.ffeu.org/images/new_homepage/shared_dreams.jpg?a=11029244574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0"/>
            <a:ext cx="2667000" cy="574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675" name="TextBox 1"/>
          <p:cNvSpPr txBox="1">
            <a:spLocks noChangeArrowheads="1"/>
          </p:cNvSpPr>
          <p:nvPr/>
        </p:nvSpPr>
        <p:spPr bwMode="auto">
          <a:xfrm>
            <a:off x="0" y="-1"/>
            <a:ext cx="6477000"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Examples of political manipulation of ethnic identity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Rabbi Marc </a:t>
            </a:r>
            <a:r>
              <a:rPr kumimoji="0" lang="en-US" altLang="en-US" sz="14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Schneier</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wrote: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 felt that the black community was no longer our friend and had sided with the Palestinians… So my objective became to meet as many African American leaders as possible to understand the community and size up the playing field: to figure out who was influential, who were the movers and shakers”--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Rabbi Marc </a:t>
            </a:r>
            <a:r>
              <a:rPr kumimoji="0" lang="en-US" alt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Schneier</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and Imam </a:t>
            </a:r>
            <a:r>
              <a:rPr kumimoji="0" lang="en-US" alt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Shamsi</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Ali, Sons of Abraham: A  Candid Conversation about the Issues that Divide and Unite Jews and Muslims, Forward by President Bill Clinton, Introduction by Samuel G. Freedman, Beacon Press, Boston, 2013, page 34.</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Rabbi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Marc </a:t>
            </a:r>
            <a:r>
              <a:rPr kumimoji="0" lang="en-US" altLang="en-US" sz="14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Schneier</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published a book (</a:t>
            </a:r>
            <a:r>
              <a:rPr kumimoji="0" lang="en-US" altLang="en-US" sz="1400" b="0" i="1" u="none" strike="noStrike" kern="1200" cap="none" spc="0" normalizeH="0" baseline="0" noProof="0" dirty="0">
                <a:ln>
                  <a:noFill/>
                </a:ln>
                <a:solidFill>
                  <a:srgbClr val="FFFFFF"/>
                </a:solidFill>
                <a:effectLst/>
                <a:uLnTx/>
                <a:uFillTx/>
                <a:latin typeface="Times New Roman" pitchFamily="18" charset="0"/>
                <a:ea typeface="+mn-ea"/>
                <a:cs typeface="Arial" charset="0"/>
              </a:rPr>
              <a:t>Shared Dreams</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on Martin Luther King, Jr. and quoted Martin Luther King saying: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 see Israel, and never mind saying it, as one of the great outposts of democracy in the world and a marvelous example of what can be done, how desert land almost can be transformed into an oasis of brotherhood and democracy”---</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page 169</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FF"/>
                </a:solidFill>
                <a:effectLst/>
                <a:uLnTx/>
                <a:uFillTx/>
                <a:latin typeface="Times New Roman" pitchFamily="18" charset="0"/>
                <a:ea typeface="+mn-ea"/>
                <a:cs typeface="Arial" charset="0"/>
              </a:rPr>
              <a:t>Rabbi </a:t>
            </a:r>
            <a:r>
              <a:rPr kumimoji="0" lang="en-US" altLang="en-US" sz="1400" b="1"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Schneier</a:t>
            </a:r>
            <a:r>
              <a:rPr kumimoji="0" lang="en-US" altLang="en-US" sz="1400" b="1" i="0" u="none" strike="noStrike" kern="1200" cap="none" spc="0" normalizeH="0" baseline="0" noProof="0" dirty="0">
                <a:ln>
                  <a:noFill/>
                </a:ln>
                <a:solidFill>
                  <a:srgbClr val="FFFFFF"/>
                </a:solidFill>
                <a:effectLst/>
                <a:uLnTx/>
                <a:uFillTx/>
                <a:latin typeface="Times New Roman" pitchFamily="18" charset="0"/>
                <a:ea typeface="+mn-ea"/>
                <a:cs typeface="Arial" charset="0"/>
              </a:rPr>
              <a:t> also wrote</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“Throughout his adult life, Martin Luther King, Jr., had Jewish friends: political advisers Stanley </a:t>
            </a:r>
            <a:r>
              <a:rPr kumimoji="0" lang="en-US" altLang="en-US" sz="14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Levison</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and Harry </a:t>
            </a:r>
            <a:r>
              <a:rPr kumimoji="0" lang="en-US" altLang="en-US" sz="14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Wachtel</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literary agent Joan </a:t>
            </a:r>
            <a:r>
              <a:rPr kumimoji="0" lang="en-US" altLang="en-US" sz="14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Daves</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rabbis Abraham Joshua </a:t>
            </a:r>
            <a:r>
              <a:rPr kumimoji="0" lang="en-US" altLang="en-US" sz="14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Heschel</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Maurice </a:t>
            </a:r>
            <a:r>
              <a:rPr kumimoji="0" lang="en-US" altLang="en-US" sz="14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Eisendrath</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and Israel </a:t>
            </a:r>
            <a:r>
              <a:rPr kumimoji="0" lang="en-US" altLang="en-US" sz="14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Dresner</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attorneys William Kunstler, Jack Greenberg, and Morris Abram”---</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page </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171. </a:t>
            </a:r>
            <a:r>
              <a:rPr kumimoji="0" lang="en-US" altLang="en-US" sz="1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Rabbi </a:t>
            </a: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Marc </a:t>
            </a:r>
            <a:r>
              <a:rPr kumimoji="0" lang="en-US" altLang="en-US" sz="13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Schneier</a:t>
            </a: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is chairman of the World Jewish Congress American Section, founder and president of the Jewish-Muslim Foundation for Ethnic Understanding, and </a:t>
            </a:r>
            <a:r>
              <a:rPr kumimoji="0" lang="en-US" altLang="en-US" sz="1300" b="0" i="1" u="none" strike="noStrike" kern="1200" cap="none" spc="0" normalizeH="0" baseline="0" noProof="0" dirty="0">
                <a:ln>
                  <a:noFill/>
                </a:ln>
                <a:solidFill>
                  <a:srgbClr val="FFFFFF"/>
                </a:solidFill>
                <a:effectLst/>
                <a:uLnTx/>
                <a:uFillTx/>
                <a:latin typeface="Times New Roman" pitchFamily="18" charset="0"/>
                <a:ea typeface="+mn-ea"/>
                <a:cs typeface="Arial" charset="0"/>
              </a:rPr>
              <a:t>author of</a:t>
            </a: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Shared Dreams: Martin Luther King, Jr. and the Jewish Community</a:t>
            </a:r>
          </a:p>
        </p:txBody>
      </p:sp>
      <p:cxnSp>
        <p:nvCxnSpPr>
          <p:cNvPr id="156676" name="Straight Connector 10"/>
          <p:cNvCxnSpPr>
            <a:cxnSpLocks noChangeShapeType="1"/>
          </p:cNvCxnSpPr>
          <p:nvPr/>
        </p:nvCxnSpPr>
        <p:spPr bwMode="auto">
          <a:xfrm>
            <a:off x="0" y="1828800"/>
            <a:ext cx="6477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56677" name="Rectangle 2"/>
          <p:cNvSpPr>
            <a:spLocks noChangeArrowheads="1"/>
          </p:cNvSpPr>
          <p:nvPr/>
        </p:nvSpPr>
        <p:spPr bwMode="auto">
          <a:xfrm>
            <a:off x="-10887" y="4343400"/>
            <a:ext cx="63246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err="1">
                <a:ln>
                  <a:noFill/>
                </a:ln>
                <a:solidFill>
                  <a:srgbClr val="FFFF00"/>
                </a:solidFill>
                <a:effectLst/>
                <a:uLnTx/>
                <a:uFillTx/>
                <a:latin typeface="Times New Roman" pitchFamily="18" charset="0"/>
                <a:ea typeface="+mn-ea"/>
                <a:cs typeface="+mn-cs"/>
              </a:rPr>
              <a:t>Rivlin</a:t>
            </a:r>
            <a:r>
              <a:rPr kumimoji="0" lang="en-US" altLang="en-US" sz="1800" b="1" i="0" u="none" strike="noStrike" kern="1200" cap="none" spc="0" normalizeH="0" baseline="0" noProof="0" dirty="0">
                <a:ln>
                  <a:noFill/>
                </a:ln>
                <a:solidFill>
                  <a:srgbClr val="FFFF00"/>
                </a:solidFill>
                <a:effectLst/>
                <a:uLnTx/>
                <a:uFillTx/>
                <a:latin typeface="Times New Roman" pitchFamily="18" charset="0"/>
                <a:ea typeface="+mn-ea"/>
                <a:cs typeface="+mn-cs"/>
              </a:rPr>
              <a:t> addresses African-American leaders in New York visit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mn-cs"/>
              </a:rPr>
              <a:t>(</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mn-cs"/>
              </a:rPr>
              <a:t>JTA) — Israeli President Reuven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mn-cs"/>
              </a:rPr>
              <a:t>Rivlin</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mn-cs"/>
              </a:rPr>
              <a:t> began his first visit to the United States as president with a speech to leaders of the African-American community. Speaking at the Christian Cultural Center in New York,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mn-cs"/>
              </a:rPr>
              <a:t>Rivlin</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mn-cs"/>
              </a:rPr>
              <a:t> compared the establishment of Israel to the civil rights movement, and recalled the friendship of Martin Luther King, Jr. and Rabbi Abraham Joshua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mn-cs"/>
              </a:rPr>
              <a:t>Heschel</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mn-cs"/>
              </a:rPr>
              <a:t>. He said the proximity of Martin Luther King, Jr. Day last week and International Holocaust Remembrance Day this week is “no coincidence</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mn-cs"/>
              </a:rPr>
              <a:t>.”</a:t>
            </a:r>
            <a:r>
              <a:rPr kumimoji="0" lang="ar-SA"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3"/>
              </a:rPr>
              <a:t>http</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3"/>
              </a:rPr>
              <a:t>://www.jta.org/2015/01/26/news-opinion/united-states/auto-draft-30</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mn-cs"/>
              </a:rPr>
              <a:t> </a:t>
            </a:r>
          </a:p>
        </p:txBody>
      </p:sp>
      <p:cxnSp>
        <p:nvCxnSpPr>
          <p:cNvPr id="156678" name="Straight Connector 4"/>
          <p:cNvCxnSpPr>
            <a:cxnSpLocks noChangeShapeType="1"/>
          </p:cNvCxnSpPr>
          <p:nvPr/>
        </p:nvCxnSpPr>
        <p:spPr bwMode="auto">
          <a:xfrm>
            <a:off x="0" y="4343400"/>
            <a:ext cx="6477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23586" y="5486400"/>
            <a:ext cx="9151257" cy="138499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mn-cs"/>
              </a:rPr>
              <a:t>Obama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mn-cs"/>
              </a:rPr>
              <a:t>pushes ahead with plan to rejuvenate black-Jewish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mn-cs"/>
              </a:rPr>
              <a:t>alliance, </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mn-cs"/>
              </a:rPr>
              <a:t>Jewish Telegraphic Agency, 1/13/ </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mn-cs"/>
              </a:rPr>
              <a:t>2009,</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mn-cs"/>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4"/>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4"/>
              </a:rPr>
              <a:t>www.jta.org/2009/01/13/news-opinion/politics/obama-pushes-ahead-with-plan-to-rejuvenate-black-jewish-alliance</a:t>
            </a:r>
            <a:r>
              <a:rPr kumimoji="0" lang="ar-SA" sz="5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mn-cs"/>
              </a:rPr>
              <a:t>Republican candidate Carson says Muslims unfit to be U.S. president, </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mn-cs"/>
              </a:rPr>
              <a:t>Reuters, 9/21/2015</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mn-cs"/>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5"/>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5"/>
              </a:rPr>
              <a:t>www.reuters.com/article/2015/09/21/us-usa-election-republicans-idUSKCN0RK0ND20150921</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mn-cs"/>
              </a:rPr>
              <a:t>Donald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mn-cs"/>
              </a:rPr>
              <a:t>Trump dons Jewish prayer shawl at black church in Detroit</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mn-cs"/>
              </a:rPr>
              <a:t>, JTA, 9/4/2016, </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6"/>
              </a:rPr>
              <a:t>http://</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6"/>
              </a:rPr>
              <a:t>www.jta.org/2016/09/04/news-opinion/politics/pastor-gifts-trump-a-tallit-during-visit-to-detroit-black-church</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mn-cs"/>
              </a:rPr>
              <a:t>Was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mn-cs"/>
              </a:rPr>
              <a:t>Martin Luther King sacrificed by Zion</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mn-cs"/>
              </a:rPr>
              <a:t>? VT, 4/3/2018, </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7"/>
              </a:rPr>
              <a:t>https://www.veteranstoday.com/2018/04/03/mlk-zion</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7"/>
              </a:rPr>
              <a:t>/</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endPar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mn-cs"/>
            </a:endParaRPr>
          </a:p>
        </p:txBody>
      </p:sp>
      <p:cxnSp>
        <p:nvCxnSpPr>
          <p:cNvPr id="4" name="Straight Connector 3"/>
          <p:cNvCxnSpPr/>
          <p:nvPr/>
        </p:nvCxnSpPr>
        <p:spPr bwMode="auto">
          <a:xfrm>
            <a:off x="0" y="5486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10887" y="5867400"/>
            <a:ext cx="915125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10887" y="6248400"/>
            <a:ext cx="915488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6553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398024576"/>
      </p:ext>
    </p:extLst>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TextBox 1"/>
          <p:cNvSpPr txBox="1">
            <a:spLocks noChangeArrowheads="1"/>
          </p:cNvSpPr>
          <p:nvPr/>
        </p:nvSpPr>
        <p:spPr bwMode="auto">
          <a:xfrm>
            <a:off x="0" y="1280"/>
            <a:ext cx="6098476" cy="557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b="1" dirty="0">
                <a:solidFill>
                  <a:srgbClr val="FFFF00"/>
                </a:solidFill>
              </a:rPr>
              <a:t>E</a:t>
            </a:r>
            <a:r>
              <a:rPr lang="en-US" altLang="en-US" b="1" dirty="0" smtClean="0">
                <a:solidFill>
                  <a:srgbClr val="FFFF00"/>
                </a:solidFill>
              </a:rPr>
              <a:t>xample </a:t>
            </a:r>
            <a:r>
              <a:rPr lang="en-US" altLang="en-US" b="1" dirty="0">
                <a:solidFill>
                  <a:srgbClr val="FFFF00"/>
                </a:solidFill>
              </a:rPr>
              <a:t>of political manipulation of ethnic identity </a:t>
            </a:r>
          </a:p>
          <a:p>
            <a:pPr>
              <a:spcBef>
                <a:spcPct val="0"/>
              </a:spcBef>
              <a:buFontTx/>
              <a:buNone/>
            </a:pPr>
            <a:endParaRPr lang="en-US" altLang="en-US" sz="1000" dirty="0">
              <a:solidFill>
                <a:srgbClr val="FFFFFF"/>
              </a:solidFill>
            </a:endParaRPr>
          </a:p>
          <a:p>
            <a:pPr>
              <a:spcBef>
                <a:spcPct val="0"/>
              </a:spcBef>
              <a:buFontTx/>
              <a:buNone/>
            </a:pPr>
            <a:r>
              <a:rPr lang="en-US" altLang="en-US" sz="1800" dirty="0">
                <a:solidFill>
                  <a:srgbClr val="FFFFFF"/>
                </a:solidFill>
              </a:rPr>
              <a:t>Rabbi Marc </a:t>
            </a:r>
            <a:r>
              <a:rPr lang="en-US" altLang="en-US" sz="1800" dirty="0" err="1">
                <a:solidFill>
                  <a:srgbClr val="FFFFFF"/>
                </a:solidFill>
              </a:rPr>
              <a:t>Schneier</a:t>
            </a:r>
            <a:r>
              <a:rPr lang="en-US" altLang="en-US" sz="1800" dirty="0">
                <a:solidFill>
                  <a:srgbClr val="FFFFFF"/>
                </a:solidFill>
              </a:rPr>
              <a:t> established </a:t>
            </a:r>
            <a:r>
              <a:rPr lang="en-US" altLang="en-US" sz="1800" i="1" dirty="0">
                <a:solidFill>
                  <a:srgbClr val="FFFFFF"/>
                </a:solidFill>
              </a:rPr>
              <a:t>The Foundation  for Ethnic Understanding</a:t>
            </a:r>
            <a:r>
              <a:rPr lang="en-US" altLang="en-US" sz="1800" dirty="0">
                <a:solidFill>
                  <a:srgbClr val="FFFFFF"/>
                </a:solidFill>
              </a:rPr>
              <a:t>, led a campaign of </a:t>
            </a:r>
            <a:r>
              <a:rPr lang="en-US" altLang="en-US" sz="1800" i="1" dirty="0">
                <a:solidFill>
                  <a:srgbClr val="FFFFFF"/>
                </a:solidFill>
              </a:rPr>
              <a:t>twinning synagogues and mosques</a:t>
            </a:r>
            <a:r>
              <a:rPr lang="en-US" altLang="en-US" sz="1800" dirty="0">
                <a:solidFill>
                  <a:srgbClr val="FFFFFF"/>
                </a:solidFill>
              </a:rPr>
              <a:t>, and co-authored a book (</a:t>
            </a:r>
            <a:r>
              <a:rPr lang="en-US" altLang="en-US" sz="1800" i="1" dirty="0">
                <a:solidFill>
                  <a:srgbClr val="FFFFFF"/>
                </a:solidFill>
              </a:rPr>
              <a:t>Sons of Abraham</a:t>
            </a:r>
            <a:r>
              <a:rPr lang="en-US" altLang="en-US" sz="1800" dirty="0">
                <a:solidFill>
                  <a:srgbClr val="FFFFFF"/>
                </a:solidFill>
              </a:rPr>
              <a:t>) with a Muslim Imam. </a:t>
            </a:r>
          </a:p>
          <a:p>
            <a:pPr>
              <a:spcBef>
                <a:spcPct val="0"/>
              </a:spcBef>
              <a:buFontTx/>
              <a:buNone/>
            </a:pPr>
            <a:r>
              <a:rPr lang="en-US" altLang="en-US" sz="1800" dirty="0">
                <a:solidFill>
                  <a:srgbClr val="FFFFFF"/>
                </a:solidFill>
              </a:rPr>
              <a:t>Rabbi </a:t>
            </a:r>
            <a:r>
              <a:rPr lang="en-US" altLang="en-US" sz="1800" dirty="0" err="1">
                <a:solidFill>
                  <a:srgbClr val="FFFFFF"/>
                </a:solidFill>
              </a:rPr>
              <a:t>Schneier</a:t>
            </a:r>
            <a:r>
              <a:rPr lang="en-US" altLang="en-US" sz="1800" dirty="0">
                <a:solidFill>
                  <a:srgbClr val="FFFFFF"/>
                </a:solidFill>
              </a:rPr>
              <a:t> wrote in the book: </a:t>
            </a:r>
            <a:r>
              <a:rPr lang="en-US" altLang="en-US" sz="1800" b="1" dirty="0">
                <a:solidFill>
                  <a:srgbClr val="FFFF00"/>
                </a:solidFill>
              </a:rPr>
              <a:t>“Certainly, Muslims as well as Jews are descendants of Abraham … if you are anti-Zionist, you are anti-Semitic”--- </a:t>
            </a:r>
            <a:r>
              <a:rPr lang="en-US" altLang="en-US" sz="1800" dirty="0">
                <a:solidFill>
                  <a:srgbClr val="FFFFFF"/>
                </a:solidFill>
              </a:rPr>
              <a:t>pages 71 and 176, respectively.</a:t>
            </a:r>
          </a:p>
          <a:p>
            <a:pPr>
              <a:spcBef>
                <a:spcPct val="0"/>
              </a:spcBef>
              <a:buFontTx/>
              <a:buNone/>
            </a:pPr>
            <a:r>
              <a:rPr lang="en-US" altLang="en-US" sz="1800" dirty="0">
                <a:solidFill>
                  <a:srgbClr val="FFFFFF"/>
                </a:solidFill>
              </a:rPr>
              <a:t>Imam </a:t>
            </a:r>
            <a:r>
              <a:rPr lang="en-US" altLang="en-US" sz="1800" dirty="0" err="1">
                <a:solidFill>
                  <a:srgbClr val="FFFFFF"/>
                </a:solidFill>
              </a:rPr>
              <a:t>Shamsi</a:t>
            </a:r>
            <a:r>
              <a:rPr lang="en-US" altLang="en-US" sz="1800" dirty="0">
                <a:solidFill>
                  <a:srgbClr val="FFFFFF"/>
                </a:solidFill>
              </a:rPr>
              <a:t> Ali, the Indonesian-born co-author of the book wrote: “</a:t>
            </a:r>
            <a:r>
              <a:rPr lang="en-US" altLang="en-US" sz="1800" b="1" dirty="0">
                <a:solidFill>
                  <a:srgbClr val="FFFF00"/>
                </a:solidFill>
              </a:rPr>
              <a:t>When Hamas was holding the Israeli soldier Gilad </a:t>
            </a:r>
            <a:r>
              <a:rPr lang="en-US" altLang="en-US" sz="1800" b="1" dirty="0" err="1">
                <a:solidFill>
                  <a:srgbClr val="FFFF00"/>
                </a:solidFill>
              </a:rPr>
              <a:t>shalit</a:t>
            </a:r>
            <a:r>
              <a:rPr lang="en-US" altLang="en-US" sz="1800" b="1" dirty="0">
                <a:solidFill>
                  <a:srgbClr val="FFFF00"/>
                </a:solidFill>
              </a:rPr>
              <a:t> captive, I signed a letter with ten other prominent Muslims---Imams, professors, and the two Muslim members of the US Congress, Keith Ellison and André Carson---to ask for his release”</a:t>
            </a:r>
            <a:r>
              <a:rPr lang="en-US" altLang="en-US" sz="1800" dirty="0">
                <a:solidFill>
                  <a:srgbClr val="FFFFFF"/>
                </a:solidFill>
              </a:rPr>
              <a:t> –page </a:t>
            </a:r>
            <a:r>
              <a:rPr lang="en-US" altLang="en-US" sz="1800" dirty="0" smtClean="0">
                <a:solidFill>
                  <a:srgbClr val="FFFFFF"/>
                </a:solidFill>
              </a:rPr>
              <a:t>186. </a:t>
            </a:r>
            <a:r>
              <a:rPr lang="en-US" altLang="en-US" sz="1000" dirty="0" smtClean="0">
                <a:solidFill>
                  <a:srgbClr val="FFFFFF"/>
                </a:solidFill>
              </a:rPr>
              <a:t>Rabbi </a:t>
            </a:r>
            <a:r>
              <a:rPr lang="en-US" altLang="en-US" sz="1000" dirty="0">
                <a:solidFill>
                  <a:srgbClr val="FFFFFF"/>
                </a:solidFill>
              </a:rPr>
              <a:t>Marc </a:t>
            </a:r>
            <a:r>
              <a:rPr lang="en-US" altLang="en-US" sz="1000" dirty="0" err="1">
                <a:solidFill>
                  <a:srgbClr val="FFFFFF"/>
                </a:solidFill>
              </a:rPr>
              <a:t>Schneier</a:t>
            </a:r>
            <a:r>
              <a:rPr lang="en-US" altLang="en-US" sz="1000" dirty="0">
                <a:solidFill>
                  <a:srgbClr val="FFFFFF"/>
                </a:solidFill>
              </a:rPr>
              <a:t> is chairman of the World Jewish Congress American Section, founder and president of the Jewish-Muslim Foundation for Ethnic Understanding, and </a:t>
            </a:r>
            <a:r>
              <a:rPr lang="en-US" altLang="en-US" sz="1000" i="1" dirty="0">
                <a:solidFill>
                  <a:srgbClr val="FFFFFF"/>
                </a:solidFill>
              </a:rPr>
              <a:t>author of</a:t>
            </a:r>
            <a:r>
              <a:rPr lang="en-US" altLang="en-US" sz="1000" dirty="0">
                <a:solidFill>
                  <a:srgbClr val="FFFFFF"/>
                </a:solidFill>
              </a:rPr>
              <a:t> Shared Dreams: Martin Luther King, Jr. and the Jewish Community</a:t>
            </a:r>
          </a:p>
        </p:txBody>
      </p:sp>
      <p:pic>
        <p:nvPicPr>
          <p:cNvPr id="15769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8476" y="-34925"/>
            <a:ext cx="3045524" cy="536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5440740"/>
            <a:ext cx="9144000" cy="1384995"/>
          </a:xfrm>
          <a:prstGeom prst="rect">
            <a:avLst/>
          </a:prstGeom>
        </p:spPr>
        <p:txBody>
          <a:bodyPr wrap="square">
            <a:spAutoFit/>
          </a:bodyPr>
          <a:lstStyle/>
          <a:p>
            <a:pPr eaLnBrk="0" hangingPunct="0"/>
            <a:r>
              <a:rPr lang="en-US" sz="1600" b="1" dirty="0" smtClean="0">
                <a:solidFill>
                  <a:srgbClr val="FFFF00"/>
                </a:solidFill>
                <a:cs typeface="+mn-cs"/>
              </a:rPr>
              <a:t>“The </a:t>
            </a:r>
            <a:r>
              <a:rPr lang="en-US" sz="1600" b="1" dirty="0">
                <a:solidFill>
                  <a:srgbClr val="FFFF00"/>
                </a:solidFill>
                <a:cs typeface="+mn-cs"/>
              </a:rPr>
              <a:t>goal of Sharing the Well is to highlight what we share as Muslims and Jews in America today and to use this </a:t>
            </a:r>
            <a:r>
              <a:rPr lang="en-US" sz="1600" b="1" dirty="0" smtClean="0">
                <a:solidFill>
                  <a:srgbClr val="FFFF00"/>
                </a:solidFill>
                <a:cs typeface="+mn-cs"/>
              </a:rPr>
              <a:t>as a </a:t>
            </a:r>
            <a:r>
              <a:rPr lang="en-US" sz="1600" b="1" dirty="0">
                <a:solidFill>
                  <a:srgbClr val="FFFF00"/>
                </a:solidFill>
                <a:cs typeface="+mn-cs"/>
              </a:rPr>
              <a:t>starting point for deeper learning and dialogue</a:t>
            </a:r>
            <a:r>
              <a:rPr lang="en-US" sz="1600" b="1" dirty="0" smtClean="0">
                <a:solidFill>
                  <a:srgbClr val="FFFF00"/>
                </a:solidFill>
                <a:cs typeface="+mn-cs"/>
              </a:rPr>
              <a:t>. </a:t>
            </a:r>
            <a:r>
              <a:rPr lang="en-US" sz="1600" b="1" dirty="0">
                <a:solidFill>
                  <a:srgbClr val="FFFF00"/>
                </a:solidFill>
                <a:cs typeface="+mn-cs"/>
              </a:rPr>
              <a:t>To this end, we have chosen to omit discussion of the Israel-Palestine issue</a:t>
            </a:r>
            <a:r>
              <a:rPr lang="en-US" sz="1600" b="1" dirty="0" smtClean="0">
                <a:solidFill>
                  <a:srgbClr val="FFFF00"/>
                </a:solidFill>
                <a:cs typeface="+mn-cs"/>
              </a:rPr>
              <a:t>.” </a:t>
            </a:r>
            <a:r>
              <a:rPr lang="en-US" sz="1200" dirty="0">
                <a:solidFill>
                  <a:srgbClr val="FFFFFF"/>
                </a:solidFill>
                <a:cs typeface="+mn-cs"/>
              </a:rPr>
              <a:t>Introductions to Sharing the Well, From the Editors Kim </a:t>
            </a:r>
            <a:r>
              <a:rPr lang="en-US" sz="1200" dirty="0" err="1">
                <a:solidFill>
                  <a:srgbClr val="FFFFFF"/>
                </a:solidFill>
                <a:cs typeface="+mn-cs"/>
              </a:rPr>
              <a:t>Zeitman</a:t>
            </a:r>
            <a:r>
              <a:rPr lang="en-US" sz="1200" dirty="0">
                <a:solidFill>
                  <a:srgbClr val="FFFFFF"/>
                </a:solidFill>
                <a:cs typeface="+mn-cs"/>
              </a:rPr>
              <a:t> and Dr. Mohamed </a:t>
            </a:r>
            <a:r>
              <a:rPr lang="en-US" sz="1200" dirty="0" err="1">
                <a:solidFill>
                  <a:srgbClr val="FFFFFF"/>
                </a:solidFill>
                <a:cs typeface="+mn-cs"/>
              </a:rPr>
              <a:t>Elsanousi</a:t>
            </a:r>
            <a:r>
              <a:rPr lang="en-US" sz="1200" dirty="0">
                <a:solidFill>
                  <a:srgbClr val="FFFFFF"/>
                </a:solidFill>
                <a:cs typeface="+mn-cs"/>
              </a:rPr>
              <a:t> (page 4). SHARING THE WELL:A Resource Guide for Jewish-Muslim Engagement, A Project of The Jewish Theological Seminary, Hartford Seminary, and the Islamic Society of North America, Kim </a:t>
            </a:r>
            <a:r>
              <a:rPr lang="en-US" sz="1200" dirty="0" err="1">
                <a:solidFill>
                  <a:srgbClr val="FFFFFF"/>
                </a:solidFill>
                <a:cs typeface="+mn-cs"/>
              </a:rPr>
              <a:t>Zeitman</a:t>
            </a:r>
            <a:r>
              <a:rPr lang="en-US" sz="1200" dirty="0">
                <a:solidFill>
                  <a:srgbClr val="FFFFFF"/>
                </a:solidFill>
                <a:cs typeface="+mn-cs"/>
              </a:rPr>
              <a:t> and Dr. Mohamed </a:t>
            </a:r>
            <a:r>
              <a:rPr lang="en-US" sz="1200" dirty="0" err="1">
                <a:solidFill>
                  <a:srgbClr val="FFFFFF"/>
                </a:solidFill>
                <a:cs typeface="+mn-cs"/>
              </a:rPr>
              <a:t>Elsanousi</a:t>
            </a:r>
            <a:r>
              <a:rPr lang="en-US" sz="1200" dirty="0">
                <a:solidFill>
                  <a:srgbClr val="FFFFFF"/>
                </a:solidFill>
                <a:cs typeface="+mn-cs"/>
              </a:rPr>
              <a:t>, Editors, </a:t>
            </a:r>
            <a:r>
              <a:rPr lang="en-US" sz="1200" dirty="0" smtClean="0">
                <a:solidFill>
                  <a:srgbClr val="FFFFFF"/>
                </a:solidFill>
                <a:cs typeface="+mn-cs"/>
                <a:hlinkClick r:id="rId3"/>
              </a:rPr>
              <a:t>http</a:t>
            </a:r>
            <a:r>
              <a:rPr lang="en-US" sz="1200" dirty="0">
                <a:solidFill>
                  <a:srgbClr val="FFFFFF"/>
                </a:solidFill>
                <a:cs typeface="+mn-cs"/>
                <a:hlinkClick r:id="rId3"/>
              </a:rPr>
              <a:t>://</a:t>
            </a:r>
            <a:r>
              <a:rPr lang="en-US" sz="1200" dirty="0" smtClean="0">
                <a:solidFill>
                  <a:srgbClr val="FFFFFF"/>
                </a:solidFill>
                <a:cs typeface="+mn-cs"/>
                <a:hlinkClick r:id="rId3"/>
              </a:rPr>
              <a:t>www.isna.net/uploads/1/5/7/4/15744382/sharing_the_well_final.pdf</a:t>
            </a:r>
            <a:r>
              <a:rPr lang="en-US" sz="1200" dirty="0" smtClean="0">
                <a:solidFill>
                  <a:srgbClr val="FFFFFF"/>
                </a:solidFill>
                <a:cs typeface="+mn-cs"/>
              </a:rPr>
              <a:t> </a:t>
            </a:r>
            <a:endParaRPr lang="en-US" sz="1200" dirty="0">
              <a:solidFill>
                <a:srgbClr val="FFFFFF"/>
              </a:solidFill>
              <a:cs typeface="+mn-cs"/>
            </a:endParaRPr>
          </a:p>
        </p:txBody>
      </p:sp>
      <p:cxnSp>
        <p:nvCxnSpPr>
          <p:cNvPr id="4" name="Straight Connector 3"/>
          <p:cNvCxnSpPr/>
          <p:nvPr/>
        </p:nvCxnSpPr>
        <p:spPr bwMode="auto">
          <a:xfrm>
            <a:off x="0" y="5410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754268866"/>
      </p:ext>
    </p:extLst>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File:FFEU Imams and rabb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10545"/>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723" name="Rectangle 2"/>
          <p:cNvSpPr>
            <a:spLocks noChangeArrowheads="1"/>
          </p:cNvSpPr>
          <p:nvPr/>
        </p:nvSpPr>
        <p:spPr bwMode="auto">
          <a:xfrm>
            <a:off x="0" y="0"/>
            <a:ext cx="91313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b="1" dirty="0" smtClean="0">
                <a:solidFill>
                  <a:srgbClr val="FFFF00"/>
                </a:solidFill>
              </a:rPr>
              <a:t>Example </a:t>
            </a:r>
            <a:r>
              <a:rPr lang="en-US" altLang="en-US" sz="2800" b="1" dirty="0">
                <a:solidFill>
                  <a:srgbClr val="FFFF00"/>
                </a:solidFill>
              </a:rPr>
              <a:t>of political manipulation of ethnic identity</a:t>
            </a:r>
          </a:p>
          <a:p>
            <a:pPr algn="ctr">
              <a:spcBef>
                <a:spcPct val="0"/>
              </a:spcBef>
              <a:buFontTx/>
              <a:buNone/>
            </a:pPr>
            <a:r>
              <a:rPr lang="en-US" altLang="en-US" sz="1400" dirty="0">
                <a:solidFill>
                  <a:srgbClr val="FFFFFF"/>
                </a:solidFill>
              </a:rPr>
              <a:t>Rabbi Marc </a:t>
            </a:r>
            <a:r>
              <a:rPr lang="en-US" altLang="en-US" sz="1400" dirty="0" err="1">
                <a:solidFill>
                  <a:srgbClr val="FFFFFF"/>
                </a:solidFill>
              </a:rPr>
              <a:t>Schneier</a:t>
            </a:r>
            <a:r>
              <a:rPr lang="en-US" altLang="en-US" sz="1400" dirty="0">
                <a:solidFill>
                  <a:srgbClr val="FFFFFF"/>
                </a:solidFill>
              </a:rPr>
              <a:t> is chairman of the World Jewish Congress American Section and founder and president of the Jewish-Muslim Foundation for Ethnic Understanding, </a:t>
            </a:r>
            <a:r>
              <a:rPr lang="en-US" altLang="en-US" sz="1400" dirty="0">
                <a:solidFill>
                  <a:srgbClr val="FFFFFF"/>
                </a:solidFill>
                <a:hlinkClick r:id="rId3"/>
              </a:rPr>
              <a:t>http://www.ffeu.org/newsletters/newsletter_fall07.pdf</a:t>
            </a:r>
            <a:r>
              <a:rPr lang="en-US" altLang="en-US" sz="1400" dirty="0">
                <a:solidFill>
                  <a:srgbClr val="FFFFFF"/>
                </a:solidFill>
              </a:rPr>
              <a:t>  </a:t>
            </a:r>
          </a:p>
        </p:txBody>
      </p:sp>
      <p:sp>
        <p:nvSpPr>
          <p:cNvPr id="158724" name="TextBox 4"/>
          <p:cNvSpPr txBox="1">
            <a:spLocks noChangeArrowheads="1"/>
          </p:cNvSpPr>
          <p:nvPr/>
        </p:nvSpPr>
        <p:spPr bwMode="auto">
          <a:xfrm>
            <a:off x="29027" y="6146009"/>
            <a:ext cx="91276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600" b="1" dirty="0" err="1">
                <a:solidFill>
                  <a:srgbClr val="FFFF00"/>
                </a:solidFill>
              </a:rPr>
              <a:t>Schneier</a:t>
            </a:r>
            <a:r>
              <a:rPr lang="en-US" altLang="en-US" sz="1600" b="1" dirty="0">
                <a:solidFill>
                  <a:srgbClr val="FFFF00"/>
                </a:solidFill>
              </a:rPr>
              <a:t> has been honored by the United States Congress, the State of Israel, the NAACP, the Southern Christian Leadership Conference, and the  American Civil Rights Education Services. </a:t>
            </a:r>
            <a:r>
              <a:rPr lang="en-US" altLang="en-US" sz="1600" b="1" dirty="0" err="1">
                <a:solidFill>
                  <a:srgbClr val="FFFF00"/>
                </a:solidFill>
              </a:rPr>
              <a:t>Wkp</a:t>
            </a:r>
            <a:endParaRPr lang="en-US" altLang="en-US" sz="1600" b="1" dirty="0">
              <a:solidFill>
                <a:srgbClr val="FFFF00"/>
              </a:solidFill>
            </a:endParaRPr>
          </a:p>
        </p:txBody>
      </p:sp>
      <p:pic>
        <p:nvPicPr>
          <p:cNvPr id="158725" name="Picture 4" descr="http://www.worldjewishcongress.org/images/najc_ms_gw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5800" y="3583283"/>
            <a:ext cx="2095500" cy="1529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726" name="Rectangle 7"/>
          <p:cNvSpPr>
            <a:spLocks noChangeArrowheads="1"/>
          </p:cNvSpPr>
          <p:nvPr/>
        </p:nvSpPr>
        <p:spPr bwMode="auto">
          <a:xfrm>
            <a:off x="7035799" y="5106081"/>
            <a:ext cx="21154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000" i="1" dirty="0" err="1">
                <a:solidFill>
                  <a:srgbClr val="FFFFFF"/>
                </a:solidFill>
              </a:rPr>
              <a:t>Schneier</a:t>
            </a:r>
            <a:r>
              <a:rPr lang="en-US" altLang="en-US" sz="1000" i="1" dirty="0">
                <a:solidFill>
                  <a:srgbClr val="FFFFFF"/>
                </a:solidFill>
              </a:rPr>
              <a:t> talking with US President Bush in Jerusalem, May 2008. WJC</a:t>
            </a:r>
          </a:p>
        </p:txBody>
      </p:sp>
      <p:sp>
        <p:nvSpPr>
          <p:cNvPr id="158727" name="TextBox 1"/>
          <p:cNvSpPr txBox="1">
            <a:spLocks noChangeArrowheads="1"/>
          </p:cNvSpPr>
          <p:nvPr/>
        </p:nvSpPr>
        <p:spPr bwMode="auto">
          <a:xfrm>
            <a:off x="0" y="4207017"/>
            <a:ext cx="309154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0" hangingPunct="0">
              <a:spcBef>
                <a:spcPct val="0"/>
              </a:spcBef>
              <a:buFontTx/>
              <a:buNone/>
            </a:pPr>
            <a:r>
              <a:rPr lang="en-US" altLang="en-US" sz="1000" dirty="0">
                <a:solidFill>
                  <a:srgbClr val="FFFF00"/>
                </a:solidFill>
                <a:cs typeface="+mn-cs"/>
              </a:rPr>
              <a:t>The Jewish Council for Public Affairs [whose mission includes dedication to the safety and security of the state of Israel] passed a “resolution that achieved wide backing of public-policy advocates from more than 100 community relations councils and 14 national organizations encouraged local communities to pursue Jewish-Muslim dialogue on common concerns such as civil liberties issues and fighting racism and prejudice” ---Eric Fingerhut, “Darfur still on the brain at JCPA gathering, </a:t>
            </a:r>
            <a:r>
              <a:rPr lang="en-US" altLang="en-US" sz="1000" dirty="0" smtClean="0">
                <a:solidFill>
                  <a:srgbClr val="FFFFFF"/>
                </a:solidFill>
                <a:cs typeface="+mn-cs"/>
              </a:rPr>
              <a:t>The Times of Israel, 3/6/2009</a:t>
            </a:r>
            <a:r>
              <a:rPr lang="en-US" altLang="en-US" sz="1000" dirty="0">
                <a:solidFill>
                  <a:srgbClr val="FFFFFF"/>
                </a:solidFill>
                <a:cs typeface="+mn-cs"/>
              </a:rPr>
              <a:t>, </a:t>
            </a:r>
            <a:r>
              <a:rPr lang="en-US" altLang="en-US" sz="1000" dirty="0">
                <a:solidFill>
                  <a:srgbClr val="FFFFFF"/>
                </a:solidFill>
                <a:cs typeface="+mn-cs"/>
                <a:hlinkClick r:id="rId5"/>
              </a:rPr>
              <a:t>http://jewishstandard.timesofisrael.com/darfur-still-on-the-brain-at-jcpa-gathering</a:t>
            </a:r>
            <a:r>
              <a:rPr lang="en-US" altLang="en-US" sz="1000" dirty="0" smtClean="0">
                <a:solidFill>
                  <a:srgbClr val="FFFFFF"/>
                </a:solidFill>
                <a:cs typeface="+mn-cs"/>
                <a:hlinkClick r:id="rId5"/>
              </a:rPr>
              <a:t>/</a:t>
            </a:r>
            <a:r>
              <a:rPr lang="en-US" altLang="en-US" sz="1000" dirty="0" smtClean="0">
                <a:solidFill>
                  <a:srgbClr val="FFFFFF"/>
                </a:solidFill>
                <a:cs typeface="+mn-cs"/>
              </a:rPr>
              <a:t> </a:t>
            </a:r>
            <a:endParaRPr lang="en-US" altLang="en-US" sz="1000" b="1" dirty="0">
              <a:solidFill>
                <a:srgbClr val="FFFFFF"/>
              </a:solidFill>
              <a:cs typeface="+mn-cs"/>
            </a:endParaRPr>
          </a:p>
        </p:txBody>
      </p:sp>
    </p:spTree>
    <p:extLst>
      <p:ext uri="{BB962C8B-B14F-4D97-AF65-F5344CB8AC3E}">
        <p14:creationId xmlns:p14="http://schemas.microsoft.com/office/powerpoint/2010/main" val="4269079688"/>
      </p:ext>
    </p:extLst>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1"/>
          <p:cNvSpPr>
            <a:spLocks noChangeArrowheads="1"/>
          </p:cNvSpPr>
          <p:nvPr/>
        </p:nvSpPr>
        <p:spPr bwMode="auto">
          <a:xfrm>
            <a:off x="-3175" y="0"/>
            <a:ext cx="914717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300" b="1" dirty="0">
                <a:solidFill>
                  <a:srgbClr val="FFFF00"/>
                </a:solidFill>
                <a:cs typeface="+mn-cs"/>
              </a:rPr>
              <a:t>With </a:t>
            </a:r>
            <a:r>
              <a:rPr lang="en-US" altLang="en-US" sz="4300" b="1" dirty="0" err="1">
                <a:solidFill>
                  <a:srgbClr val="FFFF00"/>
                </a:solidFill>
                <a:cs typeface="+mn-cs"/>
              </a:rPr>
              <a:t>Herzliya</a:t>
            </a:r>
            <a:r>
              <a:rPr lang="en-US" altLang="en-US" sz="4300" b="1" dirty="0">
                <a:solidFill>
                  <a:srgbClr val="FFFF00"/>
                </a:solidFill>
                <a:cs typeface="+mn-cs"/>
              </a:rPr>
              <a:t> condo project, </a:t>
            </a:r>
            <a:r>
              <a:rPr lang="en-US" altLang="en-US" sz="4300" b="1" dirty="0" err="1">
                <a:solidFill>
                  <a:srgbClr val="FFFF00"/>
                </a:solidFill>
                <a:cs typeface="+mn-cs"/>
              </a:rPr>
              <a:t>Schneier</a:t>
            </a:r>
            <a:r>
              <a:rPr lang="en-US" altLang="en-US" sz="4300" b="1" dirty="0">
                <a:solidFill>
                  <a:srgbClr val="FFFF00"/>
                </a:solidFill>
                <a:cs typeface="+mn-cs"/>
              </a:rPr>
              <a:t> pitches Hamptons-style Zionism</a:t>
            </a:r>
          </a:p>
          <a:p>
            <a:pPr eaLnBrk="1" hangingPunct="1">
              <a:spcBef>
                <a:spcPct val="0"/>
              </a:spcBef>
              <a:buFontTx/>
              <a:buNone/>
            </a:pPr>
            <a:r>
              <a:rPr lang="en-US" altLang="en-US" sz="1100" b="1" dirty="0">
                <a:solidFill>
                  <a:srgbClr val="FFFFFF"/>
                </a:solidFill>
                <a:cs typeface="+mn-cs"/>
              </a:rPr>
              <a:t>JTA, 11/26/2014, </a:t>
            </a:r>
            <a:r>
              <a:rPr lang="en-US" altLang="en-US" sz="1000" b="1" dirty="0">
                <a:solidFill>
                  <a:srgbClr val="FFFF00"/>
                </a:solidFill>
                <a:cs typeface="+mn-cs"/>
                <a:hlinkClick r:id="rId2"/>
              </a:rPr>
              <a:t>http://www.jta.org/2014/11/26/news-opinion/united-states/with-herzliya-condo-project-east-end-rabbi-pitches-hamptons-style-zionism</a:t>
            </a:r>
            <a:r>
              <a:rPr lang="en-US" altLang="en-US" sz="1000" b="1" dirty="0">
                <a:solidFill>
                  <a:srgbClr val="FFFF00"/>
                </a:solidFill>
                <a:cs typeface="+mn-cs"/>
              </a:rPr>
              <a:t> </a:t>
            </a:r>
          </a:p>
        </p:txBody>
      </p:sp>
      <p:pic>
        <p:nvPicPr>
          <p:cNvPr id="21504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9525" y="1800225"/>
            <a:ext cx="4081463"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5044" name="Rectangle 2"/>
          <p:cNvSpPr>
            <a:spLocks noChangeArrowheads="1"/>
          </p:cNvSpPr>
          <p:nvPr/>
        </p:nvSpPr>
        <p:spPr bwMode="auto">
          <a:xfrm>
            <a:off x="5089525" y="4430713"/>
            <a:ext cx="402748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rgbClr val="FFFF00"/>
                </a:solidFill>
                <a:cs typeface="+mn-cs"/>
              </a:rPr>
              <a:t>A rendering of The Hamptons in </a:t>
            </a:r>
            <a:r>
              <a:rPr lang="en-US" altLang="en-US" sz="2800" b="1" dirty="0" err="1">
                <a:solidFill>
                  <a:srgbClr val="FFFF00"/>
                </a:solidFill>
                <a:cs typeface="+mn-cs"/>
              </a:rPr>
              <a:t>Herzliya</a:t>
            </a:r>
            <a:r>
              <a:rPr lang="en-US" altLang="en-US" sz="2800" b="1" dirty="0">
                <a:solidFill>
                  <a:srgbClr val="FFFF00"/>
                </a:solidFill>
                <a:cs typeface="+mn-cs"/>
              </a:rPr>
              <a:t> </a:t>
            </a:r>
            <a:r>
              <a:rPr lang="en-US" altLang="en-US" sz="2800" b="1" dirty="0" err="1">
                <a:solidFill>
                  <a:srgbClr val="FFFF00"/>
                </a:solidFill>
                <a:cs typeface="+mn-cs"/>
              </a:rPr>
              <a:t>Pituach</a:t>
            </a:r>
            <a:r>
              <a:rPr lang="en-US" altLang="en-US" sz="2800" b="1" dirty="0">
                <a:solidFill>
                  <a:srgbClr val="FFFF00"/>
                </a:solidFill>
                <a:cs typeface="+mn-cs"/>
              </a:rPr>
              <a:t> (Courtesy of The Hampton Synagogue)</a:t>
            </a:r>
          </a:p>
        </p:txBody>
      </p:sp>
      <p:sp>
        <p:nvSpPr>
          <p:cNvPr id="215045" name="TextBox 3"/>
          <p:cNvSpPr txBox="1">
            <a:spLocks noChangeArrowheads="1"/>
          </p:cNvSpPr>
          <p:nvPr/>
        </p:nvSpPr>
        <p:spPr bwMode="auto">
          <a:xfrm>
            <a:off x="-3175" y="1584325"/>
            <a:ext cx="5089525"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solidFill>
                  <a:srgbClr val="FFFFFF"/>
                </a:solidFill>
                <a:cs typeface="+mn-cs"/>
              </a:rPr>
              <a:t>The 34-unit building is the brainchild of Rabbi Marc </a:t>
            </a:r>
            <a:r>
              <a:rPr lang="en-US" altLang="en-US" sz="1600" dirty="0" err="1">
                <a:solidFill>
                  <a:srgbClr val="FFFFFF"/>
                </a:solidFill>
                <a:cs typeface="+mn-cs"/>
              </a:rPr>
              <a:t>Schneier</a:t>
            </a:r>
            <a:r>
              <a:rPr lang="en-US" altLang="en-US" sz="1600" dirty="0">
                <a:solidFill>
                  <a:srgbClr val="FFFFFF"/>
                </a:solidFill>
                <a:cs typeface="+mn-cs"/>
              </a:rPr>
              <a:t> of The Hampton Synagogue, an Orthodox congregation on Long Island’s posh East End. The synagogue has one of the most affluent memberships in the country and is also very generous toward Israel: In just two weekends last summer, congregants raised more than $1 million for an Israel emergency campaign and another $535,000 for United </a:t>
            </a:r>
            <a:r>
              <a:rPr lang="en-US" altLang="en-US" sz="1600" dirty="0" err="1">
                <a:solidFill>
                  <a:srgbClr val="FFFFFF"/>
                </a:solidFill>
                <a:cs typeface="+mn-cs"/>
              </a:rPr>
              <a:t>Hatzalah</a:t>
            </a:r>
            <a:r>
              <a:rPr lang="en-US" altLang="en-US" sz="1600" dirty="0">
                <a:solidFill>
                  <a:srgbClr val="FFFFFF"/>
                </a:solidFill>
                <a:cs typeface="+mn-cs"/>
              </a:rPr>
              <a:t>, the Israeli emergency rescue service.</a:t>
            </a:r>
          </a:p>
          <a:p>
            <a:pPr eaLnBrk="1" hangingPunct="1">
              <a:spcBef>
                <a:spcPct val="0"/>
              </a:spcBef>
              <a:buFontTx/>
              <a:buNone/>
            </a:pPr>
            <a:endParaRPr lang="en-US" altLang="en-US" sz="1600" dirty="0">
              <a:solidFill>
                <a:srgbClr val="FFFFFF"/>
              </a:solidFill>
              <a:cs typeface="+mn-cs"/>
            </a:endParaRPr>
          </a:p>
          <a:p>
            <a:pPr eaLnBrk="1" hangingPunct="1">
              <a:spcBef>
                <a:spcPct val="0"/>
              </a:spcBef>
              <a:buFontTx/>
              <a:buNone/>
            </a:pPr>
            <a:r>
              <a:rPr lang="en-US" altLang="en-US" sz="1600" dirty="0">
                <a:solidFill>
                  <a:srgbClr val="FFFFFF"/>
                </a:solidFill>
                <a:cs typeface="+mn-cs"/>
              </a:rPr>
              <a:t>But this project aims to get community members to go beyond opening their checkbooks for Israel.</a:t>
            </a:r>
          </a:p>
          <a:p>
            <a:pPr eaLnBrk="1" hangingPunct="1">
              <a:spcBef>
                <a:spcPct val="0"/>
              </a:spcBef>
              <a:buFontTx/>
              <a:buNone/>
            </a:pPr>
            <a:endParaRPr lang="en-US" altLang="en-US" sz="1600" dirty="0">
              <a:solidFill>
                <a:srgbClr val="FFFFFF"/>
              </a:solidFill>
              <a:cs typeface="+mn-cs"/>
            </a:endParaRPr>
          </a:p>
          <a:p>
            <a:pPr eaLnBrk="1" hangingPunct="1">
              <a:spcBef>
                <a:spcPct val="0"/>
              </a:spcBef>
              <a:buFontTx/>
              <a:buNone/>
            </a:pPr>
            <a:r>
              <a:rPr lang="en-US" altLang="en-US" sz="1600" dirty="0">
                <a:solidFill>
                  <a:srgbClr val="FFFFFF"/>
                </a:solidFill>
                <a:cs typeface="+mn-cs"/>
              </a:rPr>
              <a:t>“This is a campaign to challenge Jews in the Diaspora to raise their commitment from giving to Israel to owning a piece of Israel,” </a:t>
            </a:r>
            <a:r>
              <a:rPr lang="en-US" altLang="en-US" sz="1600" dirty="0" err="1">
                <a:solidFill>
                  <a:srgbClr val="FFFFFF"/>
                </a:solidFill>
                <a:cs typeface="+mn-cs"/>
              </a:rPr>
              <a:t>Schneier</a:t>
            </a:r>
            <a:r>
              <a:rPr lang="en-US" altLang="en-US" sz="1600" dirty="0">
                <a:solidFill>
                  <a:srgbClr val="FFFFFF"/>
                </a:solidFill>
                <a:cs typeface="+mn-cs"/>
              </a:rPr>
              <a:t>, who used to work in real estate, told JTA. “Owning only strengthens your commitment, it only intensifies your relationship, it only reinforces your dedication and devotion.”</a:t>
            </a:r>
          </a:p>
        </p:txBody>
      </p:sp>
      <p:sp>
        <p:nvSpPr>
          <p:cNvPr id="2" name="Rectangle 1"/>
          <p:cNvSpPr/>
          <p:nvPr/>
        </p:nvSpPr>
        <p:spPr>
          <a:xfrm>
            <a:off x="0" y="6304002"/>
            <a:ext cx="9170988" cy="553998"/>
          </a:xfrm>
          <a:prstGeom prst="rect">
            <a:avLst/>
          </a:prstGeom>
        </p:spPr>
        <p:txBody>
          <a:bodyPr wrap="square">
            <a:spAutoFit/>
          </a:bodyPr>
          <a:lstStyle/>
          <a:p>
            <a:pPr eaLnBrk="0" hangingPunct="0"/>
            <a:r>
              <a:rPr lang="en-US" sz="2000" b="1" dirty="0">
                <a:solidFill>
                  <a:srgbClr val="FFFF00"/>
                </a:solidFill>
                <a:cs typeface="+mn-cs"/>
              </a:rPr>
              <a:t>Rabbi Marc </a:t>
            </a:r>
            <a:r>
              <a:rPr lang="en-US" sz="2000" b="1" dirty="0" err="1">
                <a:solidFill>
                  <a:srgbClr val="FFFF00"/>
                </a:solidFill>
                <a:cs typeface="+mn-cs"/>
              </a:rPr>
              <a:t>Schneier</a:t>
            </a:r>
            <a:r>
              <a:rPr lang="en-US" sz="2000" b="1" dirty="0">
                <a:solidFill>
                  <a:srgbClr val="FFFF00"/>
                </a:solidFill>
                <a:cs typeface="+mn-cs"/>
              </a:rPr>
              <a:t> expelled from rabbinic group over </a:t>
            </a:r>
            <a:r>
              <a:rPr lang="en-US" sz="2000" b="1" dirty="0" smtClean="0">
                <a:solidFill>
                  <a:srgbClr val="FFFF00"/>
                </a:solidFill>
                <a:cs typeface="+mn-cs"/>
              </a:rPr>
              <a:t>affair</a:t>
            </a:r>
            <a:r>
              <a:rPr lang="en-US" sz="1800" b="1" dirty="0" smtClean="0">
                <a:solidFill>
                  <a:srgbClr val="FFFFFF"/>
                </a:solidFill>
                <a:cs typeface="+mn-cs"/>
              </a:rPr>
              <a:t>, </a:t>
            </a:r>
            <a:r>
              <a:rPr lang="en-US" sz="1700" dirty="0" smtClean="0">
                <a:solidFill>
                  <a:srgbClr val="FFFFFF"/>
                </a:solidFill>
                <a:cs typeface="+mn-cs"/>
              </a:rPr>
              <a:t>Jewish </a:t>
            </a:r>
            <a:r>
              <a:rPr lang="en-US" sz="1700" dirty="0">
                <a:solidFill>
                  <a:srgbClr val="FFFFFF"/>
                </a:solidFill>
                <a:cs typeface="+mn-cs"/>
              </a:rPr>
              <a:t>News, 6/7/2015,</a:t>
            </a:r>
            <a:r>
              <a:rPr lang="en-US" sz="1800" b="1" dirty="0">
                <a:solidFill>
                  <a:srgbClr val="FFFFFF"/>
                </a:solidFill>
                <a:cs typeface="+mn-cs"/>
              </a:rPr>
              <a:t> </a:t>
            </a:r>
            <a:r>
              <a:rPr lang="en-US" sz="1000" dirty="0">
                <a:solidFill>
                  <a:srgbClr val="FFFFFF"/>
                </a:solidFill>
                <a:cs typeface="+mn-cs"/>
                <a:hlinkClick r:id="rId4"/>
              </a:rPr>
              <a:t>http://www.crescentcityjewishnews.com/report-rabbi-marc-schneier-expelled-from-rabbinic-group-over-affair</a:t>
            </a:r>
            <a:r>
              <a:rPr lang="en-US" sz="1000" dirty="0" smtClean="0">
                <a:solidFill>
                  <a:srgbClr val="FFFFFF"/>
                </a:solidFill>
                <a:cs typeface="+mn-cs"/>
                <a:hlinkClick r:id="rId4"/>
              </a:rPr>
              <a:t>/</a:t>
            </a:r>
            <a:r>
              <a:rPr lang="en-US" sz="1000" dirty="0" smtClean="0">
                <a:solidFill>
                  <a:srgbClr val="FFFFFF"/>
                </a:solidFill>
                <a:cs typeface="+mn-cs"/>
              </a:rPr>
              <a:t> </a:t>
            </a:r>
            <a:endParaRPr lang="en-US" sz="1000" dirty="0">
              <a:solidFill>
                <a:srgbClr val="FFFFFF"/>
              </a:solidFill>
              <a:cs typeface="+mn-cs"/>
            </a:endParaRPr>
          </a:p>
        </p:txBody>
      </p:sp>
      <p:cxnSp>
        <p:nvCxnSpPr>
          <p:cNvPr id="4" name="Straight Connector 3"/>
          <p:cNvCxnSpPr/>
          <p:nvPr/>
        </p:nvCxnSpPr>
        <p:spPr bwMode="auto">
          <a:xfrm flipV="1">
            <a:off x="0" y="6248400"/>
            <a:ext cx="91440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450647909"/>
      </p:ext>
    </p:extLst>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2" name="Picture 2" descr="http://www.haaretz.com/hasite/images/iht_daily/D240110/antisemitis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1563" y="0"/>
            <a:ext cx="4262437"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43" name="Rectangle 3"/>
          <p:cNvSpPr>
            <a:spLocks noChangeArrowheads="1"/>
          </p:cNvSpPr>
          <p:nvPr/>
        </p:nvSpPr>
        <p:spPr bwMode="auto">
          <a:xfrm>
            <a:off x="6172200" y="3429000"/>
            <a:ext cx="2133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200" dirty="0"/>
              <a:t>Anti-Semitism in Europe. (AP) </a:t>
            </a:r>
          </a:p>
        </p:txBody>
      </p:sp>
      <p:sp>
        <p:nvSpPr>
          <p:cNvPr id="215044" name="TextBox 5"/>
          <p:cNvSpPr txBox="1">
            <a:spLocks noChangeArrowheads="1"/>
          </p:cNvSpPr>
          <p:nvPr/>
        </p:nvSpPr>
        <p:spPr bwMode="auto">
          <a:xfrm>
            <a:off x="4876800" y="3733800"/>
            <a:ext cx="4267200"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Political Science Professor Norman Finkelstein  noted that “the new anti-Semitism pops up every 10 years” when pressure is put on Israel to negotiate with its neighbors (as in 1974, 982, and 2000). See the relevant publications by the [Jewish] Anti-Defamation League on anti-Semitism.</a:t>
            </a:r>
            <a:r>
              <a:rPr lang="en-US" altLang="en-US" sz="1400" dirty="0">
                <a:solidFill>
                  <a:schemeClr val="tx2"/>
                </a:solidFill>
              </a:rPr>
              <a:t> </a:t>
            </a:r>
            <a:r>
              <a:rPr lang="en-US" altLang="en-US" sz="1400" dirty="0"/>
              <a:t>Norman G. Finkelstein, </a:t>
            </a:r>
            <a:r>
              <a:rPr lang="en-US" altLang="en-US" sz="1400" i="1" dirty="0"/>
              <a:t>Image and reality of the Israel-Palestine conflict</a:t>
            </a:r>
            <a:r>
              <a:rPr lang="en-US" altLang="en-US" sz="1400" dirty="0"/>
              <a:t> [</a:t>
            </a:r>
            <a:r>
              <a:rPr lang="en-US" altLang="en-US" sz="1400" dirty="0" err="1"/>
              <a:t>videorecording</a:t>
            </a:r>
            <a:r>
              <a:rPr lang="en-US" altLang="en-US" sz="1400" dirty="0"/>
              <a:t>], C-SPAN, National Cable Satellite Corp., 2005</a:t>
            </a:r>
            <a:r>
              <a:rPr lang="en-US" altLang="en-US" sz="1400" dirty="0" smtClean="0"/>
              <a:t>.</a:t>
            </a:r>
          </a:p>
          <a:p>
            <a:pPr eaLnBrk="1" hangingPunct="1">
              <a:spcBef>
                <a:spcPct val="0"/>
              </a:spcBef>
              <a:buFontTx/>
              <a:buNone/>
            </a:pPr>
            <a:r>
              <a:rPr lang="en-US" altLang="en-US" sz="1400" b="1" dirty="0" smtClean="0">
                <a:solidFill>
                  <a:schemeClr val="tx2"/>
                </a:solidFill>
              </a:rPr>
              <a:t>"</a:t>
            </a:r>
            <a:r>
              <a:rPr lang="en-US" altLang="en-US" sz="1400" b="1" dirty="0">
                <a:solidFill>
                  <a:schemeClr val="tx2"/>
                </a:solidFill>
              </a:rPr>
              <a:t>Although American Jews are keenly aware of anti-Semitism, there is no longer enough of it to hold the </a:t>
            </a:r>
            <a:r>
              <a:rPr lang="en-US" altLang="en-US" sz="1400" b="1" dirty="0" smtClean="0">
                <a:solidFill>
                  <a:schemeClr val="tx2"/>
                </a:solidFill>
              </a:rPr>
              <a:t>community </a:t>
            </a:r>
            <a:r>
              <a:rPr lang="en-US" altLang="en-US" sz="1400" b="1" dirty="0">
                <a:solidFill>
                  <a:schemeClr val="tx2"/>
                </a:solidFill>
              </a:rPr>
              <a:t>together.” </a:t>
            </a:r>
            <a:r>
              <a:rPr lang="en-US" altLang="en-US" sz="1400" dirty="0"/>
              <a:t>Harry </a:t>
            </a:r>
            <a:r>
              <a:rPr lang="en-US" altLang="en-US" sz="1400" dirty="0" err="1"/>
              <a:t>Ostrer</a:t>
            </a:r>
            <a:r>
              <a:rPr lang="en-US" altLang="en-US" sz="1400" dirty="0"/>
              <a:t>, Legacy: A Genetic History of the Jewish People, Oxford University Press, 2012, EBSCOhost, p. 205.</a:t>
            </a:r>
          </a:p>
          <a:p>
            <a:pPr eaLnBrk="1" hangingPunct="1">
              <a:spcBef>
                <a:spcPct val="0"/>
              </a:spcBef>
              <a:buFontTx/>
              <a:buNone/>
            </a:pPr>
            <a:endParaRPr lang="en-US" altLang="en-US" sz="1400" dirty="0"/>
          </a:p>
        </p:txBody>
      </p:sp>
      <p:cxnSp>
        <p:nvCxnSpPr>
          <p:cNvPr id="215045" name="Straight Connector 7"/>
          <p:cNvCxnSpPr>
            <a:cxnSpLocks noChangeShapeType="1"/>
          </p:cNvCxnSpPr>
          <p:nvPr/>
        </p:nvCxnSpPr>
        <p:spPr bwMode="auto">
          <a:xfrm rot="5400000">
            <a:off x="3314700" y="5295900"/>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15046" name="Straight Connector 9"/>
          <p:cNvCxnSpPr>
            <a:cxnSpLocks noChangeShapeType="1"/>
          </p:cNvCxnSpPr>
          <p:nvPr/>
        </p:nvCxnSpPr>
        <p:spPr bwMode="auto">
          <a:xfrm>
            <a:off x="4876800" y="3733800"/>
            <a:ext cx="4267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15047" name="TextBox 7"/>
          <p:cNvSpPr txBox="1">
            <a:spLocks noChangeArrowheads="1"/>
          </p:cNvSpPr>
          <p:nvPr/>
        </p:nvSpPr>
        <p:spPr bwMode="auto">
          <a:xfrm>
            <a:off x="-20638" y="3071813"/>
            <a:ext cx="4876801"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t>"</a:t>
            </a:r>
            <a:r>
              <a:rPr lang="en-US" altLang="en-US" sz="1200" b="1" dirty="0">
                <a:solidFill>
                  <a:schemeClr val="tx2"/>
                </a:solidFill>
              </a:rPr>
              <a:t>The new anti-Semitism-</a:t>
            </a:r>
            <a:r>
              <a:rPr lang="en-US" altLang="en-US" sz="1200" dirty="0"/>
              <a:t>-From time immemorial, the Jew has been the hated "other." Though the term anti-Semitism was probably first coined in 1860, the phenomenon has existed since Jews first became a people in Egypt. Pagan Greeks and Romans singled out Jews because of their stubborn refusal to work on Shabbat or because they "defaced" their body with circumcision. With the rise of Christianity and Islam, Diaspora Jews were hated for rejecting Jesus and Muhammad. In its most murderous mutation, anti-Semitism was fueled by racism. For a time, Hitler, history's most conscientious anti-Semite, gave Jew-hatred a bad name. In the aftermath of the Shoah, anti-Semitism waned. But that inexplicable, ageless phenomenon is enjoying a new heyday.</a:t>
            </a:r>
          </a:p>
          <a:p>
            <a:pPr eaLnBrk="1" hangingPunct="1">
              <a:spcBef>
                <a:spcPct val="0"/>
              </a:spcBef>
              <a:buFontTx/>
              <a:buNone/>
            </a:pPr>
            <a:r>
              <a:rPr lang="en-US" altLang="en-US" sz="1200" dirty="0"/>
              <a:t>The Stephen Roth Institute for the Study of Contemporary Anti-Semitism and Racism at Tel Aviv University, in a new report released in cooperation with the European Jewish Congress, establishes that 2009 was a record year for anti-Semitism. "The year in the wake of Operation Cast Lead was the worst since monitoring of anti- Semitic manifestations began two decades ago in terms of both major anti-Semitic violence and the hostile atmosphere generated worldwide by the mass demonstrations and verbal and visual expressions against Israel and the Jews," note the institute's scholars</a:t>
            </a:r>
            <a:r>
              <a:rPr lang="en-US" altLang="en-US" sz="1200" dirty="0">
                <a:solidFill>
                  <a:schemeClr val="tx2"/>
                </a:solidFill>
              </a:rPr>
              <a:t>." The Jerusalem Post, April 13, 2010.</a:t>
            </a:r>
          </a:p>
        </p:txBody>
      </p:sp>
      <p:cxnSp>
        <p:nvCxnSpPr>
          <p:cNvPr id="215048" name="Straight Connector 11"/>
          <p:cNvCxnSpPr>
            <a:cxnSpLocks noChangeShapeType="1"/>
          </p:cNvCxnSpPr>
          <p:nvPr/>
        </p:nvCxnSpPr>
        <p:spPr bwMode="auto">
          <a:xfrm>
            <a:off x="0" y="3071813"/>
            <a:ext cx="4876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0" y="0"/>
            <a:ext cx="4953000" cy="3032125"/>
          </a:xfrm>
          <a:prstGeom prst="rect">
            <a:avLst/>
          </a:prstGeom>
        </p:spPr>
        <p:txBody>
          <a:bodyPr>
            <a:spAutoFit/>
          </a:bodyPr>
          <a:lstStyle/>
          <a:p>
            <a:pPr>
              <a:defRPr/>
            </a:pPr>
            <a:r>
              <a:rPr lang="en-US" sz="2400" b="1" dirty="0">
                <a:solidFill>
                  <a:schemeClr val="tx2"/>
                </a:solidFill>
              </a:rPr>
              <a:t>American Jewish organizations laud U.S. decision not to attend Durban 3</a:t>
            </a:r>
          </a:p>
          <a:p>
            <a:pPr>
              <a:defRPr/>
            </a:pPr>
            <a:r>
              <a:rPr lang="en-US" sz="1350" dirty="0">
                <a:solidFill>
                  <a:schemeClr val="tx2"/>
                </a:solidFill>
              </a:rPr>
              <a:t>"The American Jewish Committee lauded the Obama administration for its decision not to take part in the upcoming United Nations’ Commemoration of the Durban World Conference Against Racism, set to take place in September in New York. The conference, referred to as "Durban 3", is to mark the 10-year anniversary of the contentious 2001 conference in the South African city of Durban... The U.S. and Israel walked out midway through the eight-day meeting over a draft resolution that singled out Israel for criticism and likened Zionism - the movement to establish and maintain a Jewish state - to racism." </a:t>
            </a:r>
            <a:r>
              <a:rPr lang="en-US" sz="1300" dirty="0" err="1"/>
              <a:t>Haaretz</a:t>
            </a:r>
            <a:r>
              <a:rPr lang="en-US" sz="1300" dirty="0"/>
              <a:t>, 6/2/2011, </a:t>
            </a:r>
            <a:r>
              <a:rPr lang="en-US" sz="800" dirty="0">
                <a:hlinkClick r:id="rId3"/>
              </a:rPr>
              <a:t>http://www.haaretz.com/jewish-world/american-jewish-organizations-laud-u-s-decision-not-to-attend-durban-3-1.365512</a:t>
            </a:r>
            <a:r>
              <a:rPr lang="en-US" sz="800" dirty="0"/>
              <a:t> </a:t>
            </a:r>
          </a:p>
        </p:txBody>
      </p:sp>
      <p:cxnSp>
        <p:nvCxnSpPr>
          <p:cNvPr id="4" name="Straight Connector 3"/>
          <p:cNvCxnSpPr/>
          <p:nvPr/>
        </p:nvCxnSpPr>
        <p:spPr bwMode="auto">
          <a:xfrm>
            <a:off x="4881563" y="5715000"/>
            <a:ext cx="426243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Title 1"/>
          <p:cNvSpPr>
            <a:spLocks noGrp="1"/>
          </p:cNvSpPr>
          <p:nvPr>
            <p:ph type="title"/>
          </p:nvPr>
        </p:nvSpPr>
        <p:spPr>
          <a:xfrm>
            <a:off x="0" y="0"/>
            <a:ext cx="9144000" cy="1828800"/>
          </a:xfrm>
        </p:spPr>
        <p:txBody>
          <a:bodyPr/>
          <a:lstStyle/>
          <a:p>
            <a:r>
              <a:rPr lang="en-US" altLang="en-US" sz="4300" b="1" dirty="0" smtClean="0"/>
              <a:t>Near East: Office of International Religious Freedom Funds Middle East Media Research Institute Project</a:t>
            </a:r>
          </a:p>
        </p:txBody>
      </p:sp>
      <p:sp>
        <p:nvSpPr>
          <p:cNvPr id="3" name="Content Placeholder 2"/>
          <p:cNvSpPr>
            <a:spLocks noGrp="1"/>
          </p:cNvSpPr>
          <p:nvPr>
            <p:ph idx="1"/>
          </p:nvPr>
        </p:nvSpPr>
        <p:spPr>
          <a:xfrm>
            <a:off x="0" y="1905000"/>
            <a:ext cx="9144000" cy="5181600"/>
          </a:xfrm>
        </p:spPr>
        <p:txBody>
          <a:bodyPr/>
          <a:lstStyle/>
          <a:p>
            <a:pPr marL="0" indent="0">
              <a:buFontTx/>
              <a:buNone/>
              <a:defRPr/>
            </a:pPr>
            <a:r>
              <a:rPr lang="en-US" sz="1600" dirty="0" smtClean="0">
                <a:latin typeface="+mj-lt"/>
              </a:rPr>
              <a:t>The Department of State’s Office of International Religious Freedom in the Bureau of Democracy, Human Rights and Labor awarded a $200,000 grant to the Middle East Media Research Institute (MEMRI) to conduct a project that documents anti-Semitism, Holocaust denial and Holocaust glorification in the Middle East. This grant will enable MEMRI to expand its efforts to monitor the media, translate materials into ten languages, analyze trends in anti-Semitism and Holocaust denial and glorification, and increase distribution of materials through its website and other outlets.</a:t>
            </a:r>
          </a:p>
          <a:p>
            <a:pPr marL="0" indent="0">
              <a:buFontTx/>
              <a:buNone/>
              <a:defRPr/>
            </a:pPr>
            <a:endParaRPr lang="en-US" sz="1600" dirty="0" smtClean="0">
              <a:latin typeface="+mj-lt"/>
            </a:endParaRPr>
          </a:p>
          <a:p>
            <a:pPr marL="0" indent="0">
              <a:buFontTx/>
              <a:buNone/>
              <a:defRPr/>
            </a:pPr>
            <a:r>
              <a:rPr lang="en-US" sz="1600" dirty="0" smtClean="0">
                <a:latin typeface="+mj-lt"/>
              </a:rPr>
              <a:t>Through translations and research, MEMRI aims to inform and educate journalists, government leaders, academia, and the general public about trends in anti-Semitism and Holocaust denial in the Middle East and South Asia, thus generating awareness and response to these issues. MEMRI is a non-governmental organization based in Washington, DC, whose research is translated into ten languages: English, French, Spanish, German, Italian, Polish, Russian, Chinese, Japanese, and Hebrew.</a:t>
            </a:r>
          </a:p>
          <a:p>
            <a:pPr marL="0" indent="0">
              <a:buFontTx/>
              <a:buNone/>
              <a:defRPr/>
            </a:pPr>
            <a:endParaRPr lang="en-US" sz="1600" dirty="0" smtClean="0">
              <a:latin typeface="+mj-lt"/>
            </a:endParaRPr>
          </a:p>
          <a:p>
            <a:pPr marL="0" indent="0">
              <a:buFontTx/>
              <a:buNone/>
              <a:defRPr/>
            </a:pPr>
            <a:r>
              <a:rPr lang="en-US" sz="1600" dirty="0" smtClean="0">
                <a:latin typeface="+mj-lt"/>
              </a:rPr>
              <a:t>The Office of the Special Envoy to Monitor and Combat Anti-Semitism (SEAS) advocates U.S. policy on anti-Semitism both in the U.S. and internationally, developing and implementing policies and projects to support efforts to combat anti-Semitism. The Special Envoy was created by the </a:t>
            </a:r>
            <a:r>
              <a:rPr lang="en-US" sz="1600" dirty="0" smtClean="0">
                <a:latin typeface="+mj-lt"/>
                <a:hlinkClick r:id="rId2" action="ppaction://hlinkfile"/>
              </a:rPr>
              <a:t>Global Anti-Semitism Review Act of 2004</a:t>
            </a:r>
            <a:r>
              <a:rPr lang="en-US" sz="1600" dirty="0" smtClean="0">
                <a:latin typeface="+mj-lt"/>
              </a:rPr>
              <a:t>, and is a part of the Bureau of Democracy, Human Rights and Labor. </a:t>
            </a:r>
          </a:p>
          <a:p>
            <a:pPr marL="0" indent="0">
              <a:buFontTx/>
              <a:buNone/>
              <a:defRPr/>
            </a:pPr>
            <a:r>
              <a:rPr lang="en-US" sz="1600" dirty="0" smtClean="0">
                <a:latin typeface="+mj-lt"/>
              </a:rPr>
              <a:t>Source: US Department of State, Media Note Office of the Spokesperson, Washington, DC, August 11, 2011.</a:t>
            </a:r>
            <a:endParaRPr lang="en-US" sz="1600" dirty="0"/>
          </a:p>
        </p:txBody>
      </p:sp>
    </p:spTree>
  </p:cSld>
  <p:clrMapOvr>
    <a:masterClrMapping/>
  </p:clrMapOvr>
  <p:transition/>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Title 1"/>
          <p:cNvSpPr>
            <a:spLocks noGrp="1"/>
          </p:cNvSpPr>
          <p:nvPr>
            <p:ph type="title"/>
          </p:nvPr>
        </p:nvSpPr>
        <p:spPr>
          <a:xfrm>
            <a:off x="-22225" y="-41275"/>
            <a:ext cx="7489825" cy="685800"/>
          </a:xfrm>
        </p:spPr>
        <p:txBody>
          <a:bodyPr/>
          <a:lstStyle/>
          <a:p>
            <a:r>
              <a:rPr lang="en-US" altLang="en-US" b="1" dirty="0" smtClean="0"/>
              <a:t>“Why Do They Hate Us?”</a:t>
            </a:r>
          </a:p>
        </p:txBody>
      </p:sp>
      <p:pic>
        <p:nvPicPr>
          <p:cNvPr id="217091" name="Picture 2" descr="http://www.geocities.com/alabasters_archive/images/jfcov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7600" y="0"/>
            <a:ext cx="16764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7092" name="TextBox 6"/>
          <p:cNvSpPr txBox="1">
            <a:spLocks noChangeArrowheads="1"/>
          </p:cNvSpPr>
          <p:nvPr/>
        </p:nvSpPr>
        <p:spPr bwMode="auto">
          <a:xfrm>
            <a:off x="15875" y="584200"/>
            <a:ext cx="7467600"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CA" altLang="en-US" sz="2300" dirty="0"/>
              <a:t>“[</a:t>
            </a:r>
            <a:r>
              <a:rPr lang="en-CA" altLang="en-US" sz="2300" dirty="0">
                <a:solidFill>
                  <a:schemeClr val="tx2"/>
                </a:solidFill>
              </a:rPr>
              <a:t>Israel </a:t>
            </a:r>
            <a:r>
              <a:rPr lang="en-CA" altLang="en-US" sz="2300" dirty="0" err="1">
                <a:solidFill>
                  <a:schemeClr val="tx2"/>
                </a:solidFill>
              </a:rPr>
              <a:t>Shahak</a:t>
            </a:r>
            <a:r>
              <a:rPr lang="en-CA" altLang="en-US" sz="2300" dirty="0">
                <a:solidFill>
                  <a:schemeClr val="tx2"/>
                </a:solidFill>
              </a:rPr>
              <a:t> wrote</a:t>
            </a:r>
            <a:r>
              <a:rPr lang="en-CA" altLang="en-US" sz="2300" dirty="0"/>
              <a:t>:]</a:t>
            </a:r>
            <a:r>
              <a:rPr lang="en-CA" altLang="en-US" sz="100" dirty="0"/>
              <a:t>In dealing with political factors in our book, we did not specify many of the often petty forms of hatred of Christianity that are officially approved. </a:t>
            </a:r>
            <a:r>
              <a:rPr lang="en-CA" altLang="en-US" sz="100" b="1" dirty="0"/>
              <a:t>One case in point is that </a:t>
            </a:r>
            <a:r>
              <a:rPr lang="en-CA" altLang="en-US" sz="1800" dirty="0"/>
              <a:t>“Israeli educational authorities removed the </a:t>
            </a:r>
            <a:r>
              <a:rPr lang="en-CA" altLang="en-US" sz="1800" dirty="0">
                <a:solidFill>
                  <a:schemeClr val="tx2"/>
                </a:solidFill>
              </a:rPr>
              <a:t>international plus sign </a:t>
            </a:r>
            <a:r>
              <a:rPr lang="en-CA" altLang="en-US" sz="1800" dirty="0"/>
              <a:t>from the textbooks of elementary arithmetic used in the first grade of Israeli schools. Allegedly, this plus sign, which is </a:t>
            </a:r>
            <a:r>
              <a:rPr lang="en-CA" altLang="en-US" sz="1800" dirty="0">
                <a:solidFill>
                  <a:schemeClr val="tx2"/>
                </a:solidFill>
              </a:rPr>
              <a:t>a cross</a:t>
            </a:r>
            <a:r>
              <a:rPr lang="en-CA" altLang="en-US" sz="1800" dirty="0"/>
              <a:t>, could religiously corrupt little Jewish children. Instead of the offending cross, the authorities substituted </a:t>
            </a:r>
            <a:r>
              <a:rPr lang="en-CA" altLang="en-US" sz="1800" dirty="0">
                <a:solidFill>
                  <a:schemeClr val="tx2"/>
                </a:solidFill>
              </a:rPr>
              <a:t>a capital ‘T’. </a:t>
            </a:r>
            <a:r>
              <a:rPr lang="en-CA" altLang="en-US" sz="1800" dirty="0"/>
              <a:t>This substitution was made some years after Israel became a state</a:t>
            </a:r>
            <a:r>
              <a:rPr lang="en-CA" altLang="en-US" sz="2300" dirty="0"/>
              <a:t>”</a:t>
            </a:r>
            <a:r>
              <a:rPr lang="en-CA" altLang="en-US" sz="100" dirty="0"/>
              <a:t>; the influence of Jewish fundamentalism was responsible. If this substitution had been made by the Taliban in Afghanistan, by the Iranian regime or by China during the cultural revolution, it would probably have been discussed at length. </a:t>
            </a:r>
            <a:r>
              <a:rPr lang="en-CA" altLang="en-US" sz="100" b="1" dirty="0"/>
              <a:t>In contrast, this easily discoverable fact has been omitted in English-language articles and books concerned with Israeli Jewish society and Judaism. This omission is one piece of the existent evidence that most books of this genre are unreliable</a:t>
            </a:r>
            <a:r>
              <a:rPr lang="en-CA" altLang="en-US" sz="100" dirty="0"/>
              <a:t>.”---</a:t>
            </a:r>
            <a:r>
              <a:rPr lang="en-US" altLang="en-US" sz="100" dirty="0"/>
              <a:t>Israel </a:t>
            </a:r>
            <a:r>
              <a:rPr lang="en-CA" altLang="en-US" sz="100" dirty="0" err="1"/>
              <a:t>Shahak</a:t>
            </a:r>
            <a:r>
              <a:rPr lang="en-CA" altLang="en-US" sz="100" dirty="0"/>
              <a:t> and N. </a:t>
            </a:r>
            <a:r>
              <a:rPr lang="en-CA" altLang="en-US" sz="100" dirty="0" err="1"/>
              <a:t>Mezvinsky</a:t>
            </a:r>
            <a:r>
              <a:rPr lang="en-CA" altLang="en-US" sz="100" dirty="0"/>
              <a:t>, </a:t>
            </a:r>
            <a:r>
              <a:rPr lang="en-CA" altLang="en-US" sz="100" i="1" dirty="0"/>
              <a:t>Jewish fundamentalism in Israel</a:t>
            </a:r>
            <a:r>
              <a:rPr lang="en-CA" altLang="en-US" sz="100" dirty="0"/>
              <a:t>. London: Pluto Press, 1999, </a:t>
            </a:r>
            <a:r>
              <a:rPr lang="en-CA" altLang="en-US" sz="1800" dirty="0"/>
              <a:t>p. 154.</a:t>
            </a:r>
          </a:p>
        </p:txBody>
      </p:sp>
      <p:sp>
        <p:nvSpPr>
          <p:cNvPr id="217093" name="Rectangle 4"/>
          <p:cNvSpPr>
            <a:spLocks noChangeArrowheads="1"/>
          </p:cNvSpPr>
          <p:nvPr/>
        </p:nvSpPr>
        <p:spPr bwMode="auto">
          <a:xfrm>
            <a:off x="15875" y="3697467"/>
            <a:ext cx="46482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chemeClr val="tx2"/>
                </a:solidFill>
              </a:rPr>
              <a:t>“Vatican irked by 'blasphemous' Virgin Mary TV spoof in Israel</a:t>
            </a:r>
          </a:p>
          <a:p>
            <a:pPr eaLnBrk="1" hangingPunct="1">
              <a:spcBef>
                <a:spcPct val="0"/>
              </a:spcBef>
              <a:buFontTx/>
              <a:buNone/>
            </a:pPr>
            <a:r>
              <a:rPr lang="en-US" altLang="en-US" sz="2000" dirty="0">
                <a:solidFill>
                  <a:schemeClr val="tx2"/>
                </a:solidFill>
              </a:rPr>
              <a:t>The Vatican said Friday [2/20/2009] it has formally complained to the Israeli government about an Israeli TV show that ridiculed Jesus and Mary in an offensive act of intolerance…</a:t>
            </a:r>
            <a:r>
              <a:rPr lang="en-US" altLang="en-US" sz="2000" dirty="0"/>
              <a:t> </a:t>
            </a:r>
            <a:r>
              <a:rPr lang="en-US" altLang="en-US" sz="2000" dirty="0">
                <a:solidFill>
                  <a:schemeClr val="tx2"/>
                </a:solidFill>
              </a:rPr>
              <a:t>In the show, Mary is said to have become pregnant at 15, thanks to a schoolmate.” </a:t>
            </a:r>
            <a:r>
              <a:rPr lang="en-US" altLang="en-US" sz="100" dirty="0"/>
              <a:t>Jack </a:t>
            </a:r>
            <a:r>
              <a:rPr lang="en-US" altLang="en-US" sz="100" dirty="0" err="1"/>
              <a:t>Khoury</a:t>
            </a:r>
            <a:r>
              <a:rPr lang="en-US" altLang="en-US" sz="100" dirty="0"/>
              <a:t> and The Associated Press, “</a:t>
            </a:r>
            <a:r>
              <a:rPr lang="en-US" altLang="en-US" sz="100" b="1" dirty="0"/>
              <a:t>Vatican irked by 'blasphemous' Virgin Mary TV spoof in Israel,”</a:t>
            </a:r>
            <a:r>
              <a:rPr lang="en-US" altLang="en-US" sz="1800" dirty="0" err="1"/>
              <a:t>Haaretz</a:t>
            </a:r>
            <a:r>
              <a:rPr lang="en-US" altLang="en-US" sz="1800" dirty="0"/>
              <a:t>, 2/20/2009</a:t>
            </a:r>
            <a:r>
              <a:rPr lang="en-US" altLang="en-US" sz="100" dirty="0"/>
              <a:t>, http://www.haaretz.com/hasen/spages/1065809.html</a:t>
            </a:r>
            <a:endParaRPr lang="en-US" altLang="en-US" sz="100" b="1" dirty="0"/>
          </a:p>
        </p:txBody>
      </p:sp>
      <p:cxnSp>
        <p:nvCxnSpPr>
          <p:cNvPr id="217094" name="Straight Connector 6"/>
          <p:cNvCxnSpPr>
            <a:cxnSpLocks noChangeShapeType="1"/>
          </p:cNvCxnSpPr>
          <p:nvPr/>
        </p:nvCxnSpPr>
        <p:spPr bwMode="auto">
          <a:xfrm>
            <a:off x="-9525" y="3658798"/>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17095" name="Straight Connector 10"/>
          <p:cNvCxnSpPr>
            <a:cxnSpLocks noChangeShapeType="1"/>
          </p:cNvCxnSpPr>
          <p:nvPr/>
        </p:nvCxnSpPr>
        <p:spPr bwMode="auto">
          <a:xfrm rot="5400000" flipH="1" flipV="1">
            <a:off x="6553200" y="3810000"/>
            <a:ext cx="1588"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17096" name="Rectangle 7"/>
          <p:cNvSpPr>
            <a:spLocks noChangeArrowheads="1"/>
          </p:cNvSpPr>
          <p:nvPr/>
        </p:nvSpPr>
        <p:spPr bwMode="auto">
          <a:xfrm>
            <a:off x="4648200" y="3660386"/>
            <a:ext cx="4495800"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Israel's top Reform rabbi: Israeli society falling into deep pit of </a:t>
            </a:r>
            <a:r>
              <a:rPr lang="en-US" altLang="en-US" sz="1400" b="1" dirty="0" smtClean="0">
                <a:solidFill>
                  <a:schemeClr val="tx2"/>
                </a:solidFill>
              </a:rPr>
              <a:t>racism---</a:t>
            </a:r>
            <a:r>
              <a:rPr lang="en-US" altLang="en-US" sz="1200" dirty="0" smtClean="0"/>
              <a:t>Rabbi </a:t>
            </a:r>
            <a:r>
              <a:rPr lang="en-US" altLang="en-US" sz="1200" dirty="0"/>
              <a:t>Gilad </a:t>
            </a:r>
            <a:r>
              <a:rPr lang="en-US" altLang="en-US" sz="1200" dirty="0" err="1"/>
              <a:t>Kariv</a:t>
            </a:r>
            <a:r>
              <a:rPr lang="en-US" altLang="en-US" sz="1200" dirty="0"/>
              <a:t> condemns letter by 30 rabbis' wives calling on Jewish girls to stay away from Arab men.</a:t>
            </a:r>
          </a:p>
          <a:p>
            <a:pPr eaLnBrk="1" hangingPunct="1">
              <a:spcBef>
                <a:spcPct val="0"/>
              </a:spcBef>
              <a:buFontTx/>
              <a:buNone/>
            </a:pPr>
            <a:r>
              <a:rPr lang="en-US" altLang="en-US" sz="1200" dirty="0"/>
              <a:t>The head of Israel's Reform Judaism movement on Tuesday harshly criticized a letter by 30 rabbis' wives calling on Jewish girls not to date Arabs, work with them or perform national service in the same places where they work. </a:t>
            </a:r>
            <a:r>
              <a:rPr lang="en-US" altLang="en-US" sz="1200" dirty="0" smtClean="0"/>
              <a:t> "</a:t>
            </a:r>
            <a:r>
              <a:rPr lang="en-US" altLang="en-US" sz="1200" dirty="0"/>
              <a:t>Israeli society is falling into a deep, dark pit of racism and xenophobia," said Rabbi Gilad </a:t>
            </a:r>
            <a:r>
              <a:rPr lang="en-US" altLang="en-US" sz="1200" dirty="0" err="1"/>
              <a:t>Kariv</a:t>
            </a:r>
            <a:r>
              <a:rPr lang="en-US" altLang="en-US" sz="1200" dirty="0"/>
              <a:t>, who two weeks ago also vocally condemned a move by a number of leading rabbis who signed on a ruling to forbid the rental of homes to Arabs.</a:t>
            </a:r>
            <a:r>
              <a:rPr lang="en-US" altLang="en-US" sz="1400" dirty="0"/>
              <a:t> </a:t>
            </a:r>
            <a:r>
              <a:rPr lang="en-US" altLang="en-US" sz="1000" dirty="0" err="1">
                <a:solidFill>
                  <a:schemeClr val="tx2"/>
                </a:solidFill>
              </a:rPr>
              <a:t>Haaretz</a:t>
            </a:r>
            <a:r>
              <a:rPr lang="en-US" altLang="en-US" sz="1000" dirty="0">
                <a:solidFill>
                  <a:schemeClr val="tx2"/>
                </a:solidFill>
              </a:rPr>
              <a:t>, 12/29/2010,  </a:t>
            </a:r>
            <a:r>
              <a:rPr lang="en-US" altLang="en-US" sz="500" dirty="0">
                <a:solidFill>
                  <a:schemeClr val="tx2"/>
                </a:solidFill>
                <a:hlinkClick r:id="rId3"/>
              </a:rPr>
              <a:t>http://www.haaretz.com/news/national/israel-s-top-reform-rabbi-israeli-society-falling-into-deep-pit-of-racism-1.333996</a:t>
            </a:r>
            <a:r>
              <a:rPr lang="en-US" altLang="en-US" sz="500" dirty="0">
                <a:solidFill>
                  <a:schemeClr val="tx2"/>
                </a:solidFill>
              </a:rPr>
              <a:t> </a:t>
            </a:r>
            <a:endParaRPr lang="en-US" altLang="en-US" sz="500" dirty="0" smtClean="0">
              <a:solidFill>
                <a:schemeClr val="tx2"/>
              </a:solidFill>
            </a:endParaRPr>
          </a:p>
          <a:p>
            <a:pPr eaLnBrk="1" hangingPunct="1">
              <a:spcBef>
                <a:spcPct val="0"/>
              </a:spcBef>
              <a:buFontTx/>
              <a:buNone/>
            </a:pPr>
            <a:endParaRPr lang="en-US" altLang="en-US" sz="500" dirty="0" smtClean="0">
              <a:solidFill>
                <a:schemeClr val="tx2"/>
              </a:solidFill>
            </a:endParaRPr>
          </a:p>
          <a:p>
            <a:pPr eaLnBrk="1" hangingPunct="1">
              <a:spcBef>
                <a:spcPct val="0"/>
              </a:spcBef>
              <a:buFontTx/>
              <a:buNone/>
            </a:pPr>
            <a:r>
              <a:rPr lang="en-US" altLang="en-US" sz="1600" dirty="0" smtClean="0">
                <a:solidFill>
                  <a:schemeClr val="tx2"/>
                </a:solidFill>
              </a:rPr>
              <a:t>Israel’s </a:t>
            </a:r>
            <a:r>
              <a:rPr lang="en-US" altLang="en-US" sz="1600" dirty="0">
                <a:solidFill>
                  <a:schemeClr val="tx2"/>
                </a:solidFill>
              </a:rPr>
              <a:t>Education Ministry has disqualified a novel that describes a love story between an Israeli woman and a Palestinian man from use by high </a:t>
            </a:r>
            <a:r>
              <a:rPr lang="en-US" altLang="en-US" sz="1600" dirty="0" smtClean="0">
                <a:solidFill>
                  <a:schemeClr val="tx2"/>
                </a:solidFill>
              </a:rPr>
              <a:t>schools</a:t>
            </a:r>
            <a:r>
              <a:rPr lang="en-US" altLang="en-US" sz="1000" dirty="0" smtClean="0">
                <a:solidFill>
                  <a:schemeClr val="tx2"/>
                </a:solidFill>
              </a:rPr>
              <a:t>, </a:t>
            </a:r>
            <a:r>
              <a:rPr lang="en-US" altLang="en-US" sz="1000" dirty="0" err="1" smtClean="0"/>
              <a:t>Haaretz</a:t>
            </a:r>
            <a:r>
              <a:rPr lang="en-US" altLang="en-US" sz="1000" dirty="0" smtClean="0"/>
              <a:t>, 12/31/2015, </a:t>
            </a:r>
            <a:r>
              <a:rPr lang="en-US" altLang="en-US" sz="1000" dirty="0">
                <a:hlinkClick r:id="rId4"/>
              </a:rPr>
              <a:t>http://www.haaretz.com/israel-news/.</a:t>
            </a:r>
            <a:r>
              <a:rPr lang="en-US" altLang="en-US" sz="1000" dirty="0" smtClean="0">
                <a:hlinkClick r:id="rId4"/>
              </a:rPr>
              <a:t>premium-1.694620</a:t>
            </a:r>
            <a:r>
              <a:rPr lang="en-US" altLang="en-US" sz="1000" dirty="0" smtClean="0"/>
              <a:t> </a:t>
            </a:r>
            <a:endParaRPr lang="en-US" altLang="en-US" sz="1000" dirty="0"/>
          </a:p>
        </p:txBody>
      </p:sp>
      <p:cxnSp>
        <p:nvCxnSpPr>
          <p:cNvPr id="217097" name="Straight Connector 9"/>
          <p:cNvCxnSpPr>
            <a:cxnSpLocks noChangeShapeType="1"/>
          </p:cNvCxnSpPr>
          <p:nvPr/>
        </p:nvCxnSpPr>
        <p:spPr bwMode="auto">
          <a:xfrm rot="5400000">
            <a:off x="3124200" y="5334000"/>
            <a:ext cx="304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17098" name="TextBox 2"/>
          <p:cNvSpPr txBox="1">
            <a:spLocks noChangeArrowheads="1"/>
          </p:cNvSpPr>
          <p:nvPr/>
        </p:nvSpPr>
        <p:spPr bwMode="auto">
          <a:xfrm>
            <a:off x="-9525" y="2497138"/>
            <a:ext cx="91535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How Hasidic Jews 'celebrate' Christmas: </a:t>
            </a:r>
            <a:r>
              <a:rPr lang="en-US" altLang="en-US" sz="1800" b="1" dirty="0"/>
              <a:t>On </a:t>
            </a:r>
            <a:r>
              <a:rPr lang="en-US" altLang="en-US" sz="1800" b="1" dirty="0" err="1"/>
              <a:t>Nittel</a:t>
            </a:r>
            <a:r>
              <a:rPr lang="en-US" altLang="en-US" sz="1800" b="1" dirty="0"/>
              <a:t> </a:t>
            </a:r>
            <a:r>
              <a:rPr lang="en-US" altLang="en-US" sz="1800" b="1" dirty="0" err="1"/>
              <a:t>Nacht</a:t>
            </a:r>
            <a:r>
              <a:rPr lang="en-US" altLang="en-US" sz="1800" b="1" dirty="0"/>
              <a:t> - otherwise known to the world as Christmas Eve - Hasidic Jews believe that evil inclinations are at full force. In order to prevent any damages that may be caused from such phenomena, they abstain from learning Torah. </a:t>
            </a:r>
            <a:r>
              <a:rPr lang="en-US" altLang="en-US" sz="1200" b="1" dirty="0" err="1">
                <a:solidFill>
                  <a:schemeClr val="tx2"/>
                </a:solidFill>
              </a:rPr>
              <a:t>Haaretz</a:t>
            </a:r>
            <a:r>
              <a:rPr lang="en-US" altLang="en-US" sz="1200" b="1" dirty="0">
                <a:solidFill>
                  <a:schemeClr val="tx2"/>
                </a:solidFill>
              </a:rPr>
              <a:t>, 12/25/2012,</a:t>
            </a:r>
            <a:r>
              <a:rPr lang="en-US" altLang="en-US" sz="1800" b="1" dirty="0">
                <a:solidFill>
                  <a:schemeClr val="tx2"/>
                </a:solidFill>
              </a:rPr>
              <a:t> </a:t>
            </a:r>
            <a:r>
              <a:rPr lang="en-US" altLang="en-US" sz="1000" dirty="0">
                <a:hlinkClick r:id="rId5"/>
              </a:rPr>
              <a:t>http://www.haaretz.com/jewish-world/jewish-world-features/how-hasidic-jews-celebrate-christmas.premium-1.489734</a:t>
            </a:r>
            <a:r>
              <a:rPr lang="en-US" altLang="en-US" sz="1000" dirty="0"/>
              <a:t> </a:t>
            </a:r>
          </a:p>
        </p:txBody>
      </p:sp>
      <p:cxnSp>
        <p:nvCxnSpPr>
          <p:cNvPr id="217099" name="Straight Connector 4"/>
          <p:cNvCxnSpPr>
            <a:cxnSpLocks noChangeShapeType="1"/>
          </p:cNvCxnSpPr>
          <p:nvPr/>
        </p:nvCxnSpPr>
        <p:spPr bwMode="auto">
          <a:xfrm flipH="1">
            <a:off x="7938" y="2492375"/>
            <a:ext cx="74596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4664075" y="5823045"/>
            <a:ext cx="4495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1"/>
          <p:cNvSpPr>
            <a:spLocks noChangeArrowheads="1"/>
          </p:cNvSpPr>
          <p:nvPr/>
        </p:nvSpPr>
        <p:spPr bwMode="auto">
          <a:xfrm>
            <a:off x="-22225" y="-33338"/>
            <a:ext cx="9177338" cy="3324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6000" b="1" dirty="0">
                <a:solidFill>
                  <a:schemeClr val="tx2"/>
                </a:solidFill>
              </a:rPr>
              <a:t>Jerusalem church defaced in latest hate crime attack</a:t>
            </a:r>
          </a:p>
          <a:p>
            <a:pPr eaLnBrk="1" hangingPunct="1">
              <a:spcBef>
                <a:spcPct val="0"/>
              </a:spcBef>
              <a:buFontTx/>
              <a:buNone/>
            </a:pPr>
            <a:r>
              <a:rPr lang="en-US" altLang="en-US" sz="2400" dirty="0"/>
              <a:t>'Price tag, King David is for the Jews, Jesus is garbage' graffiti found on wall adjacent to Roman Church, just a day after Vatican urges Israel to secure Christian sites. </a:t>
            </a:r>
            <a:r>
              <a:rPr lang="en-US" altLang="en-US" sz="1800" dirty="0" err="1">
                <a:solidFill>
                  <a:schemeClr val="tx2"/>
                </a:solidFill>
              </a:rPr>
              <a:t>Haaretz</a:t>
            </a:r>
            <a:r>
              <a:rPr lang="en-US" altLang="en-US" sz="1800" dirty="0">
                <a:solidFill>
                  <a:schemeClr val="tx2"/>
                </a:solidFill>
              </a:rPr>
              <a:t>, </a:t>
            </a:r>
            <a:r>
              <a:rPr lang="en-US" altLang="en-US" sz="1800" dirty="0" err="1">
                <a:solidFill>
                  <a:schemeClr val="tx2"/>
                </a:solidFill>
              </a:rPr>
              <a:t>Nir</a:t>
            </a:r>
            <a:r>
              <a:rPr lang="en-US" altLang="en-US" sz="1800" dirty="0">
                <a:solidFill>
                  <a:schemeClr val="tx2"/>
                </a:solidFill>
              </a:rPr>
              <a:t> Hasson | May 9, 2014 | 9:41 AM, </a:t>
            </a:r>
            <a:r>
              <a:rPr lang="en-US" altLang="en-US" sz="1800" dirty="0">
                <a:solidFill>
                  <a:schemeClr val="tx2"/>
                </a:solidFill>
                <a:hlinkClick r:id="rId2"/>
              </a:rPr>
              <a:t>http://www.haaretz.com/news/national/1.589744</a:t>
            </a:r>
            <a:r>
              <a:rPr lang="en-US" altLang="en-US" sz="1800" dirty="0">
                <a:solidFill>
                  <a:schemeClr val="tx2"/>
                </a:solidFill>
              </a:rPr>
              <a:t> </a:t>
            </a:r>
          </a:p>
        </p:txBody>
      </p:sp>
      <p:pic>
        <p:nvPicPr>
          <p:cNvPr id="218115" name="Picture 4" descr="http://www.haaretz.com/polopoly_fs/1.589757.1399626652!/image/1192614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4475" y="3140075"/>
            <a:ext cx="2443163" cy="173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8116" name="Rectangle 2"/>
          <p:cNvSpPr>
            <a:spLocks noChangeArrowheads="1"/>
          </p:cNvSpPr>
          <p:nvPr/>
        </p:nvSpPr>
        <p:spPr bwMode="auto">
          <a:xfrm>
            <a:off x="7767638" y="2578100"/>
            <a:ext cx="1376362"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'Price tag, King David is for the Jews, Jesus is garbage' graffiti on Jerusalem church, May 9, 2014. - Photo: AFP</a:t>
            </a:r>
          </a:p>
        </p:txBody>
      </p:sp>
      <p:sp>
        <p:nvSpPr>
          <p:cNvPr id="218117" name="TextBox 3"/>
          <p:cNvSpPr txBox="1">
            <a:spLocks noChangeArrowheads="1"/>
          </p:cNvSpPr>
          <p:nvPr/>
        </p:nvSpPr>
        <p:spPr bwMode="auto">
          <a:xfrm>
            <a:off x="-22225" y="3284538"/>
            <a:ext cx="54864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Anti-Christian graffiti was found Friday morning on a wall adjacent to a Roman church on </a:t>
            </a:r>
            <a:r>
              <a:rPr lang="en-US" altLang="en-US" sz="1800" dirty="0" err="1">
                <a:solidFill>
                  <a:schemeClr val="tx2"/>
                </a:solidFill>
              </a:rPr>
              <a:t>Hahoma</a:t>
            </a:r>
            <a:r>
              <a:rPr lang="en-US" altLang="en-US" sz="1800" dirty="0">
                <a:solidFill>
                  <a:schemeClr val="tx2"/>
                </a:solidFill>
              </a:rPr>
              <a:t> </a:t>
            </a:r>
            <a:r>
              <a:rPr lang="en-US" altLang="en-US" sz="1800" dirty="0" err="1">
                <a:solidFill>
                  <a:schemeClr val="tx2"/>
                </a:solidFill>
              </a:rPr>
              <a:t>Hashlishit</a:t>
            </a:r>
            <a:r>
              <a:rPr lang="en-US" altLang="en-US" sz="1800" dirty="0">
                <a:solidFill>
                  <a:schemeClr val="tx2"/>
                </a:solidFill>
              </a:rPr>
              <a:t> Street in Jerusalem in another in a series of hate crimes. The graffiti read "Price tag, King David is for the Jews, Jesus is garbage." In addition, "Death to Arabs" graffiti was spotted on the door of a home and on an electrical box in the Old City of Jerusalem</a:t>
            </a:r>
            <a:r>
              <a:rPr lang="en-US" altLang="en-US" sz="2400" dirty="0">
                <a:solidFill>
                  <a:schemeClr val="tx2"/>
                </a:solidFill>
              </a:rPr>
              <a:t>.</a:t>
            </a:r>
          </a:p>
        </p:txBody>
      </p:sp>
      <p:sp>
        <p:nvSpPr>
          <p:cNvPr id="218118" name="TextBox 1"/>
          <p:cNvSpPr txBox="1">
            <a:spLocks noChangeArrowheads="1"/>
          </p:cNvSpPr>
          <p:nvPr/>
        </p:nvSpPr>
        <p:spPr bwMode="auto">
          <a:xfrm>
            <a:off x="-19050" y="5319713"/>
            <a:ext cx="910907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Palestinians to U.S., EU: Add Israeli hate crimes to terror lists </a:t>
            </a:r>
          </a:p>
          <a:p>
            <a:pPr eaLnBrk="1" hangingPunct="1">
              <a:spcBef>
                <a:spcPct val="0"/>
              </a:spcBef>
              <a:buFontTx/>
              <a:buNone/>
            </a:pPr>
            <a:r>
              <a:rPr lang="en-US" altLang="en-US" sz="1400" dirty="0"/>
              <a:t>In a letter sent to foreign ministers and leaders, Palestinian Authority says so-called 'hilltop youth' and 'price tag' activists breed a culture of hate and racism. The Palestinian Authority has officially asked the United States, Canada, Russia, and the European Union to declare "price tag" perpetrators and "hilltop youth" activists as terrorist organizations, and include them on those countries' list of terror groups. </a:t>
            </a:r>
            <a:r>
              <a:rPr lang="en-US" altLang="en-US" sz="1400" dirty="0" err="1">
                <a:solidFill>
                  <a:schemeClr val="tx2"/>
                </a:solidFill>
              </a:rPr>
              <a:t>Haaretz</a:t>
            </a:r>
            <a:r>
              <a:rPr lang="en-US" altLang="en-US" sz="1400" dirty="0">
                <a:solidFill>
                  <a:schemeClr val="tx2"/>
                </a:solidFill>
              </a:rPr>
              <a:t>, 5/12/2014</a:t>
            </a:r>
            <a:r>
              <a:rPr lang="en-US" altLang="en-US" sz="1400" dirty="0"/>
              <a:t>, </a:t>
            </a:r>
            <a:r>
              <a:rPr lang="en-US" altLang="en-US" sz="1400" dirty="0">
                <a:hlinkClick r:id="rId4"/>
              </a:rPr>
              <a:t>http://www.haaretz.com/news/diplomacy-defense/.premium-1.590253</a:t>
            </a:r>
            <a:r>
              <a:rPr lang="en-US" altLang="en-US" sz="1400" dirty="0"/>
              <a:t> </a:t>
            </a:r>
          </a:p>
        </p:txBody>
      </p:sp>
      <p:cxnSp>
        <p:nvCxnSpPr>
          <p:cNvPr id="218119" name="Straight Connector 3"/>
          <p:cNvCxnSpPr>
            <a:cxnSpLocks noChangeShapeType="1"/>
          </p:cNvCxnSpPr>
          <p:nvPr/>
        </p:nvCxnSpPr>
        <p:spPr bwMode="auto">
          <a:xfrm>
            <a:off x="0" y="5334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514600"/>
          </a:xfrm>
        </p:spPr>
        <p:txBody>
          <a:bodyPr/>
          <a:lstStyle/>
          <a:p>
            <a:pPr>
              <a:defRPr/>
            </a:pPr>
            <a:r>
              <a:rPr lang="en-US" sz="2500" b="1" dirty="0" smtClean="0">
                <a:latin typeface="+mn-lt"/>
                <a:ea typeface="+mn-ea"/>
                <a:cs typeface="+mn-cs"/>
              </a:rPr>
              <a:t>Jewish Hungarian journalist Theodor Herzl (the alleged founder of Zionism) reported that he presented the rationale of the British Zionist argument to the Pope in Rome during a 25 minute audience on 26 January 1903. But the Pope was not impressed by the idea of a Jewish state in Palestine. Herzl wrote that the Pope “answered sternly and resolutely” by saying: </a:t>
            </a:r>
            <a:endParaRPr lang="en-US" sz="2500" b="1" dirty="0"/>
          </a:p>
        </p:txBody>
      </p:sp>
      <p:sp>
        <p:nvSpPr>
          <p:cNvPr id="219139" name="Content Placeholder 2"/>
          <p:cNvSpPr>
            <a:spLocks noGrp="1"/>
          </p:cNvSpPr>
          <p:nvPr>
            <p:ph idx="1"/>
          </p:nvPr>
        </p:nvSpPr>
        <p:spPr>
          <a:xfrm>
            <a:off x="0" y="2590800"/>
            <a:ext cx="9144000" cy="4267200"/>
          </a:xfrm>
        </p:spPr>
        <p:txBody>
          <a:bodyPr/>
          <a:lstStyle/>
          <a:p>
            <a:pPr>
              <a:buFontTx/>
              <a:buNone/>
            </a:pPr>
            <a:r>
              <a:rPr lang="en-US" altLang="en-US" sz="2400" dirty="0" smtClean="0"/>
              <a:t>“We cannot give approval to this movement. We cannot prevent the Jews from going to Jerusalem—but we could never sanction it. The soil of Jerusalem, if it was not always sacred, has been sanctified by the life of Jesus Christ. As the head of the Church I cannot tell you anything different. The Jews have not recognized our Lord, therefore we cannot recognize the Jewish people … The Jewish religion was the foundation of our own; but it was superseded by the teachings of Christ, and we cannot concede it any further validity. The Jews who ought to have been the first to acknowledge Jesus Christ, have not done so to this day.”</a:t>
            </a:r>
          </a:p>
          <a:p>
            <a:pPr>
              <a:buFontTx/>
              <a:buNone/>
            </a:pPr>
            <a:endParaRPr lang="en-US" altLang="en-US" sz="800" dirty="0" smtClean="0">
              <a:solidFill>
                <a:schemeClr val="tx2"/>
              </a:solidFill>
            </a:endParaRPr>
          </a:p>
          <a:p>
            <a:pPr>
              <a:buFontTx/>
              <a:buNone/>
            </a:pPr>
            <a:r>
              <a:rPr lang="en-US" altLang="en-US" sz="1800" dirty="0" smtClean="0">
                <a:solidFill>
                  <a:schemeClr val="tx2"/>
                </a:solidFill>
              </a:rPr>
              <a:t>Source: Theodor Herzl, </a:t>
            </a:r>
            <a:r>
              <a:rPr lang="en-US" altLang="en-US" sz="1800" i="1" dirty="0" smtClean="0">
                <a:solidFill>
                  <a:schemeClr val="tx2"/>
                </a:solidFill>
              </a:rPr>
              <a:t>Complete diaries</a:t>
            </a:r>
            <a:r>
              <a:rPr lang="en-US" altLang="en-US" sz="1800" dirty="0" smtClean="0">
                <a:solidFill>
                  <a:schemeClr val="tx2"/>
                </a:solidFill>
              </a:rPr>
              <a:t> (New York: Herzl Press, 1960), pages 1602-1603.</a:t>
            </a:r>
          </a:p>
          <a:p>
            <a:endParaRPr lang="en-US" altLang="en-US" sz="2400" dirty="0" smtClean="0"/>
          </a:p>
        </p:txBody>
      </p:sp>
    </p:spTree>
  </p:cSld>
  <p:clrMapOvr>
    <a:masterClrMapping/>
  </p:clrMapOvr>
  <p:transition/>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Title 1"/>
          <p:cNvSpPr>
            <a:spLocks noGrp="1"/>
          </p:cNvSpPr>
          <p:nvPr>
            <p:ph type="title"/>
          </p:nvPr>
        </p:nvSpPr>
        <p:spPr>
          <a:xfrm>
            <a:off x="0" y="0"/>
            <a:ext cx="7162800" cy="1600200"/>
          </a:xfrm>
        </p:spPr>
        <p:txBody>
          <a:bodyPr/>
          <a:lstStyle/>
          <a:p>
            <a:r>
              <a:rPr lang="en-US" altLang="en-US" sz="5800" b="1" smtClean="0"/>
              <a:t>US Military Commitment to Israel</a:t>
            </a:r>
          </a:p>
        </p:txBody>
      </p:sp>
      <p:sp>
        <p:nvSpPr>
          <p:cNvPr id="120835" name="Content Placeholder 2"/>
          <p:cNvSpPr>
            <a:spLocks noGrp="1"/>
          </p:cNvSpPr>
          <p:nvPr>
            <p:ph idx="1"/>
          </p:nvPr>
        </p:nvSpPr>
        <p:spPr>
          <a:xfrm>
            <a:off x="0" y="1676400"/>
            <a:ext cx="5334000" cy="5181600"/>
          </a:xfrm>
        </p:spPr>
        <p:txBody>
          <a:bodyPr/>
          <a:lstStyle/>
          <a:p>
            <a:pPr>
              <a:defRPr/>
            </a:pPr>
            <a:r>
              <a:rPr lang="en-US" sz="1800" dirty="0" smtClean="0"/>
              <a:t>The United States is currently involved in four major wars involving the security of Israel:</a:t>
            </a:r>
          </a:p>
          <a:p>
            <a:pPr>
              <a:buFontTx/>
              <a:buNone/>
              <a:defRPr/>
            </a:pPr>
            <a:r>
              <a:rPr lang="en-US" sz="1800" dirty="0" smtClean="0">
                <a:solidFill>
                  <a:schemeClr val="tx2"/>
                </a:solidFill>
              </a:rPr>
              <a:t>(1) the war in Palestine-Israel since the late 1940s</a:t>
            </a:r>
          </a:p>
          <a:p>
            <a:pPr>
              <a:buFontTx/>
              <a:buNone/>
              <a:defRPr/>
            </a:pPr>
            <a:r>
              <a:rPr lang="en-US" sz="1800" dirty="0" smtClean="0">
                <a:solidFill>
                  <a:schemeClr val="tx2"/>
                </a:solidFill>
              </a:rPr>
              <a:t>(2) the war in Afghanistan since the early 1980s</a:t>
            </a:r>
          </a:p>
          <a:p>
            <a:pPr>
              <a:buFontTx/>
              <a:buNone/>
              <a:defRPr/>
            </a:pPr>
            <a:r>
              <a:rPr lang="en-US" sz="1800" dirty="0" smtClean="0">
                <a:solidFill>
                  <a:schemeClr val="tx2"/>
                </a:solidFill>
              </a:rPr>
              <a:t>(3) the war in Iraq since the early 1990s</a:t>
            </a:r>
          </a:p>
          <a:p>
            <a:pPr>
              <a:buFontTx/>
              <a:buNone/>
              <a:defRPr/>
            </a:pPr>
            <a:r>
              <a:rPr lang="en-US" sz="1800" dirty="0" smtClean="0">
                <a:solidFill>
                  <a:schemeClr val="tx2"/>
                </a:solidFill>
              </a:rPr>
              <a:t>(4) the war on terrorism since September 11, 2001</a:t>
            </a:r>
          </a:p>
          <a:p>
            <a:pPr>
              <a:buFontTx/>
              <a:buNone/>
              <a:defRPr/>
            </a:pPr>
            <a:r>
              <a:rPr lang="en-US" sz="1800" dirty="0" smtClean="0"/>
              <a:t>The United States is also involved in other conflicts (in Iran, Pakistan, Syria, Sudan, Lebanon) involving the security of Israel</a:t>
            </a:r>
          </a:p>
          <a:p>
            <a:pPr>
              <a:buFontTx/>
              <a:buNone/>
              <a:defRPr/>
            </a:pPr>
            <a:r>
              <a:rPr lang="en-US" sz="1800" b="1" dirty="0" smtClean="0">
                <a:solidFill>
                  <a:schemeClr val="tx2"/>
                </a:solidFill>
              </a:rPr>
              <a:t>Without Israel’s security concerns and US commitment to Israel’s security, the United States would not be involved in all those wars and conflicts</a:t>
            </a:r>
          </a:p>
          <a:p>
            <a:pPr marL="0" indent="0">
              <a:buFontTx/>
              <a:buNone/>
              <a:defRPr/>
            </a:pPr>
            <a:r>
              <a:rPr lang="en-US" sz="1200" dirty="0">
                <a:solidFill>
                  <a:srgbClr val="FFFF00"/>
                </a:solidFill>
              </a:rPr>
              <a:t>In his book </a:t>
            </a:r>
            <a:r>
              <a:rPr lang="en-US" sz="1200" i="1" dirty="0">
                <a:solidFill>
                  <a:srgbClr val="FFFF00"/>
                </a:solidFill>
              </a:rPr>
              <a:t>Breaking Ranks</a:t>
            </a:r>
            <a:r>
              <a:rPr lang="en-US" sz="1200" dirty="0">
                <a:solidFill>
                  <a:srgbClr val="FFFF00"/>
                </a:solidFill>
              </a:rPr>
              <a:t>, Norman </a:t>
            </a:r>
            <a:r>
              <a:rPr lang="en-US" sz="1200" dirty="0" err="1">
                <a:solidFill>
                  <a:srgbClr val="FFFF00"/>
                </a:solidFill>
              </a:rPr>
              <a:t>Podhoretz</a:t>
            </a:r>
            <a:r>
              <a:rPr lang="en-US" sz="1200" dirty="0">
                <a:solidFill>
                  <a:srgbClr val="FFFF00"/>
                </a:solidFill>
              </a:rPr>
              <a:t> pinpoints the focus of the neoconservative branch of the Israel lobby: (1) “The inextricable connection between the survival of Israel and American military strength” (</a:t>
            </a:r>
            <a:r>
              <a:rPr lang="en-US" sz="1200" dirty="0" smtClean="0">
                <a:solidFill>
                  <a:srgbClr val="FFFF00"/>
                </a:solidFill>
              </a:rPr>
              <a:t>p. 351</a:t>
            </a:r>
            <a:r>
              <a:rPr lang="en-US" sz="1200" dirty="0">
                <a:solidFill>
                  <a:srgbClr val="FFFF00"/>
                </a:solidFill>
              </a:rPr>
              <a:t>), and (2) therefore supporting Israel means supporting  “the [U.S.] defense appropriations out of which aid to Israel had to come” (</a:t>
            </a:r>
            <a:r>
              <a:rPr lang="en-US" sz="1200" dirty="0" smtClean="0">
                <a:solidFill>
                  <a:srgbClr val="FFFF00"/>
                </a:solidFill>
              </a:rPr>
              <a:t>p. </a:t>
            </a:r>
            <a:r>
              <a:rPr lang="en-US" sz="1200" dirty="0">
                <a:solidFill>
                  <a:srgbClr val="FFFF00"/>
                </a:solidFill>
              </a:rPr>
              <a:t>357</a:t>
            </a:r>
            <a:r>
              <a:rPr lang="en-US" sz="1200" dirty="0" smtClean="0">
                <a:solidFill>
                  <a:srgbClr val="FFFF00"/>
                </a:solidFill>
              </a:rPr>
              <a:t>).--</a:t>
            </a:r>
            <a:r>
              <a:rPr lang="en-US" sz="1200" dirty="0" smtClean="0"/>
              <a:t>Norman </a:t>
            </a:r>
            <a:r>
              <a:rPr lang="en-US" sz="1200" dirty="0" err="1" smtClean="0"/>
              <a:t>Podhoretz</a:t>
            </a:r>
            <a:r>
              <a:rPr lang="en-US" sz="1200" dirty="0" smtClean="0"/>
              <a:t>, </a:t>
            </a:r>
            <a:r>
              <a:rPr lang="en-US" sz="1200" i="1" dirty="0" smtClean="0">
                <a:solidFill>
                  <a:schemeClr val="tx2"/>
                </a:solidFill>
              </a:rPr>
              <a:t>Breaking Ranks: A political Memoir </a:t>
            </a:r>
            <a:r>
              <a:rPr lang="en-US" sz="1200" dirty="0" smtClean="0"/>
              <a:t>(New York: Harper &amp; Row Publishers, 1979), pp. 351, 357.</a:t>
            </a:r>
          </a:p>
        </p:txBody>
      </p:sp>
      <p:sp>
        <p:nvSpPr>
          <p:cNvPr id="220164" name="TextBox 3"/>
          <p:cNvSpPr txBox="1">
            <a:spLocks noChangeArrowheads="1"/>
          </p:cNvSpPr>
          <p:nvPr/>
        </p:nvSpPr>
        <p:spPr bwMode="auto">
          <a:xfrm>
            <a:off x="5486400" y="1828800"/>
            <a:ext cx="36576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“The U.S. defense budget has more than doubled since the September 11, 2001, attacks on New York and Washington and the 2003 invasion of Iraq.”</a:t>
            </a:r>
            <a:r>
              <a:rPr lang="en-US" altLang="en-US" sz="1200" b="1" dirty="0">
                <a:solidFill>
                  <a:schemeClr val="tx2"/>
                </a:solidFill>
              </a:rPr>
              <a:t>  </a:t>
            </a:r>
            <a:r>
              <a:rPr lang="en-US" altLang="en-US" sz="1200" dirty="0"/>
              <a:t>CNN, 5/10/2010, “Gates: Pentagon must cut overhead, restrain spending,” http://www.cnn.com/2010/POLITICS/05/09/gates.defense/index.html?hpt=T2</a:t>
            </a:r>
          </a:p>
        </p:txBody>
      </p:sp>
      <p:cxnSp>
        <p:nvCxnSpPr>
          <p:cNvPr id="220165" name="Straight Connector 5"/>
          <p:cNvCxnSpPr>
            <a:cxnSpLocks noChangeShapeType="1"/>
          </p:cNvCxnSpPr>
          <p:nvPr/>
        </p:nvCxnSpPr>
        <p:spPr bwMode="auto">
          <a:xfrm rot="5400000">
            <a:off x="4648200" y="2590800"/>
            <a:ext cx="152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0166" name="Straight Connector 7"/>
          <p:cNvCxnSpPr>
            <a:cxnSpLocks noChangeShapeType="1"/>
          </p:cNvCxnSpPr>
          <p:nvPr/>
        </p:nvCxnSpPr>
        <p:spPr bwMode="auto">
          <a:xfrm>
            <a:off x="5410200" y="1828800"/>
            <a:ext cx="3733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0167" name="Straight Connector 9"/>
          <p:cNvCxnSpPr>
            <a:cxnSpLocks noChangeShapeType="1"/>
          </p:cNvCxnSpPr>
          <p:nvPr/>
        </p:nvCxnSpPr>
        <p:spPr bwMode="auto">
          <a:xfrm>
            <a:off x="5410200" y="3352800"/>
            <a:ext cx="3733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0168" name="Straight Connector 11"/>
          <p:cNvCxnSpPr>
            <a:cxnSpLocks noChangeShapeType="1"/>
          </p:cNvCxnSpPr>
          <p:nvPr/>
        </p:nvCxnSpPr>
        <p:spPr bwMode="auto">
          <a:xfrm rot="5400000" flipH="1" flipV="1">
            <a:off x="6362700" y="2628900"/>
            <a:ext cx="76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20169" name="Rectangle 9"/>
          <p:cNvSpPr>
            <a:spLocks noChangeArrowheads="1"/>
          </p:cNvSpPr>
          <p:nvPr/>
        </p:nvSpPr>
        <p:spPr bwMode="auto">
          <a:xfrm>
            <a:off x="5410200" y="3352800"/>
            <a:ext cx="3733800" cy="355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Obama authorizes $205 million for Iron Dome:</a:t>
            </a:r>
          </a:p>
          <a:p>
            <a:pPr eaLnBrk="1" hangingPunct="1">
              <a:spcBef>
                <a:spcPct val="0"/>
              </a:spcBef>
              <a:buFontTx/>
              <a:buNone/>
            </a:pPr>
            <a:r>
              <a:rPr lang="en-US" altLang="en-US" sz="1200" dirty="0"/>
              <a:t>WASHINGTON (JTA) -- The Obama administration authorized $205 million to allow Israel to complete its Iron Dome short-range missile defense system… A senior administration official set the figure at $205 million and said it was over and above the $3 billion that the United States annually allocates to Israel in defense assistance… </a:t>
            </a:r>
            <a:r>
              <a:rPr lang="en-US" altLang="en-US" sz="1200" dirty="0">
                <a:solidFill>
                  <a:schemeClr val="tx2"/>
                </a:solidFill>
              </a:rPr>
              <a:t>JTA, 5/13/2010, </a:t>
            </a:r>
            <a:r>
              <a:rPr lang="en-US" altLang="en-US" sz="800" dirty="0">
                <a:hlinkClick r:id="rId2"/>
              </a:rPr>
              <a:t>http://www.jta.org/news/article/2010/05/13/2394806/obama-authorizes-205-million-for-iron-dome</a:t>
            </a:r>
            <a:r>
              <a:rPr lang="en-US" altLang="en-US" sz="800" dirty="0"/>
              <a:t> </a:t>
            </a:r>
          </a:p>
          <a:p>
            <a:pPr eaLnBrk="1" hangingPunct="1">
              <a:spcBef>
                <a:spcPct val="0"/>
              </a:spcBef>
              <a:buFontTx/>
              <a:buNone/>
            </a:pPr>
            <a:endParaRPr lang="en-US" altLang="en-US" sz="1600" dirty="0"/>
          </a:p>
          <a:p>
            <a:pPr eaLnBrk="1" hangingPunct="1">
              <a:spcBef>
                <a:spcPct val="0"/>
              </a:spcBef>
              <a:buFontTx/>
              <a:buNone/>
            </a:pPr>
            <a:r>
              <a:rPr lang="en-US" altLang="en-US" sz="1400" dirty="0"/>
              <a:t>“By a 410-4 margin, the House of Representatives on Thursday overwhelmingly backed President Obama's request for $205 million for Israel's Iron Dome missile defense program.” AIPAC, 5/21/2010, </a:t>
            </a:r>
            <a:r>
              <a:rPr lang="en-US" altLang="en-US" sz="1400" dirty="0">
                <a:hlinkClick r:id="rId3"/>
              </a:rPr>
              <a:t>http://www.aipac.org/</a:t>
            </a:r>
            <a:r>
              <a:rPr lang="en-US" altLang="en-US" sz="1400" dirty="0"/>
              <a:t>     </a:t>
            </a:r>
          </a:p>
        </p:txBody>
      </p:sp>
      <p:cxnSp>
        <p:nvCxnSpPr>
          <p:cNvPr id="220170" name="Straight Connector 14"/>
          <p:cNvCxnSpPr>
            <a:cxnSpLocks noChangeShapeType="1"/>
          </p:cNvCxnSpPr>
          <p:nvPr/>
        </p:nvCxnSpPr>
        <p:spPr bwMode="auto">
          <a:xfrm rot="5400000">
            <a:off x="3657600" y="5105400"/>
            <a:ext cx="3505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0171" name="Straight Connector 12"/>
          <p:cNvCxnSpPr>
            <a:cxnSpLocks noChangeShapeType="1"/>
          </p:cNvCxnSpPr>
          <p:nvPr/>
        </p:nvCxnSpPr>
        <p:spPr bwMode="auto">
          <a:xfrm>
            <a:off x="0" y="5638800"/>
            <a:ext cx="5410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20172" name="TextBox 11"/>
          <p:cNvSpPr txBox="1">
            <a:spLocks noChangeArrowheads="1"/>
          </p:cNvSpPr>
          <p:nvPr/>
        </p:nvSpPr>
        <p:spPr bwMode="auto">
          <a:xfrm>
            <a:off x="7086600" y="0"/>
            <a:ext cx="2057400"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a:t>
            </a:r>
            <a:r>
              <a:rPr lang="en-US" altLang="en-US" sz="1400" b="1" dirty="0">
                <a:solidFill>
                  <a:schemeClr val="tx2"/>
                </a:solidFill>
              </a:rPr>
              <a:t>We will continue to shield Israel, militarily and diplomatically, U.S. official [U.S. ambassador to the United Nations Susan Rice] says</a:t>
            </a:r>
            <a:r>
              <a:rPr lang="en-US" altLang="en-US" sz="1400" dirty="0"/>
              <a:t>"--</a:t>
            </a:r>
            <a:r>
              <a:rPr lang="en-US" altLang="en-US" sz="1400" dirty="0" err="1"/>
              <a:t>Haaretz</a:t>
            </a:r>
            <a:r>
              <a:rPr lang="en-US" altLang="en-US" sz="1400" dirty="0"/>
              <a:t>, 7/15/2010</a:t>
            </a:r>
            <a:r>
              <a:rPr lang="en-US" altLang="en-US" sz="200" dirty="0"/>
              <a:t>, http://www.haaretz.com/news/diplomacy-defense/we-will-continue-to-shield-israel-militarily-and-diplomatically-u-s-official-says-1.302208</a:t>
            </a:r>
          </a:p>
        </p:txBody>
      </p:sp>
      <p:cxnSp>
        <p:nvCxnSpPr>
          <p:cNvPr id="220173" name="Straight Connector 13"/>
          <p:cNvCxnSpPr>
            <a:cxnSpLocks noChangeShapeType="1"/>
          </p:cNvCxnSpPr>
          <p:nvPr/>
        </p:nvCxnSpPr>
        <p:spPr bwMode="auto">
          <a:xfrm rot="5400000">
            <a:off x="6172200" y="914400"/>
            <a:ext cx="1828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Title 1"/>
          <p:cNvSpPr>
            <a:spLocks noGrp="1"/>
          </p:cNvSpPr>
          <p:nvPr>
            <p:ph type="title"/>
          </p:nvPr>
        </p:nvSpPr>
        <p:spPr>
          <a:xfrm>
            <a:off x="0" y="0"/>
            <a:ext cx="9144000" cy="2209800"/>
          </a:xfrm>
        </p:spPr>
        <p:txBody>
          <a:bodyPr/>
          <a:lstStyle/>
          <a:p>
            <a:r>
              <a:rPr lang="en-US" altLang="en-US" sz="7200" b="1" smtClean="0"/>
              <a:t>U.S. Deploys Radar, Troops To Israel</a:t>
            </a:r>
          </a:p>
        </p:txBody>
      </p:sp>
      <p:sp>
        <p:nvSpPr>
          <p:cNvPr id="221187" name="Content Placeholder 2"/>
          <p:cNvSpPr>
            <a:spLocks noGrp="1"/>
          </p:cNvSpPr>
          <p:nvPr>
            <p:ph idx="1"/>
          </p:nvPr>
        </p:nvSpPr>
        <p:spPr>
          <a:xfrm>
            <a:off x="0" y="2286000"/>
            <a:ext cx="3733800" cy="4572000"/>
          </a:xfrm>
        </p:spPr>
        <p:txBody>
          <a:bodyPr/>
          <a:lstStyle/>
          <a:p>
            <a:r>
              <a:rPr lang="en-US" altLang="en-US" sz="2400" dirty="0" smtClean="0"/>
              <a:t>“U.S. European Command (EUCOM) has deployed to Israel a high-powered X-band radar and the supporting people and equipment needed for coordinated defense against Iranian missile attack, marking the first permanent U.S. military presence on Israeli soil. </a:t>
            </a:r>
            <a:r>
              <a:rPr lang="en-US" altLang="en-US" sz="200" dirty="0" smtClean="0"/>
              <a:t>Gayle s. </a:t>
            </a:r>
            <a:r>
              <a:rPr lang="en-US" altLang="en-US" sz="200" dirty="0" err="1" smtClean="0"/>
              <a:t>Putrich</a:t>
            </a:r>
            <a:r>
              <a:rPr lang="en-US" altLang="en-US" sz="200" dirty="0" smtClean="0"/>
              <a:t>, “U.S. Deploys Radar, Troops To Israel,” </a:t>
            </a:r>
            <a:r>
              <a:rPr lang="en-US" altLang="en-US" sz="1800" i="1" dirty="0" smtClean="0"/>
              <a:t>Defense News</a:t>
            </a:r>
            <a:r>
              <a:rPr lang="en-US" altLang="en-US" sz="1800" dirty="0" smtClean="0"/>
              <a:t>, 9/26/2008</a:t>
            </a:r>
            <a:r>
              <a:rPr lang="en-US" altLang="en-US" sz="200" dirty="0" smtClean="0"/>
              <a:t>,</a:t>
            </a:r>
            <a:r>
              <a:rPr lang="en-US" altLang="en-US" dirty="0" smtClean="0"/>
              <a:t> </a:t>
            </a:r>
            <a:r>
              <a:rPr lang="en-US" altLang="en-US" sz="200" dirty="0" smtClean="0"/>
              <a:t>http://www.defensenews.com/story.php?i=3744319&amp;c=MID&amp;s=LAN</a:t>
            </a:r>
          </a:p>
        </p:txBody>
      </p:sp>
      <p:pic>
        <p:nvPicPr>
          <p:cNvPr id="221188" name="Picture 2" descr="http://www.defensenews.com/pgf/stories19/dfn_xband0926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0325" y="2286000"/>
            <a:ext cx="527367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1189" name="Rectangle 4"/>
          <p:cNvSpPr>
            <a:spLocks noChangeArrowheads="1"/>
          </p:cNvSpPr>
          <p:nvPr/>
        </p:nvSpPr>
        <p:spPr bwMode="auto">
          <a:xfrm>
            <a:off x="3962400" y="5934075"/>
            <a:ext cx="5181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More than a dozen aircraft were required to transport an AN/TPY-2 X-band radar to Israel. (U.S. Missile Defense Agency) </a:t>
            </a:r>
          </a:p>
        </p:txBody>
      </p:sp>
    </p:spTree>
  </p:cSld>
  <p:clrMapOvr>
    <a:masterClrMapping/>
  </p:clrMapOvr>
  <p:transition/>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Title 1"/>
          <p:cNvSpPr>
            <a:spLocks noGrp="1"/>
          </p:cNvSpPr>
          <p:nvPr>
            <p:ph type="title"/>
          </p:nvPr>
        </p:nvSpPr>
        <p:spPr>
          <a:xfrm>
            <a:off x="0" y="0"/>
            <a:ext cx="9144000" cy="1828800"/>
          </a:xfrm>
        </p:spPr>
        <p:txBody>
          <a:bodyPr/>
          <a:lstStyle/>
          <a:p>
            <a:r>
              <a:rPr lang="en-US" altLang="en-US" sz="4800" b="1" smtClean="0"/>
              <a:t>Text of U.S.-Israel agreement to end Gaza arms smuggling</a:t>
            </a:r>
            <a:br>
              <a:rPr lang="en-US" altLang="en-US" sz="4800" b="1" smtClean="0"/>
            </a:br>
            <a:r>
              <a:rPr lang="en-US" altLang="en-US" sz="2800" smtClean="0"/>
              <a:t>Haaretz, 1/17/2009</a:t>
            </a:r>
            <a:r>
              <a:rPr lang="en-US" altLang="en-US" sz="1000" smtClean="0"/>
              <a:t>, http://www.haaretz.com/hasen/spages/1056175.html</a:t>
            </a:r>
            <a:br>
              <a:rPr lang="en-US" altLang="en-US" sz="1000" smtClean="0"/>
            </a:br>
            <a:r>
              <a:rPr lang="en-US" altLang="en-US" sz="1000" smtClean="0"/>
              <a:t> </a:t>
            </a:r>
          </a:p>
        </p:txBody>
      </p:sp>
      <p:sp>
        <p:nvSpPr>
          <p:cNvPr id="222211" name="Content Placeholder 2"/>
          <p:cNvSpPr>
            <a:spLocks noGrp="1"/>
          </p:cNvSpPr>
          <p:nvPr>
            <p:ph idx="1"/>
          </p:nvPr>
        </p:nvSpPr>
        <p:spPr>
          <a:xfrm>
            <a:off x="0" y="1828800"/>
            <a:ext cx="9144000" cy="4191000"/>
          </a:xfrm>
        </p:spPr>
        <p:txBody>
          <a:bodyPr/>
          <a:lstStyle/>
          <a:p>
            <a:r>
              <a:rPr lang="en-US" altLang="en-US" sz="100" dirty="0" smtClean="0"/>
              <a:t>Recalling the steadfast commitment of the United States to Israel's security, including secure, defensible borders, and to preserve and strengthen Israel's capability to deter and defend itself, by itself, against any threat or possible combination of threats; </a:t>
            </a:r>
            <a:br>
              <a:rPr lang="en-US" altLang="en-US" sz="100" dirty="0" smtClean="0"/>
            </a:br>
            <a:r>
              <a:rPr lang="en-US" altLang="en-US" sz="100" dirty="0" smtClean="0"/>
              <a:t/>
            </a:r>
            <a:br>
              <a:rPr lang="en-US" altLang="en-US" sz="100" dirty="0" smtClean="0"/>
            </a:br>
            <a:r>
              <a:rPr lang="en-US" altLang="en-US" sz="100" dirty="0" smtClean="0"/>
              <a:t>Reaffirming that such commitment is reflected in the security, military and intelligence cooperation between the United States and Israel, the Strategic Dialogue between them, and the level and kind of assistance provided by the United States to Israel;</a:t>
            </a:r>
          </a:p>
          <a:p>
            <a:r>
              <a:rPr lang="en-US" altLang="en-US" sz="100" dirty="0" smtClean="0"/>
              <a:t>Taking note of the efforts of Egyptian President Mubarak, particularly the recognition that securing Gaza's border is indispensable to realizing a durable and sustainable end to fighting in Gaza; </a:t>
            </a:r>
            <a:br>
              <a:rPr lang="en-US" altLang="en-US" sz="100" dirty="0" smtClean="0"/>
            </a:br>
            <a:r>
              <a:rPr lang="en-US" altLang="en-US" sz="100" dirty="0" smtClean="0"/>
              <a:t/>
            </a:r>
            <a:br>
              <a:rPr lang="en-US" altLang="en-US" sz="100" dirty="0" smtClean="0"/>
            </a:br>
            <a:r>
              <a:rPr lang="en-US" altLang="en-US" sz="100" dirty="0" smtClean="0"/>
              <a:t>Unequivocally condemning all acts, methods, and practices of terrorism as unjustifiable, wherever and by whomever committed and whatever the motivation, in particular, the recent rocket and mortar attacks and other hostile activity perpetrated against Israel from Gaza by terrorist organizations; </a:t>
            </a:r>
            <a:br>
              <a:rPr lang="en-US" altLang="en-US" sz="100" dirty="0" smtClean="0"/>
            </a:br>
            <a:r>
              <a:rPr lang="en-US" altLang="en-US" sz="100" dirty="0" smtClean="0"/>
              <a:t/>
            </a:r>
            <a:br>
              <a:rPr lang="en-US" altLang="en-US" sz="100" dirty="0" smtClean="0"/>
            </a:br>
            <a:r>
              <a:rPr lang="en-US" altLang="en-US" sz="100" dirty="0" smtClean="0"/>
              <a:t>Recognizing that suppression of acts of international terrorism, including denying the provision of arms and related materiel to terrorist organizations, is an essential element for the maintenance of international peace and security; </a:t>
            </a:r>
            <a:br>
              <a:rPr lang="en-US" altLang="en-US" sz="100" dirty="0" smtClean="0"/>
            </a:br>
            <a:r>
              <a:rPr lang="en-US" altLang="en-US" sz="100" dirty="0" smtClean="0"/>
              <a:t/>
            </a:r>
            <a:br>
              <a:rPr lang="en-US" altLang="en-US" sz="100" dirty="0" smtClean="0"/>
            </a:br>
            <a:r>
              <a:rPr lang="en-US" altLang="en-US" sz="100" dirty="0" smtClean="0"/>
              <a:t>Recognizing that the acquisition and use of arms and related materiel by terrorists against Israel were the direct causes of recent hostilities; </a:t>
            </a:r>
            <a:br>
              <a:rPr lang="en-US" altLang="en-US" sz="100" dirty="0" smtClean="0"/>
            </a:br>
            <a:r>
              <a:rPr lang="en-US" altLang="en-US" sz="100" dirty="0" smtClean="0"/>
              <a:t/>
            </a:r>
            <a:br>
              <a:rPr lang="en-US" altLang="en-US" sz="100" dirty="0" smtClean="0"/>
            </a:br>
            <a:r>
              <a:rPr lang="en-US" altLang="en-US" sz="100" dirty="0" smtClean="0"/>
              <a:t>Recognizing the threat to Israel of hostile and terrorist activity from Gaza, including weapons smuggling and the build-up of terrorist capabilities, weapons and infrastructure; and understanding that Israel, like all nations, enjoys the inherent right of self defense, including the right to defend itself against terrorism through appropriate action; </a:t>
            </a:r>
            <a:br>
              <a:rPr lang="en-US" altLang="en-US" sz="100" dirty="0" smtClean="0"/>
            </a:br>
            <a:r>
              <a:rPr lang="en-US" altLang="en-US" sz="100" dirty="0" smtClean="0"/>
              <a:t/>
            </a:r>
            <a:br>
              <a:rPr lang="en-US" altLang="en-US" sz="100" dirty="0" smtClean="0"/>
            </a:br>
            <a:r>
              <a:rPr lang="en-US" altLang="en-US" sz="100" dirty="0" smtClean="0"/>
              <a:t>Desiring to improve bilateral, regional and multilateral efforts to prevent the provision of arms and related materiel to terrorist organizations, particularly those currently operating in the Gaza Strip, such as Hamas; </a:t>
            </a:r>
            <a:br>
              <a:rPr lang="en-US" altLang="en-US" sz="100" dirty="0" smtClean="0"/>
            </a:br>
            <a:r>
              <a:rPr lang="en-US" altLang="en-US" sz="100" dirty="0" smtClean="0"/>
              <a:t/>
            </a:r>
            <a:br>
              <a:rPr lang="en-US" altLang="en-US" sz="100" dirty="0" smtClean="0"/>
            </a:br>
            <a:r>
              <a:rPr lang="en-US" altLang="en-US" sz="100" dirty="0" smtClean="0"/>
              <a:t>Recognizing that achieving and maintaining a durable and sustainable cessation of hostilities is dependent upon prevention of smuggling and re-supply of weapons into Gaza for Hamas, a terrorist organization, and other terrorist groups, and affirming that Gaza should not be used as a base from which Israel may be attacked; </a:t>
            </a:r>
            <a:br>
              <a:rPr lang="en-US" altLang="en-US" sz="100" dirty="0" smtClean="0"/>
            </a:br>
            <a:r>
              <a:rPr lang="en-US" altLang="en-US" sz="100" dirty="0" smtClean="0"/>
              <a:t/>
            </a:r>
            <a:br>
              <a:rPr lang="en-US" altLang="en-US" sz="100" dirty="0" smtClean="0"/>
            </a:br>
            <a:r>
              <a:rPr lang="en-US" altLang="en-US" sz="100" dirty="0" smtClean="0"/>
              <a:t>Recognizing also that combating weapons and explosives supply to Gaza is a multi-dimensional, results-oriented effort with a regional focus and international components working in parallel, and that this is a priority of the United States? and </a:t>
            </a:r>
            <a:r>
              <a:rPr lang="en-US" altLang="en-US" sz="100" dirty="0" err="1" smtClean="0"/>
              <a:t>Israel?s</a:t>
            </a:r>
            <a:r>
              <a:rPr lang="en-US" altLang="en-US" sz="100" dirty="0" smtClean="0"/>
              <a:t> efforts, independently and with each other, to ensure a durable and sustainable end to hostilities; </a:t>
            </a:r>
            <a:br>
              <a:rPr lang="en-US" altLang="en-US" sz="100" dirty="0" smtClean="0"/>
            </a:br>
            <a:r>
              <a:rPr lang="en-US" altLang="en-US" sz="100" dirty="0" smtClean="0"/>
              <a:t/>
            </a:r>
            <a:br>
              <a:rPr lang="en-US" altLang="en-US" sz="100" dirty="0" smtClean="0"/>
            </a:br>
            <a:r>
              <a:rPr lang="en-US" altLang="en-US" sz="100" dirty="0" smtClean="0"/>
              <a:t>Recognizing further the crucial need for the unimpeded, safe and secure provision of humanitarian assistance to the residents of Gaza; </a:t>
            </a:r>
            <a:br>
              <a:rPr lang="en-US" altLang="en-US" sz="100" dirty="0" smtClean="0"/>
            </a:br>
            <a:r>
              <a:rPr lang="en-US" altLang="en-US" sz="100" dirty="0" smtClean="0"/>
              <a:t/>
            </a:r>
            <a:br>
              <a:rPr lang="en-US" altLang="en-US" sz="100" dirty="0" smtClean="0"/>
            </a:br>
            <a:r>
              <a:rPr lang="en-US" altLang="en-US" sz="100" dirty="0" smtClean="0"/>
              <a:t>Intending to work with international partners to ensure the enforcement of relevant United Nations Security Council Resolutions on counterterrorism in relation to terrorist activity in Gaza;</a:t>
            </a:r>
          </a:p>
          <a:p>
            <a:r>
              <a:rPr lang="en-US" altLang="en-US" sz="100" dirty="0" smtClean="0"/>
              <a:t>Have reached the following understandings: </a:t>
            </a:r>
            <a:br>
              <a:rPr lang="en-US" altLang="en-US" sz="100" dirty="0" smtClean="0"/>
            </a:br>
            <a:r>
              <a:rPr lang="en-US" altLang="en-US" sz="100" dirty="0" smtClean="0"/>
              <a:t>1. The Parties will work cooperatively with neighbors and in parallel with others in the international community to prevent the supply of arms and related materiel to terrorist organizations that threaten either party, </a:t>
            </a:r>
            <a:r>
              <a:rPr lang="en-US" altLang="en-US" sz="100" dirty="0" smtClean="0">
                <a:solidFill>
                  <a:schemeClr val="tx2"/>
                </a:solidFill>
              </a:rPr>
              <a:t>with a particular focus on the supply of arms, related materiel and explosives into Gaza to Hamas and other terrorist organizations</a:t>
            </a:r>
            <a:r>
              <a:rPr lang="en-US" altLang="en-US" sz="100" dirty="0" smtClean="0"/>
              <a:t>. </a:t>
            </a:r>
            <a:br>
              <a:rPr lang="en-US" altLang="en-US" sz="100" dirty="0" smtClean="0"/>
            </a:br>
            <a:r>
              <a:rPr lang="en-US" altLang="en-US" sz="200" dirty="0" smtClean="0"/>
              <a:t/>
            </a:r>
            <a:br>
              <a:rPr lang="en-US" altLang="en-US" sz="200" dirty="0" smtClean="0"/>
            </a:br>
            <a:r>
              <a:rPr lang="en-US" altLang="en-US" sz="200" dirty="0" smtClean="0"/>
              <a:t>2. The United States will work with regional and </a:t>
            </a:r>
            <a:r>
              <a:rPr lang="en-US" altLang="en-US" sz="200" dirty="0" smtClean="0">
                <a:solidFill>
                  <a:schemeClr val="tx2"/>
                </a:solidFill>
              </a:rPr>
              <a:t>NATO</a:t>
            </a:r>
            <a:r>
              <a:rPr lang="en-US" altLang="en-US" sz="200" dirty="0" smtClean="0"/>
              <a:t> partners to address the problem of the supply of arms and related materiel and weapons transfers and shipments to Hamas and other terrorist organizations in Gaza, including through the Mediterranean, Gulf of Aden, Red Sea and eastern Africa, through improvements in existing arrangements or the launching of new initiatives to increase the effectiveness of those arrangements as they relate to the prevention of weapons smuggling to Gaza. Among the tools that will be pursued are: </a:t>
            </a:r>
            <a:br>
              <a:rPr lang="en-US" altLang="en-US" sz="200" dirty="0" smtClean="0"/>
            </a:br>
            <a:r>
              <a:rPr lang="en-US" altLang="en-US" sz="1800" dirty="0" smtClean="0"/>
              <a:t>· </a:t>
            </a:r>
            <a:r>
              <a:rPr lang="en-US" altLang="en-US" sz="2800" dirty="0" smtClean="0">
                <a:solidFill>
                  <a:schemeClr val="tx2"/>
                </a:solidFill>
              </a:rPr>
              <a:t>Enhanced U.S. security and intelligence cooperation with regional governments on actions to prevent weapons and explosives flows to Gaza that originate in or transit their territories; </a:t>
            </a:r>
            <a:r>
              <a:rPr lang="en-US" altLang="en-US" sz="2800" b="1" dirty="0" smtClean="0">
                <a:solidFill>
                  <a:schemeClr val="tx2"/>
                </a:solidFill>
              </a:rPr>
              <a:t>including through the involvement of relevant components of the U.S. Government, such as U.S. Central Command, U.S. European Command, U.S. Africa Command, and U.S. Special Operations Command</a:t>
            </a:r>
            <a:r>
              <a:rPr lang="en-US" altLang="en-US" sz="2800" dirty="0" smtClean="0"/>
              <a:t>. </a:t>
            </a:r>
            <a:r>
              <a:rPr lang="en-US" altLang="en-US" sz="100" dirty="0" smtClean="0"/>
              <a:t/>
            </a:r>
            <a:br>
              <a:rPr lang="en-US" altLang="en-US" sz="100" dirty="0" smtClean="0"/>
            </a:br>
            <a:r>
              <a:rPr lang="en-US" altLang="en-US" sz="100" dirty="0" smtClean="0"/>
              <a:t>· Enhanced intelligence fusion with key international and coalition naval forces and other appropriate entities to address weapons supply to Gaza; </a:t>
            </a:r>
            <a:br>
              <a:rPr lang="en-US" altLang="en-US" sz="100" dirty="0" smtClean="0"/>
            </a:br>
            <a:r>
              <a:rPr lang="en-US" altLang="en-US" sz="100" dirty="0" smtClean="0"/>
              <a:t/>
            </a:r>
            <a:br>
              <a:rPr lang="en-US" altLang="en-US" sz="100" dirty="0" smtClean="0"/>
            </a:br>
            <a:r>
              <a:rPr lang="en-US" altLang="en-US" sz="100" dirty="0" smtClean="0"/>
              <a:t>· Enhancement of the existing international sanctions and enforcement mechanisms against provision of material support to Hamas and other terrorist organizations, including through an international response to those states, such as Iran, who are determined to be sources of weapons and explosives supply to Gaza. </a:t>
            </a:r>
            <a:br>
              <a:rPr lang="en-US" altLang="en-US" sz="100" dirty="0" smtClean="0"/>
            </a:br>
            <a:r>
              <a:rPr lang="en-US" altLang="en-US" sz="100" dirty="0" smtClean="0"/>
              <a:t/>
            </a:r>
            <a:br>
              <a:rPr lang="en-US" altLang="en-US" sz="100" dirty="0" smtClean="0"/>
            </a:br>
            <a:r>
              <a:rPr lang="en-US" altLang="en-US" sz="100" dirty="0" smtClean="0"/>
              <a:t>3. The United States and Israel will assist each other in these efforts through enhanced sharing of information and intelligence that would assist in identifying the origin and routing of weapons being supplied to terrorist organizations in Gaza. </a:t>
            </a:r>
            <a:br>
              <a:rPr lang="en-US" altLang="en-US" sz="100" dirty="0" smtClean="0"/>
            </a:br>
            <a:r>
              <a:rPr lang="en-US" altLang="en-US" sz="100" dirty="0" smtClean="0"/>
              <a:t/>
            </a:r>
            <a:br>
              <a:rPr lang="en-US" altLang="en-US" sz="100" dirty="0" smtClean="0"/>
            </a:br>
            <a:r>
              <a:rPr lang="en-US" altLang="en-US" sz="100" dirty="0" smtClean="0"/>
              <a:t>4. The United States will accelerate its efforts to provide logistical and technical assistance and to train and equip regional security forces in counter-smuggling tactics, working towards augmenting its existing assistance programs. </a:t>
            </a:r>
            <a:br>
              <a:rPr lang="en-US" altLang="en-US" sz="100" dirty="0" smtClean="0"/>
            </a:br>
            <a:r>
              <a:rPr lang="en-US" altLang="en-US" sz="100" dirty="0" smtClean="0"/>
              <a:t/>
            </a:r>
            <a:br>
              <a:rPr lang="en-US" altLang="en-US" sz="100" dirty="0" smtClean="0"/>
            </a:br>
            <a:r>
              <a:rPr lang="en-US" altLang="en-US" sz="100" dirty="0" smtClean="0"/>
              <a:t>5. The United States will consult and work with its regional partners on expanding international assistance programs to affected communities in order to provide an alternative income/employment to those formerly involved in smuggling. </a:t>
            </a:r>
            <a:br>
              <a:rPr lang="en-US" altLang="en-US" sz="100" dirty="0" smtClean="0"/>
            </a:br>
            <a:r>
              <a:rPr lang="en-US" altLang="en-US" sz="100" dirty="0" smtClean="0"/>
              <a:t/>
            </a:r>
            <a:br>
              <a:rPr lang="en-US" altLang="en-US" sz="100" dirty="0" smtClean="0"/>
            </a:br>
            <a:r>
              <a:rPr lang="en-US" altLang="en-US" sz="100" dirty="0" smtClean="0"/>
              <a:t>6. The Parties will establish mechanisms as appropriate for military and intelligence cooperation to share intelligence information and to monitor implementation of the steps undertaken in the context of this Memorandum of Understanding and to recommend additional measures to advance the goals of this Memorandum of Understanding. In so far as military cooperation is concerned, the relevant mechanism will be the United States-Israel Joint Counterterrorism Group, the annual Military to Military discussion, and the Joint Political Military Group. </a:t>
            </a:r>
            <a:br>
              <a:rPr lang="en-US" altLang="en-US" sz="100" dirty="0" smtClean="0"/>
            </a:br>
            <a:r>
              <a:rPr lang="en-US" altLang="en-US" sz="100" dirty="0" smtClean="0"/>
              <a:t/>
            </a:r>
            <a:br>
              <a:rPr lang="en-US" altLang="en-US" sz="100" dirty="0" smtClean="0"/>
            </a:br>
            <a:r>
              <a:rPr lang="en-US" altLang="en-US" sz="100" dirty="0" smtClean="0"/>
              <a:t>7. This Memorandum of Understanding of ongoing political commitments between the Parties will be subject to the laws and regulations of the respective parties, as applicable, including those governing the availability of funds and the sharing of information and intelligence </a:t>
            </a:r>
          </a:p>
        </p:txBody>
      </p:sp>
      <p:sp>
        <p:nvSpPr>
          <p:cNvPr id="222212" name="Rectangle 3"/>
          <p:cNvSpPr>
            <a:spLocks noChangeArrowheads="1"/>
          </p:cNvSpPr>
          <p:nvPr/>
        </p:nvSpPr>
        <p:spPr bwMode="auto">
          <a:xfrm>
            <a:off x="0" y="5934075"/>
            <a:ext cx="9144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Gazans cut through Egypt's border barrier:</a:t>
            </a:r>
          </a:p>
          <a:p>
            <a:pPr eaLnBrk="1" hangingPunct="1">
              <a:spcBef>
                <a:spcPct val="0"/>
              </a:spcBef>
              <a:buFontTx/>
              <a:buNone/>
            </a:pPr>
            <a:r>
              <a:rPr lang="en-US" altLang="en-US" sz="1800">
                <a:hlinkClick r:id="rId2"/>
              </a:rPr>
              <a:t>http://news.bbc.co.uk/2/hi/middle_east/8664316.stm</a:t>
            </a:r>
            <a:r>
              <a:rPr lang="en-US" altLang="en-US" sz="1800"/>
              <a:t> </a:t>
            </a:r>
          </a:p>
        </p:txBody>
      </p:sp>
      <p:cxnSp>
        <p:nvCxnSpPr>
          <p:cNvPr id="222213" name="Straight Connector 5"/>
          <p:cNvCxnSpPr>
            <a:cxnSpLocks noChangeShapeType="1"/>
          </p:cNvCxnSpPr>
          <p:nvPr/>
        </p:nvCxnSpPr>
        <p:spPr bwMode="auto">
          <a:xfrm>
            <a:off x="0" y="6019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Title 1"/>
          <p:cNvSpPr>
            <a:spLocks noGrp="1"/>
          </p:cNvSpPr>
          <p:nvPr>
            <p:ph type="title"/>
          </p:nvPr>
        </p:nvSpPr>
        <p:spPr>
          <a:xfrm>
            <a:off x="0" y="0"/>
            <a:ext cx="9144000" cy="609600"/>
          </a:xfrm>
        </p:spPr>
        <p:txBody>
          <a:bodyPr/>
          <a:lstStyle/>
          <a:p>
            <a:r>
              <a:rPr lang="en-US" altLang="en-US" sz="3200" b="1" smtClean="0"/>
              <a:t>The Financial Cost of Israel to the United States </a:t>
            </a:r>
          </a:p>
        </p:txBody>
      </p:sp>
      <p:sp>
        <p:nvSpPr>
          <p:cNvPr id="223235" name="TextBox 3"/>
          <p:cNvSpPr txBox="1">
            <a:spLocks noChangeArrowheads="1"/>
          </p:cNvSpPr>
          <p:nvPr/>
        </p:nvSpPr>
        <p:spPr bwMode="auto">
          <a:xfrm>
            <a:off x="0" y="609600"/>
            <a:ext cx="9144000" cy="626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Thomas Stauffer, a consulting economist in Washington, estimates that </a:t>
            </a:r>
            <a:r>
              <a:rPr lang="en-US" altLang="en-US" sz="1600" b="1" dirty="0">
                <a:solidFill>
                  <a:schemeClr val="tx2"/>
                </a:solidFill>
              </a:rPr>
              <a:t>between 1973 and 2002 Israel has cost the United States about $1.6 trillion</a:t>
            </a:r>
            <a:r>
              <a:rPr lang="en-US" altLang="en-US" sz="1600" dirty="0"/>
              <a:t>.---David Francis, “Economist tallies swelling cost of Israel to US,”</a:t>
            </a:r>
            <a:r>
              <a:rPr lang="en-US" altLang="en-US" sz="1600" b="1" dirty="0"/>
              <a:t> </a:t>
            </a:r>
            <a:r>
              <a:rPr lang="en-US" altLang="en-US" sz="1600" i="1" dirty="0">
                <a:solidFill>
                  <a:schemeClr val="tx2"/>
                </a:solidFill>
              </a:rPr>
              <a:t>The Christian Science Monitor</a:t>
            </a:r>
            <a:r>
              <a:rPr lang="en-US" altLang="en-US" sz="1600" dirty="0">
                <a:solidFill>
                  <a:schemeClr val="tx2"/>
                </a:solidFill>
              </a:rPr>
              <a:t>, 12/9/2002, </a:t>
            </a:r>
            <a:r>
              <a:rPr lang="en-US" altLang="en-US" sz="1600" dirty="0">
                <a:hlinkClick r:id="rId2"/>
              </a:rPr>
              <a:t>http://www.csmonitor.com/2002/1209/p16s01-wmgn.html</a:t>
            </a:r>
            <a:endParaRPr lang="en-US" altLang="en-US" sz="1600" dirty="0"/>
          </a:p>
          <a:p>
            <a:pPr eaLnBrk="1" hangingPunct="1">
              <a:spcBef>
                <a:spcPct val="0"/>
              </a:spcBef>
              <a:buFontTx/>
              <a:buNone/>
            </a:pPr>
            <a:endParaRPr lang="en-US" altLang="en-US" sz="800" dirty="0"/>
          </a:p>
          <a:p>
            <a:pPr eaLnBrk="1" hangingPunct="1">
              <a:spcBef>
                <a:spcPct val="0"/>
              </a:spcBef>
              <a:buFontTx/>
              <a:buNone/>
            </a:pPr>
            <a:r>
              <a:rPr lang="en-US" altLang="en-US" sz="1600" b="1" dirty="0"/>
              <a:t>“A Conservative Estimate of Total </a:t>
            </a:r>
            <a:r>
              <a:rPr lang="en-US" altLang="en-US" sz="1600" b="1" dirty="0">
                <a:solidFill>
                  <a:schemeClr val="tx2"/>
                </a:solidFill>
              </a:rPr>
              <a:t>Direct U.S. Aid </a:t>
            </a:r>
            <a:r>
              <a:rPr lang="en-US" altLang="en-US" sz="1600" b="1" dirty="0"/>
              <a:t>to Israel: Almost $114 Billion,” </a:t>
            </a:r>
            <a:r>
              <a:rPr lang="en-US" altLang="en-US" sz="1600" i="1" dirty="0"/>
              <a:t>Washington Report on Middle East Affairs</a:t>
            </a:r>
            <a:r>
              <a:rPr lang="en-US" altLang="en-US" sz="1600" dirty="0"/>
              <a:t>, November 2008, pages 10-11, [“It must be emphasized that this analysis is a conservative, defensible accounting of U.S. </a:t>
            </a:r>
            <a:r>
              <a:rPr lang="en-US" altLang="en-US" sz="1600" b="1" dirty="0">
                <a:solidFill>
                  <a:schemeClr val="tx2"/>
                </a:solidFill>
              </a:rPr>
              <a:t>direct aid </a:t>
            </a:r>
            <a:r>
              <a:rPr lang="en-US" altLang="en-US" sz="1600" dirty="0"/>
              <a:t>to Israel, </a:t>
            </a:r>
            <a:r>
              <a:rPr lang="en-US" altLang="en-US" sz="1600" dirty="0">
                <a:solidFill>
                  <a:schemeClr val="tx2"/>
                </a:solidFill>
              </a:rPr>
              <a:t>NOT of Israel’s cost to the U.S</a:t>
            </a:r>
            <a:r>
              <a:rPr lang="en-US" altLang="en-US" sz="1600" dirty="0"/>
              <a:t>. or the American taxpayer, nor of the benefits to Israel of U.S. aid.”], </a:t>
            </a:r>
            <a:r>
              <a:rPr lang="en-US" altLang="en-US" sz="1600" dirty="0">
                <a:hlinkClick r:id="rId3"/>
              </a:rPr>
              <a:t>http://www.wrmea.com/archives/November_2008/0811010.html</a:t>
            </a:r>
            <a:r>
              <a:rPr lang="en-US" altLang="en-US" sz="1600" dirty="0"/>
              <a:t> </a:t>
            </a:r>
          </a:p>
          <a:p>
            <a:pPr eaLnBrk="1" hangingPunct="1">
              <a:spcBef>
                <a:spcPct val="0"/>
              </a:spcBef>
              <a:buFontTx/>
              <a:buNone/>
            </a:pPr>
            <a:endParaRPr lang="en-US" altLang="en-US" sz="1000" dirty="0"/>
          </a:p>
          <a:p>
            <a:pPr eaLnBrk="1" hangingPunct="1">
              <a:spcBef>
                <a:spcPct val="0"/>
              </a:spcBef>
              <a:buFontTx/>
              <a:buNone/>
            </a:pPr>
            <a:r>
              <a:rPr lang="en-US" altLang="en-US" sz="1600" dirty="0"/>
              <a:t>“The engine that has run the Israeli economy for decades has been American aid…Israel is heavily in debt to the U.S. Treasury, its commercial banks, and its Jews and other citizens and organizations that have purchased millions of Israel bonds or donated money to Jewish causes.” </a:t>
            </a:r>
            <a:r>
              <a:rPr lang="en-US" altLang="en-US" sz="1600" dirty="0">
                <a:solidFill>
                  <a:schemeClr val="tx2"/>
                </a:solidFill>
              </a:rPr>
              <a:t>Edward </a:t>
            </a:r>
            <a:r>
              <a:rPr lang="en-US" altLang="en-US" sz="1600" dirty="0" err="1">
                <a:solidFill>
                  <a:schemeClr val="tx2"/>
                </a:solidFill>
              </a:rPr>
              <a:t>Tivnan</a:t>
            </a:r>
            <a:r>
              <a:rPr lang="en-US" altLang="en-US" sz="1600" dirty="0">
                <a:solidFill>
                  <a:schemeClr val="tx2"/>
                </a:solidFill>
              </a:rPr>
              <a:t>, </a:t>
            </a:r>
            <a:r>
              <a:rPr lang="en-US" altLang="en-US" sz="1600" i="1" dirty="0">
                <a:solidFill>
                  <a:schemeClr val="tx2"/>
                </a:solidFill>
              </a:rPr>
              <a:t>The Lobby: Jewish Political Power and American Foreign Policy</a:t>
            </a:r>
            <a:r>
              <a:rPr lang="en-US" altLang="en-US" sz="1600" dirty="0">
                <a:solidFill>
                  <a:schemeClr val="tx2"/>
                </a:solidFill>
              </a:rPr>
              <a:t>, New York: Simon and Schuster, 1987, page 217. </a:t>
            </a:r>
          </a:p>
          <a:p>
            <a:pPr eaLnBrk="1" hangingPunct="1">
              <a:spcBef>
                <a:spcPct val="0"/>
              </a:spcBef>
              <a:buFontTx/>
              <a:buNone/>
            </a:pPr>
            <a:endParaRPr lang="en-US" altLang="en-US" sz="1000" dirty="0"/>
          </a:p>
          <a:p>
            <a:pPr eaLnBrk="1" hangingPunct="1">
              <a:spcBef>
                <a:spcPct val="0"/>
              </a:spcBef>
              <a:buFontTx/>
              <a:buNone/>
            </a:pPr>
            <a:r>
              <a:rPr lang="en-US" altLang="en-US" sz="1400" dirty="0"/>
              <a:t>In 2002, Hebrew University Professor of Economics and former Director General of Israel’s Ministry of Finance </a:t>
            </a:r>
            <a:r>
              <a:rPr lang="en-US" altLang="en-US" sz="1400" dirty="0" err="1"/>
              <a:t>Avi</a:t>
            </a:r>
            <a:r>
              <a:rPr lang="en-US" altLang="en-US" sz="1400" dirty="0"/>
              <a:t> Ben-</a:t>
            </a:r>
            <a:r>
              <a:rPr lang="en-US" altLang="en-US" sz="1400" dirty="0" err="1"/>
              <a:t>Bassat</a:t>
            </a:r>
            <a:r>
              <a:rPr lang="en-US" altLang="en-US" sz="1400" dirty="0"/>
              <a:t> edited the book “</a:t>
            </a:r>
            <a:r>
              <a:rPr lang="en-US" altLang="en-US" sz="1400" b="1" i="1" dirty="0">
                <a:solidFill>
                  <a:schemeClr val="tx2"/>
                </a:solidFill>
              </a:rPr>
              <a:t>The Israeli Economy, 1985-1998</a:t>
            </a:r>
            <a:r>
              <a:rPr lang="en-US" altLang="en-US" sz="1400" dirty="0"/>
              <a:t>,” without including a single word about “</a:t>
            </a:r>
            <a:r>
              <a:rPr lang="en-US" altLang="en-US" sz="1400" b="1" dirty="0">
                <a:solidFill>
                  <a:schemeClr val="tx2"/>
                </a:solidFill>
              </a:rPr>
              <a:t>American aid</a:t>
            </a:r>
            <a:r>
              <a:rPr lang="en-US" altLang="en-US" sz="1400" dirty="0"/>
              <a:t>” </a:t>
            </a:r>
            <a:r>
              <a:rPr lang="en-US" altLang="en-US" sz="1400" dirty="0">
                <a:solidFill>
                  <a:schemeClr val="tx2"/>
                </a:solidFill>
              </a:rPr>
              <a:t>(the engine of the Israeli economy) </a:t>
            </a:r>
            <a:r>
              <a:rPr lang="en-US" altLang="en-US" sz="1400" dirty="0"/>
              <a:t>in the Table of Contents or the Index of the 529-page book (published simultaneously by </a:t>
            </a:r>
            <a:r>
              <a:rPr lang="en-US" altLang="en-US" sz="1400" b="1" dirty="0">
                <a:solidFill>
                  <a:schemeClr val="tx2"/>
                </a:solidFill>
              </a:rPr>
              <a:t>The MIT Press</a:t>
            </a:r>
            <a:r>
              <a:rPr lang="en-US" altLang="en-US" sz="1400" dirty="0"/>
              <a:t> in the United States, Britain, and Israel).</a:t>
            </a:r>
          </a:p>
          <a:p>
            <a:pPr eaLnBrk="1" hangingPunct="1">
              <a:spcBef>
                <a:spcPct val="0"/>
              </a:spcBef>
              <a:buFontTx/>
              <a:buNone/>
            </a:pPr>
            <a:endParaRPr lang="en-US" altLang="en-US" sz="800" dirty="0"/>
          </a:p>
          <a:p>
            <a:pPr eaLnBrk="1" hangingPunct="1">
              <a:spcBef>
                <a:spcPct val="0"/>
              </a:spcBef>
              <a:buFontTx/>
              <a:buNone/>
            </a:pPr>
            <a:r>
              <a:rPr lang="en-US" altLang="en-US" sz="1400" dirty="0"/>
              <a:t>Jeffrey </a:t>
            </a:r>
            <a:r>
              <a:rPr lang="en-US" altLang="en-US" sz="1400" dirty="0" err="1"/>
              <a:t>Blankfort</a:t>
            </a:r>
            <a:r>
              <a:rPr lang="en-US" altLang="en-US" sz="1400" dirty="0"/>
              <a:t> wrote: “While not officially part of the lobby, since the establishment of Israel in 1948, the </a:t>
            </a:r>
            <a:r>
              <a:rPr lang="en-US" altLang="en-US" sz="1400" dirty="0">
                <a:solidFill>
                  <a:schemeClr val="tx2"/>
                </a:solidFill>
              </a:rPr>
              <a:t>AFL-CIO</a:t>
            </a:r>
            <a:r>
              <a:rPr lang="en-US" altLang="en-US" sz="1400" dirty="0"/>
              <a:t> has been one of its most solid cornerstones. It has provided millions of dollars for pro-Israel Democrats; it has blocked all international efforts to punish Israel for its exploitation and abuse of Palestinian workers, and </a:t>
            </a:r>
            <a:r>
              <a:rPr lang="en-US" altLang="en-US" sz="1400" dirty="0">
                <a:solidFill>
                  <a:schemeClr val="tx2"/>
                </a:solidFill>
              </a:rPr>
              <a:t>it has encouraged its member unions to invest millions of dollars of their pension funds in State of Israel Bonds, thereby linking their members’ retirement to the health of the Israeli economy.</a:t>
            </a:r>
            <a:r>
              <a:rPr lang="en-US" altLang="en-US" sz="1400" dirty="0"/>
              <a:t> Over the past year, the lobby has cemented ties with the Christian evangelical right, which gives it clout in states where there are few Jews and access to hundreds of thousands of new donors to Israel cause. ” Jeff </a:t>
            </a:r>
            <a:r>
              <a:rPr lang="en-US" altLang="en-US" sz="1400" dirty="0" err="1"/>
              <a:t>Blankfort</a:t>
            </a:r>
            <a:r>
              <a:rPr lang="en-US" altLang="en-US" sz="1400" dirty="0"/>
              <a:t> : The Israel Lobby and the Left: Uneasy Questions , 4/30/2010,  </a:t>
            </a:r>
            <a:r>
              <a:rPr lang="en-US" altLang="en-US" sz="1400" dirty="0">
                <a:hlinkClick r:id="rId4"/>
              </a:rPr>
              <a:t>http://mycatbirdseat.com/2010/04/jeff-blankfort-the-israel-lobby-and-the-left-uneasy-questions/</a:t>
            </a:r>
            <a:r>
              <a:rPr lang="en-US" altLang="en-US" sz="1400" dirty="0"/>
              <a:t> </a:t>
            </a:r>
          </a:p>
        </p:txBody>
      </p:sp>
      <p:cxnSp>
        <p:nvCxnSpPr>
          <p:cNvPr id="223236" name="Straight Connector 4"/>
          <p:cNvCxnSpPr>
            <a:cxnSpLocks noChangeShapeType="1"/>
          </p:cNvCxnSpPr>
          <p:nvPr/>
        </p:nvCxnSpPr>
        <p:spPr bwMode="auto">
          <a:xfrm>
            <a:off x="0" y="1447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3237" name="Straight Connector 4"/>
          <p:cNvCxnSpPr>
            <a:cxnSpLocks noChangeShapeType="1"/>
          </p:cNvCxnSpPr>
          <p:nvPr/>
        </p:nvCxnSpPr>
        <p:spPr bwMode="auto">
          <a:xfrm>
            <a:off x="0" y="2819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3238" name="Straight Connector 4"/>
          <p:cNvCxnSpPr>
            <a:cxnSpLocks noChangeShapeType="1"/>
          </p:cNvCxnSpPr>
          <p:nvPr/>
        </p:nvCxnSpPr>
        <p:spPr bwMode="auto">
          <a:xfrm>
            <a:off x="0" y="3886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3239" name="Straight Connector 4"/>
          <p:cNvCxnSpPr>
            <a:cxnSpLocks noChangeShapeType="1"/>
          </p:cNvCxnSpPr>
          <p:nvPr/>
        </p:nvCxnSpPr>
        <p:spPr bwMode="auto">
          <a:xfrm>
            <a:off x="0" y="4953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Title 1"/>
          <p:cNvSpPr>
            <a:spLocks noGrp="1"/>
          </p:cNvSpPr>
          <p:nvPr>
            <p:ph type="title"/>
          </p:nvPr>
        </p:nvSpPr>
        <p:spPr>
          <a:xfrm>
            <a:off x="0" y="0"/>
            <a:ext cx="9144000" cy="609600"/>
          </a:xfrm>
        </p:spPr>
        <p:txBody>
          <a:bodyPr/>
          <a:lstStyle/>
          <a:p>
            <a:r>
              <a:rPr lang="en-US" altLang="en-US" b="1" dirty="0" smtClean="0"/>
              <a:t>Israel’s Major Source of Financing</a:t>
            </a:r>
          </a:p>
        </p:txBody>
      </p:sp>
      <p:sp>
        <p:nvSpPr>
          <p:cNvPr id="224259" name="Content Placeholder 2"/>
          <p:cNvSpPr>
            <a:spLocks noGrp="1"/>
          </p:cNvSpPr>
          <p:nvPr>
            <p:ph idx="1"/>
          </p:nvPr>
        </p:nvSpPr>
        <p:spPr>
          <a:xfrm>
            <a:off x="0" y="609600"/>
            <a:ext cx="9144000" cy="6248400"/>
          </a:xfrm>
        </p:spPr>
        <p:txBody>
          <a:bodyPr/>
          <a:lstStyle/>
          <a:p>
            <a:r>
              <a:rPr lang="en-US" altLang="en-US" sz="1800" b="1" dirty="0" smtClean="0"/>
              <a:t>Israel’s three major sources of financing have been world Jewry, the U.S. government, and the government of West Germany. </a:t>
            </a:r>
          </a:p>
          <a:p>
            <a:r>
              <a:rPr lang="en-US" altLang="en-US" sz="1800" b="1" dirty="0" smtClean="0">
                <a:solidFill>
                  <a:schemeClr val="tx2"/>
                </a:solidFill>
              </a:rPr>
              <a:t>World Jewry (falling from 30-50% to about 25% in 1978) </a:t>
            </a:r>
          </a:p>
          <a:p>
            <a:pPr lvl="2"/>
            <a:r>
              <a:rPr lang="en-US" altLang="en-US" sz="1800" dirty="0" smtClean="0"/>
              <a:t>Funds raised by institutions connected to the World Zionist Organization and other smaller institutions</a:t>
            </a:r>
          </a:p>
          <a:p>
            <a:pPr lvl="2"/>
            <a:r>
              <a:rPr lang="en-US" altLang="en-US" sz="1800" dirty="0" smtClean="0"/>
              <a:t>Private transfers, including immigrants’ remittances </a:t>
            </a:r>
          </a:p>
          <a:p>
            <a:pPr lvl="2"/>
            <a:r>
              <a:rPr lang="en-US" altLang="en-US" sz="1800" dirty="0" smtClean="0"/>
              <a:t>The sale abroad of State of Israel Bonds</a:t>
            </a:r>
          </a:p>
          <a:p>
            <a:r>
              <a:rPr lang="en-US" altLang="en-US" sz="1800" b="1" dirty="0" smtClean="0">
                <a:solidFill>
                  <a:schemeClr val="tx2"/>
                </a:solidFill>
              </a:rPr>
              <a:t>U.S. government (over half of all long-term and unilateral transfers)</a:t>
            </a:r>
          </a:p>
          <a:p>
            <a:pPr lvl="3"/>
            <a:r>
              <a:rPr lang="en-US" altLang="en-US" sz="1800" dirty="0" smtClean="0"/>
              <a:t>Grants and loans since 1949</a:t>
            </a:r>
          </a:p>
          <a:p>
            <a:pPr lvl="3"/>
            <a:r>
              <a:rPr lang="en-US" altLang="en-US" sz="1800" dirty="0" smtClean="0"/>
              <a:t>Agricultural surplus program</a:t>
            </a:r>
          </a:p>
          <a:p>
            <a:pPr lvl="3"/>
            <a:r>
              <a:rPr lang="en-US" altLang="en-US" sz="1800" dirty="0" smtClean="0"/>
              <a:t>Hard currency loans from different specialized agencies</a:t>
            </a:r>
          </a:p>
          <a:p>
            <a:r>
              <a:rPr lang="en-US" altLang="en-US" sz="1800" b="1" dirty="0" smtClean="0">
                <a:solidFill>
                  <a:schemeClr val="tx2"/>
                </a:solidFill>
              </a:rPr>
              <a:t>German reparations (40% per long-term transfers in 1957-1961)</a:t>
            </a:r>
          </a:p>
          <a:p>
            <a:pPr lvl="3"/>
            <a:r>
              <a:rPr lang="en-US" altLang="en-US" sz="1800" dirty="0" smtClean="0"/>
              <a:t>Federal Republic of Germany provided Israel with $815 millions in the form of goods in 1953-1965</a:t>
            </a:r>
          </a:p>
          <a:p>
            <a:pPr lvl="3"/>
            <a:r>
              <a:rPr lang="en-US" altLang="en-US" sz="1800" dirty="0" smtClean="0"/>
              <a:t>In 1954 Israeli residents began receiving personal restitution in the form of lump-sum payments or pensions from the German government</a:t>
            </a:r>
          </a:p>
          <a:p>
            <a:pPr lvl="3"/>
            <a:r>
              <a:rPr lang="en-US" altLang="en-US" sz="1800" dirty="0" smtClean="0"/>
              <a:t>In 1963 Germany agreed to provide some loan capital as substitute continuation of aid</a:t>
            </a:r>
          </a:p>
          <a:p>
            <a:pPr>
              <a:buFontTx/>
              <a:buNone/>
            </a:pPr>
            <a:r>
              <a:rPr lang="en-US" altLang="en-US" sz="1600" dirty="0" smtClean="0"/>
              <a:t>Source: </a:t>
            </a:r>
            <a:r>
              <a:rPr lang="en-US" altLang="en-US" sz="1600" dirty="0" err="1" smtClean="0"/>
              <a:t>Yoram</a:t>
            </a:r>
            <a:r>
              <a:rPr lang="en-US" altLang="en-US" sz="1600" dirty="0" smtClean="0"/>
              <a:t> Ben-</a:t>
            </a:r>
            <a:r>
              <a:rPr lang="en-US" altLang="en-US" sz="1600" dirty="0" err="1" smtClean="0"/>
              <a:t>Porath</a:t>
            </a:r>
            <a:r>
              <a:rPr lang="en-US" altLang="en-US" sz="1600" dirty="0" smtClean="0"/>
              <a:t>, ed., </a:t>
            </a:r>
            <a:r>
              <a:rPr lang="en-US" altLang="en-US" sz="1600" i="1" dirty="0" smtClean="0"/>
              <a:t>The Israeli Economy: Maturing through Crises</a:t>
            </a:r>
            <a:r>
              <a:rPr lang="en-US" altLang="en-US" sz="1600" dirty="0" smtClean="0"/>
              <a:t>, Harvard University Press, 1986, pages 257-258 </a:t>
            </a:r>
          </a:p>
        </p:txBody>
      </p:sp>
      <p:sp>
        <p:nvSpPr>
          <p:cNvPr id="224260" name="TextBox 1"/>
          <p:cNvSpPr txBox="1">
            <a:spLocks noChangeArrowheads="1"/>
          </p:cNvSpPr>
          <p:nvPr/>
        </p:nvSpPr>
        <p:spPr bwMode="auto">
          <a:xfrm>
            <a:off x="7086600" y="1828800"/>
            <a:ext cx="20574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solidFill>
                  <a:schemeClr val="tx2"/>
                </a:solidFill>
              </a:rPr>
              <a:t>Israe</a:t>
            </a:r>
            <a:r>
              <a:rPr lang="en-US" altLang="en-US" sz="1200" dirty="0">
                <a:solidFill>
                  <a:schemeClr val="tx2"/>
                </a:solidFill>
              </a:rPr>
              <a:t>l “depends on imports of crude oil, grains, raw materials, and military equipment. Cut diamonds, high-technology equipment, and agricultural products (fruits and vegetables) are the leading exports. Israel usually posts </a:t>
            </a:r>
            <a:r>
              <a:rPr lang="en-US" altLang="en-US" sz="1200" b="1" dirty="0">
                <a:solidFill>
                  <a:schemeClr val="tx2"/>
                </a:solidFill>
              </a:rPr>
              <a:t>sizable trade deficits</a:t>
            </a:r>
            <a:r>
              <a:rPr lang="en-US" altLang="en-US" sz="1200" dirty="0">
                <a:solidFill>
                  <a:schemeClr val="tx2"/>
                </a:solidFill>
              </a:rPr>
              <a:t>, which are covered by tourism and other service exports, as well as significant foreign investment inflows.” </a:t>
            </a:r>
            <a:r>
              <a:rPr lang="en-US" altLang="en-US" sz="1200" dirty="0"/>
              <a:t>CIA </a:t>
            </a:r>
            <a:r>
              <a:rPr lang="en-US" altLang="en-US" sz="1200" dirty="0" err="1"/>
              <a:t>Factbook</a:t>
            </a:r>
            <a:r>
              <a:rPr lang="en-US" altLang="en-US" sz="1200" dirty="0"/>
              <a:t>, December 2012</a:t>
            </a:r>
          </a:p>
        </p:txBody>
      </p:sp>
      <p:cxnSp>
        <p:nvCxnSpPr>
          <p:cNvPr id="224261" name="Straight Connector 3"/>
          <p:cNvCxnSpPr>
            <a:cxnSpLocks noChangeShapeType="1"/>
          </p:cNvCxnSpPr>
          <p:nvPr/>
        </p:nvCxnSpPr>
        <p:spPr bwMode="auto">
          <a:xfrm>
            <a:off x="7086600" y="1828800"/>
            <a:ext cx="0" cy="267811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4262" name="Straight Connector 5"/>
          <p:cNvCxnSpPr>
            <a:cxnSpLocks noChangeShapeType="1"/>
          </p:cNvCxnSpPr>
          <p:nvPr/>
        </p:nvCxnSpPr>
        <p:spPr bwMode="auto">
          <a:xfrm>
            <a:off x="7086600" y="1828800"/>
            <a:ext cx="2057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24263" name="Straight Connector 7"/>
          <p:cNvCxnSpPr>
            <a:cxnSpLocks noChangeShapeType="1"/>
          </p:cNvCxnSpPr>
          <p:nvPr/>
        </p:nvCxnSpPr>
        <p:spPr bwMode="auto">
          <a:xfrm>
            <a:off x="7086600" y="4506913"/>
            <a:ext cx="2057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Title 1"/>
          <p:cNvSpPr>
            <a:spLocks noGrp="1"/>
          </p:cNvSpPr>
          <p:nvPr>
            <p:ph type="title"/>
          </p:nvPr>
        </p:nvSpPr>
        <p:spPr>
          <a:xfrm>
            <a:off x="0" y="0"/>
            <a:ext cx="9144000" cy="1371600"/>
          </a:xfrm>
        </p:spPr>
        <p:txBody>
          <a:bodyPr/>
          <a:lstStyle/>
          <a:p>
            <a:r>
              <a:rPr lang="en-US" altLang="en-US" sz="4800" b="1" smtClean="0"/>
              <a:t>Spy Trade: How Israel’s Lobby Undermines America’s Economy</a:t>
            </a:r>
            <a:endParaRPr lang="en-US" altLang="en-US" sz="4800" smtClean="0">
              <a:solidFill>
                <a:schemeClr val="tx1"/>
              </a:solidFill>
            </a:endParaRPr>
          </a:p>
        </p:txBody>
      </p:sp>
      <p:sp>
        <p:nvSpPr>
          <p:cNvPr id="225283" name="Content Placeholder 2"/>
          <p:cNvSpPr>
            <a:spLocks noGrp="1"/>
          </p:cNvSpPr>
          <p:nvPr>
            <p:ph idx="1"/>
          </p:nvPr>
        </p:nvSpPr>
        <p:spPr>
          <a:xfrm>
            <a:off x="0" y="1447800"/>
            <a:ext cx="9144000" cy="5410200"/>
          </a:xfrm>
        </p:spPr>
        <p:txBody>
          <a:bodyPr/>
          <a:lstStyle/>
          <a:p>
            <a:pPr>
              <a:buFontTx/>
              <a:buNone/>
            </a:pPr>
            <a:r>
              <a:rPr lang="en-US" altLang="en-US" sz="1500" dirty="0" smtClean="0">
                <a:solidFill>
                  <a:schemeClr val="tx2"/>
                </a:solidFill>
              </a:rPr>
              <a:t>According to former CIA analyst Michael F. Scheuer, this book exposes how Israel’s intelligence services have created a domestic espionage network in the United states whose operatives do the following:</a:t>
            </a:r>
          </a:p>
          <a:p>
            <a:pPr>
              <a:buFontTx/>
              <a:buNone/>
            </a:pPr>
            <a:r>
              <a:rPr lang="en-US" altLang="en-US" sz="1500" dirty="0" smtClean="0"/>
              <a:t>(a) Steal secret business data that benefits Israel’s economy and costs America intellectual property, business revenues, and domestic jobs.</a:t>
            </a:r>
          </a:p>
          <a:p>
            <a:pPr>
              <a:buFontTx/>
              <a:buNone/>
            </a:pPr>
            <a:r>
              <a:rPr lang="en-US" altLang="en-US" sz="1500" dirty="0" smtClean="0"/>
              <a:t>(b) Shield the American Israel Public Affairs Committee (AIPAC) from having to register as an agent of a foreign government. AIPAC mission is to coordinate with the Israeli government in order to push U.S. policies that economically benefit Israel at high costs to U.S. business and workers. This agency relationship has corrupted the U.S. legislative, electoral, and judicial processes, and guarantees that American—not Israeli—kids die fighting wars pushed by Israel and its lobby’s leaders.</a:t>
            </a:r>
          </a:p>
          <a:p>
            <a:pPr>
              <a:buFontTx/>
              <a:buNone/>
            </a:pPr>
            <a:r>
              <a:rPr lang="en-US" altLang="en-US" sz="1500" dirty="0" smtClean="0"/>
              <a:t> (c) Purloin highly classified military technology that Israel then sells to the highest bidders, who use it to negate the technical superiority of U.S. weaponry, or even resell it to enemies intent on killing U.S. soldiers and Marines in the field.</a:t>
            </a:r>
          </a:p>
          <a:p>
            <a:pPr>
              <a:buFontTx/>
              <a:buNone/>
            </a:pPr>
            <a:r>
              <a:rPr lang="en-US" altLang="en-US" sz="1500" dirty="0" smtClean="0"/>
              <a:t>(d) Run covert operations against a host of government agencies—from the Pentagon to the U.S. Trade Representative’s office—stealing and passing information to Israel that compromises U.S. foreign, economic, and defense policies.</a:t>
            </a:r>
          </a:p>
          <a:p>
            <a:pPr>
              <a:buFontTx/>
              <a:buNone/>
            </a:pPr>
            <a:r>
              <a:rPr lang="en-US" altLang="en-US" sz="1500" dirty="0" smtClean="0"/>
              <a:t>(e) Gain preferential and corrupting access—via illegally coordinated campaign contributions, influence, and intimidation—to leading politicians in the Democratic and Republican parties, as well as serving presidents, congressmen, senior law enforcement officials, journalists, judges, bureaucrats, and even intelligence officers.</a:t>
            </a:r>
          </a:p>
          <a:p>
            <a:pPr>
              <a:buFontTx/>
              <a:buNone/>
            </a:pPr>
            <a:r>
              <a:rPr lang="en-US" altLang="en-US" sz="1500" dirty="0" smtClean="0"/>
              <a:t>(f) Buy pardons from presidents to expunge the criminal records of the handful of operatives who have been convicted of theft and/or espionage-related activity. </a:t>
            </a:r>
          </a:p>
          <a:p>
            <a:pPr>
              <a:buFontTx/>
              <a:buNone/>
            </a:pPr>
            <a:r>
              <a:rPr lang="en-US" altLang="en-US" sz="1500" dirty="0" smtClean="0">
                <a:solidFill>
                  <a:schemeClr val="tx2"/>
                </a:solidFill>
              </a:rPr>
              <a:t>Source: Grant F. Smith</a:t>
            </a:r>
            <a:r>
              <a:rPr lang="en-US" altLang="en-US" sz="1500" i="1" dirty="0" smtClean="0">
                <a:solidFill>
                  <a:schemeClr val="tx2"/>
                </a:solidFill>
              </a:rPr>
              <a:t>, Spy Trade: How Israel’s Lobby Undermines America’s Economy</a:t>
            </a:r>
            <a:r>
              <a:rPr lang="en-US" altLang="en-US" sz="1500" dirty="0" smtClean="0">
                <a:solidFill>
                  <a:schemeClr val="tx2"/>
                </a:solidFill>
              </a:rPr>
              <a:t>, Institute for Research: Middle Eastern Policy, Inc., Washington, DC, 2008, Forward by Michael Scheuer, pages 15-16.</a:t>
            </a:r>
          </a:p>
        </p:txBody>
      </p:sp>
    </p:spTree>
  </p:cSld>
  <p:clrMapOvr>
    <a:masterClrMapping/>
  </p:clrMapOvr>
  <p:transition/>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Title 1"/>
          <p:cNvSpPr>
            <a:spLocks noGrp="1"/>
          </p:cNvSpPr>
          <p:nvPr>
            <p:ph type="title"/>
          </p:nvPr>
        </p:nvSpPr>
        <p:spPr>
          <a:xfrm>
            <a:off x="0" y="0"/>
            <a:ext cx="9144000" cy="1219200"/>
          </a:xfrm>
        </p:spPr>
        <p:txBody>
          <a:bodyPr/>
          <a:lstStyle/>
          <a:p>
            <a:r>
              <a:rPr lang="en-US" altLang="en-US" sz="4800" b="1" smtClean="0"/>
              <a:t>U.S.-Israel Free Trade Agreement</a:t>
            </a:r>
            <a:br>
              <a:rPr lang="en-US" altLang="en-US" sz="4800" b="1" smtClean="0"/>
            </a:br>
            <a:r>
              <a:rPr lang="en-US" altLang="en-US" sz="2400" b="1" smtClean="0"/>
              <a:t>(USIFTA)</a:t>
            </a:r>
            <a:endParaRPr lang="en-US" altLang="en-US" sz="2400" smtClean="0">
              <a:solidFill>
                <a:schemeClr val="tx1"/>
              </a:solidFill>
            </a:endParaRPr>
          </a:p>
        </p:txBody>
      </p:sp>
      <p:sp>
        <p:nvSpPr>
          <p:cNvPr id="226307" name="Content Placeholder 2"/>
          <p:cNvSpPr>
            <a:spLocks noGrp="1"/>
          </p:cNvSpPr>
          <p:nvPr>
            <p:ph idx="1"/>
          </p:nvPr>
        </p:nvSpPr>
        <p:spPr>
          <a:xfrm>
            <a:off x="0" y="1219200"/>
            <a:ext cx="9144000" cy="5638800"/>
          </a:xfrm>
        </p:spPr>
        <p:txBody>
          <a:bodyPr/>
          <a:lstStyle/>
          <a:p>
            <a:pPr>
              <a:buFontTx/>
              <a:buNone/>
            </a:pPr>
            <a:r>
              <a:rPr lang="en-US" altLang="en-US" sz="1400" dirty="0" smtClean="0"/>
              <a:t>Since 1990 USIFTA has generated a cumulative U.S. trade deficit of $71 billion, the equivalent of 100,000 American jobs for each of the last 10 years. It is the only bilateral trade deal consistently generating deficits, major market access complaints from U.S. industries, and ongoing disputes over misappropriated U.S. intellectual property… </a:t>
            </a:r>
          </a:p>
          <a:p>
            <a:pPr>
              <a:buFontTx/>
              <a:buNone/>
            </a:pPr>
            <a:r>
              <a:rPr lang="en-US" altLang="en-US" sz="1400" dirty="0" smtClean="0"/>
              <a:t>The USIFTA is an anomaly among other bilateral intergovernmental managed trade pacts negotiated by the U.S. USIFTA offers benefits to only one party while presenting threats to major industries. The core drivers of USIFTA trade policies, which sacrifice U.S. worker income and wealth creation along with the nation’s competitiveness, have subsequently been imbedded in much larger multilateral treaties such as NAFTA. </a:t>
            </a:r>
          </a:p>
          <a:p>
            <a:pPr>
              <a:buFontTx/>
              <a:buNone/>
            </a:pPr>
            <a:r>
              <a:rPr lang="en-US" altLang="en-US" sz="1400" dirty="0" smtClean="0"/>
              <a:t>The lack of coordination by U.S. enforcement and regulatory agencies places American firms at a disadvantage against “at risk”  pharmaceutical launches that violate patents. The USTR refuses to treat Israeli espionage as an intellectual property or treaty violation issue, instead of referring it to agencies enforcing arms and other export controls.</a:t>
            </a:r>
          </a:p>
          <a:p>
            <a:pPr>
              <a:buFontTx/>
              <a:buNone/>
            </a:pPr>
            <a:r>
              <a:rPr lang="en-US" altLang="en-US" sz="1400" dirty="0" smtClean="0"/>
              <a:t>At the regional level, the Israel lobby has used its influence to successfully undermine and thwart greater U.S. export access to the Arab market while financing illegal activity—from settlement construction to counterfeit pharmaceuticals—that is only possible due to Israel’s preferential access to U.S. consumer markets and proprietary American innovations.</a:t>
            </a:r>
          </a:p>
          <a:p>
            <a:endParaRPr lang="en-US" altLang="en-US" sz="1400" dirty="0" smtClean="0"/>
          </a:p>
          <a:p>
            <a:pPr>
              <a:buFontTx/>
              <a:buNone/>
            </a:pPr>
            <a:r>
              <a:rPr lang="en-US" altLang="en-US" sz="1400" dirty="0" smtClean="0"/>
              <a:t>“</a:t>
            </a:r>
            <a:r>
              <a:rPr lang="en-US" altLang="en-US" sz="1400" i="1" dirty="0" smtClean="0">
                <a:solidFill>
                  <a:schemeClr val="tx2"/>
                </a:solidFill>
              </a:rPr>
              <a:t>The fact is that the U.S.-Israel Free Trade Agreement served as a wedge that opened up the Congress to Free Trade Agreements throughout the world, including NAFTA agreement</a:t>
            </a:r>
            <a:r>
              <a:rPr lang="en-US" altLang="en-US" sz="1400" dirty="0" smtClean="0"/>
              <a:t>.” </a:t>
            </a:r>
            <a:r>
              <a:rPr lang="en-US" altLang="en-US" sz="1400" b="1" dirty="0" smtClean="0"/>
              <a:t>Martin </a:t>
            </a:r>
            <a:r>
              <a:rPr lang="en-US" altLang="en-US" sz="1400" b="1" dirty="0" err="1" smtClean="0"/>
              <a:t>Indyk</a:t>
            </a:r>
            <a:r>
              <a:rPr lang="en-US" altLang="en-US" sz="1400" b="1" dirty="0" smtClean="0"/>
              <a:t>, Brookings Institution </a:t>
            </a:r>
            <a:r>
              <a:rPr lang="en-US" altLang="en-US" sz="1400" b="1" dirty="0" err="1" smtClean="0"/>
              <a:t>Saban</a:t>
            </a:r>
            <a:r>
              <a:rPr lang="en-US" altLang="en-US" sz="1400" b="1" dirty="0" smtClean="0"/>
              <a:t> Center for Middle East Policy</a:t>
            </a:r>
          </a:p>
          <a:p>
            <a:endParaRPr lang="en-US" altLang="en-US" sz="1400" b="1" dirty="0" smtClean="0"/>
          </a:p>
          <a:p>
            <a:pPr>
              <a:buFontTx/>
              <a:buNone/>
            </a:pPr>
            <a:r>
              <a:rPr lang="en-US" altLang="en-US" sz="1400" i="1" dirty="0" smtClean="0">
                <a:solidFill>
                  <a:schemeClr val="tx2"/>
                </a:solidFill>
              </a:rPr>
              <a:t>The first such treaty between America and another nation, it [USIFTA] provides the impetus for explosive growth in trade and investment and sets a precedent for future agreements between the United States and other nations.” </a:t>
            </a:r>
            <a:r>
              <a:rPr lang="en-US" altLang="en-US" sz="1400" b="1" dirty="0" smtClean="0"/>
              <a:t>1998 AIPAC “Fifty Years of Friendship” brochure</a:t>
            </a:r>
          </a:p>
          <a:p>
            <a:endParaRPr lang="en-US" altLang="en-US" sz="1400" dirty="0" smtClean="0">
              <a:solidFill>
                <a:schemeClr val="tx2"/>
              </a:solidFill>
            </a:endParaRPr>
          </a:p>
          <a:p>
            <a:pPr>
              <a:buFontTx/>
              <a:buNone/>
            </a:pPr>
            <a:r>
              <a:rPr lang="en-US" altLang="en-US" sz="1400" dirty="0" smtClean="0">
                <a:solidFill>
                  <a:schemeClr val="tx2"/>
                </a:solidFill>
              </a:rPr>
              <a:t>Source: Grant F. Smith</a:t>
            </a:r>
            <a:r>
              <a:rPr lang="en-US" altLang="en-US" sz="1400" i="1" dirty="0" smtClean="0">
                <a:solidFill>
                  <a:schemeClr val="tx2"/>
                </a:solidFill>
              </a:rPr>
              <a:t>, Spy Trade: How Israel’s Lobby Undermines America’s Economy</a:t>
            </a:r>
            <a:r>
              <a:rPr lang="en-US" altLang="en-US" sz="1400" dirty="0" smtClean="0">
                <a:solidFill>
                  <a:schemeClr val="tx2"/>
                </a:solidFill>
              </a:rPr>
              <a:t>, Institute for Research: Middle Eastern Policy, Inc., Washington, DC, 2008, pages 20, 110, 111.</a:t>
            </a:r>
          </a:p>
        </p:txBody>
      </p:sp>
    </p:spTree>
  </p:cSld>
  <p:clrMapOvr>
    <a:masterClrMapping/>
  </p:clrMapOvr>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Title 1"/>
          <p:cNvSpPr>
            <a:spLocks noGrp="1"/>
          </p:cNvSpPr>
          <p:nvPr>
            <p:ph type="title"/>
          </p:nvPr>
        </p:nvSpPr>
        <p:spPr>
          <a:xfrm>
            <a:off x="0" y="0"/>
            <a:ext cx="9144000" cy="762000"/>
          </a:xfrm>
        </p:spPr>
        <p:txBody>
          <a:bodyPr/>
          <a:lstStyle/>
          <a:p>
            <a:r>
              <a:rPr lang="en-US" altLang="en-US" sz="3200" b="1" dirty="0" smtClean="0"/>
              <a:t>1996 U.S. Defense Investigation Service Memo</a:t>
            </a:r>
          </a:p>
        </p:txBody>
      </p:sp>
      <p:sp>
        <p:nvSpPr>
          <p:cNvPr id="227331" name="Content Placeholder 2"/>
          <p:cNvSpPr>
            <a:spLocks noGrp="1"/>
          </p:cNvSpPr>
          <p:nvPr>
            <p:ph idx="1"/>
          </p:nvPr>
        </p:nvSpPr>
        <p:spPr>
          <a:xfrm>
            <a:off x="0" y="762000"/>
            <a:ext cx="9144000" cy="6096000"/>
          </a:xfrm>
        </p:spPr>
        <p:txBody>
          <a:bodyPr/>
          <a:lstStyle/>
          <a:p>
            <a:pPr>
              <a:buFontTx/>
              <a:buNone/>
            </a:pPr>
            <a:r>
              <a:rPr lang="en-US" altLang="en-US" sz="1600" b="1" dirty="0" smtClean="0">
                <a:solidFill>
                  <a:schemeClr val="tx2"/>
                </a:solidFill>
              </a:rPr>
              <a:t>Documented Incidents:</a:t>
            </a:r>
          </a:p>
          <a:p>
            <a:pPr>
              <a:buFontTx/>
              <a:buNone/>
            </a:pPr>
            <a:r>
              <a:rPr lang="en-US" altLang="en-US" sz="1600" dirty="0" smtClean="0"/>
              <a:t>a) The most highly publicized incident involving Israeli espionage directed against the United Sates is the 1985 arrest of Navy Intelligence analyst </a:t>
            </a:r>
            <a:r>
              <a:rPr lang="en-US" altLang="en-US" sz="1600" dirty="0" smtClean="0">
                <a:solidFill>
                  <a:schemeClr val="tx2"/>
                </a:solidFill>
              </a:rPr>
              <a:t>Jonathan Pollard</a:t>
            </a:r>
            <a:r>
              <a:rPr lang="en-US" altLang="en-US" sz="1600" dirty="0" smtClean="0"/>
              <a:t>. Pollard conveyed vast quantities of classified information to Israel for ideological reasons and personal financial gain.</a:t>
            </a:r>
          </a:p>
          <a:p>
            <a:pPr>
              <a:buFontTx/>
              <a:buNone/>
            </a:pPr>
            <a:r>
              <a:rPr lang="en-US" altLang="en-US" sz="1600" dirty="0" smtClean="0"/>
              <a:t>b) In 1986, Israeli agents stole property information from Chicago-based Recon Optical, Inc., an Illinois optics firm. Significant financial damages were incurred by Recon an[d] in 1993, the Israeli agreed to pay three million dollars in damage.</a:t>
            </a:r>
          </a:p>
          <a:p>
            <a:pPr>
              <a:buFontTx/>
              <a:buNone/>
            </a:pPr>
            <a:r>
              <a:rPr lang="en-US" altLang="en-US" sz="1600" dirty="0" smtClean="0"/>
              <a:t>c) In the mid-eighties, a large DoD contractor hosting Israeli visitors experienced the loss of test equipment during filed testing relating to the manufacture of a radar system. Two years later, a request was received from Israel to repair the piece of missing equipment.</a:t>
            </a:r>
          </a:p>
          <a:p>
            <a:pPr>
              <a:buFontTx/>
              <a:buNone/>
            </a:pPr>
            <a:r>
              <a:rPr lang="en-US" altLang="en-US" sz="1600" dirty="0" smtClean="0"/>
              <a:t>d) In 1994, a small firm utilizing a proprietary PC-based product to upgrade Israeli radar system sent an engineer to Israel with its product. Upon arrival, the PC-based equipment was malfunctioning. Examination by the engineer traveling to Israel revealed the proprietary chip had been tampered with.</a:t>
            </a:r>
          </a:p>
          <a:p>
            <a:pPr>
              <a:buFontTx/>
              <a:buNone/>
            </a:pPr>
            <a:r>
              <a:rPr lang="en-US" altLang="en-US" sz="1600" dirty="0" smtClean="0"/>
              <a:t>e) Israel is suspected of furnishing the People’s Republic of China with U.S. export-controlled technology desired by the Chinese to upgrade their indigenous capability to develop a fighter aircraft.</a:t>
            </a:r>
          </a:p>
          <a:p>
            <a:pPr>
              <a:buFontTx/>
              <a:buNone/>
            </a:pPr>
            <a:r>
              <a:rPr lang="en-US" altLang="en-US" sz="1600" dirty="0" smtClean="0"/>
              <a:t>f) Author Peter </a:t>
            </a:r>
            <a:r>
              <a:rPr lang="en-US" altLang="en-US" sz="1600" dirty="0" err="1" smtClean="0"/>
              <a:t>Schweizer</a:t>
            </a:r>
            <a:r>
              <a:rPr lang="en-US" altLang="en-US" sz="1600" dirty="0" smtClean="0"/>
              <a:t> maintains Israeli Air Force personnel have repeatedly gained access to top secret military research projects by paying off Pentagon employees.</a:t>
            </a:r>
          </a:p>
          <a:p>
            <a:pPr>
              <a:buFontTx/>
              <a:buNone/>
            </a:pPr>
            <a:r>
              <a:rPr lang="en-US" altLang="en-US" sz="1400" dirty="0" smtClean="0">
                <a:solidFill>
                  <a:schemeClr val="tx2"/>
                </a:solidFill>
              </a:rPr>
              <a:t>Source: Grant F. Smith</a:t>
            </a:r>
            <a:r>
              <a:rPr lang="en-US" altLang="en-US" sz="1400" i="1" dirty="0" smtClean="0">
                <a:solidFill>
                  <a:schemeClr val="tx2"/>
                </a:solidFill>
              </a:rPr>
              <a:t>, Spy Trade: How Israel’s Lobby Undermines America’s Economy</a:t>
            </a:r>
            <a:r>
              <a:rPr lang="en-US" altLang="en-US" sz="1400" dirty="0" smtClean="0">
                <a:solidFill>
                  <a:schemeClr val="tx2"/>
                </a:solidFill>
              </a:rPr>
              <a:t>, Institute for Research: Middle Eastern Policy, Inc., Washington, DC, 2008, Forward by Michael Scheuer, pages 15-16</a:t>
            </a:r>
          </a:p>
          <a:p>
            <a:pPr>
              <a:buFontTx/>
              <a:buNone/>
            </a:pPr>
            <a:endParaRPr lang="en-US" altLang="en-US" sz="800" dirty="0" smtClean="0">
              <a:solidFill>
                <a:schemeClr val="tx2"/>
              </a:solidFill>
            </a:endParaRPr>
          </a:p>
          <a:p>
            <a:pPr>
              <a:buFontTx/>
              <a:buNone/>
            </a:pPr>
            <a:r>
              <a:rPr lang="en-US" altLang="en-US" sz="1800" b="1" dirty="0" smtClean="0">
                <a:solidFill>
                  <a:schemeClr val="tx2"/>
                </a:solidFill>
              </a:rPr>
              <a:t>Report</a:t>
            </a:r>
            <a:r>
              <a:rPr lang="en-US" altLang="en-US" sz="1800" b="1" dirty="0">
                <a:solidFill>
                  <a:schemeClr val="tx2"/>
                </a:solidFill>
              </a:rPr>
              <a:t>: Kerry offered to free Pollard as part of Palestinian prisoner </a:t>
            </a:r>
            <a:r>
              <a:rPr lang="en-US" altLang="en-US" sz="1800" b="1" dirty="0" smtClean="0">
                <a:solidFill>
                  <a:schemeClr val="tx2"/>
                </a:solidFill>
              </a:rPr>
              <a:t>release. Israeli </a:t>
            </a:r>
            <a:r>
              <a:rPr lang="en-US" altLang="en-US" sz="1800" b="1" dirty="0">
                <a:solidFill>
                  <a:schemeClr val="tx2"/>
                </a:solidFill>
              </a:rPr>
              <a:t>officials however doubt the proposal to free the Israeli spy was cleared with Obama, says Channel </a:t>
            </a:r>
            <a:r>
              <a:rPr lang="en-US" altLang="en-US" sz="1800" b="1" dirty="0" smtClean="0">
                <a:solidFill>
                  <a:schemeClr val="tx2"/>
                </a:solidFill>
              </a:rPr>
              <a:t>10,</a:t>
            </a:r>
            <a:r>
              <a:rPr lang="en-US" altLang="en-US" sz="2000" b="1" dirty="0" smtClean="0">
                <a:solidFill>
                  <a:schemeClr val="tx2"/>
                </a:solidFill>
              </a:rPr>
              <a:t> </a:t>
            </a:r>
            <a:r>
              <a:rPr lang="en-US" altLang="en-US" sz="1400" dirty="0" err="1" smtClean="0"/>
              <a:t>Haaretz</a:t>
            </a:r>
            <a:r>
              <a:rPr lang="en-US" altLang="en-US" sz="1400" dirty="0"/>
              <a:t>, December 28, 2013, </a:t>
            </a:r>
            <a:r>
              <a:rPr lang="en-US" altLang="en-US" sz="1400" dirty="0">
                <a:hlinkClick r:id="rId2"/>
              </a:rPr>
              <a:t>http://</a:t>
            </a:r>
            <a:r>
              <a:rPr lang="en-US" altLang="en-US" sz="1400" dirty="0" smtClean="0">
                <a:hlinkClick r:id="rId2"/>
              </a:rPr>
              <a:t>www.haaretz.com/news/diplomacy-defense/1.565880</a:t>
            </a:r>
            <a:r>
              <a:rPr lang="en-US" altLang="en-US" sz="1400" dirty="0" smtClean="0"/>
              <a:t>  </a:t>
            </a:r>
          </a:p>
          <a:p>
            <a:r>
              <a:rPr lang="en-US" altLang="en-US" sz="1400" dirty="0" smtClean="0">
                <a:solidFill>
                  <a:schemeClr val="tx2"/>
                </a:solidFill>
              </a:rPr>
              <a:t>   </a:t>
            </a:r>
          </a:p>
        </p:txBody>
      </p:sp>
      <p:cxnSp>
        <p:nvCxnSpPr>
          <p:cNvPr id="3" name="Straight Connector 2"/>
          <p:cNvCxnSpPr/>
          <p:nvPr/>
        </p:nvCxnSpPr>
        <p:spPr bwMode="auto">
          <a:xfrm>
            <a:off x="0" y="5791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5" name="Content Placeholder 2"/>
          <p:cNvSpPr>
            <a:spLocks noGrp="1"/>
          </p:cNvSpPr>
          <p:nvPr>
            <p:ph idx="1"/>
          </p:nvPr>
        </p:nvSpPr>
        <p:spPr>
          <a:xfrm>
            <a:off x="0" y="0"/>
            <a:ext cx="9144000" cy="6858000"/>
          </a:xfrm>
        </p:spPr>
        <p:txBody>
          <a:bodyPr/>
          <a:lstStyle/>
          <a:p>
            <a:pPr marL="0" indent="0" algn="ctr">
              <a:buNone/>
            </a:pPr>
            <a:r>
              <a:rPr lang="en-US" altLang="en-US" b="1" dirty="0" smtClean="0">
                <a:solidFill>
                  <a:schemeClr val="tx2"/>
                </a:solidFill>
              </a:rPr>
              <a:t>The Israeli economy is interventionist and unique</a:t>
            </a:r>
            <a:endParaRPr lang="en-US" altLang="en-US" b="1" dirty="0">
              <a:solidFill>
                <a:schemeClr val="tx2"/>
              </a:solidFill>
            </a:endParaRPr>
          </a:p>
          <a:p>
            <a:pPr marL="0" indent="0">
              <a:buNone/>
            </a:pPr>
            <a:r>
              <a:rPr lang="en-US" altLang="en-US" sz="2000" b="1" smtClean="0">
                <a:solidFill>
                  <a:schemeClr val="tx2"/>
                </a:solidFill>
              </a:rPr>
              <a:t>“Based </a:t>
            </a:r>
            <a:r>
              <a:rPr lang="en-US" altLang="en-US" sz="2000" b="1" dirty="0">
                <a:solidFill>
                  <a:schemeClr val="tx2"/>
                </a:solidFill>
              </a:rPr>
              <a:t>on the large role the government still plays in the economy, it </a:t>
            </a:r>
            <a:r>
              <a:rPr lang="en-US" altLang="en-US" sz="2000" b="1" dirty="0" smtClean="0">
                <a:solidFill>
                  <a:schemeClr val="tx2"/>
                </a:solidFill>
              </a:rPr>
              <a:t>[the Israeli economy</a:t>
            </a:r>
            <a:r>
              <a:rPr lang="en-US" altLang="en-US" sz="2000" b="1" dirty="0">
                <a:solidFill>
                  <a:schemeClr val="tx2"/>
                </a:solidFill>
              </a:rPr>
              <a:t>] is interventionist and regulated. And based on the country’s high defense requirements, chronic trade deficits, and political economy, it can be described as distinctive or unique</a:t>
            </a:r>
            <a:r>
              <a:rPr lang="en-US" altLang="en-US" sz="2000" b="1" dirty="0" smtClean="0">
                <a:solidFill>
                  <a:schemeClr val="tx2"/>
                </a:solidFill>
              </a:rPr>
              <a:t>.” </a:t>
            </a:r>
            <a:r>
              <a:rPr lang="en-US" altLang="en-US" sz="2000" b="1" dirty="0" smtClean="0"/>
              <a:t>[CRS-1]</a:t>
            </a:r>
            <a:endParaRPr lang="en-US" altLang="en-US" sz="2000" b="1" dirty="0"/>
          </a:p>
          <a:p>
            <a:pPr marL="0" indent="0">
              <a:buNone/>
            </a:pPr>
            <a:endParaRPr lang="en-US" altLang="en-US" sz="1000" dirty="0" smtClean="0">
              <a:solidFill>
                <a:schemeClr val="tx2"/>
              </a:solidFill>
            </a:endParaRPr>
          </a:p>
          <a:p>
            <a:pPr marL="0" indent="0">
              <a:buNone/>
            </a:pPr>
            <a:r>
              <a:rPr lang="en-US" altLang="en-US" sz="1800" dirty="0" smtClean="0">
                <a:solidFill>
                  <a:schemeClr val="tx2"/>
                </a:solidFill>
              </a:rPr>
              <a:t>Table </a:t>
            </a:r>
            <a:r>
              <a:rPr lang="en-US" altLang="en-US" sz="1800" dirty="0">
                <a:solidFill>
                  <a:schemeClr val="tx2"/>
                </a:solidFill>
              </a:rPr>
              <a:t>8. The Largest Government Companies [in Israel] as of December 31, 1995 (in millions of U.S. dollars</a:t>
            </a:r>
            <a:r>
              <a:rPr lang="en-US" altLang="en-US" sz="1800" dirty="0" smtClean="0">
                <a:solidFill>
                  <a:schemeClr val="tx2"/>
                </a:solidFill>
              </a:rPr>
              <a:t>): </a:t>
            </a:r>
            <a:r>
              <a:rPr lang="en-US" altLang="en-US" sz="1800" dirty="0" smtClean="0"/>
              <a:t>Total </a:t>
            </a:r>
            <a:r>
              <a:rPr lang="en-US" altLang="en-US" sz="1800" dirty="0"/>
              <a:t>Assets </a:t>
            </a:r>
            <a:r>
              <a:rPr lang="en-US" altLang="en-US" sz="1800" dirty="0" smtClean="0"/>
              <a:t>[TA] Total </a:t>
            </a:r>
            <a:r>
              <a:rPr lang="en-US" altLang="en-US" sz="1800" dirty="0"/>
              <a:t>Revenues </a:t>
            </a:r>
            <a:r>
              <a:rPr lang="en-US" altLang="en-US" sz="1800" dirty="0" smtClean="0"/>
              <a:t>[TR] Percentage Direct and </a:t>
            </a:r>
            <a:r>
              <a:rPr lang="en-US" altLang="en-US" sz="1800" dirty="0"/>
              <a:t>indirect Government </a:t>
            </a:r>
            <a:r>
              <a:rPr lang="en-US" altLang="en-US" sz="1800" dirty="0" smtClean="0"/>
              <a:t>Ownership [PDIGO]</a:t>
            </a:r>
          </a:p>
          <a:p>
            <a:pPr marL="0" indent="0">
              <a:buNone/>
            </a:pPr>
            <a:endParaRPr lang="en-US" altLang="en-US" sz="1000" dirty="0" smtClean="0"/>
          </a:p>
          <a:p>
            <a:r>
              <a:rPr lang="en-US" altLang="en-US" sz="1800" b="1" dirty="0" smtClean="0">
                <a:solidFill>
                  <a:schemeClr val="tx2"/>
                </a:solidFill>
              </a:rPr>
              <a:t>The </a:t>
            </a:r>
            <a:r>
              <a:rPr lang="en-US" altLang="en-US" sz="1800" b="1" dirty="0">
                <a:solidFill>
                  <a:schemeClr val="tx2"/>
                </a:solidFill>
              </a:rPr>
              <a:t>Israel Electric Corporation</a:t>
            </a:r>
            <a:r>
              <a:rPr lang="en-US" altLang="en-US" sz="1800" dirty="0"/>
              <a:t>: </a:t>
            </a:r>
            <a:r>
              <a:rPr lang="en-US" altLang="en-US" sz="1800" dirty="0" smtClean="0"/>
              <a:t>TA </a:t>
            </a:r>
            <a:r>
              <a:rPr lang="en-US" altLang="en-US" sz="1800" dirty="0"/>
              <a:t>8,651</a:t>
            </a:r>
            <a:r>
              <a:rPr lang="en-US" altLang="en-US" sz="1800" dirty="0" smtClean="0"/>
              <a:t>; TR </a:t>
            </a:r>
            <a:r>
              <a:rPr lang="en-US" altLang="en-US" sz="1800" dirty="0"/>
              <a:t>2,452; </a:t>
            </a:r>
            <a:r>
              <a:rPr lang="en-US" altLang="en-US" sz="1800" dirty="0" smtClean="0"/>
              <a:t>PDIGO </a:t>
            </a:r>
            <a:r>
              <a:rPr lang="en-US" altLang="en-US" sz="1800" dirty="0"/>
              <a:t>100</a:t>
            </a:r>
          </a:p>
          <a:p>
            <a:r>
              <a:rPr lang="en-US" altLang="en-US" sz="1800" b="1" dirty="0" err="1">
                <a:solidFill>
                  <a:schemeClr val="tx2"/>
                </a:solidFill>
              </a:rPr>
              <a:t>Bezeq</a:t>
            </a:r>
            <a:r>
              <a:rPr lang="en-US" altLang="en-US" sz="1800" b="1" dirty="0">
                <a:solidFill>
                  <a:schemeClr val="tx2"/>
                </a:solidFill>
              </a:rPr>
              <a:t> - The Israel Telecommunication Corporation</a:t>
            </a:r>
            <a:r>
              <a:rPr lang="en-US" altLang="en-US" sz="1800" dirty="0"/>
              <a:t>: TA: </a:t>
            </a:r>
            <a:r>
              <a:rPr lang="en-US" altLang="en-US" sz="1800" dirty="0" smtClean="0"/>
              <a:t>4,370; TR</a:t>
            </a:r>
            <a:r>
              <a:rPr lang="en-US" altLang="en-US" sz="1800" dirty="0"/>
              <a:t>: 2,283; PDIGO: 77</a:t>
            </a:r>
          </a:p>
          <a:p>
            <a:r>
              <a:rPr lang="en-US" altLang="en-US" sz="1800" b="1" dirty="0">
                <a:solidFill>
                  <a:schemeClr val="tx2"/>
                </a:solidFill>
              </a:rPr>
              <a:t>Israel Chemicals</a:t>
            </a:r>
            <a:r>
              <a:rPr lang="en-US" altLang="en-US" sz="1800" dirty="0"/>
              <a:t>: TA 2,614; TR 1,387; PDIGO 48</a:t>
            </a:r>
          </a:p>
          <a:p>
            <a:r>
              <a:rPr lang="en-US" altLang="en-US" sz="1800" b="1" dirty="0" err="1">
                <a:solidFill>
                  <a:schemeClr val="tx2"/>
                </a:solidFill>
              </a:rPr>
              <a:t>Mekorot</a:t>
            </a:r>
            <a:r>
              <a:rPr lang="en-US" altLang="en-US" sz="1800" b="1" dirty="0">
                <a:solidFill>
                  <a:schemeClr val="tx2"/>
                </a:solidFill>
              </a:rPr>
              <a:t> - Water Corporation</a:t>
            </a:r>
            <a:r>
              <a:rPr lang="en-US" altLang="en-US" sz="1800" dirty="0"/>
              <a:t>: TA 1,861; TR 427; PDIGO 100</a:t>
            </a:r>
          </a:p>
          <a:p>
            <a:r>
              <a:rPr lang="en-US" altLang="en-US" sz="1800" b="1" dirty="0">
                <a:solidFill>
                  <a:schemeClr val="tx2"/>
                </a:solidFill>
              </a:rPr>
              <a:t>Israel Aircraft Industries</a:t>
            </a:r>
            <a:r>
              <a:rPr lang="en-US" altLang="en-US" sz="1800" dirty="0"/>
              <a:t>: TA 1,599; TR 1,394; PDIGO 100</a:t>
            </a:r>
          </a:p>
          <a:p>
            <a:r>
              <a:rPr lang="en-US" altLang="en-US" sz="1800" b="1" dirty="0">
                <a:solidFill>
                  <a:schemeClr val="tx2"/>
                </a:solidFill>
              </a:rPr>
              <a:t>Oil Refineries</a:t>
            </a:r>
            <a:r>
              <a:rPr lang="en-US" altLang="en-US" sz="1800" dirty="0"/>
              <a:t>: TA 1,218; TR 1,909; PDIGO 74</a:t>
            </a:r>
          </a:p>
          <a:p>
            <a:r>
              <a:rPr lang="en-US" altLang="en-US" sz="1800" b="1" dirty="0">
                <a:solidFill>
                  <a:schemeClr val="tx2"/>
                </a:solidFill>
              </a:rPr>
              <a:t>El-Al Israel Airlines</a:t>
            </a:r>
            <a:r>
              <a:rPr lang="en-US" altLang="en-US" sz="1800" dirty="0"/>
              <a:t>: TA 1,072; TR 1,235; PDIGO 100</a:t>
            </a:r>
          </a:p>
          <a:p>
            <a:r>
              <a:rPr lang="en-US" altLang="en-US" sz="1800" b="1" dirty="0">
                <a:solidFill>
                  <a:schemeClr val="tx2"/>
                </a:solidFill>
              </a:rPr>
              <a:t>Israel Military Industries</a:t>
            </a:r>
            <a:r>
              <a:rPr lang="en-US" altLang="en-US" sz="1800" dirty="0"/>
              <a:t>: TA 496; TR 440; PDIGO </a:t>
            </a:r>
            <a:r>
              <a:rPr lang="en-US" altLang="en-US" sz="1800" dirty="0" smtClean="0"/>
              <a:t>100</a:t>
            </a:r>
          </a:p>
          <a:p>
            <a:pPr marL="0" indent="0">
              <a:buNone/>
            </a:pPr>
            <a:r>
              <a:rPr lang="en-US" altLang="en-US" sz="1100" dirty="0" smtClean="0"/>
              <a:t>Source</a:t>
            </a:r>
            <a:r>
              <a:rPr lang="en-US" altLang="en-US" sz="1100" dirty="0"/>
              <a:t>: IMF Staff Report, p. 34</a:t>
            </a:r>
            <a:r>
              <a:rPr lang="en-US" altLang="en-US" sz="1100" dirty="0" smtClean="0"/>
              <a:t>.</a:t>
            </a:r>
          </a:p>
          <a:p>
            <a:pPr marL="0" indent="0">
              <a:buNone/>
            </a:pPr>
            <a:endParaRPr lang="en-US" altLang="en-US" sz="800" dirty="0"/>
          </a:p>
          <a:p>
            <a:pPr marL="0" indent="0">
              <a:buNone/>
            </a:pPr>
            <a:r>
              <a:rPr lang="en-US" altLang="en-US" sz="1200" dirty="0" smtClean="0"/>
              <a:t>Compiled from: </a:t>
            </a:r>
            <a:r>
              <a:rPr lang="nl-NL" altLang="en-US" sz="1200" dirty="0"/>
              <a:t>WikiLeaks Document </a:t>
            </a:r>
            <a:r>
              <a:rPr lang="nl-NL" altLang="en-US" sz="1200" dirty="0" smtClean="0"/>
              <a:t>Release, </a:t>
            </a:r>
            <a:r>
              <a:rPr lang="nl-NL" altLang="en-US" sz="1200" dirty="0" smtClean="0">
                <a:hlinkClick r:id="rId2"/>
              </a:rPr>
              <a:t>http</a:t>
            </a:r>
            <a:r>
              <a:rPr lang="nl-NL" altLang="en-US" sz="1200" dirty="0">
                <a:hlinkClick r:id="rId2"/>
              </a:rPr>
              <a:t>://</a:t>
            </a:r>
            <a:r>
              <a:rPr lang="nl-NL" altLang="en-US" sz="1200" dirty="0" smtClean="0">
                <a:hlinkClick r:id="rId2"/>
              </a:rPr>
              <a:t>wikileaks.org/wiki/CRS-97-908</a:t>
            </a:r>
            <a:r>
              <a:rPr lang="nl-NL" altLang="en-US" sz="1200" dirty="0" smtClean="0"/>
              <a:t>,  February </a:t>
            </a:r>
            <a:r>
              <a:rPr lang="nl-NL" altLang="en-US" sz="1200" dirty="0"/>
              <a:t>2, 2009</a:t>
            </a:r>
            <a:r>
              <a:rPr lang="en-US" altLang="en-US" sz="1200" dirty="0" smtClean="0"/>
              <a:t>Congressional </a:t>
            </a:r>
            <a:r>
              <a:rPr lang="en-US" altLang="en-US" sz="1200" dirty="0"/>
              <a:t>Research Service Report </a:t>
            </a:r>
            <a:r>
              <a:rPr lang="en-US" altLang="en-US" sz="1200" dirty="0" smtClean="0"/>
              <a:t>97-908, The </a:t>
            </a:r>
            <a:r>
              <a:rPr lang="en-US" altLang="en-US" sz="1200" dirty="0"/>
              <a:t>Israeli Economy: Overview and Recent </a:t>
            </a:r>
            <a:r>
              <a:rPr lang="en-US" altLang="en-US" sz="1200" dirty="0" smtClean="0"/>
              <a:t>Developments [CRS-29], Raymond </a:t>
            </a:r>
            <a:r>
              <a:rPr lang="en-US" altLang="en-US" sz="1200" dirty="0"/>
              <a:t>J. Ahearn, Foreign Affairs and National Defense Division, October 8, 1997, Accessed 4/29/2017, </a:t>
            </a:r>
            <a:r>
              <a:rPr lang="en-US" altLang="en-US" sz="1200" dirty="0">
                <a:hlinkClick r:id="rId3"/>
              </a:rPr>
              <a:t>https://</a:t>
            </a:r>
            <a:r>
              <a:rPr lang="en-US" altLang="en-US" sz="1200" dirty="0" smtClean="0">
                <a:hlinkClick r:id="rId3"/>
              </a:rPr>
              <a:t>file.wikileaks.org/file/crs/97-908.pdf</a:t>
            </a:r>
            <a:r>
              <a:rPr lang="en-US" altLang="en-US" sz="1200" dirty="0" smtClean="0"/>
              <a:t> </a:t>
            </a:r>
          </a:p>
        </p:txBody>
      </p:sp>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9378" name="Picture 2" descr="Retired engineer Ben-Ami Kadish said that he passed classified U.S. documents to an Israeli handle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3125" y="0"/>
            <a:ext cx="3190875"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9379" name="Rectangle 2"/>
          <p:cNvSpPr>
            <a:spLocks noChangeArrowheads="1"/>
          </p:cNvSpPr>
          <p:nvPr/>
        </p:nvSpPr>
        <p:spPr bwMode="auto">
          <a:xfrm>
            <a:off x="5953125" y="3975100"/>
            <a:ext cx="314642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Retired engineer Ben-Ami Kadish said that he passed classified U.S. documents to an Israeli handler.  (Frank Franklin Ii - AP) </a:t>
            </a:r>
          </a:p>
        </p:txBody>
      </p:sp>
      <p:sp>
        <p:nvSpPr>
          <p:cNvPr id="229380" name="Rectangle 3"/>
          <p:cNvSpPr>
            <a:spLocks noChangeArrowheads="1"/>
          </p:cNvSpPr>
          <p:nvPr/>
        </p:nvSpPr>
        <p:spPr bwMode="auto">
          <a:xfrm>
            <a:off x="14288" y="0"/>
            <a:ext cx="5938837" cy="695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Retiree Charged With Passing U.S. Documents to Israel in the 1980s Pleads Guilty</a:t>
            </a:r>
            <a:r>
              <a:rPr lang="en-US" altLang="en-US" sz="1400" dirty="0">
                <a:solidFill>
                  <a:schemeClr val="tx2"/>
                </a:solidFill>
              </a:rPr>
              <a:t>—Washington Post, 12/31/2008</a:t>
            </a:r>
            <a:r>
              <a:rPr lang="en-US" altLang="en-US" sz="1600" dirty="0">
                <a:solidFill>
                  <a:schemeClr val="tx2"/>
                </a:solidFill>
              </a:rPr>
              <a:t>, </a:t>
            </a:r>
            <a:r>
              <a:rPr lang="en-US" altLang="en-US" sz="1200" dirty="0">
                <a:solidFill>
                  <a:schemeClr val="tx2"/>
                </a:solidFill>
                <a:hlinkClick r:id="rId4"/>
              </a:rPr>
              <a:t>http://www.washingtonpost.com/wp-dyn/content/article/2008/12/30/AR2008123003099.html</a:t>
            </a:r>
            <a:r>
              <a:rPr lang="en-US" altLang="en-US" sz="1200" dirty="0">
                <a:solidFill>
                  <a:schemeClr val="tx2"/>
                </a:solidFill>
              </a:rPr>
              <a:t> </a:t>
            </a:r>
          </a:p>
          <a:p>
            <a:pPr eaLnBrk="1" hangingPunct="1">
              <a:spcBef>
                <a:spcPct val="0"/>
              </a:spcBef>
              <a:buFontTx/>
              <a:buNone/>
            </a:pPr>
            <a:r>
              <a:rPr lang="en-US" altLang="en-US" sz="1400" dirty="0"/>
              <a:t>A retired engineer from New Jersey whose clandestine activities went undetected for more than two decades pleaded guilty yesterday to a criminal charge accusing him of serving as an unregistered agent for Israel. </a:t>
            </a:r>
          </a:p>
          <a:p>
            <a:pPr eaLnBrk="1" hangingPunct="1">
              <a:spcBef>
                <a:spcPct val="0"/>
              </a:spcBef>
              <a:buFontTx/>
              <a:buNone/>
            </a:pPr>
            <a:endParaRPr lang="en-US" altLang="en-US" sz="1400" dirty="0"/>
          </a:p>
          <a:p>
            <a:pPr eaLnBrk="1" hangingPunct="1">
              <a:spcBef>
                <a:spcPct val="0"/>
              </a:spcBef>
              <a:buFontTx/>
              <a:buNone/>
            </a:pPr>
            <a:r>
              <a:rPr lang="en-US" altLang="en-US" sz="1400" dirty="0"/>
              <a:t>Ben-Ami </a:t>
            </a:r>
            <a:r>
              <a:rPr lang="en-US" altLang="en-US" sz="1400" dirty="0" err="1"/>
              <a:t>Kadish</a:t>
            </a:r>
            <a:r>
              <a:rPr lang="en-US" altLang="en-US" sz="1400" dirty="0"/>
              <a:t> passed classified documents to an Israeli handler between about 1980 and 1985, when he worked at a U.S. Army research and engineering center at the </a:t>
            </a:r>
            <a:r>
              <a:rPr lang="en-US" altLang="en-US" sz="1400" dirty="0" err="1"/>
              <a:t>Picatinny</a:t>
            </a:r>
            <a:r>
              <a:rPr lang="en-US" altLang="en-US" sz="1400" dirty="0"/>
              <a:t> Arsenal in Dover, N.J., authorities say. </a:t>
            </a:r>
          </a:p>
          <a:p>
            <a:pPr eaLnBrk="1" hangingPunct="1">
              <a:spcBef>
                <a:spcPct val="0"/>
              </a:spcBef>
              <a:buFontTx/>
              <a:buNone/>
            </a:pPr>
            <a:endParaRPr lang="en-US" altLang="en-US" sz="1400" dirty="0"/>
          </a:p>
          <a:p>
            <a:pPr eaLnBrk="1" hangingPunct="1">
              <a:spcBef>
                <a:spcPct val="0"/>
              </a:spcBef>
              <a:buFontTx/>
              <a:buNone/>
            </a:pPr>
            <a:r>
              <a:rPr lang="en-US" altLang="en-US" sz="1400" dirty="0" err="1"/>
              <a:t>Kadish</a:t>
            </a:r>
            <a:r>
              <a:rPr lang="en-US" altLang="en-US" sz="1400" dirty="0"/>
              <a:t>, 85, will face a maximum term of five years in prison when he is sentenced by Manhattan U.S. District Judge William H. Pauley III in February. The retiree acted out of a desire to help Israel, receiving only nominal gifts and family dinners in exchange for the 50 to 100 documents he shared, according to court papers filed by the government. </a:t>
            </a:r>
          </a:p>
          <a:p>
            <a:pPr eaLnBrk="1" hangingPunct="1">
              <a:spcBef>
                <a:spcPct val="0"/>
              </a:spcBef>
              <a:buFontTx/>
              <a:buNone/>
            </a:pPr>
            <a:endParaRPr lang="en-US" altLang="en-US" sz="1400" dirty="0"/>
          </a:p>
          <a:p>
            <a:pPr eaLnBrk="1" hangingPunct="1">
              <a:spcBef>
                <a:spcPct val="0"/>
              </a:spcBef>
              <a:buFontTx/>
              <a:buNone/>
            </a:pPr>
            <a:r>
              <a:rPr lang="en-US" altLang="en-US" sz="1400" dirty="0" err="1"/>
              <a:t>Kadish</a:t>
            </a:r>
            <a:r>
              <a:rPr lang="en-US" altLang="en-US" sz="1400" dirty="0"/>
              <a:t>, a U.S. citizen born in Connecticut, checked classified papers out of an Army research library and passed them to an Israel official, identified for the first time by prosecutors yesterday as Yossi </a:t>
            </a:r>
            <a:r>
              <a:rPr lang="en-US" altLang="en-US" sz="1400" dirty="0" err="1"/>
              <a:t>Yagur</a:t>
            </a:r>
            <a:r>
              <a:rPr lang="en-US" altLang="en-US" sz="1400" dirty="0"/>
              <a:t>. </a:t>
            </a:r>
            <a:r>
              <a:rPr lang="en-US" altLang="en-US" sz="1400" dirty="0" err="1"/>
              <a:t>Yagur</a:t>
            </a:r>
            <a:r>
              <a:rPr lang="en-US" altLang="en-US" sz="1400" dirty="0"/>
              <a:t> photographed materials related to nuclear weapons, the F-15 fighter jet program and the U.S. Patriot missile defense system, according to court papers. </a:t>
            </a:r>
          </a:p>
          <a:p>
            <a:pPr eaLnBrk="1" hangingPunct="1">
              <a:spcBef>
                <a:spcPct val="0"/>
              </a:spcBef>
              <a:buFontTx/>
              <a:buNone/>
            </a:pPr>
            <a:endParaRPr lang="en-US" altLang="en-US" sz="1400" dirty="0"/>
          </a:p>
          <a:p>
            <a:pPr eaLnBrk="1" hangingPunct="1">
              <a:spcBef>
                <a:spcPct val="0"/>
              </a:spcBef>
              <a:buFontTx/>
              <a:buNone/>
            </a:pPr>
            <a:r>
              <a:rPr lang="en-US" altLang="en-US" sz="1400" dirty="0" err="1"/>
              <a:t>Yagur</a:t>
            </a:r>
            <a:r>
              <a:rPr lang="en-US" altLang="en-US" sz="1400" dirty="0"/>
              <a:t> first drew attention more than 20 years ago as the handler for former Navy intelligence analyst </a:t>
            </a:r>
            <a:r>
              <a:rPr lang="en-US" altLang="en-US" sz="1400" b="1" dirty="0">
                <a:solidFill>
                  <a:schemeClr val="tx2"/>
                </a:solidFill>
              </a:rPr>
              <a:t>Jonathan Pollard</a:t>
            </a:r>
            <a:r>
              <a:rPr lang="en-US" altLang="en-US" sz="1400" dirty="0"/>
              <a:t>. Pollard is serving a life sentence in a federal prison in Butner, N.C., after pleading guilty in 1986 to an espionage-related charge. </a:t>
            </a:r>
          </a:p>
        </p:txBody>
      </p:sp>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Title 1"/>
          <p:cNvSpPr>
            <a:spLocks noGrp="1"/>
          </p:cNvSpPr>
          <p:nvPr>
            <p:ph type="title"/>
          </p:nvPr>
        </p:nvSpPr>
        <p:spPr>
          <a:xfrm>
            <a:off x="0" y="0"/>
            <a:ext cx="9144000" cy="1143000"/>
          </a:xfrm>
        </p:spPr>
        <p:txBody>
          <a:bodyPr/>
          <a:lstStyle/>
          <a:p>
            <a:r>
              <a:rPr lang="en-US" altLang="en-US" b="1" smtClean="0"/>
              <a:t>Israel Has Received $104 billion </a:t>
            </a:r>
            <a:br>
              <a:rPr lang="en-US" altLang="en-US" b="1" smtClean="0"/>
            </a:br>
            <a:r>
              <a:rPr lang="en-US" altLang="en-US" b="1" smtClean="0"/>
              <a:t>from Congress since 1948</a:t>
            </a:r>
          </a:p>
        </p:txBody>
      </p:sp>
      <p:sp>
        <p:nvSpPr>
          <p:cNvPr id="230403" name="Content Placeholder 2"/>
          <p:cNvSpPr>
            <a:spLocks noGrp="1"/>
          </p:cNvSpPr>
          <p:nvPr>
            <p:ph idx="1"/>
          </p:nvPr>
        </p:nvSpPr>
        <p:spPr>
          <a:xfrm>
            <a:off x="0" y="1219200"/>
            <a:ext cx="9144000" cy="5638800"/>
          </a:xfrm>
        </p:spPr>
        <p:txBody>
          <a:bodyPr/>
          <a:lstStyle/>
          <a:p>
            <a:pPr>
              <a:buFontTx/>
              <a:buNone/>
            </a:pPr>
            <a:r>
              <a:rPr lang="en-US" altLang="en-US" sz="1600" b="1" smtClean="0">
                <a:solidFill>
                  <a:schemeClr val="tx2"/>
                </a:solidFill>
              </a:rPr>
              <a:t>U.S. Aid to Israel ($USD Million):</a:t>
            </a:r>
          </a:p>
          <a:p>
            <a:pPr>
              <a:buFontTx/>
              <a:buNone/>
            </a:pPr>
            <a:r>
              <a:rPr lang="en-US" altLang="en-US" sz="1600" b="1" smtClean="0"/>
              <a:t>Year                    Total             Military Grant   Economic Grant     Immigrant     ASHA*   All Other</a:t>
            </a:r>
          </a:p>
          <a:p>
            <a:pPr>
              <a:buFontTx/>
              <a:buNone/>
            </a:pPr>
            <a:r>
              <a:rPr lang="en-US" altLang="en-US" sz="1600" smtClean="0"/>
              <a:t>1949-1996           68030.9         29014.9                23122.4                    868.9               2.1           14903.3</a:t>
            </a:r>
          </a:p>
          <a:p>
            <a:pPr>
              <a:buFontTx/>
              <a:buNone/>
            </a:pPr>
            <a:r>
              <a:rPr lang="en-US" altLang="en-US" sz="1600" smtClean="0"/>
              <a:t>1997                      3132.1           1800                     1200                         80                  2.1                 50</a:t>
            </a:r>
          </a:p>
          <a:p>
            <a:pPr>
              <a:buFontTx/>
              <a:buNone/>
            </a:pPr>
            <a:r>
              <a:rPr lang="en-US" altLang="en-US" sz="1600" smtClean="0"/>
              <a:t>1998                      3080              1800                     1200                         80                  ?                      ?</a:t>
            </a:r>
          </a:p>
          <a:p>
            <a:pPr>
              <a:buFontTx/>
              <a:buNone/>
            </a:pPr>
            <a:r>
              <a:rPr lang="en-US" altLang="en-US" sz="1600" smtClean="0"/>
              <a:t>1999                      3010              1860                     1080                         70                  ?                      ?</a:t>
            </a:r>
          </a:p>
          <a:p>
            <a:pPr>
              <a:buFontTx/>
              <a:buNone/>
            </a:pPr>
            <a:r>
              <a:rPr lang="en-US" altLang="en-US" sz="1600" smtClean="0"/>
              <a:t>2000                      4131.85         3120                       949.1                      60                  2.75                 ?</a:t>
            </a:r>
          </a:p>
          <a:p>
            <a:pPr>
              <a:buFontTx/>
              <a:buNone/>
            </a:pPr>
            <a:r>
              <a:rPr lang="en-US" altLang="en-US" sz="1600" smtClean="0"/>
              <a:t>2001                      2876.05         1975.6                    838.2                      60                  2.25                 ?</a:t>
            </a:r>
          </a:p>
          <a:p>
            <a:pPr>
              <a:buFontTx/>
              <a:buNone/>
            </a:pPr>
            <a:r>
              <a:rPr lang="en-US" altLang="en-US" sz="1600" smtClean="0"/>
              <a:t>2002                      2850.65         2040                       720                         60                  2.65               28</a:t>
            </a:r>
          </a:p>
          <a:p>
            <a:pPr>
              <a:buFontTx/>
              <a:buNone/>
            </a:pPr>
            <a:r>
              <a:rPr lang="en-US" altLang="en-US" sz="1600" smtClean="0"/>
              <a:t>2003                      3745.15         3086.4                    596.1                      59.6               3.05                 ?</a:t>
            </a:r>
          </a:p>
          <a:p>
            <a:pPr>
              <a:buFontTx/>
              <a:buNone/>
            </a:pPr>
            <a:r>
              <a:rPr lang="en-US" altLang="en-US" sz="1600" smtClean="0"/>
              <a:t>2004                      2687.25         2147.3                    477.2                      49.7               3.15                 9.9</a:t>
            </a:r>
          </a:p>
          <a:p>
            <a:pPr>
              <a:buFontTx/>
              <a:buNone/>
            </a:pPr>
            <a:r>
              <a:rPr lang="en-US" altLang="en-US" sz="1600" smtClean="0"/>
              <a:t>2005                      2612.15         2202.2                    357                         50                  2.95                 ?</a:t>
            </a:r>
          </a:p>
          <a:p>
            <a:pPr>
              <a:buFontTx/>
              <a:buNone/>
            </a:pPr>
            <a:r>
              <a:rPr lang="en-US" altLang="en-US" sz="1600" smtClean="0"/>
              <a:t>2006                      2534.53         2257                       237                         40                  ?                      0.53</a:t>
            </a:r>
          </a:p>
          <a:p>
            <a:pPr>
              <a:buFontTx/>
              <a:buNone/>
            </a:pPr>
            <a:r>
              <a:rPr lang="en-US" altLang="en-US" sz="1600" smtClean="0"/>
              <a:t>2007                      2500.24         2340                       120                         40                  ?                      0.24</a:t>
            </a:r>
          </a:p>
          <a:p>
            <a:pPr>
              <a:buFontTx/>
              <a:buNone/>
            </a:pPr>
            <a:r>
              <a:rPr lang="en-US" altLang="en-US" sz="1600" smtClean="0"/>
              <a:t>2008                      2423.8           2380.6                        0                         39.7               3                      0.5</a:t>
            </a:r>
          </a:p>
          <a:p>
            <a:pPr>
              <a:buFontTx/>
              <a:buNone/>
            </a:pPr>
            <a:r>
              <a:rPr lang="en-US" altLang="en-US" sz="1600" smtClean="0">
                <a:solidFill>
                  <a:schemeClr val="tx2"/>
                </a:solidFill>
              </a:rPr>
              <a:t>Total                  103614.67       56024                  30897                      1557.9           143.3           14992.47</a:t>
            </a:r>
          </a:p>
          <a:p>
            <a:pPr>
              <a:buFontTx/>
              <a:buNone/>
            </a:pPr>
            <a:r>
              <a:rPr lang="en-US" altLang="en-US" sz="1800" smtClean="0">
                <a:solidFill>
                  <a:schemeClr val="tx2"/>
                </a:solidFill>
              </a:rPr>
              <a:t>This statistic does not represent the total cost of Israel to the United States (see Thomas Stauffer)</a:t>
            </a:r>
          </a:p>
          <a:p>
            <a:pPr>
              <a:buFontTx/>
              <a:buNone/>
            </a:pPr>
            <a:r>
              <a:rPr lang="en-US" altLang="en-US" sz="1200" smtClean="0"/>
              <a:t>* American Schools and Hospitals Abroad multi-agency funding</a:t>
            </a:r>
          </a:p>
          <a:p>
            <a:pPr>
              <a:buFontTx/>
              <a:buNone/>
            </a:pPr>
            <a:r>
              <a:rPr lang="en-US" altLang="en-US" sz="1200" smtClean="0">
                <a:solidFill>
                  <a:schemeClr val="tx2"/>
                </a:solidFill>
              </a:rPr>
              <a:t>Source: Grant F. Smith</a:t>
            </a:r>
            <a:r>
              <a:rPr lang="en-US" altLang="en-US" sz="1200" i="1" smtClean="0">
                <a:solidFill>
                  <a:schemeClr val="tx2"/>
                </a:solidFill>
              </a:rPr>
              <a:t>, Spy Trade: How Israel’s Lobby Undermines America’s Economy</a:t>
            </a:r>
            <a:r>
              <a:rPr lang="en-US" altLang="en-US" sz="1200" smtClean="0">
                <a:solidFill>
                  <a:schemeClr val="tx2"/>
                </a:solidFill>
              </a:rPr>
              <a:t>, Institute for Research: Middle Eastern Policy, Inc., Washington, DC, 2008, page 35</a:t>
            </a:r>
          </a:p>
        </p:txBody>
      </p:sp>
    </p:spTree>
  </p:cSld>
  <p:clrMapOvr>
    <a:masterClrMapping/>
  </p:clrMapOvr>
  <p:transition/>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Title 1"/>
          <p:cNvSpPr>
            <a:spLocks noGrp="1"/>
          </p:cNvSpPr>
          <p:nvPr>
            <p:ph type="title"/>
          </p:nvPr>
        </p:nvSpPr>
        <p:spPr>
          <a:xfrm>
            <a:off x="0" y="0"/>
            <a:ext cx="5638800" cy="1143000"/>
          </a:xfrm>
        </p:spPr>
        <p:txBody>
          <a:bodyPr/>
          <a:lstStyle/>
          <a:p>
            <a:r>
              <a:rPr lang="en-US" altLang="en-US" sz="2800" b="1" dirty="0" smtClean="0"/>
              <a:t>U.S. FY 2009 International Affairs Request for the State of Israel</a:t>
            </a:r>
            <a:r>
              <a:rPr lang="en-US" altLang="en-US" sz="3600" b="1" dirty="0" smtClean="0"/>
              <a:t/>
            </a:r>
            <a:br>
              <a:rPr lang="en-US" altLang="en-US" sz="3600" b="1" dirty="0" smtClean="0"/>
            </a:br>
            <a:r>
              <a:rPr lang="en-US" altLang="en-US" sz="1600" b="1" dirty="0" smtClean="0"/>
              <a:t>http://www.state.gov/documents/organization/100014.pdf</a:t>
            </a:r>
          </a:p>
        </p:txBody>
      </p:sp>
      <p:sp>
        <p:nvSpPr>
          <p:cNvPr id="231427" name="Content Placeholder 2"/>
          <p:cNvSpPr>
            <a:spLocks noGrp="1"/>
          </p:cNvSpPr>
          <p:nvPr>
            <p:ph idx="1"/>
          </p:nvPr>
        </p:nvSpPr>
        <p:spPr>
          <a:xfrm>
            <a:off x="0" y="1143000"/>
            <a:ext cx="5562600" cy="5715000"/>
          </a:xfrm>
        </p:spPr>
        <p:txBody>
          <a:bodyPr/>
          <a:lstStyle/>
          <a:p>
            <a:pPr>
              <a:buFontTx/>
              <a:buNone/>
            </a:pPr>
            <a:r>
              <a:rPr lang="en-US" altLang="en-US" sz="2800" b="1" dirty="0" smtClean="0"/>
              <a:t>Foreign Military Financing: </a:t>
            </a:r>
            <a:r>
              <a:rPr lang="en-US" altLang="en-US" sz="2800" dirty="0" smtClean="0"/>
              <a:t>$2,550,000,000</a:t>
            </a:r>
          </a:p>
          <a:p>
            <a:pPr>
              <a:buFontTx/>
              <a:buNone/>
            </a:pPr>
            <a:r>
              <a:rPr lang="en-US" altLang="en-US" sz="1800" b="1" dirty="0" smtClean="0"/>
              <a:t>Migration and Refugee Assistance (</a:t>
            </a:r>
            <a:r>
              <a:rPr lang="en-US" altLang="en-US" sz="1800" dirty="0" smtClean="0"/>
              <a:t>including transportation to Israel, Hebrew language instruction, transitional housing, education, and vocational training</a:t>
            </a:r>
            <a:r>
              <a:rPr lang="en-US" altLang="en-US" sz="1800" b="1" dirty="0" smtClean="0"/>
              <a:t>): </a:t>
            </a:r>
            <a:r>
              <a:rPr lang="en-US" altLang="en-US" sz="1800" dirty="0" smtClean="0"/>
              <a:t>$30,000,000</a:t>
            </a:r>
          </a:p>
          <a:p>
            <a:pPr>
              <a:buFontTx/>
              <a:buNone/>
            </a:pPr>
            <a:r>
              <a:rPr lang="en-US" altLang="en-US" sz="1800" dirty="0" smtClean="0"/>
              <a:t>FY2008 </a:t>
            </a:r>
            <a:r>
              <a:rPr lang="en-US" altLang="en-US" sz="1600" b="1" dirty="0" smtClean="0"/>
              <a:t>Department of Defense Appropriations Act</a:t>
            </a:r>
            <a:r>
              <a:rPr lang="en-US" altLang="en-US" sz="1600" dirty="0" smtClean="0"/>
              <a:t>, provides a total of $155.5 million for U.S.-Israeli missile defense programs ( out of which $98 million is allocated for the </a:t>
            </a:r>
            <a:r>
              <a:rPr lang="en-US" altLang="en-US" sz="1600" b="1" dirty="0" smtClean="0"/>
              <a:t>Arrow II missile program</a:t>
            </a:r>
            <a:r>
              <a:rPr lang="en-US" altLang="en-US" sz="1600" dirty="0" smtClean="0"/>
              <a:t>; $20 million for </a:t>
            </a:r>
            <a:r>
              <a:rPr lang="en-US" altLang="en-US" sz="1600" b="1" dirty="0" smtClean="0"/>
              <a:t>A High Altitude Missile Defense System; </a:t>
            </a:r>
            <a:r>
              <a:rPr lang="en-US" altLang="en-US" sz="1600" dirty="0" smtClean="0"/>
              <a:t>$37 million for </a:t>
            </a:r>
            <a:r>
              <a:rPr lang="en-US" altLang="en-US" sz="1600" b="1" dirty="0" smtClean="0"/>
              <a:t>David’s Sling, </a:t>
            </a:r>
            <a:r>
              <a:rPr lang="en-US" altLang="en-US" sz="1600" dirty="0" smtClean="0"/>
              <a:t>a short range missile defense program ).</a:t>
            </a:r>
          </a:p>
          <a:p>
            <a:pPr>
              <a:buFontTx/>
              <a:buNone/>
            </a:pPr>
            <a:r>
              <a:rPr lang="en-US" altLang="en-US" sz="1600" dirty="0" smtClean="0"/>
              <a:t>To keep the piece with Israel, U.S. FY 2009 International Affairs Request for </a:t>
            </a:r>
            <a:r>
              <a:rPr lang="en-US" altLang="en-US" sz="1600" b="1" dirty="0" smtClean="0"/>
              <a:t>Egypt and Jordan </a:t>
            </a:r>
            <a:r>
              <a:rPr lang="en-US" altLang="en-US" sz="1600" dirty="0" smtClean="0"/>
              <a:t>amounted to $1,535,000,000 </a:t>
            </a:r>
          </a:p>
          <a:p>
            <a:pPr>
              <a:buFontTx/>
              <a:buNone/>
            </a:pPr>
            <a:r>
              <a:rPr lang="en-US" altLang="en-US" sz="1600" b="1" dirty="0" smtClean="0"/>
              <a:t>Multilateral Force and Observers: </a:t>
            </a:r>
            <a:r>
              <a:rPr lang="en-US" altLang="en-US" sz="1600" dirty="0" smtClean="0"/>
              <a:t>$21,750,000</a:t>
            </a:r>
          </a:p>
          <a:p>
            <a:pPr>
              <a:buFontTx/>
              <a:buNone/>
            </a:pPr>
            <a:r>
              <a:rPr lang="en-US" altLang="en-US" sz="1600" i="1" dirty="0" smtClean="0"/>
              <a:t>	</a:t>
            </a:r>
            <a:r>
              <a:rPr lang="en-US" altLang="en-US" sz="1600" dirty="0" smtClean="0">
                <a:solidFill>
                  <a:schemeClr val="tx2"/>
                </a:solidFill>
              </a:rPr>
              <a:t>The 1952 Mutual Defense Assistance Agreement and subsequent arms agreements between Israel and the United States limit the use of U.S. military equipment to defensive purposes.</a:t>
            </a:r>
          </a:p>
          <a:p>
            <a:endParaRPr lang="en-US" altLang="en-US" sz="1800" dirty="0" smtClean="0"/>
          </a:p>
          <a:p>
            <a:pPr>
              <a:buFontTx/>
              <a:buNone/>
            </a:pPr>
            <a:endParaRPr lang="en-US" altLang="en-US" sz="1800" dirty="0" smtClean="0"/>
          </a:p>
          <a:p>
            <a:pPr>
              <a:buFontTx/>
              <a:buNone/>
            </a:pPr>
            <a:endParaRPr lang="en-US" altLang="en-US" sz="2800" b="1" dirty="0" smtClean="0"/>
          </a:p>
          <a:p>
            <a:endParaRPr lang="en-US" altLang="en-US" sz="2800" dirty="0" smtClean="0"/>
          </a:p>
        </p:txBody>
      </p:sp>
      <p:pic>
        <p:nvPicPr>
          <p:cNvPr id="23142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0"/>
            <a:ext cx="990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1429" name="Rectangle 5"/>
          <p:cNvSpPr>
            <a:spLocks noChangeArrowheads="1"/>
          </p:cNvSpPr>
          <p:nvPr/>
        </p:nvSpPr>
        <p:spPr bwMode="auto">
          <a:xfrm>
            <a:off x="6400800" y="0"/>
            <a:ext cx="2743200" cy="735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Signing of Memorandum of  Understanding between Israel and the United States [$30 billion]</a:t>
            </a:r>
          </a:p>
          <a:p>
            <a:pPr eaLnBrk="1" hangingPunct="1">
              <a:spcBef>
                <a:spcPct val="0"/>
              </a:spcBef>
              <a:buFontTx/>
              <a:buNone/>
            </a:pPr>
            <a:r>
              <a:rPr lang="en-US" altLang="en-US" sz="1800" b="1" dirty="0"/>
              <a:t> </a:t>
            </a:r>
            <a:r>
              <a:rPr lang="en-US" altLang="en-US" sz="1800" i="1" dirty="0" err="1"/>
              <a:t>Haaretz</a:t>
            </a:r>
            <a:r>
              <a:rPr lang="en-US" altLang="en-US" sz="1800" i="1" dirty="0"/>
              <a:t>, 8/16/2007</a:t>
            </a:r>
          </a:p>
          <a:p>
            <a:pPr eaLnBrk="1" hangingPunct="1">
              <a:spcBef>
                <a:spcPct val="0"/>
              </a:spcBef>
              <a:buFontTx/>
              <a:buNone/>
            </a:pPr>
            <a:r>
              <a:rPr lang="en-US" altLang="en-US" sz="200" b="1" dirty="0">
                <a:hlinkClick r:id="rId3"/>
              </a:rPr>
              <a:t>http://www.mfa.gov.il/MFA/About+the+Ministry/MFA+Spokesman/2007/Signing%20of%20Memorandum%20of%20Understanding%20between%20Israel%20and%20the%20United%20States%2016-Aug-2007</a:t>
            </a:r>
            <a:endParaRPr lang="en-US" altLang="en-US" sz="200" b="1" dirty="0"/>
          </a:p>
          <a:p>
            <a:pPr eaLnBrk="1" hangingPunct="1">
              <a:spcBef>
                <a:spcPct val="0"/>
              </a:spcBef>
              <a:buFontTx/>
              <a:buNone/>
            </a:pPr>
            <a:r>
              <a:rPr lang="en-US" altLang="en-US" sz="1600" dirty="0"/>
              <a:t>“</a:t>
            </a:r>
            <a:r>
              <a:rPr lang="en-US" altLang="en-US" sz="1600" dirty="0">
                <a:solidFill>
                  <a:schemeClr val="tx2"/>
                </a:solidFill>
              </a:rPr>
              <a:t>As president, I [Obama] will implement a Memorandum of Understanding that provides $30 billion in assistance to Israel over the next decade — investments to Israel's security that will not be tied to any other nation. </a:t>
            </a:r>
            <a:r>
              <a:rPr lang="en-US" altLang="en-US" sz="1600" b="1" dirty="0">
                <a:solidFill>
                  <a:schemeClr val="tx2"/>
                </a:solidFill>
              </a:rPr>
              <a:t>First, we must approve the foreign aid request for 2009</a:t>
            </a:r>
            <a:r>
              <a:rPr lang="en-US" altLang="en-US" sz="1600" dirty="0"/>
              <a:t>.” NPR, “Transcript: Obama's Speech at AIPAC,” </a:t>
            </a:r>
            <a:r>
              <a:rPr lang="en-US" altLang="en-US" sz="1600" i="1" dirty="0"/>
              <a:t>NPR</a:t>
            </a:r>
            <a:r>
              <a:rPr lang="en-US" altLang="en-US" sz="1600" dirty="0"/>
              <a:t>, 4 June 2008</a:t>
            </a:r>
          </a:p>
          <a:p>
            <a:pPr eaLnBrk="1" hangingPunct="1">
              <a:spcBef>
                <a:spcPct val="0"/>
              </a:spcBef>
              <a:buFontTx/>
              <a:buNone/>
            </a:pPr>
            <a:endParaRPr lang="en-US" altLang="en-US" sz="1600" b="1" dirty="0"/>
          </a:p>
          <a:p>
            <a:pPr eaLnBrk="1" hangingPunct="1">
              <a:spcBef>
                <a:spcPct val="0"/>
              </a:spcBef>
              <a:buFontTx/>
              <a:buNone/>
            </a:pPr>
            <a:r>
              <a:rPr lang="en-US" altLang="en-US" sz="1800" b="1" dirty="0">
                <a:solidFill>
                  <a:schemeClr val="tx2"/>
                </a:solidFill>
              </a:rPr>
              <a:t>Israel is world's largest exporter of drones, study finds-</a:t>
            </a:r>
            <a:r>
              <a:rPr lang="en-US" altLang="en-US" sz="1600" b="1" dirty="0"/>
              <a:t>--</a:t>
            </a:r>
            <a:r>
              <a:rPr lang="en-US" altLang="en-US" sz="1600" dirty="0"/>
              <a:t>In eight years, Israel exported $4.6 billion worth of UAVs to countries ranging from Britain to India and Uganda. </a:t>
            </a:r>
            <a:r>
              <a:rPr lang="en-US" altLang="en-US" sz="1600" dirty="0" err="1">
                <a:solidFill>
                  <a:schemeClr val="tx2"/>
                </a:solidFill>
              </a:rPr>
              <a:t>Haaretz</a:t>
            </a:r>
            <a:r>
              <a:rPr lang="en-US" altLang="en-US" sz="1600" dirty="0">
                <a:solidFill>
                  <a:schemeClr val="tx2"/>
                </a:solidFill>
              </a:rPr>
              <a:t>, 5/19/2013, </a:t>
            </a:r>
            <a:r>
              <a:rPr lang="en-US" altLang="en-US" sz="1000" dirty="0">
                <a:solidFill>
                  <a:schemeClr val="tx2"/>
                </a:solidFill>
                <a:hlinkClick r:id="rId4"/>
              </a:rPr>
              <a:t>http://www.haaretz.com/news/diplomacy-defense/israel-is-world-s-largest-exporter-of-drones-study-finds.premium-1.524771</a:t>
            </a:r>
            <a:r>
              <a:rPr lang="en-US" altLang="en-US" sz="1000" dirty="0">
                <a:solidFill>
                  <a:schemeClr val="tx2"/>
                </a:solidFill>
              </a:rPr>
              <a:t> </a:t>
            </a:r>
          </a:p>
          <a:p>
            <a:pPr eaLnBrk="1" hangingPunct="1">
              <a:spcBef>
                <a:spcPct val="0"/>
              </a:spcBef>
              <a:buFontTx/>
              <a:buNone/>
            </a:pPr>
            <a:endParaRPr lang="en-US" altLang="en-US" sz="1600" b="1" dirty="0"/>
          </a:p>
          <a:p>
            <a:pPr eaLnBrk="1" hangingPunct="1">
              <a:spcBef>
                <a:spcPct val="0"/>
              </a:spcBef>
              <a:buFontTx/>
              <a:buNone/>
            </a:pPr>
            <a:endParaRPr lang="en-US" altLang="en-US" sz="1600" b="1" dirty="0"/>
          </a:p>
        </p:txBody>
      </p:sp>
      <p:cxnSp>
        <p:nvCxnSpPr>
          <p:cNvPr id="231430" name="Straight Connector 2"/>
          <p:cNvCxnSpPr>
            <a:cxnSpLocks noChangeShapeType="1"/>
          </p:cNvCxnSpPr>
          <p:nvPr/>
        </p:nvCxnSpPr>
        <p:spPr bwMode="auto">
          <a:xfrm>
            <a:off x="6400800" y="1338263"/>
            <a:ext cx="2743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31431" name="Straight Connector 4"/>
          <p:cNvCxnSpPr>
            <a:cxnSpLocks noChangeShapeType="1"/>
          </p:cNvCxnSpPr>
          <p:nvPr/>
        </p:nvCxnSpPr>
        <p:spPr bwMode="auto">
          <a:xfrm>
            <a:off x="6400800" y="4343400"/>
            <a:ext cx="2743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Title 1"/>
          <p:cNvSpPr>
            <a:spLocks noGrp="1"/>
          </p:cNvSpPr>
          <p:nvPr>
            <p:ph type="title"/>
          </p:nvPr>
        </p:nvSpPr>
        <p:spPr>
          <a:xfrm>
            <a:off x="0" y="0"/>
            <a:ext cx="9144000" cy="1524000"/>
          </a:xfrm>
        </p:spPr>
        <p:txBody>
          <a:bodyPr/>
          <a:lstStyle/>
          <a:p>
            <a:r>
              <a:rPr lang="en-US" altLang="en-US" sz="4800" b="1" dirty="0" smtClean="0"/>
              <a:t>AIPAC head testifies on Israel aid</a:t>
            </a:r>
            <a:r>
              <a:rPr lang="en-US" altLang="en-US" b="1" dirty="0" smtClean="0"/>
              <a:t/>
            </a:r>
            <a:br>
              <a:rPr lang="en-US" altLang="en-US" b="1" dirty="0" smtClean="0"/>
            </a:br>
            <a:r>
              <a:rPr lang="en-US" altLang="en-US" sz="2800" b="1" dirty="0" smtClean="0"/>
              <a:t>Jewish Telegraphic Agency,</a:t>
            </a:r>
            <a:r>
              <a:rPr lang="en-US" altLang="en-US" b="1" dirty="0" smtClean="0"/>
              <a:t> </a:t>
            </a:r>
            <a:r>
              <a:rPr lang="en-US" altLang="en-US" sz="100" b="1" dirty="0" smtClean="0"/>
              <a:t>By Eric Fingerhut · </a:t>
            </a:r>
            <a:r>
              <a:rPr lang="en-US" altLang="en-US" sz="2800" b="1" dirty="0" smtClean="0"/>
              <a:t>March 27, 2009</a:t>
            </a:r>
            <a:r>
              <a:rPr lang="en-US" altLang="en-US" sz="100" b="1" dirty="0" smtClean="0"/>
              <a:t>, http://jta.org/news/article/2009/03/27/1004048/aipac-head-testifies-on-israel-aid</a:t>
            </a:r>
            <a:endParaRPr lang="en-US" altLang="en-US" dirty="0" smtClean="0"/>
          </a:p>
        </p:txBody>
      </p:sp>
      <p:sp>
        <p:nvSpPr>
          <p:cNvPr id="232451" name="Content Placeholder 2"/>
          <p:cNvSpPr>
            <a:spLocks noGrp="1"/>
          </p:cNvSpPr>
          <p:nvPr>
            <p:ph idx="1"/>
          </p:nvPr>
        </p:nvSpPr>
        <p:spPr>
          <a:xfrm>
            <a:off x="0" y="1676400"/>
            <a:ext cx="9144000" cy="5181600"/>
          </a:xfrm>
        </p:spPr>
        <p:txBody>
          <a:bodyPr/>
          <a:lstStyle/>
          <a:p>
            <a:r>
              <a:rPr lang="en-US" altLang="en-US" sz="100" dirty="0" smtClean="0"/>
              <a:t>WASHINGTON (JTA) -- The head of a pro-Israel lobby group testified on Capitol Hill about the importance of U.S. aid to Israel.</a:t>
            </a:r>
          </a:p>
          <a:p>
            <a:r>
              <a:rPr lang="en-US" altLang="en-US" sz="2800" dirty="0" smtClean="0"/>
              <a:t>Howard </a:t>
            </a:r>
            <a:r>
              <a:rPr lang="en-US" altLang="en-US" sz="2800" dirty="0" err="1" smtClean="0"/>
              <a:t>Kohr</a:t>
            </a:r>
            <a:r>
              <a:rPr lang="en-US" altLang="en-US" sz="2800" dirty="0" smtClean="0"/>
              <a:t>, executive director of the American Israel Public Affairs Committee, told the House Appropriations Foreign Operations subcommittee that "American assistance to Israel serves vital U.S. national security interests and advances critical U.S. foreign policy goals."</a:t>
            </a:r>
          </a:p>
          <a:p>
            <a:endParaRPr lang="en-US" altLang="en-US" sz="2800" dirty="0" smtClean="0"/>
          </a:p>
          <a:p>
            <a:r>
              <a:rPr lang="en-US" altLang="en-US" sz="2800" dirty="0" smtClean="0"/>
              <a:t>He requested that Israel receive $2.775 billion in military aid in fiscal year 2010, as called for in the 2007 Memorandum of Understanding between the U.S. and Israel that allocates $30 billion in aid for the Jewish state over 10 years.</a:t>
            </a:r>
          </a:p>
          <a:p>
            <a:r>
              <a:rPr lang="en-US" altLang="en-US" sz="100" dirty="0" err="1" smtClean="0"/>
              <a:t>Kohr</a:t>
            </a:r>
            <a:r>
              <a:rPr lang="en-US" altLang="en-US" sz="100" dirty="0" smtClean="0"/>
              <a:t> noted that the military hardware Israel must purchase to face the increased threat of terrorism and Islamic radicalism is increasingly expensive, and that "windfall oil profits" have </a:t>
            </a:r>
            <a:r>
              <a:rPr lang="en-US" altLang="en-US" sz="100" dirty="0" err="1" smtClean="0"/>
              <a:t>fuled</a:t>
            </a:r>
            <a:r>
              <a:rPr lang="en-US" altLang="en-US" sz="100" dirty="0" smtClean="0"/>
              <a:t> the growth rate of military spending in countries such as Saudi Arabia and Iran in recent years.</a:t>
            </a:r>
          </a:p>
          <a:p>
            <a:r>
              <a:rPr lang="en-US" altLang="en-US" sz="100" dirty="0" smtClean="0"/>
              <a:t>He added that Israel will do its part by increasing its own defense spending. The Jewish state is slated to spend $150 billion on defense during the next decade, a 50 percent increase over the previous 10-year period, he said.</a:t>
            </a:r>
          </a:p>
          <a:p>
            <a:endParaRPr lang="en-US" altLang="en-US" sz="1800" dirty="0" smtClean="0"/>
          </a:p>
        </p:txBody>
      </p:sp>
    </p:spTree>
  </p:cSld>
  <p:clrMapOvr>
    <a:masterClrMapping/>
  </p:clrMapOvr>
  <p:transition/>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2"/>
          <p:cNvSpPr>
            <a:spLocks noChangeArrowheads="1"/>
          </p:cNvSpPr>
          <p:nvPr/>
        </p:nvSpPr>
        <p:spPr bwMode="auto">
          <a:xfrm>
            <a:off x="0" y="1600200"/>
            <a:ext cx="5257800"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4000" b="1" dirty="0"/>
              <a:t>During Fiscal Year 2014, </a:t>
            </a:r>
            <a:r>
              <a:rPr lang="en-US" sz="4000" b="1" dirty="0" smtClean="0"/>
              <a:t> the </a:t>
            </a:r>
            <a:r>
              <a:rPr lang="en-US" sz="4000" b="1" dirty="0"/>
              <a:t>U.S. is providing Israel </a:t>
            </a:r>
            <a:r>
              <a:rPr lang="en-US" sz="4000" b="1" dirty="0" smtClean="0"/>
              <a:t>with </a:t>
            </a:r>
            <a:r>
              <a:rPr lang="en-US" sz="4000" b="1" dirty="0"/>
              <a:t>at least $10.2 million </a:t>
            </a:r>
            <a:r>
              <a:rPr lang="en-US" sz="4000" b="1" dirty="0" smtClean="0"/>
              <a:t>per </a:t>
            </a:r>
            <a:r>
              <a:rPr lang="en-US" sz="4000" b="1" dirty="0"/>
              <a:t>day in military aid and </a:t>
            </a:r>
            <a:r>
              <a:rPr lang="en-US" sz="4000" b="1" dirty="0" smtClean="0"/>
              <a:t>$</a:t>
            </a:r>
            <a:r>
              <a:rPr lang="en-US" sz="4000" b="1" dirty="0"/>
              <a:t>0 in military aid </a:t>
            </a:r>
            <a:r>
              <a:rPr lang="en-US" sz="4000" b="1" dirty="0" smtClean="0"/>
              <a:t>to the Palestinians</a:t>
            </a:r>
          </a:p>
          <a:p>
            <a:pPr>
              <a:defRPr/>
            </a:pPr>
            <a:r>
              <a:rPr lang="en-US" sz="1800" dirty="0">
                <a:solidFill>
                  <a:schemeClr val="tx2"/>
                </a:solidFill>
              </a:rPr>
              <a:t>Source:   If  Americans Knew, </a:t>
            </a:r>
            <a:r>
              <a:rPr lang="en-US" sz="1800" dirty="0" smtClean="0">
                <a:solidFill>
                  <a:schemeClr val="tx2"/>
                </a:solidFill>
                <a:hlinkClick r:id="rId2"/>
              </a:rPr>
              <a:t>http://www.ifamericansknew.org/</a:t>
            </a:r>
            <a:endParaRPr lang="en-US" sz="1800" dirty="0" smtClean="0">
              <a:solidFill>
                <a:schemeClr val="tx2"/>
              </a:solidFill>
            </a:endParaRPr>
          </a:p>
          <a:p>
            <a:pPr>
              <a:defRPr/>
            </a:pPr>
            <a:endParaRPr lang="en-US" sz="1400" dirty="0"/>
          </a:p>
        </p:txBody>
      </p:sp>
      <p:sp>
        <p:nvSpPr>
          <p:cNvPr id="233475" name="Rectangle 6"/>
          <p:cNvSpPr>
            <a:spLocks noChangeArrowheads="1"/>
          </p:cNvSpPr>
          <p:nvPr/>
        </p:nvSpPr>
        <p:spPr bwMode="auto">
          <a:xfrm>
            <a:off x="0" y="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Daily U.S. Military Aid to Israel and the Palestinians, </a:t>
            </a:r>
            <a:r>
              <a:rPr lang="en-US" altLang="en-US" sz="4800" b="1" dirty="0" smtClean="0">
                <a:solidFill>
                  <a:schemeClr val="tx2"/>
                </a:solidFill>
              </a:rPr>
              <a:t>FY2014</a:t>
            </a:r>
            <a:endParaRPr lang="en-US" altLang="en-US" sz="4800" b="1" dirty="0">
              <a:solidFill>
                <a:schemeClr val="tx2"/>
              </a:solidFill>
            </a:endParaRPr>
          </a:p>
        </p:txBody>
      </p:sp>
      <p:pic>
        <p:nvPicPr>
          <p:cNvPr id="233476" name="Picture 6" descr="Chart showing that the United States gives Israel $8.2 million per day in military aid and no military aid to the Palestinian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1828800"/>
            <a:ext cx="3713163"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Title 1"/>
          <p:cNvSpPr>
            <a:spLocks noGrp="1"/>
          </p:cNvSpPr>
          <p:nvPr>
            <p:ph type="title"/>
          </p:nvPr>
        </p:nvSpPr>
        <p:spPr>
          <a:xfrm>
            <a:off x="0" y="0"/>
            <a:ext cx="9067800" cy="1828800"/>
          </a:xfrm>
        </p:spPr>
        <p:txBody>
          <a:bodyPr/>
          <a:lstStyle/>
          <a:p>
            <a:r>
              <a:rPr lang="en-US" altLang="en-US" b="1" smtClean="0"/>
              <a:t>Congress conditions Palestinian aid on dropping statehood bid</a:t>
            </a:r>
            <a:br>
              <a:rPr lang="en-US" altLang="en-US" b="1" smtClean="0"/>
            </a:br>
            <a:r>
              <a:rPr lang="en-US" altLang="en-US" sz="1800" smtClean="0"/>
              <a:t>GTA, December 23, 2011, </a:t>
            </a:r>
            <a:r>
              <a:rPr lang="en-US" altLang="en-US" sz="1800" smtClean="0">
                <a:hlinkClick r:id="rId2"/>
              </a:rPr>
              <a:t>http://www.jta.org/news/article/2011/12/23/3090884/us-funds-for-palestinians-conditional-on-statehood-maneuvers</a:t>
            </a:r>
            <a:r>
              <a:rPr lang="en-US" altLang="en-US" sz="1800" smtClean="0"/>
              <a:t> </a:t>
            </a:r>
          </a:p>
        </p:txBody>
      </p:sp>
      <p:sp>
        <p:nvSpPr>
          <p:cNvPr id="234499" name="Content Placeholder 2"/>
          <p:cNvSpPr>
            <a:spLocks noGrp="1"/>
          </p:cNvSpPr>
          <p:nvPr>
            <p:ph idx="1"/>
          </p:nvPr>
        </p:nvSpPr>
        <p:spPr>
          <a:xfrm>
            <a:off x="0" y="2209800"/>
            <a:ext cx="9144000" cy="4648200"/>
          </a:xfrm>
        </p:spPr>
        <p:txBody>
          <a:bodyPr/>
          <a:lstStyle/>
          <a:p>
            <a:r>
              <a:rPr lang="en-US" altLang="en-US" sz="1800" dirty="0" smtClean="0"/>
              <a:t>WASHINGTON (JTA) -- A newly passed congressional appropriations bill maintains the level of assistance for Israel while conditioning funds for the Palestinians on them dropping their statehood recognition bid.</a:t>
            </a:r>
          </a:p>
          <a:p>
            <a:r>
              <a:rPr lang="en-US" altLang="en-US" sz="1800" dirty="0" smtClean="0"/>
              <a:t>An omnibus appropriations bill passed last week and awaiting President Obama's signature funds assistance to Israel at $3.075 billion, consistent with a 2007 memorandum of understanding that averages such aid at $3 billion annually over 10 years.</a:t>
            </a:r>
          </a:p>
          <a:p>
            <a:r>
              <a:rPr lang="en-US" altLang="en-US" sz="1800" dirty="0" smtClean="0"/>
              <a:t>The funding was spared from across-the-board cuts toward slashing the deficit.</a:t>
            </a:r>
          </a:p>
          <a:p>
            <a:r>
              <a:rPr lang="en-US" altLang="en-US" sz="1800" dirty="0" smtClean="0"/>
              <a:t>Funding for Palestinians is also approved by the legislation, but no amounts are specified. Instead, the president must submit specific requests to appropriators in both Houses, allowing Congress greater leverage over how the money is spent.</a:t>
            </a:r>
          </a:p>
          <a:p>
            <a:r>
              <a:rPr lang="en-US" altLang="en-US" sz="1800" dirty="0" smtClean="0"/>
              <a:t>Furthermore, should the Palestinians gain statehood recognition through any international body in the absence of negotiations, the funding will be suspended, although the president is able to waive the provision.</a:t>
            </a:r>
          </a:p>
          <a:p>
            <a:r>
              <a:rPr lang="en-US" altLang="en-US" sz="1800" dirty="0" smtClean="0"/>
              <a:t>The Israeli embassy in Washington welcomed the new conditions.</a:t>
            </a:r>
          </a:p>
        </p:txBody>
      </p:sp>
    </p:spTree>
  </p:cSld>
  <p:clrMapOvr>
    <a:masterClrMapping/>
  </p:clrMapOvr>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1"/>
          <p:cNvSpPr>
            <a:spLocks noChangeArrowheads="1"/>
          </p:cNvSpPr>
          <p:nvPr/>
        </p:nvSpPr>
        <p:spPr bwMode="auto">
          <a:xfrm>
            <a:off x="0" y="0"/>
            <a:ext cx="9144000" cy="695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3600" b="1">
                <a:solidFill>
                  <a:schemeClr val="tx2"/>
                </a:solidFill>
              </a:rPr>
              <a:t>KIDS LIVING IN POVERTY IN VALLEY</a:t>
            </a:r>
          </a:p>
          <a:p>
            <a:pPr algn="ctr" eaLnBrk="1" hangingPunct="1">
              <a:spcBef>
                <a:spcPct val="0"/>
              </a:spcBef>
              <a:buFontTx/>
              <a:buNone/>
            </a:pPr>
            <a:r>
              <a:rPr lang="en-US" altLang="en-US" sz="3600" b="1">
                <a:solidFill>
                  <a:schemeClr val="tx2"/>
                </a:solidFill>
              </a:rPr>
              <a:t>Percent of area children ages 0-17 living in poverty in 2007 by county</a:t>
            </a:r>
          </a:p>
          <a:p>
            <a:pPr eaLnBrk="1" hangingPunct="1">
              <a:spcBef>
                <a:spcPct val="0"/>
              </a:spcBef>
              <a:buFontTx/>
              <a:buNone/>
            </a:pPr>
            <a:endParaRPr lang="en-US" altLang="en-US" sz="2400"/>
          </a:p>
          <a:p>
            <a:pPr eaLnBrk="1" hangingPunct="1">
              <a:spcBef>
                <a:spcPct val="0"/>
              </a:spcBef>
              <a:buFontTx/>
              <a:buNone/>
            </a:pPr>
            <a:r>
              <a:rPr lang="en-US" altLang="en-US" sz="2400"/>
              <a:t>Parke County </a:t>
            </a:r>
            <a:r>
              <a:rPr lang="en-US" altLang="en-US" sz="2400" b="1">
                <a:solidFill>
                  <a:schemeClr val="tx2"/>
                </a:solidFill>
              </a:rPr>
              <a:t>28.1 percent</a:t>
            </a:r>
          </a:p>
          <a:p>
            <a:pPr eaLnBrk="1" hangingPunct="1">
              <a:spcBef>
                <a:spcPct val="0"/>
              </a:spcBef>
              <a:buFontTx/>
              <a:buNone/>
            </a:pPr>
            <a:r>
              <a:rPr lang="en-US" altLang="en-US" sz="2400"/>
              <a:t>Vigo County </a:t>
            </a:r>
            <a:r>
              <a:rPr lang="en-US" altLang="en-US" sz="2400" b="1">
                <a:solidFill>
                  <a:schemeClr val="tx2"/>
                </a:solidFill>
              </a:rPr>
              <a:t>22.9 percent</a:t>
            </a:r>
          </a:p>
          <a:p>
            <a:pPr eaLnBrk="1" hangingPunct="1">
              <a:spcBef>
                <a:spcPct val="0"/>
              </a:spcBef>
              <a:buFontTx/>
              <a:buNone/>
            </a:pPr>
            <a:r>
              <a:rPr lang="en-US" altLang="en-US" sz="2400"/>
              <a:t>Sullivan County </a:t>
            </a:r>
            <a:r>
              <a:rPr lang="en-US" altLang="en-US" sz="2400" b="1">
                <a:solidFill>
                  <a:schemeClr val="tx2"/>
                </a:solidFill>
              </a:rPr>
              <a:t>19.4 percent</a:t>
            </a:r>
          </a:p>
          <a:p>
            <a:pPr eaLnBrk="1" hangingPunct="1">
              <a:spcBef>
                <a:spcPct val="0"/>
              </a:spcBef>
              <a:buFontTx/>
              <a:buNone/>
            </a:pPr>
            <a:r>
              <a:rPr lang="en-US" altLang="en-US" sz="2400"/>
              <a:t>Greene County </a:t>
            </a:r>
            <a:r>
              <a:rPr lang="en-US" altLang="en-US" sz="2400" b="1">
                <a:solidFill>
                  <a:schemeClr val="tx2"/>
                </a:solidFill>
              </a:rPr>
              <a:t>19.0 percent</a:t>
            </a:r>
          </a:p>
          <a:p>
            <a:pPr eaLnBrk="1" hangingPunct="1">
              <a:spcBef>
                <a:spcPct val="0"/>
              </a:spcBef>
              <a:buFontTx/>
              <a:buNone/>
            </a:pPr>
            <a:r>
              <a:rPr lang="en-US" altLang="en-US" sz="2400"/>
              <a:t>Clay County </a:t>
            </a:r>
            <a:r>
              <a:rPr lang="en-US" altLang="en-US" sz="2400" b="1">
                <a:solidFill>
                  <a:schemeClr val="tx2"/>
                </a:solidFill>
              </a:rPr>
              <a:t>16.4 percent</a:t>
            </a:r>
          </a:p>
          <a:p>
            <a:pPr eaLnBrk="1" hangingPunct="1">
              <a:spcBef>
                <a:spcPct val="0"/>
              </a:spcBef>
              <a:buFontTx/>
              <a:buNone/>
            </a:pPr>
            <a:r>
              <a:rPr lang="en-US" altLang="en-US" sz="2400"/>
              <a:t>Vermillion County </a:t>
            </a:r>
            <a:r>
              <a:rPr lang="en-US" altLang="en-US" sz="2400" b="1">
                <a:solidFill>
                  <a:schemeClr val="tx2"/>
                </a:solidFill>
              </a:rPr>
              <a:t>15.0 percent</a:t>
            </a:r>
          </a:p>
          <a:p>
            <a:pPr eaLnBrk="1" hangingPunct="1">
              <a:spcBef>
                <a:spcPct val="0"/>
              </a:spcBef>
              <a:buFontTx/>
              <a:buNone/>
            </a:pPr>
            <a:endParaRPr lang="en-US" altLang="en-US" sz="2400"/>
          </a:p>
          <a:p>
            <a:pPr eaLnBrk="1" hangingPunct="1">
              <a:spcBef>
                <a:spcPct val="0"/>
              </a:spcBef>
              <a:buFontTx/>
              <a:buNone/>
            </a:pPr>
            <a:r>
              <a:rPr lang="en-US" altLang="en-US" sz="2400"/>
              <a:t>Statewide average </a:t>
            </a:r>
            <a:r>
              <a:rPr lang="en-US" altLang="en-US" sz="2400" b="1">
                <a:solidFill>
                  <a:schemeClr val="tx2"/>
                </a:solidFill>
              </a:rPr>
              <a:t>17 percent</a:t>
            </a:r>
          </a:p>
          <a:p>
            <a:pPr eaLnBrk="1" hangingPunct="1">
              <a:spcBef>
                <a:spcPct val="0"/>
              </a:spcBef>
              <a:buFontTx/>
              <a:buNone/>
            </a:pPr>
            <a:r>
              <a:rPr lang="en-US" altLang="en-US" sz="2400"/>
              <a:t>National average </a:t>
            </a:r>
            <a:r>
              <a:rPr lang="en-US" altLang="en-US" sz="2400" b="1">
                <a:solidFill>
                  <a:schemeClr val="tx2"/>
                </a:solidFill>
              </a:rPr>
              <a:t>18 percent</a:t>
            </a:r>
          </a:p>
          <a:p>
            <a:pPr eaLnBrk="1" hangingPunct="1">
              <a:spcBef>
                <a:spcPct val="0"/>
              </a:spcBef>
              <a:buFontTx/>
              <a:buNone/>
            </a:pPr>
            <a:endParaRPr lang="en-US" altLang="en-US" sz="2400"/>
          </a:p>
          <a:p>
            <a:pPr eaLnBrk="1" hangingPunct="1">
              <a:spcBef>
                <a:spcPct val="0"/>
              </a:spcBef>
              <a:buFontTx/>
              <a:buNone/>
            </a:pPr>
            <a:r>
              <a:rPr lang="en-US" altLang="en-US" sz="2400"/>
              <a:t>Poverty is defined as a family of two adults and two children with an income less than $21,027 in 2007.</a:t>
            </a:r>
          </a:p>
          <a:p>
            <a:pPr eaLnBrk="1" hangingPunct="1">
              <a:spcBef>
                <a:spcPct val="0"/>
              </a:spcBef>
              <a:buFontTx/>
              <a:buNone/>
            </a:pPr>
            <a:r>
              <a:rPr lang="en-US" altLang="en-US" sz="1800">
                <a:solidFill>
                  <a:schemeClr val="tx2"/>
                </a:solidFill>
              </a:rPr>
              <a:t>Source: Annie E. Casey Foundation, Quoted by The Tribune Star, 7/30/2009, </a:t>
            </a:r>
            <a:r>
              <a:rPr lang="en-US" altLang="en-US" sz="200">
                <a:solidFill>
                  <a:schemeClr val="tx2"/>
                </a:solidFill>
              </a:rPr>
              <a:t>http://links.tribstar.com/leaderboard/frontpage.pdf</a:t>
            </a:r>
          </a:p>
        </p:txBody>
      </p:sp>
    </p:spTree>
  </p:cSld>
  <p:clrMapOvr>
    <a:masterClrMapping/>
  </p:clrMapOvr>
  <p:transition/>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514600"/>
          </a:xfrm>
        </p:spPr>
        <p:txBody>
          <a:bodyPr/>
          <a:lstStyle/>
          <a:p>
            <a:pPr fontAlgn="t">
              <a:defRPr/>
            </a:pPr>
            <a:r>
              <a:rPr lang="en-US" sz="5400" b="1" dirty="0" smtClean="0">
                <a:latin typeface="+mn-lt"/>
                <a:ea typeface="+mn-ea"/>
                <a:cs typeface="+mn-cs"/>
              </a:rPr>
              <a:t>Schools slated to get budgets cut in January [2010]</a:t>
            </a:r>
            <a:r>
              <a:rPr lang="en-US" b="1" dirty="0" smtClean="0">
                <a:latin typeface="+mn-lt"/>
                <a:ea typeface="+mn-ea"/>
                <a:cs typeface="+mn-cs"/>
              </a:rPr>
              <a:t/>
            </a:r>
            <a:br>
              <a:rPr lang="en-US" b="1" dirty="0" smtClean="0">
                <a:latin typeface="+mn-lt"/>
                <a:ea typeface="+mn-ea"/>
                <a:cs typeface="+mn-cs"/>
              </a:rPr>
            </a:br>
            <a:r>
              <a:rPr lang="en-US" sz="1800" dirty="0" smtClean="0">
                <a:latin typeface="+mn-lt"/>
                <a:ea typeface="+mn-ea"/>
                <a:cs typeface="+mn-cs"/>
              </a:rPr>
              <a:t>Associated Press</a:t>
            </a:r>
            <a:br>
              <a:rPr lang="en-US" sz="1800" dirty="0" smtClean="0">
                <a:latin typeface="+mn-lt"/>
                <a:ea typeface="+mn-ea"/>
                <a:cs typeface="+mn-cs"/>
              </a:rPr>
            </a:br>
            <a:r>
              <a:rPr lang="en-US" sz="1800" dirty="0" smtClean="0">
                <a:latin typeface="+mn-lt"/>
                <a:ea typeface="+mn-ea"/>
                <a:cs typeface="+mn-cs"/>
              </a:rPr>
              <a:t>Tribune Star, 12/28/2009</a:t>
            </a:r>
            <a:br>
              <a:rPr lang="en-US" sz="1800" dirty="0" smtClean="0">
                <a:latin typeface="+mn-lt"/>
                <a:ea typeface="+mn-ea"/>
                <a:cs typeface="+mn-cs"/>
              </a:rPr>
            </a:br>
            <a:r>
              <a:rPr lang="en-US" sz="1800" dirty="0" smtClean="0">
                <a:latin typeface="+mn-lt"/>
                <a:ea typeface="+mn-ea"/>
                <a:cs typeface="+mn-cs"/>
              </a:rPr>
              <a:t>http://www.tribstar.com/local/local_story_362214320.html</a:t>
            </a:r>
            <a:endParaRPr lang="en-US" sz="1800" dirty="0"/>
          </a:p>
        </p:txBody>
      </p:sp>
      <p:sp>
        <p:nvSpPr>
          <p:cNvPr id="236547" name="Content Placeholder 2"/>
          <p:cNvSpPr>
            <a:spLocks noGrp="1"/>
          </p:cNvSpPr>
          <p:nvPr>
            <p:ph idx="1"/>
          </p:nvPr>
        </p:nvSpPr>
        <p:spPr>
          <a:xfrm>
            <a:off x="0" y="2590800"/>
            <a:ext cx="9144000" cy="4267200"/>
          </a:xfrm>
        </p:spPr>
        <p:txBody>
          <a:bodyPr/>
          <a:lstStyle/>
          <a:p>
            <a:pPr fontAlgn="t"/>
            <a:r>
              <a:rPr lang="en-US" altLang="en-US" sz="1400" dirty="0" smtClean="0"/>
              <a:t>“INDIANAPOLIS — Gov. Mitch Daniels says Indiana will start cutting school funding starting in January.</a:t>
            </a:r>
            <a:br>
              <a:rPr lang="en-US" altLang="en-US" sz="1400" dirty="0" smtClean="0"/>
            </a:br>
            <a:r>
              <a:rPr lang="en-US" altLang="en-US" sz="1400" dirty="0" smtClean="0"/>
              <a:t>Daniels previously announced the K-12 cuts of about $300 million. Schools will lose about 3.5 percent of current state funding in 2010, starting with their January payment. The State Board of Education had recommended that the cuts begin in January.</a:t>
            </a:r>
            <a:br>
              <a:rPr lang="en-US" altLang="en-US" sz="1400" dirty="0" smtClean="0"/>
            </a:br>
            <a:endParaRPr lang="en-US" altLang="en-US" sz="1400" dirty="0" smtClean="0"/>
          </a:p>
          <a:p>
            <a:pPr fontAlgn="t"/>
            <a:r>
              <a:rPr lang="en-US" altLang="en-US" sz="1400" dirty="0" smtClean="0"/>
              <a:t>State Superintendent Tony Bennett says school districts can find 3 percent savings without laying off teachers.</a:t>
            </a:r>
            <a:br>
              <a:rPr lang="en-US" altLang="en-US" sz="1400" dirty="0" smtClean="0"/>
            </a:br>
            <a:r>
              <a:rPr lang="en-US" altLang="en-US" sz="1400" dirty="0" smtClean="0"/>
              <a:t>Daniels says education is such a big part of the state budget that cuts were unavoidable to ensure Indiana doesn’t have a deficit when the budget ends in July 2011. The Republican governor has already ordered cuts at state agencies and universities.</a:t>
            </a:r>
            <a:br>
              <a:rPr lang="en-US" altLang="en-US" sz="1400" dirty="0" smtClean="0"/>
            </a:br>
            <a:endParaRPr lang="en-US" altLang="en-US" sz="1400" dirty="0" smtClean="0"/>
          </a:p>
          <a:p>
            <a:pPr fontAlgn="t"/>
            <a:r>
              <a:rPr lang="en-US" altLang="en-US" sz="1400" dirty="0" smtClean="0"/>
              <a:t>In a news release, the governor’s office stated the reduction “will be applied evenly to all school corporations using the current funding formula. It represents 2.7 percent of the total $11 billion schools receive from all sources or 3.5 percent of current state funding.” </a:t>
            </a:r>
            <a:br>
              <a:rPr lang="en-US" altLang="en-US" sz="1400" dirty="0" smtClean="0"/>
            </a:br>
            <a:endParaRPr lang="en-US" altLang="en-US" sz="1400" dirty="0" smtClean="0"/>
          </a:p>
          <a:p>
            <a:pPr fontAlgn="t"/>
            <a:r>
              <a:rPr lang="en-US" altLang="en-US" sz="1400" dirty="0" smtClean="0"/>
              <a:t>K-12 spending is half of the state’s budget or about $6.5 billion annually. Daniels has said repeatedly that education reductions were a last resort and that every other area would be trimmed first. </a:t>
            </a:r>
            <a:br>
              <a:rPr lang="en-US" altLang="en-US" sz="1400" dirty="0" smtClean="0"/>
            </a:br>
            <a:r>
              <a:rPr lang="en-US" altLang="en-US" sz="1400" dirty="0" smtClean="0"/>
              <a:t>School corporation officials are still awaiting details to determine how much the cuts will affect them.</a:t>
            </a:r>
            <a:br>
              <a:rPr lang="en-US" altLang="en-US" sz="1400" dirty="0" smtClean="0"/>
            </a:br>
            <a:r>
              <a:rPr lang="en-US" altLang="en-US" sz="1400" dirty="0" smtClean="0"/>
              <a:t>A cut of 3 to 3.5 percent for the Vigo County School Corp. would be about $3 million to $3.5 million, said Donna Wilson, the district’s chief financial officer.”</a:t>
            </a:r>
          </a:p>
          <a:p>
            <a:endParaRPr lang="en-US" altLang="en-US" dirty="0" smtClean="0"/>
          </a:p>
        </p:txBody>
      </p:sp>
    </p:spTree>
  </p:cSld>
  <p:clrMapOvr>
    <a:masterClrMapping/>
  </p:clrMapOvr>
  <p:transition/>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905000"/>
          </a:xfrm>
        </p:spPr>
        <p:txBody>
          <a:bodyPr/>
          <a:lstStyle/>
          <a:p>
            <a:pPr>
              <a:defRPr/>
            </a:pPr>
            <a:r>
              <a:rPr lang="en-US" sz="6000" b="1" dirty="0" smtClean="0">
                <a:latin typeface="+mn-lt"/>
                <a:ea typeface="+mn-ea"/>
                <a:cs typeface="+mn-cs"/>
              </a:rPr>
              <a:t>Year in review: </a:t>
            </a:r>
            <a:br>
              <a:rPr lang="en-US" sz="6000" b="1" dirty="0" smtClean="0">
                <a:latin typeface="+mn-lt"/>
                <a:ea typeface="+mn-ea"/>
                <a:cs typeface="+mn-cs"/>
              </a:rPr>
            </a:br>
            <a:r>
              <a:rPr lang="en-US" sz="6000" b="1" dirty="0" smtClean="0">
                <a:latin typeface="+mn-lt"/>
                <a:ea typeface="+mn-ea"/>
                <a:cs typeface="+mn-cs"/>
              </a:rPr>
              <a:t>Indiana State University</a:t>
            </a:r>
            <a:endParaRPr lang="en-US" sz="6000" dirty="0"/>
          </a:p>
        </p:txBody>
      </p:sp>
      <p:sp>
        <p:nvSpPr>
          <p:cNvPr id="237571" name="Content Placeholder 2"/>
          <p:cNvSpPr>
            <a:spLocks noGrp="1"/>
          </p:cNvSpPr>
          <p:nvPr>
            <p:ph idx="1"/>
          </p:nvPr>
        </p:nvSpPr>
        <p:spPr>
          <a:xfrm>
            <a:off x="0" y="1905000"/>
            <a:ext cx="9144000" cy="4953000"/>
          </a:xfrm>
        </p:spPr>
        <p:txBody>
          <a:bodyPr/>
          <a:lstStyle/>
          <a:p>
            <a:pPr fontAlgn="t"/>
            <a:r>
              <a:rPr lang="en-US" altLang="en-US" sz="1800" dirty="0" smtClean="0">
                <a:solidFill>
                  <a:schemeClr val="tx2"/>
                </a:solidFill>
              </a:rPr>
              <a:t>By Sue Loughlin</a:t>
            </a:r>
            <a:br>
              <a:rPr lang="en-US" altLang="en-US" sz="1800" dirty="0" smtClean="0">
                <a:solidFill>
                  <a:schemeClr val="tx2"/>
                </a:solidFill>
              </a:rPr>
            </a:br>
            <a:r>
              <a:rPr lang="en-US" altLang="en-US" sz="1800" dirty="0" smtClean="0">
                <a:solidFill>
                  <a:schemeClr val="tx2"/>
                </a:solidFill>
              </a:rPr>
              <a:t>The Tribune-Star [1/1/2010, http://www.tribstar.com/local/local_story_365223040.html]</a:t>
            </a:r>
            <a:r>
              <a:rPr lang="en-US" altLang="en-US" sz="1800" dirty="0" smtClean="0"/>
              <a:t/>
            </a:r>
            <a:br>
              <a:rPr lang="en-US" altLang="en-US" sz="1800" dirty="0" smtClean="0"/>
            </a:br>
            <a:endParaRPr lang="en-US" altLang="en-US" sz="1800" dirty="0" smtClean="0"/>
          </a:p>
          <a:p>
            <a:pPr fontAlgn="t"/>
            <a:r>
              <a:rPr lang="en-US" altLang="en-US" sz="1800" dirty="0" smtClean="0"/>
              <a:t>“TERRE HAUTE — As a new year begins, Indiana State University faces the unpleasant task of cutting $10.5 million from its budget over the next 18 months as the result of the state’s revenue shortfalls.</a:t>
            </a:r>
            <a:br>
              <a:rPr lang="en-US" altLang="en-US" sz="1800" dirty="0" smtClean="0"/>
            </a:br>
            <a:r>
              <a:rPr lang="en-US" altLang="en-US" sz="1800" dirty="0" smtClean="0"/>
              <a:t/>
            </a:r>
            <a:br>
              <a:rPr lang="en-US" altLang="en-US" sz="1800" dirty="0" smtClean="0"/>
            </a:br>
            <a:r>
              <a:rPr lang="en-US" altLang="en-US" sz="1800" dirty="0" smtClean="0"/>
              <a:t>“The reductions will result in an elimination of positions,” ISU President Dan Bradley told the campus community Dec. 23. “The majority of our operating budget is dedicated to personnel costs.” </a:t>
            </a:r>
            <a:br>
              <a:rPr lang="en-US" altLang="en-US" sz="1800" dirty="0" smtClean="0"/>
            </a:br>
            <a:r>
              <a:rPr lang="en-US" altLang="en-US" sz="1800" dirty="0" smtClean="0"/>
              <a:t/>
            </a:r>
            <a:br>
              <a:rPr lang="en-US" altLang="en-US" sz="1800" dirty="0" smtClean="0"/>
            </a:br>
            <a:r>
              <a:rPr lang="en-US" altLang="en-US" sz="1800" dirty="0" smtClean="0"/>
              <a:t>Recently, Gov. Mitch Daniels ordered a $150 million cut in state higher education spending because tax revenues are far below previous projections.</a:t>
            </a:r>
            <a:br>
              <a:rPr lang="en-US" altLang="en-US" sz="1800" dirty="0" smtClean="0"/>
            </a:br>
            <a:r>
              <a:rPr lang="en-US" altLang="en-US" sz="1800" dirty="0" smtClean="0"/>
              <a:t/>
            </a:r>
            <a:br>
              <a:rPr lang="en-US" altLang="en-US" sz="1800" dirty="0" smtClean="0"/>
            </a:br>
            <a:r>
              <a:rPr lang="en-US" altLang="en-US" sz="1800" dirty="0" smtClean="0"/>
              <a:t>Among the state’s seven public colleges and universities, ISU took the hardest hit in its proportional share of the cuts, which amounted to 6.64 percent, or $3.8 million in the current fiscal year with the remaining $6.7 million in 2010-11.”</a:t>
            </a:r>
            <a:r>
              <a:rPr lang="en-US" altLang="en-US" dirty="0" smtClean="0"/>
              <a:t/>
            </a:r>
            <a:br>
              <a:rPr lang="en-US" altLang="en-US" dirty="0" smtClean="0"/>
            </a:br>
            <a:endParaRPr lang="en-US" altLang="en-US" dirty="0" smtClean="0"/>
          </a:p>
          <a:p>
            <a:endParaRPr lang="en-US" altLang="en-US" dirty="0" smtClean="0"/>
          </a:p>
        </p:txBody>
      </p:sp>
    </p:spTree>
  </p:cSld>
  <p:clrMapOvr>
    <a:masterClrMapping/>
  </p:clrMapOvr>
  <p:transition/>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Title 1"/>
          <p:cNvSpPr>
            <a:spLocks noGrp="1"/>
          </p:cNvSpPr>
          <p:nvPr>
            <p:ph type="title"/>
          </p:nvPr>
        </p:nvSpPr>
        <p:spPr>
          <a:xfrm>
            <a:off x="0" y="-1588"/>
            <a:ext cx="9144000" cy="1220788"/>
          </a:xfrm>
        </p:spPr>
        <p:txBody>
          <a:bodyPr/>
          <a:lstStyle/>
          <a:p>
            <a:r>
              <a:rPr lang="en-US" altLang="en-US" sz="3600" b="1" dirty="0" smtClean="0"/>
              <a:t>U.S. poverty on track to be highest since '60s </a:t>
            </a:r>
            <a:br>
              <a:rPr lang="en-US" altLang="en-US" sz="3600" b="1" dirty="0" smtClean="0"/>
            </a:br>
            <a:r>
              <a:rPr lang="en-US" altLang="en-US" sz="1800" b="1" dirty="0" smtClean="0"/>
              <a:t>Associated Press, July 23, 2012</a:t>
            </a:r>
            <a:br>
              <a:rPr lang="en-US" altLang="en-US" sz="1800" b="1" dirty="0" smtClean="0"/>
            </a:br>
            <a:r>
              <a:rPr lang="en-US" altLang="en-US" sz="1800" dirty="0" smtClean="0">
                <a:hlinkClick r:id="rId2"/>
              </a:rPr>
              <a:t>http://tribstar.com/bigstory3/x228005597/U-S-poverty-on-track-to-be-highest-since-60s</a:t>
            </a:r>
            <a:endParaRPr lang="en-US" altLang="en-US" b="1" dirty="0" smtClean="0"/>
          </a:p>
        </p:txBody>
      </p:sp>
      <p:sp>
        <p:nvSpPr>
          <p:cNvPr id="238595" name="Content Placeholder 2"/>
          <p:cNvSpPr>
            <a:spLocks noGrp="1"/>
          </p:cNvSpPr>
          <p:nvPr>
            <p:ph idx="1"/>
          </p:nvPr>
        </p:nvSpPr>
        <p:spPr>
          <a:xfrm>
            <a:off x="0" y="1219200"/>
            <a:ext cx="9144000" cy="5638800"/>
          </a:xfrm>
        </p:spPr>
        <p:txBody>
          <a:bodyPr/>
          <a:lstStyle/>
          <a:p>
            <a:pPr marL="0" indent="0">
              <a:buNone/>
            </a:pPr>
            <a:r>
              <a:rPr lang="en-US" altLang="en-US" sz="1800" dirty="0" smtClean="0"/>
              <a:t>“WASHINGTON — The ranks of America’s poor are on track to climb to levels unseen in nearly half a century, erasing gains from the war on poverty in the 1960s amid a weak economy and fraying government safety net.</a:t>
            </a:r>
          </a:p>
          <a:p>
            <a:r>
              <a:rPr lang="en-US" altLang="en-US" sz="1800" dirty="0" smtClean="0"/>
              <a:t>Census figures for 2011 will be released this fall in the critical weeks ahead of the November elections.</a:t>
            </a:r>
          </a:p>
          <a:p>
            <a:r>
              <a:rPr lang="en-US" altLang="en-US" sz="1800" dirty="0" smtClean="0"/>
              <a:t>The Associated Press surveyed more than a dozen economists, think tanks and academics, both nonpartisan and those with known liberal or conservative leanings, and found a broad consensus: The official poverty rate will rise from 15.1 percent in 2010, climbing as high as 15.7 percent. Several predicted a more modest gain, but even a 0.1 percentage point increase would put poverty at the highest level since 1965…</a:t>
            </a:r>
          </a:p>
          <a:p>
            <a:r>
              <a:rPr lang="en-US" altLang="en-US" sz="1800" dirty="0" smtClean="0"/>
              <a:t>The 2010 poverty level was $22,314 for a family of four, and $11,139 for an individual, based on an official government calculation that includes only cash income, before tax deductions. It excludes capital gains or accumulated wealth, such as home ownership, as well as noncash aid such as food stamps and tax credits, which were expanded substantially under President Barack Obama’s stimulus package.</a:t>
            </a:r>
          </a:p>
          <a:p>
            <a:r>
              <a:rPr lang="en-US" altLang="en-US" sz="1800" dirty="0" smtClean="0"/>
              <a:t>An additional 9 million people in 2010 would have been counted above the poverty line if food stamps and tax credits were taken into account.”</a:t>
            </a:r>
          </a:p>
          <a:p>
            <a:pPr marL="0" indent="0">
              <a:buNone/>
            </a:pPr>
            <a:r>
              <a:rPr lang="en-US" altLang="en-US" sz="1800" b="1" dirty="0" smtClean="0">
                <a:solidFill>
                  <a:schemeClr val="tx2"/>
                </a:solidFill>
              </a:rPr>
              <a:t>Poverty Overview </a:t>
            </a:r>
            <a:r>
              <a:rPr lang="en-US" altLang="en-US" sz="1800" dirty="0" smtClean="0">
                <a:solidFill>
                  <a:schemeClr val="tx2"/>
                </a:solidFill>
              </a:rPr>
              <a:t>(</a:t>
            </a:r>
            <a:r>
              <a:rPr lang="en-US" altLang="en-US" sz="1800" dirty="0">
                <a:solidFill>
                  <a:schemeClr val="tx2"/>
                </a:solidFill>
              </a:rPr>
              <a:t>2015), </a:t>
            </a:r>
            <a:r>
              <a:rPr lang="en-US" altLang="en-US" sz="1800" dirty="0"/>
              <a:t>United States Department of </a:t>
            </a:r>
            <a:r>
              <a:rPr lang="en-US" altLang="en-US" sz="1800" dirty="0" smtClean="0"/>
              <a:t>Agriculture, Economic </a:t>
            </a:r>
            <a:r>
              <a:rPr lang="en-US" altLang="en-US" sz="1800" dirty="0"/>
              <a:t>Research </a:t>
            </a:r>
            <a:r>
              <a:rPr lang="en-US" altLang="en-US" sz="1800" dirty="0" smtClean="0"/>
              <a:t>Service</a:t>
            </a:r>
            <a:r>
              <a:rPr lang="en-US" altLang="en-US" sz="1800" dirty="0" smtClean="0">
                <a:solidFill>
                  <a:schemeClr val="tx2"/>
                </a:solidFill>
              </a:rPr>
              <a:t>,   </a:t>
            </a:r>
            <a:r>
              <a:rPr lang="en-US" altLang="en-US" sz="1800" dirty="0">
                <a:hlinkClick r:id="rId3"/>
              </a:rPr>
              <a:t>https://www.ers.usda.gov/topics/rural-economy-population/rural-poverty-well-being</a:t>
            </a:r>
            <a:r>
              <a:rPr lang="en-US" altLang="en-US" sz="1800" dirty="0" smtClean="0">
                <a:hlinkClick r:id="rId3"/>
              </a:rPr>
              <a:t>/</a:t>
            </a:r>
            <a:r>
              <a:rPr lang="en-US" altLang="en-US" sz="1800" dirty="0" smtClean="0"/>
              <a:t> </a:t>
            </a:r>
            <a:endParaRPr lang="en-US" altLang="en-US" dirty="0" smtClean="0"/>
          </a:p>
        </p:txBody>
      </p:sp>
      <p:cxnSp>
        <p:nvCxnSpPr>
          <p:cNvPr id="3" name="Straight Connector 2"/>
          <p:cNvCxnSpPr/>
          <p:nvPr/>
        </p:nvCxnSpPr>
        <p:spPr bwMode="auto">
          <a:xfrm>
            <a:off x="0" y="6172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1"/>
          <p:cNvSpPr>
            <a:spLocks noGrp="1"/>
          </p:cNvSpPr>
          <p:nvPr>
            <p:ph type="title"/>
          </p:nvPr>
        </p:nvSpPr>
        <p:spPr>
          <a:xfrm>
            <a:off x="0" y="0"/>
            <a:ext cx="3048000" cy="1384300"/>
          </a:xfrm>
        </p:spPr>
        <p:txBody>
          <a:bodyPr/>
          <a:lstStyle/>
          <a:p>
            <a:r>
              <a:rPr lang="en-US" altLang="en-US" sz="3200" b="1" dirty="0" smtClean="0"/>
              <a:t>The Israel Lobby in the United States</a:t>
            </a:r>
          </a:p>
        </p:txBody>
      </p:sp>
      <p:sp>
        <p:nvSpPr>
          <p:cNvPr id="126979" name="Content Placeholder 2"/>
          <p:cNvSpPr>
            <a:spLocks noGrp="1"/>
          </p:cNvSpPr>
          <p:nvPr>
            <p:ph idx="1"/>
          </p:nvPr>
        </p:nvSpPr>
        <p:spPr>
          <a:xfrm>
            <a:off x="0" y="1524000"/>
            <a:ext cx="3733800" cy="5257800"/>
          </a:xfrm>
        </p:spPr>
        <p:txBody>
          <a:bodyPr/>
          <a:lstStyle/>
          <a:p>
            <a:pPr marL="457200" indent="-457200">
              <a:buFont typeface="Times New Roman" pitchFamily="18" charset="0"/>
              <a:buAutoNum type="arabicPeriod"/>
            </a:pPr>
            <a:r>
              <a:rPr lang="en-US" altLang="en-US" sz="1200" dirty="0" smtClean="0"/>
              <a:t>Paul Findley’s </a:t>
            </a:r>
            <a:r>
              <a:rPr lang="en-US" altLang="en-US" sz="1200" b="1" i="1" dirty="0" smtClean="0">
                <a:solidFill>
                  <a:schemeClr val="tx2"/>
                </a:solidFill>
              </a:rPr>
              <a:t>They dare to speak out</a:t>
            </a:r>
            <a:r>
              <a:rPr lang="en-US" altLang="en-US" sz="1200" b="1" dirty="0" smtClean="0">
                <a:solidFill>
                  <a:schemeClr val="tx2"/>
                </a:solidFill>
              </a:rPr>
              <a:t> </a:t>
            </a:r>
            <a:r>
              <a:rPr lang="en-US" altLang="en-US" sz="1200" dirty="0" smtClean="0"/>
              <a:t>(1985)</a:t>
            </a:r>
          </a:p>
          <a:p>
            <a:pPr marL="457200" indent="-457200">
              <a:buFont typeface="Times New Roman" pitchFamily="18" charset="0"/>
              <a:buAutoNum type="arabicPeriod"/>
            </a:pPr>
            <a:r>
              <a:rPr lang="en-US" altLang="en-US" sz="1200" dirty="0" smtClean="0"/>
              <a:t>Edward </a:t>
            </a:r>
            <a:r>
              <a:rPr lang="en-US" altLang="en-US" sz="1200" dirty="0" err="1" smtClean="0"/>
              <a:t>Tivnan’s</a:t>
            </a:r>
            <a:r>
              <a:rPr lang="en-US" altLang="en-US" sz="1200" dirty="0" smtClean="0"/>
              <a:t> </a:t>
            </a:r>
            <a:r>
              <a:rPr lang="en-US" altLang="en-US" sz="1200" b="1" i="1" dirty="0" smtClean="0">
                <a:solidFill>
                  <a:schemeClr val="tx2"/>
                </a:solidFill>
              </a:rPr>
              <a:t>The Lobby </a:t>
            </a:r>
            <a:r>
              <a:rPr lang="en-US" altLang="en-US" sz="1200" i="1" dirty="0" smtClean="0"/>
              <a:t>(1</a:t>
            </a:r>
            <a:r>
              <a:rPr lang="en-US" altLang="en-US" sz="1200" dirty="0" smtClean="0"/>
              <a:t>987)</a:t>
            </a:r>
          </a:p>
          <a:p>
            <a:pPr marL="457200" indent="-457200">
              <a:buFont typeface="Times New Roman" pitchFamily="18" charset="0"/>
              <a:buAutoNum type="arabicPeriod"/>
            </a:pPr>
            <a:r>
              <a:rPr lang="en-US" altLang="en-US" sz="1200" dirty="0" smtClean="0"/>
              <a:t>Jonathan Jeremy Goldberg’s </a:t>
            </a:r>
            <a:r>
              <a:rPr lang="en-US" altLang="en-US" sz="1200" b="1" i="1" dirty="0" smtClean="0">
                <a:solidFill>
                  <a:schemeClr val="tx2"/>
                </a:solidFill>
              </a:rPr>
              <a:t>Jewish power </a:t>
            </a:r>
            <a:r>
              <a:rPr lang="en-US" altLang="en-US" sz="1200" dirty="0" smtClean="0"/>
              <a:t>(1996)</a:t>
            </a:r>
          </a:p>
          <a:p>
            <a:pPr marL="457200" indent="-457200">
              <a:buFont typeface="Times New Roman" pitchFamily="18" charset="0"/>
              <a:buAutoNum type="arabicPeriod"/>
            </a:pPr>
            <a:r>
              <a:rPr lang="en-US" altLang="en-US" sz="1200" dirty="0" smtClean="0"/>
              <a:t>James </a:t>
            </a:r>
            <a:r>
              <a:rPr lang="en-US" altLang="en-US" sz="1200" dirty="0" err="1" smtClean="0"/>
              <a:t>Petras’s</a:t>
            </a:r>
            <a:r>
              <a:rPr lang="en-US" altLang="en-US" sz="1200" dirty="0" smtClean="0"/>
              <a:t> </a:t>
            </a:r>
            <a:r>
              <a:rPr lang="en-US" altLang="en-US" sz="1200" b="1" i="1" dirty="0" smtClean="0">
                <a:solidFill>
                  <a:schemeClr val="tx2"/>
                </a:solidFill>
              </a:rPr>
              <a:t>The Power of Israel in the United States </a:t>
            </a:r>
            <a:r>
              <a:rPr lang="en-US" altLang="en-US" sz="1200" dirty="0" smtClean="0"/>
              <a:t>(2006) </a:t>
            </a:r>
          </a:p>
          <a:p>
            <a:pPr marL="457200" indent="-457200">
              <a:buFont typeface="Times New Roman" pitchFamily="18" charset="0"/>
              <a:buAutoNum type="arabicPeriod"/>
            </a:pPr>
            <a:r>
              <a:rPr lang="en-US" altLang="en-US" sz="1200" dirty="0" err="1" smtClean="0"/>
              <a:t>Mearsheimer</a:t>
            </a:r>
            <a:r>
              <a:rPr lang="en-US" altLang="en-US" sz="1200" dirty="0" smtClean="0"/>
              <a:t> &amp; Walt’s</a:t>
            </a:r>
            <a:r>
              <a:rPr lang="en-US" altLang="en-US" sz="1200" b="1" dirty="0" smtClean="0">
                <a:solidFill>
                  <a:schemeClr val="tx2"/>
                </a:solidFill>
              </a:rPr>
              <a:t> </a:t>
            </a:r>
            <a:r>
              <a:rPr lang="en-US" altLang="en-US" sz="1200" b="1" i="1" dirty="0" smtClean="0">
                <a:solidFill>
                  <a:schemeClr val="tx2"/>
                </a:solidFill>
              </a:rPr>
              <a:t>The Israel lobby and U.S. foreign policy</a:t>
            </a:r>
            <a:r>
              <a:rPr lang="en-US" altLang="en-US" sz="1200" dirty="0" smtClean="0"/>
              <a:t> (2007).</a:t>
            </a:r>
          </a:p>
          <a:p>
            <a:pPr marL="457200" indent="-457200">
              <a:buFont typeface="Times New Roman" pitchFamily="18" charset="0"/>
              <a:buAutoNum type="arabicPeriod"/>
            </a:pPr>
            <a:r>
              <a:rPr lang="en-US" altLang="en-US" sz="1200" dirty="0" smtClean="0"/>
              <a:t>Mark Green (ed.)’s </a:t>
            </a:r>
            <a:r>
              <a:rPr lang="en-US" altLang="en-US" sz="1200" b="1" i="1" dirty="0" smtClean="0">
                <a:solidFill>
                  <a:schemeClr val="tx2"/>
                </a:solidFill>
              </a:rPr>
              <a:t>Persecution, Privilege &amp; Power</a:t>
            </a:r>
            <a:r>
              <a:rPr lang="en-US" altLang="en-US" sz="1200" dirty="0" smtClean="0"/>
              <a:t> (2008) </a:t>
            </a:r>
            <a:endParaRPr lang="en-US" altLang="en-US" sz="1200" dirty="0"/>
          </a:p>
          <a:p>
            <a:pPr marL="457200" indent="-457200">
              <a:buFont typeface="Times New Roman" pitchFamily="18" charset="0"/>
              <a:buAutoNum type="arabicPeriod"/>
            </a:pPr>
            <a:r>
              <a:rPr lang="en-US" altLang="en-US" sz="1200" dirty="0" smtClean="0"/>
              <a:t>Jeff Gates‟ </a:t>
            </a:r>
            <a:r>
              <a:rPr lang="en-US" altLang="en-US" sz="1200" b="1" i="1" dirty="0" smtClean="0">
                <a:solidFill>
                  <a:schemeClr val="tx2"/>
                </a:solidFill>
              </a:rPr>
              <a:t>Guilt by Association: How Deception and Self-Deceit Took America to War</a:t>
            </a:r>
            <a:r>
              <a:rPr lang="en-US" altLang="en-US" sz="1200" b="1" i="1" dirty="0" smtClean="0"/>
              <a:t> </a:t>
            </a:r>
            <a:r>
              <a:rPr lang="en-US" altLang="en-US" sz="1200" dirty="0" smtClean="0"/>
              <a:t>(2008) </a:t>
            </a:r>
          </a:p>
          <a:p>
            <a:pPr marL="0" indent="0">
              <a:buNone/>
            </a:pPr>
            <a:r>
              <a:rPr lang="en-US" altLang="en-US" sz="1400" dirty="0" smtClean="0"/>
              <a:t>The </a:t>
            </a:r>
            <a:r>
              <a:rPr lang="en-US" altLang="en-US" sz="1400" dirty="0"/>
              <a:t>United States government is strongly involved in the Palestine-Israel conflict, which continues to define US relations with other countries and contributes to </a:t>
            </a:r>
            <a:r>
              <a:rPr lang="en-US" altLang="en-US" sz="1400" b="1" dirty="0">
                <a:solidFill>
                  <a:schemeClr val="tx2"/>
                </a:solidFill>
              </a:rPr>
              <a:t>US isolation </a:t>
            </a:r>
            <a:r>
              <a:rPr lang="en-US" altLang="en-US" sz="1400" dirty="0"/>
              <a:t>from the international community as indicated by the most recent United Nations General Assembly vote on the  "right of the Palestinian people to self-determination': </a:t>
            </a:r>
            <a:r>
              <a:rPr lang="en-US" altLang="en-US" sz="1400" dirty="0">
                <a:solidFill>
                  <a:schemeClr val="tx2"/>
                </a:solidFill>
              </a:rPr>
              <a:t>177 countries in favor, 7 against (Canada, Federated States of Micronesia, Israel, Marshall Islands, Nauru, Palau, United States), with 4 abstentions (Cameroon, Côte d’Ivoire, South Sudan, Tonga</a:t>
            </a:r>
            <a:r>
              <a:rPr lang="en-US" altLang="en-US" sz="1400" dirty="0"/>
              <a:t>). United Nations, 12/19/2016, </a:t>
            </a:r>
            <a:r>
              <a:rPr lang="en-US" altLang="en-US" sz="1000" dirty="0">
                <a:hlinkClick r:id="rId3"/>
              </a:rPr>
              <a:t>https://</a:t>
            </a:r>
            <a:r>
              <a:rPr lang="en-US" altLang="en-US" sz="1000" dirty="0" smtClean="0">
                <a:hlinkClick r:id="rId3"/>
              </a:rPr>
              <a:t>www.un.org/press/en/2016/ga11879.doc.htm</a:t>
            </a:r>
            <a:r>
              <a:rPr lang="en-US" altLang="en-US" sz="1000" dirty="0" smtClean="0"/>
              <a:t> </a:t>
            </a:r>
          </a:p>
        </p:txBody>
      </p:sp>
      <p:pic>
        <p:nvPicPr>
          <p:cNvPr id="126980" name="Picture 2" descr="The Israel Lobby and U.S. Foreign Poli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3343" y="1542805"/>
            <a:ext cx="961657" cy="12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1" name="Picture 2" descr="Persecution, Privilege, &amp; Pow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4343" y="1550513"/>
            <a:ext cx="953933" cy="128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2" name="Picture 2" descr="http://t2.gstatic.com/images?q=tbn:4oumsqJkY4CE3M:http://www.atlasbooks.com/clarity/images/b0030cover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11571" y="1510941"/>
            <a:ext cx="924790" cy="1406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3" name="Picture 2" descr="Guilt by Association: How Deception and Self-Deceit Took America to Wa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31113" y="3291313"/>
            <a:ext cx="1577374" cy="2155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84" name="TextBox 8"/>
          <p:cNvSpPr txBox="1">
            <a:spLocks noChangeArrowheads="1"/>
          </p:cNvSpPr>
          <p:nvPr/>
        </p:nvSpPr>
        <p:spPr bwMode="auto">
          <a:xfrm>
            <a:off x="6815138" y="1384300"/>
            <a:ext cx="2328862" cy="4124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b="1" dirty="0">
                <a:solidFill>
                  <a:srgbClr val="FFFF00"/>
                </a:solidFill>
                <a:cs typeface="+mn-cs"/>
              </a:rPr>
              <a:t>“A lobby is like a night flower: It thrives in the dark and dies in the sun.” </a:t>
            </a:r>
            <a:r>
              <a:rPr lang="en-US" altLang="en-US" sz="1400" dirty="0" smtClean="0">
                <a:solidFill>
                  <a:srgbClr val="FFFFFF"/>
                </a:solidFill>
                <a:cs typeface="+mn-cs"/>
              </a:rPr>
              <a:t>Steve </a:t>
            </a:r>
            <a:r>
              <a:rPr lang="en-US" altLang="en-US" sz="1400" dirty="0">
                <a:solidFill>
                  <a:srgbClr val="FFFFFF"/>
                </a:solidFill>
                <a:cs typeface="+mn-cs"/>
              </a:rPr>
              <a:t>J. Rosen, </a:t>
            </a:r>
            <a:r>
              <a:rPr lang="en-US" altLang="en-US" sz="1400" dirty="0" smtClean="0">
                <a:solidFill>
                  <a:srgbClr val="FFFFFF"/>
                </a:solidFill>
                <a:cs typeface="+mn-cs"/>
              </a:rPr>
              <a:t>AIPAC Director </a:t>
            </a:r>
            <a:r>
              <a:rPr lang="en-US" altLang="en-US" sz="1400" dirty="0">
                <a:solidFill>
                  <a:srgbClr val="FFFFFF"/>
                </a:solidFill>
                <a:cs typeface="+mn-cs"/>
              </a:rPr>
              <a:t>of Policy</a:t>
            </a:r>
            <a:r>
              <a:rPr lang="en-US" altLang="en-US" sz="1200" dirty="0">
                <a:solidFill>
                  <a:srgbClr val="FFFFFF"/>
                </a:solidFill>
                <a:cs typeface="+mn-cs"/>
              </a:rPr>
              <a:t>. </a:t>
            </a:r>
            <a:r>
              <a:rPr lang="en-US" altLang="en-US" sz="1000" dirty="0">
                <a:solidFill>
                  <a:srgbClr val="FFFFFF"/>
                </a:solidFill>
                <a:cs typeface="+mn-cs"/>
              </a:rPr>
              <a:t>Source: Grant F. Smith, Foreign Agents: The American Israel Public Affairs Committee from the 1963 Fulbright Hearings to the 2005 Espionage Scandal, Washington, DC: Institute for Research: Middle Eastern Policy, Inc., 2007, page [7</a:t>
            </a:r>
            <a:r>
              <a:rPr lang="en-US" altLang="en-US" sz="1000" dirty="0" smtClean="0">
                <a:solidFill>
                  <a:srgbClr val="FFFFFF"/>
                </a:solidFill>
                <a:cs typeface="+mn-cs"/>
              </a:rPr>
              <a:t>].</a:t>
            </a:r>
          </a:p>
          <a:p>
            <a:pPr>
              <a:spcBef>
                <a:spcPct val="0"/>
              </a:spcBef>
              <a:buFontTx/>
              <a:buNone/>
            </a:pPr>
            <a:endParaRPr lang="en-US" altLang="en-US" sz="800" dirty="0">
              <a:solidFill>
                <a:srgbClr val="FFFFFF"/>
              </a:solidFill>
              <a:cs typeface="+mn-cs"/>
            </a:endParaRPr>
          </a:p>
          <a:p>
            <a:pPr>
              <a:spcBef>
                <a:spcPct val="0"/>
              </a:spcBef>
              <a:buFontTx/>
              <a:buNone/>
            </a:pPr>
            <a:r>
              <a:rPr lang="en-US" altLang="en-US" sz="1500" dirty="0" smtClean="0">
                <a:solidFill>
                  <a:schemeClr val="tx2"/>
                </a:solidFill>
                <a:cs typeface="+mn-cs"/>
              </a:rPr>
              <a:t>The Shah </a:t>
            </a:r>
            <a:r>
              <a:rPr lang="en-US" altLang="en-US" sz="1500" dirty="0">
                <a:solidFill>
                  <a:schemeClr val="tx2"/>
                </a:solidFill>
                <a:cs typeface="+mn-cs"/>
              </a:rPr>
              <a:t>of </a:t>
            </a:r>
            <a:r>
              <a:rPr lang="en-US" altLang="en-US" sz="1500" dirty="0" smtClean="0">
                <a:solidFill>
                  <a:schemeClr val="tx2"/>
                </a:solidFill>
                <a:cs typeface="+mn-cs"/>
              </a:rPr>
              <a:t>Iran, a friend of Israel, answers questions about the Israel </a:t>
            </a:r>
            <a:r>
              <a:rPr lang="en-US" altLang="en-US" sz="1500" dirty="0">
                <a:solidFill>
                  <a:schemeClr val="tx2"/>
                </a:solidFill>
                <a:cs typeface="+mn-cs"/>
              </a:rPr>
              <a:t>lobby in a 1976 interview with Jewish journalist Mike </a:t>
            </a:r>
            <a:r>
              <a:rPr lang="en-US" altLang="en-US" sz="1500" dirty="0" smtClean="0">
                <a:solidFill>
                  <a:schemeClr val="tx2"/>
                </a:solidFill>
                <a:cs typeface="+mn-cs"/>
              </a:rPr>
              <a:t>Wallace. </a:t>
            </a:r>
            <a:r>
              <a:rPr lang="en-US" altLang="en-US" sz="1100" dirty="0" err="1" smtClean="0">
                <a:cs typeface="+mn-cs"/>
              </a:rPr>
              <a:t>OccupyingTheMind</a:t>
            </a:r>
            <a:r>
              <a:rPr lang="en-US" altLang="en-US" sz="1100" dirty="0">
                <a:cs typeface="+mn-cs"/>
              </a:rPr>
              <a:t>, </a:t>
            </a:r>
            <a:r>
              <a:rPr lang="en-US" altLang="en-US" sz="1100" dirty="0" smtClean="0">
                <a:cs typeface="+mn-cs"/>
              </a:rPr>
              <a:t>7/27/2012</a:t>
            </a:r>
            <a:r>
              <a:rPr lang="en-US" altLang="en-US" sz="1100" dirty="0">
                <a:cs typeface="+mn-cs"/>
              </a:rPr>
              <a:t>, </a:t>
            </a:r>
            <a:r>
              <a:rPr lang="en-US" altLang="en-US" sz="800" dirty="0">
                <a:solidFill>
                  <a:srgbClr val="FFFF00"/>
                </a:solidFill>
                <a:cs typeface="+mn-cs"/>
                <a:hlinkClick r:id="rId8"/>
              </a:rPr>
              <a:t>https://</a:t>
            </a:r>
            <a:r>
              <a:rPr lang="en-US" altLang="en-US" sz="800" dirty="0" smtClean="0">
                <a:solidFill>
                  <a:srgbClr val="FFFF00"/>
                </a:solidFill>
                <a:cs typeface="+mn-cs"/>
                <a:hlinkClick r:id="rId8"/>
              </a:rPr>
              <a:t>www.youtube.com/watch?v=jsTxfH6tnww</a:t>
            </a:r>
            <a:r>
              <a:rPr lang="en-US" altLang="en-US" sz="800" dirty="0" smtClean="0">
                <a:solidFill>
                  <a:srgbClr val="FFFF00"/>
                </a:solidFill>
                <a:cs typeface="+mn-cs"/>
              </a:rPr>
              <a:t>   </a:t>
            </a:r>
            <a:endParaRPr lang="en-US" altLang="en-US" sz="800" dirty="0">
              <a:solidFill>
                <a:srgbClr val="FFFFFF"/>
              </a:solidFill>
              <a:cs typeface="+mn-cs"/>
            </a:endParaRPr>
          </a:p>
        </p:txBody>
      </p:sp>
      <p:sp>
        <p:nvSpPr>
          <p:cNvPr id="10" name="Rectangle 9"/>
          <p:cNvSpPr/>
          <p:nvPr/>
        </p:nvSpPr>
        <p:spPr>
          <a:xfrm>
            <a:off x="2895600" y="0"/>
            <a:ext cx="6248400" cy="1384300"/>
          </a:xfrm>
          <a:prstGeom prst="rect">
            <a:avLst/>
          </a:prstGeom>
        </p:spPr>
        <p:txBody>
          <a:bodyPr>
            <a:spAutoFit/>
          </a:bodyPr>
          <a:lstStyle/>
          <a:p>
            <a:pPr eaLnBrk="0" hangingPunct="0">
              <a:defRPr/>
            </a:pPr>
            <a:r>
              <a:rPr lang="en-US" sz="1050" dirty="0">
                <a:solidFill>
                  <a:srgbClr val="FFFFFF"/>
                </a:solidFill>
                <a:cs typeface="+mn-cs"/>
              </a:rPr>
              <a:t>The founder of the </a:t>
            </a:r>
            <a:r>
              <a:rPr lang="en-US" sz="1050" b="1" dirty="0">
                <a:solidFill>
                  <a:srgbClr val="FFFF00"/>
                </a:solidFill>
                <a:cs typeface="+mn-cs"/>
              </a:rPr>
              <a:t>AIPAC</a:t>
            </a:r>
            <a:r>
              <a:rPr lang="en-US" sz="1050" dirty="0">
                <a:solidFill>
                  <a:srgbClr val="FFFFFF"/>
                </a:solidFill>
                <a:cs typeface="+mn-cs"/>
              </a:rPr>
              <a:t> (one of the main branches of the Israel lobby), I. L. “Si” </a:t>
            </a:r>
            <a:r>
              <a:rPr lang="en-US" sz="1050" dirty="0" err="1">
                <a:solidFill>
                  <a:srgbClr val="FFFFFF"/>
                </a:solidFill>
                <a:cs typeface="+mn-cs"/>
              </a:rPr>
              <a:t>Kenen</a:t>
            </a:r>
            <a:r>
              <a:rPr lang="en-US" sz="1050" dirty="0">
                <a:solidFill>
                  <a:srgbClr val="FFFFFF"/>
                </a:solidFill>
                <a:cs typeface="+mn-cs"/>
              </a:rPr>
              <a:t>, was head of the American Zionist Committee for Public Affairs in 1951, which was registered as a foreign lobbying group [required to register under the Foreign Agents Registration Act, </a:t>
            </a:r>
            <a:r>
              <a:rPr lang="en-US" sz="1050" dirty="0">
                <a:solidFill>
                  <a:srgbClr val="FFFFFF"/>
                </a:solidFill>
                <a:cs typeface="+mn-cs"/>
                <a:hlinkClick r:id="rId9"/>
              </a:rPr>
              <a:t>http://www.law.cornell.edu/uscode/22/611.html</a:t>
            </a:r>
            <a:r>
              <a:rPr lang="en-US" sz="1050" dirty="0">
                <a:solidFill>
                  <a:srgbClr val="FFFFFF"/>
                </a:solidFill>
                <a:cs typeface="+mn-cs"/>
              </a:rPr>
              <a:t>]. </a:t>
            </a:r>
            <a:r>
              <a:rPr lang="en-US" sz="1050" dirty="0" err="1">
                <a:solidFill>
                  <a:srgbClr val="FFFFFF"/>
                </a:solidFill>
                <a:cs typeface="+mn-cs"/>
              </a:rPr>
              <a:t>Kenen</a:t>
            </a:r>
            <a:r>
              <a:rPr lang="en-US" sz="1050" dirty="0">
                <a:solidFill>
                  <a:srgbClr val="FFFFFF"/>
                </a:solidFill>
                <a:cs typeface="+mn-cs"/>
              </a:rPr>
              <a:t> reorganized it as a U.S. lobbying organization—the American </a:t>
            </a:r>
            <a:r>
              <a:rPr lang="en-US" sz="1050" dirty="0" err="1">
                <a:solidFill>
                  <a:srgbClr val="FFFFFF"/>
                </a:solidFill>
                <a:cs typeface="+mn-cs"/>
              </a:rPr>
              <a:t>Zionst</a:t>
            </a:r>
            <a:r>
              <a:rPr lang="en-US" sz="1050" dirty="0">
                <a:solidFill>
                  <a:srgbClr val="FFFFFF"/>
                </a:solidFill>
                <a:cs typeface="+mn-cs"/>
              </a:rPr>
              <a:t> Committee for Public Affairs—in 1953-54, and the new organization was renamed AIPAC in 1959. </a:t>
            </a:r>
            <a:r>
              <a:rPr lang="en-US" sz="1050" dirty="0" err="1">
                <a:solidFill>
                  <a:srgbClr val="FFFFFF"/>
                </a:solidFill>
                <a:cs typeface="+mn-cs"/>
              </a:rPr>
              <a:t>Kenen</a:t>
            </a:r>
            <a:r>
              <a:rPr lang="en-US" sz="1050" dirty="0">
                <a:solidFill>
                  <a:srgbClr val="FFFFFF"/>
                </a:solidFill>
                <a:cs typeface="+mn-cs"/>
              </a:rPr>
              <a:t> relied on </a:t>
            </a:r>
            <a:r>
              <a:rPr lang="en-US" sz="1050" dirty="0" err="1">
                <a:solidFill>
                  <a:srgbClr val="FFFFFF"/>
                </a:solidFill>
                <a:cs typeface="+mn-cs"/>
              </a:rPr>
              <a:t>psersonal</a:t>
            </a:r>
            <a:r>
              <a:rPr lang="en-US" sz="1050" dirty="0">
                <a:solidFill>
                  <a:srgbClr val="FFFFFF"/>
                </a:solidFill>
                <a:cs typeface="+mn-cs"/>
              </a:rPr>
              <a:t> contacts with key legislators rather than public campaigns or mass mobilization, and AIPAC generally followed “</a:t>
            </a:r>
            <a:r>
              <a:rPr lang="en-US" sz="1050" dirty="0" err="1">
                <a:solidFill>
                  <a:srgbClr val="FFFFFF"/>
                </a:solidFill>
                <a:cs typeface="+mn-cs"/>
              </a:rPr>
              <a:t>Kenen’s</a:t>
            </a:r>
            <a:r>
              <a:rPr lang="en-US" sz="1050" dirty="0">
                <a:solidFill>
                  <a:srgbClr val="FFFFFF"/>
                </a:solidFill>
                <a:cs typeface="+mn-cs"/>
              </a:rPr>
              <a:t> Rules” to advance Israel’s cause. Rule No. 1. was: “</a:t>
            </a:r>
            <a:r>
              <a:rPr lang="en-US" sz="1050" dirty="0">
                <a:solidFill>
                  <a:srgbClr val="FFFF00"/>
                </a:solidFill>
                <a:cs typeface="+mn-cs"/>
              </a:rPr>
              <a:t>Get behind legislation; don’t step out in front of it</a:t>
            </a:r>
            <a:r>
              <a:rPr lang="en-US" sz="1050" dirty="0">
                <a:solidFill>
                  <a:srgbClr val="FFFFFF"/>
                </a:solidFill>
                <a:cs typeface="+mn-cs"/>
              </a:rPr>
              <a:t> (that is, keep a low profile)” ---</a:t>
            </a:r>
            <a:r>
              <a:rPr lang="en-US" sz="1050" dirty="0" err="1">
                <a:solidFill>
                  <a:srgbClr val="FFFFFF"/>
                </a:solidFill>
                <a:cs typeface="+mn-cs"/>
              </a:rPr>
              <a:t>Mearsheimer</a:t>
            </a:r>
            <a:r>
              <a:rPr lang="en-US" sz="1050" dirty="0">
                <a:solidFill>
                  <a:srgbClr val="FFFFFF"/>
                </a:solidFill>
                <a:cs typeface="+mn-cs"/>
              </a:rPr>
              <a:t> and Walt, The Israel Lobby, p. 118.</a:t>
            </a:r>
          </a:p>
        </p:txBody>
      </p:sp>
      <p:sp>
        <p:nvSpPr>
          <p:cNvPr id="126986" name="TextBox 10"/>
          <p:cNvSpPr txBox="1">
            <a:spLocks noChangeArrowheads="1"/>
          </p:cNvSpPr>
          <p:nvPr/>
        </p:nvSpPr>
        <p:spPr bwMode="auto">
          <a:xfrm>
            <a:off x="3652838" y="5508625"/>
            <a:ext cx="5486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000" dirty="0">
                <a:solidFill>
                  <a:srgbClr val="FFFFFF"/>
                </a:solidFill>
                <a:cs typeface="+mn-cs"/>
              </a:rPr>
              <a:t>“Steven Rosen, the former AIPAC official who has been indicted for allegedly passing classified  documents to Israel, illustrated AIPAC’s power for the New Yorker’s  Jeffrey Goldberg by putting a napkin in front of him and saying, </a:t>
            </a:r>
            <a:r>
              <a:rPr lang="en-US" altLang="en-US" sz="1000" b="1" dirty="0">
                <a:solidFill>
                  <a:srgbClr val="FFFF00"/>
                </a:solidFill>
                <a:cs typeface="+mn-cs"/>
              </a:rPr>
              <a:t>“In twenty-four hours, we could have the signatures of seventy senators on this napkins.’ These are not idle boasts</a:t>
            </a:r>
            <a:r>
              <a:rPr lang="en-US" altLang="en-US" sz="1000" b="1" dirty="0" smtClean="0">
                <a:solidFill>
                  <a:srgbClr val="FFFF00"/>
                </a:solidFill>
                <a:cs typeface="+mn-cs"/>
              </a:rPr>
              <a:t>”—</a:t>
            </a:r>
            <a:r>
              <a:rPr lang="en-US" altLang="en-US" sz="1000" b="1" dirty="0" err="1" smtClean="0">
                <a:solidFill>
                  <a:srgbClr val="FFFFFF"/>
                </a:solidFill>
                <a:cs typeface="+mn-cs"/>
              </a:rPr>
              <a:t>Mearsheimer</a:t>
            </a:r>
            <a:r>
              <a:rPr lang="en-US" altLang="en-US" sz="1000" b="1" dirty="0" smtClean="0">
                <a:solidFill>
                  <a:srgbClr val="FFFFFF"/>
                </a:solidFill>
                <a:cs typeface="+mn-cs"/>
              </a:rPr>
              <a:t> and Walt</a:t>
            </a:r>
            <a:r>
              <a:rPr lang="en-US" altLang="en-US" sz="1000" b="1" dirty="0" smtClean="0">
                <a:solidFill>
                  <a:srgbClr val="FFFF00"/>
                </a:solidFill>
                <a:cs typeface="+mn-cs"/>
              </a:rPr>
              <a:t>,</a:t>
            </a:r>
            <a:r>
              <a:rPr lang="en-US" altLang="en-US" sz="1000" b="1" dirty="0" smtClean="0">
                <a:solidFill>
                  <a:srgbClr val="FFFFFF"/>
                </a:solidFill>
                <a:cs typeface="+mn-cs"/>
              </a:rPr>
              <a:t> </a:t>
            </a:r>
            <a:r>
              <a:rPr lang="en-US" altLang="en-US" sz="1000" b="1" dirty="0">
                <a:solidFill>
                  <a:srgbClr val="FFFFFF"/>
                </a:solidFill>
                <a:cs typeface="+mn-cs"/>
              </a:rPr>
              <a:t>p. 10-11. </a:t>
            </a:r>
          </a:p>
          <a:p>
            <a:pPr>
              <a:spcBef>
                <a:spcPct val="0"/>
              </a:spcBef>
              <a:buFontTx/>
              <a:buNone/>
            </a:pPr>
            <a:endParaRPr lang="en-US" altLang="en-US" sz="400" b="1" dirty="0">
              <a:solidFill>
                <a:srgbClr val="FFFFFF"/>
              </a:solidFill>
              <a:cs typeface="+mn-cs"/>
            </a:endParaRPr>
          </a:p>
          <a:p>
            <a:pPr>
              <a:spcBef>
                <a:spcPct val="0"/>
              </a:spcBef>
              <a:buFontTx/>
              <a:buNone/>
            </a:pPr>
            <a:r>
              <a:rPr lang="en-US" altLang="en-US" sz="1000" b="1" dirty="0">
                <a:solidFill>
                  <a:srgbClr val="FFFFFF"/>
                </a:solidFill>
                <a:cs typeface="+mn-cs"/>
              </a:rPr>
              <a:t>“</a:t>
            </a:r>
            <a:r>
              <a:rPr lang="en-US" altLang="en-US" sz="1000" b="1" dirty="0">
                <a:solidFill>
                  <a:srgbClr val="FFFF00"/>
                </a:solidFill>
                <a:cs typeface="+mn-cs"/>
              </a:rPr>
              <a:t>76 senators sign AIPAC-backed letter seeking added pressure on Iran: </a:t>
            </a:r>
            <a:r>
              <a:rPr lang="en-US" altLang="en-US" sz="1000" dirty="0">
                <a:solidFill>
                  <a:srgbClr val="FFFF00"/>
                </a:solidFill>
                <a:cs typeface="+mn-cs"/>
              </a:rPr>
              <a:t>WASHINGTON (JTA) — An AIPAC-backed letter urging President Obama to exert greater pressure on Iran to end its suspected nuclear weapons program  garnered the signatures of 76 senators</a:t>
            </a:r>
            <a:r>
              <a:rPr lang="en-US" altLang="en-US" sz="1000" b="1" dirty="0">
                <a:solidFill>
                  <a:srgbClr val="FFFF00"/>
                </a:solidFill>
                <a:cs typeface="+mn-cs"/>
              </a:rPr>
              <a:t>.</a:t>
            </a:r>
            <a:r>
              <a:rPr lang="en-US" altLang="en-US" sz="1000" b="1" dirty="0">
                <a:solidFill>
                  <a:srgbClr val="FFFFFF"/>
                </a:solidFill>
                <a:cs typeface="+mn-cs"/>
              </a:rPr>
              <a:t>”–-- Jewish Telegraphic Agency, August 4, 2013, </a:t>
            </a:r>
            <a:r>
              <a:rPr lang="en-US" altLang="en-US" sz="500" dirty="0">
                <a:solidFill>
                  <a:srgbClr val="FFFFFF"/>
                </a:solidFill>
                <a:cs typeface="+mn-cs"/>
                <a:hlinkClick r:id="rId10"/>
              </a:rPr>
              <a:t>http://www.jta.org/2013/08/04/news-opinion/politics/aipac-backed-letter-on-iran-garners-76-senate-signatures</a:t>
            </a:r>
            <a:r>
              <a:rPr lang="en-US" altLang="en-US" sz="500" dirty="0">
                <a:solidFill>
                  <a:srgbClr val="FFFFFF"/>
                </a:solidFill>
                <a:cs typeface="+mn-cs"/>
              </a:rPr>
              <a:t> </a:t>
            </a:r>
          </a:p>
        </p:txBody>
      </p:sp>
      <p:cxnSp>
        <p:nvCxnSpPr>
          <p:cNvPr id="126987" name="Straight Connector 12"/>
          <p:cNvCxnSpPr>
            <a:cxnSpLocks noChangeShapeType="1"/>
          </p:cNvCxnSpPr>
          <p:nvPr/>
        </p:nvCxnSpPr>
        <p:spPr bwMode="auto">
          <a:xfrm>
            <a:off x="3652838" y="3810000"/>
            <a:ext cx="4762" cy="304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88" name="Straight Connector 14"/>
          <p:cNvCxnSpPr>
            <a:cxnSpLocks noChangeShapeType="1"/>
          </p:cNvCxnSpPr>
          <p:nvPr/>
        </p:nvCxnSpPr>
        <p:spPr bwMode="auto">
          <a:xfrm>
            <a:off x="6934200" y="5486400"/>
            <a:ext cx="2209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89" name="Straight Connector 16"/>
          <p:cNvCxnSpPr>
            <a:cxnSpLocks noChangeShapeType="1"/>
          </p:cNvCxnSpPr>
          <p:nvPr/>
        </p:nvCxnSpPr>
        <p:spPr bwMode="auto">
          <a:xfrm flipH="1">
            <a:off x="6815138" y="1393825"/>
            <a:ext cx="23288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0" name="Straight Connector 18"/>
          <p:cNvCxnSpPr>
            <a:cxnSpLocks noChangeShapeType="1"/>
          </p:cNvCxnSpPr>
          <p:nvPr/>
        </p:nvCxnSpPr>
        <p:spPr bwMode="auto">
          <a:xfrm>
            <a:off x="6815138" y="1384300"/>
            <a:ext cx="0" cy="41021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1" name="Straight Connector 24"/>
          <p:cNvCxnSpPr>
            <a:cxnSpLocks noChangeShapeType="1"/>
          </p:cNvCxnSpPr>
          <p:nvPr/>
        </p:nvCxnSpPr>
        <p:spPr bwMode="auto">
          <a:xfrm>
            <a:off x="3657600" y="5486400"/>
            <a:ext cx="3429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2" name="Straight Connector 2"/>
          <p:cNvCxnSpPr>
            <a:cxnSpLocks noChangeShapeType="1"/>
            <a:endCxn id="126986" idx="3"/>
          </p:cNvCxnSpPr>
          <p:nvPr/>
        </p:nvCxnSpPr>
        <p:spPr bwMode="auto">
          <a:xfrm flipV="1">
            <a:off x="3652838" y="6201123"/>
            <a:ext cx="5486400" cy="759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3" name="Straight Connector 2"/>
          <p:cNvCxnSpPr>
            <a:cxnSpLocks noChangeShapeType="1"/>
          </p:cNvCxnSpPr>
          <p:nvPr/>
        </p:nvCxnSpPr>
        <p:spPr bwMode="auto">
          <a:xfrm>
            <a:off x="6815138" y="3886200"/>
            <a:ext cx="23241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3810000"/>
            <a:ext cx="36528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1026" name="Picture 2" descr="https://cdn.shopify.com/s/files/1/0511/5897/products/Publication_330_15page_cropped_bowker_1.png?v=1458754303"/>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699700" y="3265304"/>
            <a:ext cx="1453997" cy="2181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9549900"/>
      </p:ext>
    </p:extLst>
  </p:cSld>
  <p:clrMapOvr>
    <a:masterClrMapping/>
  </p:clrMapOvr>
  <p:transition/>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itle 1"/>
          <p:cNvSpPr>
            <a:spLocks noGrp="1"/>
          </p:cNvSpPr>
          <p:nvPr>
            <p:ph type="title"/>
          </p:nvPr>
        </p:nvSpPr>
        <p:spPr>
          <a:xfrm>
            <a:off x="0" y="0"/>
            <a:ext cx="9144000" cy="1219200"/>
          </a:xfrm>
        </p:spPr>
        <p:txBody>
          <a:bodyPr/>
          <a:lstStyle/>
          <a:p>
            <a:r>
              <a:rPr lang="en-US" altLang="en-US" sz="4000" b="1" dirty="0" smtClean="0"/>
              <a:t>How does the Jewish Anti-Defamation League Measure/Gauge anti-Semitism?</a:t>
            </a:r>
          </a:p>
        </p:txBody>
      </p:sp>
      <p:sp>
        <p:nvSpPr>
          <p:cNvPr id="3" name="Content Placeholder 2"/>
          <p:cNvSpPr>
            <a:spLocks noGrp="1"/>
          </p:cNvSpPr>
          <p:nvPr>
            <p:ph idx="1"/>
          </p:nvPr>
        </p:nvSpPr>
        <p:spPr>
          <a:xfrm>
            <a:off x="0" y="1295400"/>
            <a:ext cx="5791200" cy="5538788"/>
          </a:xfrm>
        </p:spPr>
        <p:txBody>
          <a:bodyPr/>
          <a:lstStyle/>
          <a:p>
            <a:pPr marL="0" indent="0">
              <a:buFontTx/>
              <a:buNone/>
              <a:defRPr/>
            </a:pPr>
            <a:r>
              <a:rPr lang="en-US" sz="1600" dirty="0" smtClean="0">
                <a:solidFill>
                  <a:schemeClr val="tx2"/>
                </a:solidFill>
              </a:rPr>
              <a:t>“The survey gauged anti-Semitism by asking whether respondents agreed with an index of 11 statements that the ADL believes suggest anti-Jewish </a:t>
            </a:r>
            <a:r>
              <a:rPr lang="en-US" sz="1600" dirty="0">
                <a:solidFill>
                  <a:schemeClr val="tx2"/>
                </a:solidFill>
              </a:rPr>
              <a:t>bias. Respondents who agreed that a majority of the statements are “probably true” were deemed anti-Semitic: </a:t>
            </a:r>
            <a:endParaRPr lang="en-US" sz="1600" dirty="0" smtClean="0">
              <a:solidFill>
                <a:schemeClr val="tx2"/>
              </a:solidFill>
            </a:endParaRPr>
          </a:p>
          <a:p>
            <a:pPr marL="0" indent="0">
              <a:buNone/>
              <a:defRPr/>
            </a:pPr>
            <a:r>
              <a:rPr lang="en-US" sz="1600" dirty="0"/>
              <a:t>1. Jews are more loyal to Israel than to [this country/the countries they live in]</a:t>
            </a:r>
          </a:p>
          <a:p>
            <a:pPr marL="0" indent="0">
              <a:buNone/>
              <a:defRPr/>
            </a:pPr>
            <a:r>
              <a:rPr lang="en-US" sz="1600" dirty="0"/>
              <a:t>2. Jews have too much power in international financial markets</a:t>
            </a:r>
          </a:p>
          <a:p>
            <a:pPr marL="0" indent="0">
              <a:buNone/>
              <a:defRPr/>
            </a:pPr>
            <a:r>
              <a:rPr lang="en-US" sz="1600" dirty="0"/>
              <a:t>3. Jews have too much control over global affairs</a:t>
            </a:r>
          </a:p>
          <a:p>
            <a:pPr marL="0" indent="0">
              <a:buNone/>
              <a:defRPr/>
            </a:pPr>
            <a:r>
              <a:rPr lang="en-US" sz="1600" dirty="0"/>
              <a:t>4. Jews think they are better than other people</a:t>
            </a:r>
          </a:p>
          <a:p>
            <a:pPr marL="0" indent="0">
              <a:buNone/>
              <a:defRPr/>
            </a:pPr>
            <a:r>
              <a:rPr lang="en-US" sz="1600" dirty="0"/>
              <a:t>5. Jews have too much control over the global media</a:t>
            </a:r>
          </a:p>
          <a:p>
            <a:pPr marL="0" indent="0">
              <a:buNone/>
              <a:defRPr/>
            </a:pPr>
            <a:r>
              <a:rPr lang="en-US" sz="1600" dirty="0"/>
              <a:t>6. Jews are responsible for most of the world's wars</a:t>
            </a:r>
          </a:p>
          <a:p>
            <a:pPr marL="0" indent="0">
              <a:buNone/>
              <a:defRPr/>
            </a:pPr>
            <a:r>
              <a:rPr lang="en-US" sz="1600" dirty="0"/>
              <a:t>7. Jews have too much power in the business world</a:t>
            </a:r>
          </a:p>
          <a:p>
            <a:pPr marL="0" indent="0">
              <a:buNone/>
              <a:defRPr/>
            </a:pPr>
            <a:r>
              <a:rPr lang="en-US" sz="1600" dirty="0"/>
              <a:t>8. Jews don't care what happens to anyone but their own kind</a:t>
            </a:r>
          </a:p>
          <a:p>
            <a:pPr marL="0" indent="0">
              <a:buNone/>
              <a:defRPr/>
            </a:pPr>
            <a:r>
              <a:rPr lang="en-US" sz="1600" dirty="0"/>
              <a:t>9. People hate Jews because of the way Jews behave</a:t>
            </a:r>
          </a:p>
          <a:p>
            <a:pPr marL="0" indent="0">
              <a:buNone/>
              <a:defRPr/>
            </a:pPr>
            <a:r>
              <a:rPr lang="en-US" sz="1600" dirty="0"/>
              <a:t>10. Jews have too much control over the United States government</a:t>
            </a:r>
          </a:p>
          <a:p>
            <a:pPr marL="0" indent="0">
              <a:buNone/>
              <a:defRPr/>
            </a:pPr>
            <a:r>
              <a:rPr lang="en-US" sz="1600" dirty="0"/>
              <a:t>11. Jews still talk too much about what happened to them in the </a:t>
            </a:r>
            <a:r>
              <a:rPr lang="en-US" sz="1600" dirty="0" smtClean="0"/>
              <a:t>Holocaust.”</a:t>
            </a:r>
            <a:endParaRPr lang="en-US" sz="1600" dirty="0"/>
          </a:p>
          <a:p>
            <a:pPr marL="0" indent="0">
              <a:buFontTx/>
              <a:buNone/>
              <a:defRPr/>
            </a:pPr>
            <a:r>
              <a:rPr lang="en-US" sz="1600" dirty="0" smtClean="0">
                <a:solidFill>
                  <a:schemeClr val="tx2"/>
                </a:solidFill>
              </a:rPr>
              <a:t>Source: ADL survey: More than a quarter of the world is anti-Semitic, Jewish Telegraphic Agency, By Uriel </a:t>
            </a:r>
            <a:r>
              <a:rPr lang="en-US" sz="1600" dirty="0" err="1" smtClean="0">
                <a:solidFill>
                  <a:schemeClr val="tx2"/>
                </a:solidFill>
              </a:rPr>
              <a:t>Heilman</a:t>
            </a:r>
            <a:r>
              <a:rPr lang="en-US" sz="1600" dirty="0" smtClean="0">
                <a:solidFill>
                  <a:schemeClr val="tx2"/>
                </a:solidFill>
              </a:rPr>
              <a:t>, 5/13/2014, </a:t>
            </a:r>
            <a:r>
              <a:rPr lang="en-US" sz="1000" dirty="0" smtClean="0">
                <a:solidFill>
                  <a:schemeClr val="tx2"/>
                </a:solidFill>
                <a:hlinkClick r:id="rId2"/>
              </a:rPr>
              <a:t>http://www.jta.org/2014/05/13/news-opinion/world/survey-more-than-a-quarter-of-the-world-hates-jews</a:t>
            </a:r>
            <a:r>
              <a:rPr lang="en-US" sz="1000" dirty="0" smtClean="0"/>
              <a:t>  </a:t>
            </a:r>
            <a:endParaRPr lang="en-US" sz="1000" dirty="0"/>
          </a:p>
        </p:txBody>
      </p:sp>
      <p:sp>
        <p:nvSpPr>
          <p:cNvPr id="225284" name="TextBox 4"/>
          <p:cNvSpPr txBox="1">
            <a:spLocks noChangeArrowheads="1"/>
          </p:cNvSpPr>
          <p:nvPr/>
        </p:nvSpPr>
        <p:spPr bwMode="auto">
          <a:xfrm>
            <a:off x="5791200" y="1295400"/>
            <a:ext cx="3352800" cy="56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r>
              <a:rPr lang="en-US" altLang="en-US" sz="3300" dirty="0" smtClean="0">
                <a:solidFill>
                  <a:srgbClr val="FFFF00"/>
                </a:solidFill>
              </a:rPr>
              <a:t>Anti-Semitism and the anti-Semitic “charge” are often used to generate sympathy for Israel, intimidate the critics of Israel,  and counter the de-legitimization </a:t>
            </a:r>
            <a:r>
              <a:rPr lang="en-US" altLang="en-US" dirty="0" smtClean="0">
                <a:solidFill>
                  <a:srgbClr val="FFFF00"/>
                </a:solidFill>
              </a:rPr>
              <a:t>of Israel </a:t>
            </a:r>
          </a:p>
        </p:txBody>
      </p:sp>
      <p:cxnSp>
        <p:nvCxnSpPr>
          <p:cNvPr id="240645" name="Straight Connector 6"/>
          <p:cNvCxnSpPr>
            <a:cxnSpLocks noChangeShapeType="1"/>
          </p:cNvCxnSpPr>
          <p:nvPr/>
        </p:nvCxnSpPr>
        <p:spPr bwMode="auto">
          <a:xfrm>
            <a:off x="5791200" y="1371600"/>
            <a:ext cx="0" cy="54864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40646" name="Straight Connector 8"/>
          <p:cNvCxnSpPr>
            <a:cxnSpLocks noChangeShapeType="1"/>
          </p:cNvCxnSpPr>
          <p:nvPr/>
        </p:nvCxnSpPr>
        <p:spPr bwMode="auto">
          <a:xfrm>
            <a:off x="5791200" y="1371600"/>
            <a:ext cx="3352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descr="The Israel Lobby and U.S. Foreign Poli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8506" y="0"/>
            <a:ext cx="2325494"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1667" name="Rectangle 3"/>
          <p:cNvSpPr>
            <a:spLocks noChangeArrowheads="1"/>
          </p:cNvSpPr>
          <p:nvPr/>
        </p:nvSpPr>
        <p:spPr bwMode="auto">
          <a:xfrm>
            <a:off x="-20638" y="2166878"/>
            <a:ext cx="683914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solidFill>
                  <a:schemeClr val="tx2"/>
                </a:solidFill>
              </a:rPr>
              <a:t>In this book, Professors </a:t>
            </a:r>
            <a:r>
              <a:rPr lang="en-US" altLang="en-US" sz="1600" dirty="0" err="1">
                <a:solidFill>
                  <a:schemeClr val="tx2"/>
                </a:solidFill>
              </a:rPr>
              <a:t>Mearsheimer</a:t>
            </a:r>
            <a:r>
              <a:rPr lang="en-US" altLang="en-US" sz="1600" dirty="0">
                <a:solidFill>
                  <a:schemeClr val="tx2"/>
                </a:solidFill>
              </a:rPr>
              <a:t> and Walt demonstrated that the </a:t>
            </a:r>
            <a:r>
              <a:rPr lang="en-US" altLang="en-US" sz="1600" dirty="0" smtClean="0">
                <a:solidFill>
                  <a:schemeClr val="tx2"/>
                </a:solidFill>
              </a:rPr>
              <a:t>US primarily </a:t>
            </a:r>
            <a:r>
              <a:rPr lang="en-US" altLang="en-US" sz="1600" dirty="0">
                <a:solidFill>
                  <a:schemeClr val="tx2"/>
                </a:solidFill>
              </a:rPr>
              <a:t>supports Israel NOT because of moral values or strategic interests BUT because of the Israel Lobby which </a:t>
            </a:r>
            <a:r>
              <a:rPr lang="en-US" altLang="en-US" sz="1600" dirty="0" smtClean="0">
                <a:solidFill>
                  <a:schemeClr val="tx2"/>
                </a:solidFill>
              </a:rPr>
              <a:t>creates the support by focusing on:</a:t>
            </a:r>
          </a:p>
          <a:p>
            <a:pPr eaLnBrk="1" hangingPunct="1">
              <a:spcBef>
                <a:spcPct val="0"/>
              </a:spcBef>
              <a:buFontTx/>
              <a:buNone/>
            </a:pPr>
            <a:endParaRPr lang="en-US" altLang="en-US" sz="400" dirty="0" smtClean="0">
              <a:solidFill>
                <a:schemeClr val="tx2"/>
              </a:solidFill>
            </a:endParaRPr>
          </a:p>
          <a:p>
            <a:pPr eaLnBrk="1" hangingPunct="1">
              <a:spcBef>
                <a:spcPct val="0"/>
              </a:spcBef>
              <a:buFontTx/>
              <a:buAutoNum type="arabicParenBoth"/>
            </a:pPr>
            <a:r>
              <a:rPr lang="en-US" altLang="en-US" sz="1600" dirty="0" smtClean="0"/>
              <a:t>influencing </a:t>
            </a:r>
            <a:r>
              <a:rPr lang="en-US" altLang="en-US" sz="1600" dirty="0"/>
              <a:t>Congress</a:t>
            </a:r>
          </a:p>
          <a:p>
            <a:pPr eaLnBrk="1" hangingPunct="1">
              <a:spcBef>
                <a:spcPct val="0"/>
              </a:spcBef>
              <a:buFontTx/>
              <a:buAutoNum type="arabicParenBoth"/>
            </a:pPr>
            <a:r>
              <a:rPr lang="en-US" altLang="en-US" sz="1600" dirty="0"/>
              <a:t>influencing the executive</a:t>
            </a:r>
          </a:p>
          <a:p>
            <a:pPr eaLnBrk="1" hangingPunct="1">
              <a:spcBef>
                <a:spcPct val="0"/>
              </a:spcBef>
              <a:buFontTx/>
              <a:buAutoNum type="arabicParenBoth"/>
            </a:pPr>
            <a:r>
              <a:rPr lang="en-US" altLang="en-US" sz="1600" dirty="0"/>
              <a:t>manipulating the media</a:t>
            </a:r>
          </a:p>
          <a:p>
            <a:pPr eaLnBrk="1" hangingPunct="1">
              <a:spcBef>
                <a:spcPct val="0"/>
              </a:spcBef>
              <a:buFontTx/>
              <a:buAutoNum type="arabicParenBoth"/>
            </a:pPr>
            <a:r>
              <a:rPr lang="en-US" altLang="en-US" sz="1600" dirty="0"/>
              <a:t>dominating think </a:t>
            </a:r>
            <a:r>
              <a:rPr lang="en-US" altLang="en-US" sz="1600" dirty="0" smtClean="0"/>
              <a:t>tanks</a:t>
            </a:r>
            <a:endParaRPr lang="en-US" altLang="en-US" sz="1600" dirty="0"/>
          </a:p>
          <a:p>
            <a:pPr eaLnBrk="1" hangingPunct="1">
              <a:spcBef>
                <a:spcPct val="0"/>
              </a:spcBef>
              <a:buFontTx/>
              <a:buAutoNum type="arabicParenBoth"/>
            </a:pPr>
            <a:r>
              <a:rPr lang="en-US" altLang="en-US" sz="1600" dirty="0"/>
              <a:t>policing academia</a:t>
            </a:r>
          </a:p>
          <a:p>
            <a:pPr eaLnBrk="1" hangingPunct="1">
              <a:spcBef>
                <a:spcPct val="0"/>
              </a:spcBef>
              <a:buFontTx/>
              <a:buAutoNum type="arabicParenBoth"/>
            </a:pPr>
            <a:r>
              <a:rPr lang="en-US" altLang="en-US" sz="1600" dirty="0"/>
              <a:t>misusing anti-Semitism</a:t>
            </a:r>
          </a:p>
          <a:p>
            <a:pPr eaLnBrk="1" hangingPunct="1">
              <a:spcBef>
                <a:spcPct val="0"/>
              </a:spcBef>
              <a:buFontTx/>
              <a:buAutoNum type="arabicParenBoth"/>
            </a:pPr>
            <a:r>
              <a:rPr lang="en-US" altLang="en-US" sz="1600" dirty="0"/>
              <a:t>demonizing the Palestinians</a:t>
            </a:r>
          </a:p>
          <a:p>
            <a:pPr eaLnBrk="1" hangingPunct="1">
              <a:spcBef>
                <a:spcPct val="0"/>
              </a:spcBef>
              <a:buFontTx/>
              <a:buNone/>
            </a:pPr>
            <a:r>
              <a:rPr lang="en-US" altLang="en-US" sz="1600" dirty="0">
                <a:solidFill>
                  <a:schemeClr val="tx2"/>
                </a:solidFill>
              </a:rPr>
              <a:t>---</a:t>
            </a:r>
            <a:r>
              <a:rPr lang="en-US" altLang="en-US" sz="1600" dirty="0" err="1">
                <a:solidFill>
                  <a:schemeClr val="tx2"/>
                </a:solidFill>
              </a:rPr>
              <a:t>Mearsheimer</a:t>
            </a:r>
            <a:r>
              <a:rPr lang="en-US" altLang="en-US" sz="1600" dirty="0">
                <a:solidFill>
                  <a:schemeClr val="tx2"/>
                </a:solidFill>
              </a:rPr>
              <a:t> &amp; Walt </a:t>
            </a:r>
            <a:endParaRPr lang="en-US" altLang="en-US" sz="1600" dirty="0" smtClean="0">
              <a:solidFill>
                <a:schemeClr val="tx2"/>
              </a:solidFill>
            </a:endParaRPr>
          </a:p>
        </p:txBody>
      </p:sp>
      <p:sp>
        <p:nvSpPr>
          <p:cNvPr id="241668" name="TextBox 3"/>
          <p:cNvSpPr txBox="1">
            <a:spLocks noChangeArrowheads="1"/>
          </p:cNvSpPr>
          <p:nvPr/>
        </p:nvSpPr>
        <p:spPr bwMode="auto">
          <a:xfrm>
            <a:off x="0" y="0"/>
            <a:ext cx="681850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2700" b="1" dirty="0">
                <a:solidFill>
                  <a:schemeClr val="tx2"/>
                </a:solidFill>
              </a:rPr>
              <a:t>Why Does the United States Support Israel?</a:t>
            </a:r>
          </a:p>
        </p:txBody>
      </p:sp>
      <p:sp>
        <p:nvSpPr>
          <p:cNvPr id="241669" name="TextBox 4"/>
          <p:cNvSpPr txBox="1">
            <a:spLocks noChangeArrowheads="1"/>
          </p:cNvSpPr>
          <p:nvPr/>
        </p:nvSpPr>
        <p:spPr bwMode="auto">
          <a:xfrm>
            <a:off x="0" y="457200"/>
            <a:ext cx="681850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University of Chicago Professor John </a:t>
            </a:r>
            <a:r>
              <a:rPr lang="en-US" altLang="en-US" sz="1400" dirty="0" err="1"/>
              <a:t>Mearsheimer</a:t>
            </a:r>
            <a:r>
              <a:rPr lang="en-US" altLang="en-US" sz="1400" dirty="0"/>
              <a:t> and Harvard University Professor Stephen Walt, the authors of the book THE ISRAEL LOBBY AND US FOREIGN POLICY, wrote</a:t>
            </a:r>
            <a:r>
              <a:rPr lang="en-US" altLang="en-US" sz="1400" dirty="0" smtClean="0"/>
              <a:t>: </a:t>
            </a:r>
            <a:r>
              <a:rPr lang="en-US" altLang="en-US" sz="1400" dirty="0" smtClean="0">
                <a:solidFill>
                  <a:schemeClr val="tx2"/>
                </a:solidFill>
              </a:rPr>
              <a:t>“</a:t>
            </a:r>
            <a:r>
              <a:rPr lang="en-US" altLang="en-US" sz="1400" dirty="0">
                <a:solidFill>
                  <a:schemeClr val="tx2"/>
                </a:solidFill>
              </a:rPr>
              <a:t>The authors of this book are ‘pro-Israel,’ in the sense that we support its right to exist, admire its many achievements, want its citizens to enjoy secure and prosperous lives, and believe that the United States should come to Israel’s aid if its survival is in danger. But we are obviously not part of the Israel lobby.” </a:t>
            </a:r>
            <a:r>
              <a:rPr lang="en-US" altLang="en-US" sz="1400" dirty="0"/>
              <a:t>John </a:t>
            </a:r>
            <a:r>
              <a:rPr lang="en-US" altLang="en-US" sz="1400" dirty="0" err="1"/>
              <a:t>Mearsheimer</a:t>
            </a:r>
            <a:r>
              <a:rPr lang="en-US" altLang="en-US" sz="1400" dirty="0"/>
              <a:t> and Stephen Walt,  </a:t>
            </a:r>
            <a:r>
              <a:rPr lang="en-US" altLang="en-US" sz="1400" i="1" dirty="0"/>
              <a:t>The Israel Lobby and U. S. Foreign Policy</a:t>
            </a:r>
            <a:r>
              <a:rPr lang="en-US" altLang="en-US" sz="1400" dirty="0"/>
              <a:t>, New York: Farrar, Straus and Giroux, 2007, pages 113-114.</a:t>
            </a:r>
          </a:p>
        </p:txBody>
      </p:sp>
      <p:sp>
        <p:nvSpPr>
          <p:cNvPr id="241670" name="TextBox 5"/>
          <p:cNvSpPr txBox="1">
            <a:spLocks noChangeArrowheads="1"/>
          </p:cNvSpPr>
          <p:nvPr/>
        </p:nvSpPr>
        <p:spPr bwMode="auto">
          <a:xfrm>
            <a:off x="6847837" y="2963882"/>
            <a:ext cx="22961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FFFF00"/>
                </a:solidFill>
              </a:rPr>
              <a:t>“In fact, a good case can be made that current U.S. policy conflicts with basic American values and that if the United States were to choose sides on the basis of moral considerations alone, it would back the Palestinians, not Israel”</a:t>
            </a:r>
            <a:r>
              <a:rPr lang="en-US" altLang="en-US" sz="1400" dirty="0"/>
              <a:t> page 80</a:t>
            </a:r>
          </a:p>
          <a:p>
            <a:pPr eaLnBrk="1" hangingPunct="1">
              <a:spcBef>
                <a:spcPct val="0"/>
              </a:spcBef>
              <a:buFontTx/>
              <a:buNone/>
            </a:pPr>
            <a:r>
              <a:rPr lang="en-US" altLang="en-US" sz="1400" dirty="0">
                <a:solidFill>
                  <a:srgbClr val="FFFF00"/>
                </a:solidFill>
              </a:rPr>
              <a:t>“We believe the activities of groups and individuals who make up the [Israel] lobby are the main reason why the United States pursues policies in the Middle East that make little sense on either strategic or moral ground” </a:t>
            </a:r>
            <a:r>
              <a:rPr lang="en-US" altLang="en-US" sz="1400" dirty="0"/>
              <a:t>page 111 </a:t>
            </a:r>
          </a:p>
        </p:txBody>
      </p:sp>
      <p:cxnSp>
        <p:nvCxnSpPr>
          <p:cNvPr id="241671" name="Straight Connector 7"/>
          <p:cNvCxnSpPr>
            <a:cxnSpLocks noChangeShapeType="1"/>
          </p:cNvCxnSpPr>
          <p:nvPr/>
        </p:nvCxnSpPr>
        <p:spPr bwMode="auto">
          <a:xfrm flipH="1">
            <a:off x="2819401" y="3124200"/>
            <a:ext cx="403529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41672" name="Straight Connector 9"/>
          <p:cNvCxnSpPr>
            <a:cxnSpLocks noChangeShapeType="1"/>
          </p:cNvCxnSpPr>
          <p:nvPr/>
        </p:nvCxnSpPr>
        <p:spPr bwMode="auto">
          <a:xfrm>
            <a:off x="2828909" y="3124200"/>
            <a:ext cx="2174" cy="275611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TextBox 1"/>
          <p:cNvSpPr txBox="1"/>
          <p:nvPr/>
        </p:nvSpPr>
        <p:spPr>
          <a:xfrm>
            <a:off x="2853893" y="3124200"/>
            <a:ext cx="4010969" cy="2739211"/>
          </a:xfrm>
          <a:prstGeom prst="rect">
            <a:avLst/>
          </a:prstGeom>
          <a:noFill/>
        </p:spPr>
        <p:txBody>
          <a:bodyPr wrap="square" rtlCol="0">
            <a:spAutoFit/>
          </a:bodyPr>
          <a:lstStyle/>
          <a:p>
            <a:r>
              <a:rPr lang="en-US" sz="1600" dirty="0" smtClean="0">
                <a:solidFill>
                  <a:schemeClr val="tx2"/>
                </a:solidFill>
              </a:rPr>
              <a:t>“</a:t>
            </a:r>
            <a:r>
              <a:rPr lang="en-US" sz="1600" b="1" dirty="0" smtClean="0">
                <a:solidFill>
                  <a:schemeClr val="tx2"/>
                </a:solidFill>
              </a:rPr>
              <a:t>AIPAC's</a:t>
            </a:r>
            <a:r>
              <a:rPr lang="en-US" sz="1600" dirty="0" smtClean="0">
                <a:solidFill>
                  <a:schemeClr val="tx2"/>
                </a:solidFill>
              </a:rPr>
              <a:t> </a:t>
            </a:r>
            <a:r>
              <a:rPr lang="en-US" sz="1600" dirty="0">
                <a:solidFill>
                  <a:schemeClr val="tx2"/>
                </a:solidFill>
              </a:rPr>
              <a:t>success is due to its ability to reward legislators and congressional candidates who support its agenda and to punish those who challenge it. Money is critical to U.S. elections." </a:t>
            </a:r>
            <a:r>
              <a:rPr lang="en-US" sz="1400" dirty="0"/>
              <a:t>Professors </a:t>
            </a:r>
            <a:r>
              <a:rPr lang="en-US" sz="1400" dirty="0" err="1" smtClean="0"/>
              <a:t>Mearsheimer</a:t>
            </a:r>
            <a:r>
              <a:rPr lang="en-US" sz="1400" dirty="0" smtClean="0"/>
              <a:t> </a:t>
            </a:r>
            <a:r>
              <a:rPr lang="en-US" sz="1400" dirty="0"/>
              <a:t>and </a:t>
            </a:r>
            <a:r>
              <a:rPr lang="en-US" sz="1400" dirty="0" smtClean="0"/>
              <a:t>Walt</a:t>
            </a:r>
            <a:r>
              <a:rPr lang="en-US" sz="1400" dirty="0"/>
              <a:t>, 2006</a:t>
            </a:r>
            <a:r>
              <a:rPr lang="en-US" sz="300" dirty="0"/>
              <a:t>, </a:t>
            </a:r>
            <a:r>
              <a:rPr lang="en-US" sz="300" dirty="0">
                <a:hlinkClick r:id="rId4"/>
              </a:rPr>
              <a:t>http://</a:t>
            </a:r>
            <a:r>
              <a:rPr lang="en-US" sz="300" dirty="0" smtClean="0">
                <a:hlinkClick r:id="rId4"/>
              </a:rPr>
              <a:t>www.mepc.org/israel-lobby-and-us-foreign-policy-0</a:t>
            </a:r>
            <a:r>
              <a:rPr lang="en-US" sz="300" dirty="0" smtClean="0"/>
              <a:t> </a:t>
            </a:r>
          </a:p>
          <a:p>
            <a:endParaRPr lang="en-US" sz="500" dirty="0"/>
          </a:p>
          <a:p>
            <a:r>
              <a:rPr lang="en-US" sz="1400" dirty="0">
                <a:solidFill>
                  <a:schemeClr val="tx2"/>
                </a:solidFill>
              </a:rPr>
              <a:t>Not for nothing did Pat Buchanan once describe Congress as "Israeli-occupied territory</a:t>
            </a:r>
            <a:r>
              <a:rPr lang="en-US" sz="1400" dirty="0"/>
              <a:t>", The Independent, 3/2/2013</a:t>
            </a:r>
            <a:r>
              <a:rPr lang="en-US" sz="300" dirty="0"/>
              <a:t>, </a:t>
            </a:r>
            <a:r>
              <a:rPr lang="en-US" sz="300" dirty="0">
                <a:hlinkClick r:id="rId5"/>
              </a:rPr>
              <a:t>http://</a:t>
            </a:r>
            <a:r>
              <a:rPr lang="en-US" sz="300" dirty="0" smtClean="0">
                <a:hlinkClick r:id="rId5"/>
              </a:rPr>
              <a:t>www.independent.co.uk/voices/comment/so-just-how-powerful-is-the-israel-lobby-in-the-us-8478432.html</a:t>
            </a:r>
            <a:r>
              <a:rPr lang="en-US" sz="300" dirty="0" smtClean="0"/>
              <a:t> </a:t>
            </a:r>
          </a:p>
          <a:p>
            <a:endParaRPr lang="en-US" sz="300" dirty="0"/>
          </a:p>
          <a:p>
            <a:r>
              <a:rPr lang="en-US" sz="1400" dirty="0" smtClean="0">
                <a:solidFill>
                  <a:schemeClr val="tx2"/>
                </a:solidFill>
              </a:rPr>
              <a:t>US </a:t>
            </a:r>
            <a:r>
              <a:rPr lang="en-US" sz="1400" dirty="0">
                <a:solidFill>
                  <a:schemeClr val="tx2"/>
                </a:solidFill>
              </a:rPr>
              <a:t>lawmakers ‘bought and paid for’ by Israel lobby</a:t>
            </a:r>
            <a:r>
              <a:rPr lang="en-US" sz="1400" dirty="0"/>
              <a:t>, VT, 1/3/2015, </a:t>
            </a:r>
            <a:r>
              <a:rPr lang="en-US" sz="500" dirty="0">
                <a:hlinkClick r:id="rId6"/>
              </a:rPr>
              <a:t>https://www.veteranstoday.com/2015/01/03/lobby</a:t>
            </a:r>
            <a:r>
              <a:rPr lang="en-US" sz="1400" dirty="0" smtClean="0">
                <a:hlinkClick r:id="rId6"/>
              </a:rPr>
              <a:t>/</a:t>
            </a:r>
            <a:r>
              <a:rPr lang="en-US" sz="1400" dirty="0" smtClean="0"/>
              <a:t> </a:t>
            </a:r>
            <a:endParaRPr lang="en-US" sz="1400" dirty="0"/>
          </a:p>
        </p:txBody>
      </p:sp>
      <p:cxnSp>
        <p:nvCxnSpPr>
          <p:cNvPr id="5" name="Straight Connector 4"/>
          <p:cNvCxnSpPr/>
          <p:nvPr/>
        </p:nvCxnSpPr>
        <p:spPr bwMode="auto">
          <a:xfrm>
            <a:off x="6836275" y="3124200"/>
            <a:ext cx="21725" cy="37338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2853893" y="4648200"/>
            <a:ext cx="400080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2853893" y="5334000"/>
            <a:ext cx="400080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5" name="Rectangle 24"/>
          <p:cNvSpPr/>
          <p:nvPr/>
        </p:nvSpPr>
        <p:spPr>
          <a:xfrm>
            <a:off x="0" y="4953000"/>
            <a:ext cx="2790070" cy="954107"/>
          </a:xfrm>
          <a:prstGeom prst="rect">
            <a:avLst/>
          </a:prstGeom>
        </p:spPr>
        <p:txBody>
          <a:bodyPr wrap="square">
            <a:spAutoFit/>
          </a:bodyPr>
          <a:lstStyle/>
          <a:p>
            <a:r>
              <a:rPr lang="en-US" sz="1400" dirty="0" smtClean="0">
                <a:solidFill>
                  <a:schemeClr val="tx2"/>
                </a:solidFill>
              </a:rPr>
              <a:t>Former Congresswoman Cynthia McKinney: US </a:t>
            </a:r>
            <a:r>
              <a:rPr lang="en-US" sz="1400" dirty="0">
                <a:solidFill>
                  <a:schemeClr val="tx2"/>
                </a:solidFill>
              </a:rPr>
              <a:t>Lawmakers FORCED to Support Israel! </a:t>
            </a:r>
            <a:r>
              <a:rPr lang="en-US" sz="1400" dirty="0" smtClean="0"/>
              <a:t>5/22/2011,  </a:t>
            </a:r>
            <a:r>
              <a:rPr lang="en-US" sz="500" dirty="0">
                <a:hlinkClick r:id="rId7"/>
              </a:rPr>
              <a:t>https://</a:t>
            </a:r>
            <a:r>
              <a:rPr lang="en-US" sz="500" dirty="0" smtClean="0">
                <a:hlinkClick r:id="rId7"/>
              </a:rPr>
              <a:t>www.youtube.com/watch?v=w_VNOk7Wv5A</a:t>
            </a:r>
            <a:r>
              <a:rPr lang="en-US" sz="500" dirty="0" smtClean="0"/>
              <a:t>   </a:t>
            </a:r>
            <a:endParaRPr lang="en-US" sz="500" dirty="0"/>
          </a:p>
        </p:txBody>
      </p:sp>
      <p:cxnSp>
        <p:nvCxnSpPr>
          <p:cNvPr id="27" name="Straight Connector 26"/>
          <p:cNvCxnSpPr/>
          <p:nvPr/>
        </p:nvCxnSpPr>
        <p:spPr bwMode="auto">
          <a:xfrm>
            <a:off x="0" y="4953000"/>
            <a:ext cx="285389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1664" name="Straight Connector 241663"/>
          <p:cNvCxnSpPr/>
          <p:nvPr/>
        </p:nvCxnSpPr>
        <p:spPr bwMode="auto">
          <a:xfrm>
            <a:off x="0" y="5880318"/>
            <a:ext cx="686486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41673" name="Rectangle 241672"/>
          <p:cNvSpPr/>
          <p:nvPr/>
        </p:nvSpPr>
        <p:spPr>
          <a:xfrm>
            <a:off x="1" y="5886271"/>
            <a:ext cx="6829412" cy="1000274"/>
          </a:xfrm>
          <a:prstGeom prst="rect">
            <a:avLst/>
          </a:prstGeom>
        </p:spPr>
        <p:txBody>
          <a:bodyPr wrap="square">
            <a:spAutoFit/>
          </a:bodyPr>
          <a:lstStyle/>
          <a:p>
            <a:r>
              <a:rPr lang="en-US" sz="1600" b="1" dirty="0">
                <a:solidFill>
                  <a:schemeClr val="tx2"/>
                </a:solidFill>
              </a:rPr>
              <a:t>In politics, money is speech,</a:t>
            </a:r>
            <a:r>
              <a:rPr lang="en-US" sz="1600" dirty="0"/>
              <a:t> The Washington Post, 4/6/2014, </a:t>
            </a:r>
            <a:r>
              <a:rPr lang="en-US" sz="300" dirty="0">
                <a:hlinkClick r:id="rId8"/>
              </a:rPr>
              <a:t>http://www.washingtonpost.com/opinions/robert-j-samuelson-in-politics-money-is-speech/2014/04/04/075df4ec-bc18-11e3-9a05-c739f29ccb08_story.html?hpid=z2</a:t>
            </a:r>
            <a:r>
              <a:rPr lang="en-US" sz="300" dirty="0"/>
              <a:t> </a:t>
            </a:r>
          </a:p>
          <a:p>
            <a:endParaRPr lang="en-US" sz="800" b="1" dirty="0" smtClean="0">
              <a:solidFill>
                <a:schemeClr val="tx2"/>
              </a:solidFill>
            </a:endParaRPr>
          </a:p>
          <a:p>
            <a:r>
              <a:rPr lang="en-US" sz="1600" b="1" dirty="0" smtClean="0">
                <a:solidFill>
                  <a:schemeClr val="tx2"/>
                </a:solidFill>
              </a:rPr>
              <a:t>Supreme </a:t>
            </a:r>
            <a:r>
              <a:rPr lang="en-US" sz="1600" b="1" dirty="0">
                <a:solidFill>
                  <a:schemeClr val="tx2"/>
                </a:solidFill>
              </a:rPr>
              <a:t>Court strikes down aggregate campaign donation caps</a:t>
            </a:r>
            <a:r>
              <a:rPr lang="en-US" sz="1600" dirty="0"/>
              <a:t>, Reuters, 4/2/2014,</a:t>
            </a:r>
            <a:r>
              <a:rPr lang="en-US" sz="1200" dirty="0"/>
              <a:t> </a:t>
            </a:r>
            <a:r>
              <a:rPr lang="en-US" sz="300" dirty="0">
                <a:hlinkClick r:id="rId9"/>
              </a:rPr>
              <a:t>http://</a:t>
            </a:r>
            <a:r>
              <a:rPr lang="en-US" sz="300" dirty="0" smtClean="0">
                <a:hlinkClick r:id="rId9"/>
              </a:rPr>
              <a:t>www.reuters.com/article/2014/04/02/us-usa-court-election-idUSBREA3116V20140402</a:t>
            </a:r>
            <a:r>
              <a:rPr lang="en-US" sz="300" dirty="0" smtClean="0"/>
              <a:t> </a:t>
            </a:r>
            <a:endParaRPr lang="en-US" sz="300" dirty="0"/>
          </a:p>
        </p:txBody>
      </p:sp>
      <p:cxnSp>
        <p:nvCxnSpPr>
          <p:cNvPr id="241675" name="Straight Connector 241674"/>
          <p:cNvCxnSpPr/>
          <p:nvPr/>
        </p:nvCxnSpPr>
        <p:spPr bwMode="auto">
          <a:xfrm>
            <a:off x="35450" y="6324600"/>
            <a:ext cx="68294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1" name="TextBox 3"/>
          <p:cNvSpPr txBox="1">
            <a:spLocks noChangeArrowheads="1"/>
          </p:cNvSpPr>
          <p:nvPr/>
        </p:nvSpPr>
        <p:spPr bwMode="auto">
          <a:xfrm>
            <a:off x="18140" y="-1"/>
            <a:ext cx="9144001" cy="7009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800" b="1" dirty="0">
                <a:solidFill>
                  <a:schemeClr val="tx2"/>
                </a:solidFill>
                <a:hlinkClick r:id="rId3"/>
              </a:rPr>
              <a:t>https://</a:t>
            </a:r>
            <a:r>
              <a:rPr lang="en-US" altLang="en-US" sz="800" b="1" dirty="0" smtClean="0">
                <a:solidFill>
                  <a:schemeClr val="tx2"/>
                </a:solidFill>
                <a:hlinkClick r:id="rId3"/>
              </a:rPr>
              <a:t>www.youtube.com/watch?v=j1cIm2C1DWo</a:t>
            </a:r>
            <a:r>
              <a:rPr lang="en-US" altLang="en-US" sz="800" b="1" dirty="0" smtClean="0">
                <a:solidFill>
                  <a:schemeClr val="tx2"/>
                </a:solidFill>
              </a:rPr>
              <a:t> </a:t>
            </a:r>
            <a:r>
              <a:rPr lang="en-US" altLang="en-US" sz="2200" b="1" dirty="0" smtClean="0">
                <a:solidFill>
                  <a:schemeClr val="tx2"/>
                </a:solidFill>
              </a:rPr>
              <a:t>What </a:t>
            </a:r>
            <a:r>
              <a:rPr lang="en-US" altLang="en-US" sz="2200" b="1" dirty="0">
                <a:solidFill>
                  <a:schemeClr val="tx2"/>
                </a:solidFill>
              </a:rPr>
              <a:t>is the Israel lobby? </a:t>
            </a:r>
            <a:r>
              <a:rPr lang="en-US" altLang="en-US" sz="800" b="1" dirty="0">
                <a:solidFill>
                  <a:schemeClr val="tx2"/>
                </a:solidFill>
                <a:hlinkClick r:id="rId4"/>
              </a:rPr>
              <a:t>https://</a:t>
            </a:r>
            <a:r>
              <a:rPr lang="en-US" altLang="en-US" sz="800" b="1" dirty="0" smtClean="0">
                <a:solidFill>
                  <a:schemeClr val="tx2"/>
                </a:solidFill>
                <a:hlinkClick r:id="rId4"/>
              </a:rPr>
              <a:t>www.youtube.com/watch?v=Kfrey4vzf3U&amp;t=22s</a:t>
            </a:r>
            <a:r>
              <a:rPr lang="en-US" altLang="en-US" sz="800" b="1" dirty="0" smtClean="0">
                <a:solidFill>
                  <a:schemeClr val="tx2"/>
                </a:solidFill>
              </a:rPr>
              <a:t> </a:t>
            </a:r>
          </a:p>
          <a:p>
            <a:pPr marL="228600" indent="-228600" eaLnBrk="1" hangingPunct="1">
              <a:spcBef>
                <a:spcPct val="0"/>
              </a:spcBef>
              <a:buFont typeface="+mj-lt"/>
              <a:buAutoNum type="arabicPeriod"/>
            </a:pPr>
            <a:r>
              <a:rPr lang="en-US" altLang="en-US" sz="1150" dirty="0"/>
              <a:t>“The lobby is a loose </a:t>
            </a:r>
            <a:r>
              <a:rPr lang="en-US" altLang="en-US" sz="1150" b="1" dirty="0">
                <a:solidFill>
                  <a:schemeClr val="tx2"/>
                </a:solidFill>
              </a:rPr>
              <a:t>coalition</a:t>
            </a:r>
            <a:r>
              <a:rPr lang="en-US" altLang="en-US" sz="1150" dirty="0"/>
              <a:t> of individuals and organizations that actively work to move U.S. foreign policy in a pro-Israel direction… The bulk of the lobby is comprised of Jewish </a:t>
            </a:r>
            <a:r>
              <a:rPr lang="en-US" altLang="en-US" sz="1150" dirty="0" smtClean="0"/>
              <a:t>Americans.” </a:t>
            </a:r>
            <a:r>
              <a:rPr lang="en-US" altLang="en-US" sz="1150" dirty="0">
                <a:solidFill>
                  <a:schemeClr val="tx2"/>
                </a:solidFill>
              </a:rPr>
              <a:t>John </a:t>
            </a:r>
            <a:r>
              <a:rPr lang="en-US" altLang="en-US" sz="1150" dirty="0" err="1">
                <a:solidFill>
                  <a:schemeClr val="tx2"/>
                </a:solidFill>
              </a:rPr>
              <a:t>Mearsheimer</a:t>
            </a:r>
            <a:r>
              <a:rPr lang="en-US" altLang="en-US" sz="1150" dirty="0">
                <a:solidFill>
                  <a:schemeClr val="tx2"/>
                </a:solidFill>
              </a:rPr>
              <a:t> and Stephen Walt,  </a:t>
            </a:r>
            <a:r>
              <a:rPr lang="en-US" altLang="en-US" sz="1150" i="1" dirty="0">
                <a:solidFill>
                  <a:schemeClr val="tx2"/>
                </a:solidFill>
              </a:rPr>
              <a:t>The Israel Lobby and U. S. Foreign Policy</a:t>
            </a:r>
            <a:r>
              <a:rPr lang="en-US" altLang="en-US" sz="1150" dirty="0">
                <a:solidFill>
                  <a:schemeClr val="tx2"/>
                </a:solidFill>
              </a:rPr>
              <a:t>, New York: Farrar, Straus and Giroux, </a:t>
            </a:r>
            <a:r>
              <a:rPr lang="en-US" altLang="en-US" sz="1150" dirty="0" smtClean="0">
                <a:solidFill>
                  <a:schemeClr val="tx2"/>
                </a:solidFill>
              </a:rPr>
              <a:t>2007, pages 5 and 115.</a:t>
            </a:r>
          </a:p>
          <a:p>
            <a:pPr marL="228600" indent="-228600" eaLnBrk="1" hangingPunct="1">
              <a:spcBef>
                <a:spcPct val="0"/>
              </a:spcBef>
              <a:buFont typeface="+mj-lt"/>
              <a:buAutoNum type="arabicPeriod"/>
            </a:pPr>
            <a:endParaRPr lang="en-US" altLang="en-US" sz="500" dirty="0" smtClean="0">
              <a:solidFill>
                <a:schemeClr val="tx2"/>
              </a:solidFill>
            </a:endParaRPr>
          </a:p>
          <a:p>
            <a:pPr marL="228600" indent="-228600" eaLnBrk="1" hangingPunct="1">
              <a:spcBef>
                <a:spcPct val="0"/>
              </a:spcBef>
              <a:buFont typeface="+mj-lt"/>
              <a:buAutoNum type="arabicPeriod"/>
            </a:pPr>
            <a:r>
              <a:rPr lang="en-US" altLang="en-US" sz="1150" dirty="0" smtClean="0"/>
              <a:t>The </a:t>
            </a:r>
            <a:r>
              <a:rPr lang="en-US" altLang="en-US" sz="1150" dirty="0"/>
              <a:t>Israel lobby is “a </a:t>
            </a:r>
            <a:r>
              <a:rPr lang="en-US" altLang="en-US" sz="1150" b="1" dirty="0">
                <a:solidFill>
                  <a:schemeClr val="tx2"/>
                </a:solidFill>
              </a:rPr>
              <a:t>collection</a:t>
            </a:r>
            <a:r>
              <a:rPr lang="en-US" altLang="en-US" sz="1150" dirty="0"/>
              <a:t> of American Jewish organizations, campaign contributors and think tanks -- aided by Christian conservatives and other non-Jewish supporters -- that arose over the second half of the 20th century and that sees as a principle goal the support and promotion of the interests of the state of Israel.” </a:t>
            </a:r>
            <a:r>
              <a:rPr lang="en-US" altLang="en-US" sz="1150" dirty="0">
                <a:solidFill>
                  <a:schemeClr val="tx2"/>
                </a:solidFill>
              </a:rPr>
              <a:t>Glenn Frankel, “A Beautiful Friendship? In search of the truth about the Israel lobby's influence on Washington,” The Washington Post, July 16, </a:t>
            </a:r>
            <a:r>
              <a:rPr lang="en-US" altLang="en-US" sz="1150" dirty="0" smtClean="0">
                <a:solidFill>
                  <a:schemeClr val="tx2"/>
                </a:solidFill>
              </a:rPr>
              <a:t>2006</a:t>
            </a:r>
          </a:p>
          <a:p>
            <a:pPr marL="228600" indent="-228600" eaLnBrk="1" hangingPunct="1">
              <a:spcBef>
                <a:spcPct val="0"/>
              </a:spcBef>
              <a:buFont typeface="+mj-lt"/>
              <a:buAutoNum type="arabicPeriod"/>
            </a:pPr>
            <a:endParaRPr lang="en-US" altLang="en-US" sz="500" dirty="0" smtClean="0">
              <a:solidFill>
                <a:schemeClr val="tx2"/>
              </a:solidFill>
            </a:endParaRPr>
          </a:p>
          <a:p>
            <a:pPr marL="228600" indent="-228600" eaLnBrk="1" hangingPunct="1">
              <a:spcBef>
                <a:spcPct val="0"/>
              </a:spcBef>
              <a:buFont typeface="+mj-lt"/>
              <a:buAutoNum type="arabicPeriod"/>
            </a:pPr>
            <a:r>
              <a:rPr lang="en-US" altLang="en-US" sz="1150" dirty="0" smtClean="0"/>
              <a:t>“</a:t>
            </a:r>
            <a:r>
              <a:rPr lang="en-US" altLang="en-US" sz="1150" dirty="0"/>
              <a:t>The group that is really in charge that you don’t hear about very often is the </a:t>
            </a:r>
            <a:r>
              <a:rPr lang="en-US" altLang="en-US" sz="1150" b="1" dirty="0">
                <a:solidFill>
                  <a:schemeClr val="tx2"/>
                </a:solidFill>
              </a:rPr>
              <a:t>Conference</a:t>
            </a:r>
            <a:r>
              <a:rPr lang="en-US" altLang="en-US" sz="1150" dirty="0"/>
              <a:t> of Presidents of Major [American] Jewish Organizations… All of the synagogue groups, all of the fund-raising groups, all of the political groups, all of the influencing organizations, 53 people in one room control those groups… The Conference of Presidents, these 53 people are the board of AIPAC. It is in that body that these decisions are made and that all of this confluence comes together. The synagogues get their marching orders. The universities get their marching orders. The charities get their marching orders from those 53 people.” </a:t>
            </a:r>
            <a:r>
              <a:rPr lang="en-US" altLang="en-US" sz="1150" dirty="0">
                <a:solidFill>
                  <a:schemeClr val="tx2"/>
                </a:solidFill>
              </a:rPr>
              <a:t>Seth Morrison, 4/10/2015, </a:t>
            </a:r>
            <a:r>
              <a:rPr lang="en-US" altLang="en-US" sz="1000" dirty="0">
                <a:solidFill>
                  <a:schemeClr val="tx2"/>
                </a:solidFill>
                <a:hlinkClick r:id="rId5"/>
              </a:rPr>
              <a:t>http://</a:t>
            </a:r>
            <a:r>
              <a:rPr lang="en-US" altLang="en-US" sz="1000" dirty="0" smtClean="0">
                <a:solidFill>
                  <a:schemeClr val="tx2"/>
                </a:solidFill>
                <a:hlinkClick r:id="rId5"/>
              </a:rPr>
              <a:t>israellobbyus.org/transcripts/1.2Seth_MorrisonT.htm</a:t>
            </a:r>
            <a:endParaRPr lang="en-US" altLang="en-US" sz="1000" dirty="0" smtClean="0">
              <a:solidFill>
                <a:schemeClr val="tx2"/>
              </a:solidFill>
            </a:endParaRPr>
          </a:p>
          <a:p>
            <a:pPr marL="228600" indent="-228600" eaLnBrk="1" hangingPunct="1">
              <a:spcBef>
                <a:spcPct val="0"/>
              </a:spcBef>
              <a:buFont typeface="+mj-lt"/>
              <a:buAutoNum type="arabicPeriod"/>
            </a:pPr>
            <a:endParaRPr lang="en-US" altLang="en-US" sz="500" dirty="0" smtClean="0">
              <a:solidFill>
                <a:schemeClr val="tx2"/>
              </a:solidFill>
            </a:endParaRPr>
          </a:p>
          <a:p>
            <a:pPr marL="228600" indent="-228600" eaLnBrk="1" hangingPunct="1">
              <a:spcBef>
                <a:spcPct val="0"/>
              </a:spcBef>
              <a:buFont typeface="+mj-lt"/>
              <a:buAutoNum type="arabicPeriod"/>
            </a:pPr>
            <a:r>
              <a:rPr lang="en-US" altLang="en-US" sz="1000" dirty="0" smtClean="0">
                <a:solidFill>
                  <a:schemeClr val="tx2"/>
                </a:solidFill>
              </a:rPr>
              <a:t> </a:t>
            </a:r>
            <a:r>
              <a:rPr lang="en-US" altLang="en-US" sz="1150" dirty="0" smtClean="0"/>
              <a:t>"</a:t>
            </a:r>
            <a:r>
              <a:rPr lang="en-US" altLang="en-US" sz="1150" dirty="0"/>
              <a:t>At the grass-roots you have hundreds of local Jewish </a:t>
            </a:r>
            <a:r>
              <a:rPr lang="en-US" altLang="en-US" sz="1150" b="1" dirty="0">
                <a:solidFill>
                  <a:schemeClr val="tx2"/>
                </a:solidFill>
              </a:rPr>
              <a:t>federations</a:t>
            </a:r>
            <a:r>
              <a:rPr lang="en-US" altLang="en-US" sz="1150" dirty="0">
                <a:solidFill>
                  <a:schemeClr val="tx2"/>
                </a:solidFill>
              </a:rPr>
              <a:t> </a:t>
            </a:r>
            <a:r>
              <a:rPr lang="en-US" altLang="en-US" sz="1150" dirty="0"/>
              <a:t>and </a:t>
            </a:r>
            <a:r>
              <a:rPr lang="en-US" altLang="en-US" sz="1150" b="1" dirty="0">
                <a:solidFill>
                  <a:schemeClr val="tx2"/>
                </a:solidFill>
              </a:rPr>
              <a:t>councils</a:t>
            </a:r>
            <a:r>
              <a:rPr lang="en-US" altLang="en-US" sz="1150" dirty="0"/>
              <a:t> that cultivate the support of city councilors and supervisors and select the more promising among them to run for Congress, assured that they will be solid votes for Israel. While not officially part of the lobby, since the establishment of Israel in 1948, the AFL-CIO has been one of its most solid cornerstones</a:t>
            </a:r>
            <a:r>
              <a:rPr lang="en-US" altLang="en-US" sz="1150" dirty="0">
                <a:solidFill>
                  <a:schemeClr val="tx2"/>
                </a:solidFill>
              </a:rPr>
              <a:t>." </a:t>
            </a:r>
            <a:r>
              <a:rPr lang="en-US" altLang="en-US" sz="1150" dirty="0">
                <a:solidFill>
                  <a:srgbClr val="FFFF00"/>
                </a:solidFill>
              </a:rPr>
              <a:t>Jeffrey </a:t>
            </a:r>
            <a:r>
              <a:rPr lang="en-US" altLang="en-US" sz="1150" dirty="0" err="1">
                <a:solidFill>
                  <a:srgbClr val="FFFF00"/>
                </a:solidFill>
              </a:rPr>
              <a:t>Blankfort</a:t>
            </a:r>
            <a:r>
              <a:rPr lang="en-US" altLang="en-US" sz="1150" dirty="0">
                <a:solidFill>
                  <a:srgbClr val="FFFF00"/>
                </a:solidFill>
              </a:rPr>
              <a:t>, </a:t>
            </a:r>
            <a:r>
              <a:rPr lang="en-US" altLang="en-US" sz="900" dirty="0">
                <a:solidFill>
                  <a:srgbClr val="FFFF00"/>
                </a:solidFill>
                <a:hlinkClick r:id="rId6"/>
              </a:rPr>
              <a:t>http://</a:t>
            </a:r>
            <a:r>
              <a:rPr lang="en-US" altLang="en-US" sz="900" dirty="0" smtClean="0">
                <a:solidFill>
                  <a:srgbClr val="FFFF00"/>
                </a:solidFill>
                <a:hlinkClick r:id="rId6"/>
              </a:rPr>
              <a:t>www.ifamericansknew.org/us_ints/pg-blankfort.html</a:t>
            </a:r>
            <a:r>
              <a:rPr lang="en-US" altLang="en-US" sz="1150" dirty="0">
                <a:solidFill>
                  <a:srgbClr val="FFFF00"/>
                </a:solidFill>
              </a:rPr>
              <a:t> </a:t>
            </a:r>
            <a:r>
              <a:rPr lang="en-US" altLang="en-US" sz="1150" dirty="0" smtClean="0">
                <a:solidFill>
                  <a:srgbClr val="FFFF00"/>
                </a:solidFill>
              </a:rPr>
              <a:t>[AFL-CIO=American </a:t>
            </a:r>
            <a:r>
              <a:rPr lang="en-US" altLang="en-US" sz="1150" dirty="0">
                <a:solidFill>
                  <a:srgbClr val="FFFF00"/>
                </a:solidFill>
              </a:rPr>
              <a:t>Federation of Labor and Congress of Industrial </a:t>
            </a:r>
            <a:r>
              <a:rPr lang="en-US" altLang="en-US" sz="1150" dirty="0" smtClean="0">
                <a:solidFill>
                  <a:srgbClr val="FFFF00"/>
                </a:solidFill>
              </a:rPr>
              <a:t>Organizations]</a:t>
            </a:r>
          </a:p>
          <a:p>
            <a:pPr marL="228600" indent="-228600" eaLnBrk="1" hangingPunct="1">
              <a:spcBef>
                <a:spcPct val="0"/>
              </a:spcBef>
              <a:buFont typeface="+mj-lt"/>
              <a:buAutoNum type="arabicPeriod"/>
            </a:pPr>
            <a:endParaRPr lang="en-US" altLang="en-US" sz="500" dirty="0" smtClean="0">
              <a:solidFill>
                <a:srgbClr val="FFFF00"/>
              </a:solidFill>
            </a:endParaRPr>
          </a:p>
          <a:p>
            <a:pPr marL="228600" indent="-228600" eaLnBrk="1" hangingPunct="1">
              <a:spcBef>
                <a:spcPct val="0"/>
              </a:spcBef>
              <a:buFont typeface="+mj-lt"/>
              <a:buAutoNum type="arabicPeriod"/>
            </a:pPr>
            <a:r>
              <a:rPr lang="en-US" altLang="en-US" sz="1150" dirty="0" smtClean="0"/>
              <a:t>"</a:t>
            </a:r>
            <a:r>
              <a:rPr lang="en-US" altLang="en-US" sz="1150" dirty="0"/>
              <a:t>Out of the 114 </a:t>
            </a:r>
            <a:r>
              <a:rPr lang="en-US" altLang="en-US" sz="1150" b="1" dirty="0">
                <a:solidFill>
                  <a:schemeClr val="tx2"/>
                </a:solidFill>
              </a:rPr>
              <a:t>PACs</a:t>
            </a:r>
            <a:r>
              <a:rPr lang="en-US" altLang="en-US" sz="1150" dirty="0"/>
              <a:t> </a:t>
            </a:r>
            <a:r>
              <a:rPr lang="en-US" altLang="en-US" sz="1150" dirty="0" smtClean="0"/>
              <a:t>only </a:t>
            </a:r>
            <a:r>
              <a:rPr lang="en-US" altLang="en-US" sz="1150" dirty="0"/>
              <a:t>two (Women’s Pro-Israel National PAC and Jewish Republican PAC, both in the District of Columbia) are listed under names that indicate their pro-Israel affiliation. The remaining 112 are stealth PACs whose names vary from Hollywood Women’s Political Committee (California) and Desert Caucus (Arizona) to Tennesseans for a Better Government (Tennessee) and Delaware Valley (Pennsylvania)." </a:t>
            </a:r>
            <a:r>
              <a:rPr lang="en-US" altLang="en-US" sz="1150" dirty="0">
                <a:solidFill>
                  <a:schemeClr val="tx2"/>
                </a:solidFill>
              </a:rPr>
              <a:t>Richard Curtiss, Stealth PACs: How Israel’s American Lobby Seeks to Control U.S. Middle East Policy, Washington, DC: American Educational Trust, 1990, pp 159-162</a:t>
            </a:r>
            <a:r>
              <a:rPr lang="en-US" altLang="en-US" sz="1150" dirty="0" smtClean="0">
                <a:solidFill>
                  <a:schemeClr val="tx2"/>
                </a:solidFill>
              </a:rPr>
              <a:t>.  </a:t>
            </a:r>
            <a:r>
              <a:rPr lang="en-US" altLang="en-US" sz="1150" dirty="0">
                <a:solidFill>
                  <a:schemeClr val="tx2"/>
                </a:solidFill>
              </a:rPr>
              <a:t>[</a:t>
            </a:r>
            <a:r>
              <a:rPr lang="en-US" altLang="en-US" sz="1150" dirty="0" smtClean="0">
                <a:solidFill>
                  <a:schemeClr val="tx2"/>
                </a:solidFill>
              </a:rPr>
              <a:t>PACs=Political </a:t>
            </a:r>
            <a:r>
              <a:rPr lang="en-US" altLang="en-US" sz="1150" dirty="0">
                <a:solidFill>
                  <a:schemeClr val="tx2"/>
                </a:solidFill>
              </a:rPr>
              <a:t>action </a:t>
            </a:r>
            <a:r>
              <a:rPr lang="en-US" altLang="en-US" sz="1150" dirty="0" smtClean="0">
                <a:solidFill>
                  <a:schemeClr val="tx2"/>
                </a:solidFill>
              </a:rPr>
              <a:t>committees organized </a:t>
            </a:r>
            <a:r>
              <a:rPr lang="en-US" altLang="en-US" sz="1150" dirty="0">
                <a:solidFill>
                  <a:schemeClr val="tx2"/>
                </a:solidFill>
              </a:rPr>
              <a:t>to elect or defeat political </a:t>
            </a:r>
            <a:r>
              <a:rPr lang="en-US" altLang="en-US" sz="1150" dirty="0" smtClean="0">
                <a:solidFill>
                  <a:schemeClr val="tx2"/>
                </a:solidFill>
              </a:rPr>
              <a:t>candidates]</a:t>
            </a:r>
            <a:endParaRPr lang="en-US" altLang="en-US" sz="1150" dirty="0" smtClean="0"/>
          </a:p>
          <a:p>
            <a:pPr marL="228600" indent="-228600" eaLnBrk="1" hangingPunct="1">
              <a:spcBef>
                <a:spcPct val="0"/>
              </a:spcBef>
              <a:buFont typeface="+mj-lt"/>
              <a:buAutoNum type="arabicPeriod"/>
            </a:pPr>
            <a:endParaRPr lang="en-US" altLang="en-US" sz="500" dirty="0" smtClean="0"/>
          </a:p>
          <a:p>
            <a:pPr marL="228600" indent="-228600" eaLnBrk="1" hangingPunct="1">
              <a:spcBef>
                <a:spcPct val="0"/>
              </a:spcBef>
              <a:buFont typeface="+mj-lt"/>
              <a:buAutoNum type="arabicPeriod"/>
            </a:pPr>
            <a:r>
              <a:rPr lang="en-US" altLang="en-US" sz="1150" dirty="0"/>
              <a:t> </a:t>
            </a:r>
            <a:r>
              <a:rPr lang="en-US" altLang="en-US" sz="1150" dirty="0" smtClean="0"/>
              <a:t>The </a:t>
            </a:r>
            <a:r>
              <a:rPr lang="en-US" altLang="en-US" sz="1150" dirty="0"/>
              <a:t>Israel lobby is “an overlapping </a:t>
            </a:r>
            <a:r>
              <a:rPr lang="en-US" altLang="en-US" sz="1150" b="1" dirty="0">
                <a:solidFill>
                  <a:schemeClr val="tx2"/>
                </a:solidFill>
              </a:rPr>
              <a:t>matrix</a:t>
            </a:r>
            <a:r>
              <a:rPr lang="en-US" altLang="en-US" sz="1150" dirty="0"/>
              <a:t> of organizations, some working in direct coordination with the Israeli government, that extract military, financial, and political resources from America through policy formulation, grassroots direct lobbying, pressure on media and elites in direction of reward and punishment”---</a:t>
            </a:r>
            <a:r>
              <a:rPr lang="en-US" altLang="en-US" sz="1150" dirty="0">
                <a:solidFill>
                  <a:schemeClr val="tx2"/>
                </a:solidFill>
              </a:rPr>
              <a:t>Grant </a:t>
            </a:r>
            <a:r>
              <a:rPr lang="en-US" altLang="en-US" sz="1150" dirty="0" smtClean="0">
                <a:solidFill>
                  <a:schemeClr val="tx2"/>
                </a:solidFill>
              </a:rPr>
              <a:t>Smith</a:t>
            </a:r>
            <a:r>
              <a:rPr lang="en-US" altLang="en-US" sz="1150" dirty="0">
                <a:solidFill>
                  <a:schemeClr val="tx2"/>
                </a:solidFill>
              </a:rPr>
              <a:t>, The Scott Horton Show, </a:t>
            </a:r>
            <a:r>
              <a:rPr lang="en-US" altLang="en-US" sz="1150" dirty="0" smtClean="0">
                <a:solidFill>
                  <a:schemeClr val="tx2"/>
                </a:solidFill>
              </a:rPr>
              <a:t>4/10/2015, </a:t>
            </a:r>
            <a:r>
              <a:rPr lang="en-US" altLang="en-US" sz="1150" dirty="0" smtClean="0">
                <a:solidFill>
                  <a:schemeClr val="tx2"/>
                </a:solidFill>
                <a:hlinkClick r:id="rId7"/>
              </a:rPr>
              <a:t>http</a:t>
            </a:r>
            <a:r>
              <a:rPr lang="en-US" altLang="en-US" sz="1150" dirty="0">
                <a:solidFill>
                  <a:schemeClr val="tx2"/>
                </a:solidFill>
                <a:hlinkClick r:id="rId7"/>
              </a:rPr>
              <a:t>://scotthorton.org/interviews/2014/07/23/072314-grant-f-smith</a:t>
            </a:r>
            <a:r>
              <a:rPr lang="en-US" altLang="en-US" sz="1150" dirty="0" smtClean="0">
                <a:solidFill>
                  <a:schemeClr val="tx2"/>
                </a:solidFill>
                <a:hlinkClick r:id="rId7"/>
              </a:rPr>
              <a:t>/</a:t>
            </a:r>
            <a:endParaRPr lang="en-US" altLang="en-US" sz="1150" dirty="0" smtClean="0">
              <a:solidFill>
                <a:schemeClr val="tx2"/>
              </a:solidFill>
            </a:endParaRPr>
          </a:p>
          <a:p>
            <a:pPr marL="228600" indent="-228600" eaLnBrk="1" hangingPunct="1">
              <a:spcBef>
                <a:spcPct val="0"/>
              </a:spcBef>
              <a:buFont typeface="+mj-lt"/>
              <a:buAutoNum type="arabicPeriod"/>
            </a:pPr>
            <a:endParaRPr lang="en-US" altLang="en-US" sz="500" dirty="0" smtClean="0">
              <a:solidFill>
                <a:schemeClr val="tx2"/>
              </a:solidFill>
            </a:endParaRPr>
          </a:p>
          <a:p>
            <a:pPr marL="228600" indent="-228600" eaLnBrk="1" hangingPunct="1">
              <a:spcBef>
                <a:spcPct val="0"/>
              </a:spcBef>
              <a:buFont typeface="+mj-lt"/>
              <a:buAutoNum type="arabicPeriod"/>
            </a:pPr>
            <a:r>
              <a:rPr lang="en-US" altLang="en-US" sz="1150" dirty="0" smtClean="0"/>
              <a:t>“The </a:t>
            </a:r>
            <a:r>
              <a:rPr lang="en-US" altLang="en-US" sz="1150" dirty="0"/>
              <a:t>Israel lobby, in terms of a nonprofit sector snapshot—and this is coming out of the database that was compiled for my book Big Israel—is an </a:t>
            </a:r>
            <a:r>
              <a:rPr lang="en-US" altLang="en-US" sz="1150" b="1" dirty="0">
                <a:solidFill>
                  <a:schemeClr val="tx2"/>
                </a:solidFill>
              </a:rPr>
              <a:t>ecosystem</a:t>
            </a:r>
            <a:r>
              <a:rPr lang="en-US" altLang="en-US" sz="1150" dirty="0"/>
              <a:t> of organizations that advance Israel at very many levels. This is on track to be a $6.3 billion industry in 2020. Nearly 500 separate medium-sized to major organizations—with, certainly, AIPAC and the American Jewish Committee and the Anti-Defamation League and many others at the top—but if you add it up, it’s almost 17,000 employees, half a million volunteers working in organizations that have the advancement of Israel as one of their primary objectives in the United States</a:t>
            </a:r>
            <a:r>
              <a:rPr lang="en-US" altLang="en-US" sz="1150" dirty="0" smtClean="0"/>
              <a:t>.” </a:t>
            </a:r>
            <a:r>
              <a:rPr lang="en-US" altLang="en-US" sz="1150" dirty="0" smtClean="0">
                <a:solidFill>
                  <a:schemeClr val="tx2"/>
                </a:solidFill>
              </a:rPr>
              <a:t>Grant Smith, Washington Report, March 2018</a:t>
            </a:r>
            <a:r>
              <a:rPr lang="en-US" altLang="en-US" sz="500" dirty="0" smtClean="0">
                <a:solidFill>
                  <a:schemeClr val="tx2"/>
                </a:solidFill>
              </a:rPr>
              <a:t>,</a:t>
            </a:r>
            <a:r>
              <a:rPr lang="en-US" altLang="en-US" sz="500" dirty="0" smtClean="0"/>
              <a:t>  </a:t>
            </a:r>
            <a:r>
              <a:rPr lang="en-US" altLang="en-US" sz="500" dirty="0">
                <a:hlinkClick r:id="rId8"/>
              </a:rPr>
              <a:t>https://</a:t>
            </a:r>
            <a:r>
              <a:rPr lang="en-US" altLang="en-US" sz="500" dirty="0" smtClean="0">
                <a:hlinkClick r:id="rId8"/>
              </a:rPr>
              <a:t>www.wrmea.org/018-may-june/an-overview-of-the-israel-lobby-agenda.html</a:t>
            </a:r>
            <a:r>
              <a:rPr lang="en-US" altLang="en-US" sz="500" dirty="0" smtClean="0"/>
              <a:t> </a:t>
            </a:r>
          </a:p>
          <a:p>
            <a:pPr marL="228600" indent="-228600" eaLnBrk="1" hangingPunct="1">
              <a:spcBef>
                <a:spcPct val="0"/>
              </a:spcBef>
              <a:buFont typeface="+mj-lt"/>
              <a:buAutoNum type="arabicPeriod"/>
            </a:pPr>
            <a:endParaRPr lang="en-US" altLang="en-US" sz="500" dirty="0" smtClean="0"/>
          </a:p>
          <a:p>
            <a:pPr marL="228600" indent="-228600" eaLnBrk="1" hangingPunct="1">
              <a:spcBef>
                <a:spcPct val="0"/>
              </a:spcBef>
              <a:buFont typeface="+mj-lt"/>
              <a:buAutoNum type="arabicPeriod"/>
            </a:pPr>
            <a:r>
              <a:rPr lang="en-US" altLang="en-US" sz="1150" dirty="0" smtClean="0"/>
              <a:t>"</a:t>
            </a:r>
            <a:r>
              <a:rPr lang="en-US" altLang="en-US" sz="1150" dirty="0"/>
              <a:t>Any serious effort to understand the extraordinary influence of the Zionist power </a:t>
            </a:r>
            <a:r>
              <a:rPr lang="en-US" altLang="en-US" sz="1150" b="1" dirty="0">
                <a:solidFill>
                  <a:schemeClr val="tx2"/>
                </a:solidFill>
              </a:rPr>
              <a:t>configuration</a:t>
            </a:r>
            <a:r>
              <a:rPr lang="en-US" altLang="en-US" sz="1150" dirty="0"/>
              <a:t> over US foreign policy must examine the presence of key operatives in strategic positions in the government and the activities of local Zionist organizations affiliated with mainstream Jewish organizations and religious orders. There are at least 52 major American Jewish organizations actively engaged in promoting Israel’s foreign policy, economic and technological agenda in the US." </a:t>
            </a:r>
            <a:r>
              <a:rPr lang="en-US" altLang="en-US" sz="1150" dirty="0">
                <a:solidFill>
                  <a:schemeClr val="tx2"/>
                </a:solidFill>
              </a:rPr>
              <a:t>James </a:t>
            </a:r>
            <a:r>
              <a:rPr lang="en-US" altLang="en-US" sz="1150" dirty="0" err="1">
                <a:solidFill>
                  <a:schemeClr val="tx2"/>
                </a:solidFill>
              </a:rPr>
              <a:t>Petras</a:t>
            </a:r>
            <a:r>
              <a:rPr lang="en-US" altLang="en-US" sz="1150" dirty="0">
                <a:solidFill>
                  <a:schemeClr val="tx2"/>
                </a:solidFill>
              </a:rPr>
              <a:t>, Bartle Professor (Emeritus) of Sociology at Binghamton University, New York, </a:t>
            </a:r>
            <a:r>
              <a:rPr lang="en-US" altLang="en-US" sz="1150" dirty="0" smtClean="0">
                <a:solidFill>
                  <a:schemeClr val="tx2"/>
                </a:solidFill>
              </a:rPr>
              <a:t>“The </a:t>
            </a:r>
            <a:r>
              <a:rPr lang="en-US" altLang="en-US" sz="1150" dirty="0">
                <a:solidFill>
                  <a:schemeClr val="tx2"/>
                </a:solidFill>
              </a:rPr>
              <a:t>State and Local Bases of Zionist Power in </a:t>
            </a:r>
            <a:r>
              <a:rPr lang="en-US" altLang="en-US" sz="1150" dirty="0" smtClean="0">
                <a:solidFill>
                  <a:schemeClr val="tx2"/>
                </a:solidFill>
              </a:rPr>
              <a:t>America,” </a:t>
            </a:r>
            <a:r>
              <a:rPr lang="en-US" altLang="en-US" sz="1150" dirty="0" smtClean="0">
                <a:solidFill>
                  <a:schemeClr val="tx2"/>
                </a:solidFill>
                <a:hlinkClick r:id="rId9"/>
              </a:rPr>
              <a:t>http</a:t>
            </a:r>
            <a:r>
              <a:rPr lang="en-US" altLang="en-US" sz="1150" dirty="0">
                <a:solidFill>
                  <a:schemeClr val="tx2"/>
                </a:solidFill>
                <a:hlinkClick r:id="rId9"/>
              </a:rPr>
              <a:t>://</a:t>
            </a:r>
            <a:r>
              <a:rPr lang="en-US" altLang="en-US" sz="1150" dirty="0" smtClean="0">
                <a:hlinkClick r:id="rId9"/>
              </a:rPr>
              <a:t>www.lahaine.org/petras/b2-img/petras_thest.pdf</a:t>
            </a:r>
            <a:endParaRPr lang="en-US" altLang="en-US" sz="1150" dirty="0"/>
          </a:p>
        </p:txBody>
      </p:sp>
      <p:cxnSp>
        <p:nvCxnSpPr>
          <p:cNvPr id="10" name="Straight Connector 9"/>
          <p:cNvCxnSpPr/>
          <p:nvPr/>
        </p:nvCxnSpPr>
        <p:spPr bwMode="auto">
          <a:xfrm>
            <a:off x="12701" y="914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25400" y="1676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38104" y="26670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12703" y="3429000"/>
            <a:ext cx="9118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943600"/>
            <a:ext cx="9118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12701" y="4419600"/>
            <a:ext cx="91312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flipV="1">
            <a:off x="12701" y="5012463"/>
            <a:ext cx="9154879" cy="16737"/>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992593288"/>
      </p:ext>
    </p:extLst>
  </p:cSld>
  <p:clrMapOvr>
    <a:masterClrMapping/>
  </p:clrMapOvr>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Content Placeholder 2"/>
          <p:cNvSpPr>
            <a:spLocks noGrp="1"/>
          </p:cNvSpPr>
          <p:nvPr>
            <p:ph idx="1"/>
          </p:nvPr>
        </p:nvSpPr>
        <p:spPr>
          <a:xfrm>
            <a:off x="0" y="0"/>
            <a:ext cx="9144000" cy="6858000"/>
          </a:xfrm>
        </p:spPr>
        <p:txBody>
          <a:bodyPr/>
          <a:lstStyle/>
          <a:p>
            <a:pPr marL="0" indent="0" algn="ctr">
              <a:buNone/>
            </a:pPr>
            <a:r>
              <a:rPr lang="en-US" altLang="en-US" sz="1000" b="1" dirty="0">
                <a:solidFill>
                  <a:schemeClr val="tx2"/>
                </a:solidFill>
              </a:rPr>
              <a:t>The </a:t>
            </a:r>
            <a:r>
              <a:rPr lang="en-US" altLang="en-US" sz="1000" b="1" dirty="0" smtClean="0">
                <a:solidFill>
                  <a:schemeClr val="tx2"/>
                </a:solidFill>
              </a:rPr>
              <a:t>Jews, </a:t>
            </a:r>
            <a:r>
              <a:rPr lang="en-US" altLang="en-US" sz="1000" b="1" dirty="0">
                <a:solidFill>
                  <a:schemeClr val="tx2"/>
                </a:solidFill>
              </a:rPr>
              <a:t>the </a:t>
            </a:r>
            <a:r>
              <a:rPr lang="en-US" altLang="en-US" sz="1000" b="1" dirty="0" smtClean="0">
                <a:solidFill>
                  <a:schemeClr val="tx2"/>
                </a:solidFill>
              </a:rPr>
              <a:t>state, and the Jewish state </a:t>
            </a:r>
          </a:p>
          <a:p>
            <a:pPr marL="0" indent="0">
              <a:buNone/>
            </a:pPr>
            <a:r>
              <a:rPr lang="en-US" altLang="en-US" sz="1000" b="1" dirty="0" smtClean="0"/>
              <a:t>1. </a:t>
            </a:r>
            <a:r>
              <a:rPr lang="en-US" altLang="en-US" sz="1000" dirty="0" smtClean="0"/>
              <a:t>“Increasingly</a:t>
            </a:r>
            <a:r>
              <a:rPr lang="en-US" altLang="en-US" sz="1000" dirty="0"/>
              <a:t>, I came to be convinced that Hannah Arendt was correct in her view that the key to understanding the rise and fall of the Jews was to be found in the relationship between Jews and the </a:t>
            </a:r>
            <a:r>
              <a:rPr lang="en-US" altLang="en-US" sz="1000" dirty="0" smtClean="0"/>
              <a:t>state. Historically, in response to the hostile attitudes and actions of their neighbors, Jews frequently sought the protection of the state. For their own purposes, rulers often were happy to accommodate the Jews in exchange for the services that the latter could provide. Much followed from the relationship between Jews and the states, and, as an outgrowth, some of the most important states in the modern world were built or strengthened. As a result of this relationship, moreover, </a:t>
            </a:r>
            <a:r>
              <a:rPr lang="en-US" altLang="en-US" sz="1000" b="1" dirty="0" smtClean="0"/>
              <a:t> </a:t>
            </a:r>
            <a:r>
              <a:rPr lang="en-US" altLang="en-US" sz="1000" dirty="0" smtClean="0"/>
              <a:t>. Their relationship with the state, however, also exposed Jews to new hatreds and antagonisms. For the Jews, under some circumstances, the embrace of the state proved to be fatal [p. ix].” … The Jews: Social marginality and the fatal embrace of the state: “Today [1990s], though </a:t>
            </a:r>
            <a:r>
              <a:rPr lang="en-US" altLang="en-US" sz="1000" b="1" dirty="0" smtClean="0"/>
              <a:t>barely 2% of the nation’s population is Jewish</a:t>
            </a:r>
            <a:r>
              <a:rPr lang="en-US" altLang="en-US" sz="1000" dirty="0" smtClean="0"/>
              <a:t>, close to half its billionaires are Jews. The chief executive officers of the three major television networks and the four largest film studios are Jews, as are the owners of the nation’s largest newspaper chain and most influential single newspaper, the </a:t>
            </a:r>
            <a:r>
              <a:rPr lang="en-US" altLang="en-US" sz="1000" i="1" dirty="0" smtClean="0"/>
              <a:t>New York Times</a:t>
            </a:r>
            <a:r>
              <a:rPr lang="en-US" altLang="en-US" sz="1000" dirty="0" smtClean="0"/>
              <a:t>. In the late 1960s, Jews already constituted 20% of the faculty of elite universities and 40% of the professors of elite law schools; today, these percentages are doubtless higher… Jews are elected to public office in disproportionate numbers… One recent study [1988] found that in twenty-seven of thirty-six campaigns for the United States Senate, one or both candidates relied upon a Jewish campaign chairman or finance director. In the realm of lobbying and litigation, Jews organized what was for many years one of Washington’s most successful political action committees, the American Israel Public Affairs Committee (AIPAC), and they played leadership roles in such important public interest groups as the American Civil Liberties Union (ACLU) and Common Cause… The most obvious indicator of this [Jewish] influence is the $3 billion in direct military and economic aid provided to Israel by the United States each year and, for that matter, the like amount given to Egypt since it agreed to maintain peaceful relations with Israel [p.1]. That fully three-fourths of America’s foreign aid budget is devoted to Israel’s security interests is a tribute in considerable measure to the lobbying power of AIPAC and the importance of the Jewish community in American politics [p.2].” … “Their geographic dispersion and literacy combined to help Jews become important traders in medieval and early modern worlds… European  monarchs , moreover, depended upon Jewish financiers to manage their fiscal affairs and relied heavily upon Jewish merchants and bankers for loans. In addition, because Jews remained outsiders to the societies in which they lived, sovereigns found them useful instruments for carrying out unpopular tasks, notably collecting taxes… This exchange of protection and opportunity for service was the foundation of a centuries-long relationship between the Jews and the state. Such alliances were responsible for the construction of some of the most powerful states of the Mediterranean and European worlds, including the Hapsburg, Hohenzollern, and Ottoman empires. These patterns persisted into the nineteenth  and twentieth centuries [p. 9].”  </a:t>
            </a:r>
            <a:r>
              <a:rPr lang="en-US" altLang="en-US" sz="1000" dirty="0" smtClean="0">
                <a:solidFill>
                  <a:schemeClr val="tx2"/>
                </a:solidFill>
              </a:rPr>
              <a:t>Source: Benjamin </a:t>
            </a:r>
            <a:r>
              <a:rPr lang="en-US" altLang="en-US" sz="1000" dirty="0">
                <a:solidFill>
                  <a:schemeClr val="tx2"/>
                </a:solidFill>
              </a:rPr>
              <a:t>Ginsberg, </a:t>
            </a:r>
            <a:r>
              <a:rPr lang="en-US" altLang="en-US" sz="1000" i="1" dirty="0">
                <a:solidFill>
                  <a:schemeClr val="tx2"/>
                </a:solidFill>
              </a:rPr>
              <a:t>The Fatal Embrace: Jews and the State</a:t>
            </a:r>
            <a:r>
              <a:rPr lang="en-US" altLang="en-US" sz="1000" dirty="0">
                <a:solidFill>
                  <a:schemeClr val="tx2"/>
                </a:solidFill>
              </a:rPr>
              <a:t>, University of Chicago Press, </a:t>
            </a:r>
            <a:r>
              <a:rPr lang="en-US" altLang="en-US" sz="1000" dirty="0" smtClean="0">
                <a:solidFill>
                  <a:schemeClr val="tx2"/>
                </a:solidFill>
              </a:rPr>
              <a:t>1993</a:t>
            </a:r>
            <a:r>
              <a:rPr lang="en-US" altLang="en-US" sz="1000" dirty="0">
                <a:solidFill>
                  <a:schemeClr val="tx2"/>
                </a:solidFill>
              </a:rPr>
              <a:t>. </a:t>
            </a:r>
            <a:r>
              <a:rPr lang="en-US" altLang="en-US" sz="1000" dirty="0" smtClean="0"/>
              <a:t>See also </a:t>
            </a:r>
            <a:r>
              <a:rPr lang="en-US" altLang="en-US" sz="1000" dirty="0" smtClean="0">
                <a:solidFill>
                  <a:schemeClr val="tx2"/>
                </a:solidFill>
              </a:rPr>
              <a:t>Court </a:t>
            </a:r>
            <a:r>
              <a:rPr lang="en-US" altLang="en-US" sz="1000" dirty="0">
                <a:solidFill>
                  <a:schemeClr val="tx2"/>
                </a:solidFill>
              </a:rPr>
              <a:t>Jews, </a:t>
            </a:r>
            <a:r>
              <a:rPr lang="en-US" altLang="en-US" sz="700" dirty="0">
                <a:solidFill>
                  <a:schemeClr val="tx2"/>
                </a:solidFill>
                <a:hlinkClick r:id="rId2"/>
              </a:rPr>
              <a:t>http://</a:t>
            </a:r>
            <a:r>
              <a:rPr lang="en-US" altLang="en-US" sz="700" dirty="0" smtClean="0">
                <a:solidFill>
                  <a:schemeClr val="tx2"/>
                </a:solidFill>
                <a:hlinkClick r:id="rId2"/>
              </a:rPr>
              <a:t>www.jewishencyclopedia.com/articles/4709-court-jews</a:t>
            </a:r>
            <a:r>
              <a:rPr lang="en-US" altLang="en-US" sz="700" dirty="0" smtClean="0">
                <a:solidFill>
                  <a:schemeClr val="tx2"/>
                </a:solidFill>
              </a:rPr>
              <a:t> </a:t>
            </a:r>
          </a:p>
          <a:p>
            <a:pPr marL="0" indent="0">
              <a:buNone/>
            </a:pPr>
            <a:r>
              <a:rPr lang="en-US" altLang="en-US" sz="1000" b="1" dirty="0" smtClean="0"/>
              <a:t>2. </a:t>
            </a:r>
            <a:r>
              <a:rPr lang="en-US" altLang="en-US" sz="1000" dirty="0" smtClean="0"/>
              <a:t>Werner </a:t>
            </a:r>
            <a:r>
              <a:rPr lang="en-US" altLang="en-US" sz="1000" dirty="0"/>
              <a:t>Sombart (1863-1941), a German economist and sociologist, authored a leading study on “the influence of Jews on modern economic life.” His book, Die </a:t>
            </a:r>
            <a:r>
              <a:rPr lang="en-US" altLang="en-US" sz="1000" dirty="0" err="1"/>
              <a:t>Juden</a:t>
            </a:r>
            <a:r>
              <a:rPr lang="en-US" altLang="en-US" sz="1000" dirty="0"/>
              <a:t> und das </a:t>
            </a:r>
            <a:r>
              <a:rPr lang="en-US" altLang="en-US" sz="1000" dirty="0" err="1"/>
              <a:t>Wirtschaftsleben</a:t>
            </a:r>
            <a:r>
              <a:rPr lang="en-US" altLang="en-US" sz="1000" dirty="0"/>
              <a:t> (1911), is considered a pendant to Max Weber's study on the connection between Protestantism (especially Calvinism) and Capitalism, only that Sombart puts the Jews at the core of the development. Sombart even linked the shift of the center of gravity of mercantilist and capitalist economy since the sixteenth century to Jewish migrations. The causes Sombart assigned for Jewish economic success include dispersion over a wide area, treatment as strangers, semi-citizenship, wealth, </a:t>
            </a:r>
            <a:r>
              <a:rPr lang="en-US" altLang="en-US" sz="1000" dirty="0" err="1"/>
              <a:t>Deutoronomy</a:t>
            </a:r>
            <a:r>
              <a:rPr lang="en-US" altLang="en-US" sz="1000" dirty="0"/>
              <a:t> 23:20 [“You may charge a foreigner interest, but not a brother Israelite”], Ghetto life, and a long experience in money dealing. </a:t>
            </a:r>
            <a:r>
              <a:rPr lang="en-US" altLang="en-US" sz="1000" dirty="0" smtClean="0">
                <a:solidFill>
                  <a:schemeClr val="tx2"/>
                </a:solidFill>
              </a:rPr>
              <a:t>Source: Werner </a:t>
            </a:r>
            <a:r>
              <a:rPr lang="en-US" altLang="en-US" sz="1000" dirty="0">
                <a:solidFill>
                  <a:schemeClr val="tx2"/>
                </a:solidFill>
              </a:rPr>
              <a:t>Sombart, </a:t>
            </a:r>
            <a:r>
              <a:rPr lang="en-US" altLang="en-US" sz="1000" i="1" dirty="0">
                <a:solidFill>
                  <a:schemeClr val="tx2"/>
                </a:solidFill>
              </a:rPr>
              <a:t>The Jews and Modern Capitalism, </a:t>
            </a:r>
            <a:r>
              <a:rPr lang="en-US" altLang="en-US" sz="1000" dirty="0">
                <a:solidFill>
                  <a:schemeClr val="tx2"/>
                </a:solidFill>
              </a:rPr>
              <a:t>Translated with notes, by M. Epstein, New York: Burt Franklin, 1969</a:t>
            </a:r>
            <a:r>
              <a:rPr lang="en-US" altLang="en-US" sz="1000" dirty="0" smtClean="0">
                <a:solidFill>
                  <a:schemeClr val="tx2"/>
                </a:solidFill>
              </a:rPr>
              <a:t>.</a:t>
            </a:r>
            <a:r>
              <a:rPr lang="en-US" altLang="en-US" sz="1000" dirty="0"/>
              <a:t> </a:t>
            </a:r>
            <a:endParaRPr lang="en-US" altLang="en-US" sz="1000" dirty="0" smtClean="0"/>
          </a:p>
          <a:p>
            <a:pPr marL="0" indent="0">
              <a:buNone/>
            </a:pPr>
            <a:r>
              <a:rPr lang="en-US" altLang="en-US" sz="1000" b="1" dirty="0" smtClean="0"/>
              <a:t>3. </a:t>
            </a:r>
            <a:r>
              <a:rPr lang="en-US" altLang="en-US" sz="1000" dirty="0" smtClean="0"/>
              <a:t>Richard </a:t>
            </a:r>
            <a:r>
              <a:rPr lang="en-US" altLang="en-US" sz="1000" dirty="0"/>
              <a:t>Levy (</a:t>
            </a:r>
            <a:r>
              <a:rPr lang="en-US" altLang="en-US" sz="1000" i="1" dirty="0">
                <a:solidFill>
                  <a:schemeClr val="tx2"/>
                </a:solidFill>
              </a:rPr>
              <a:t>Antisemitism in the Modern World</a:t>
            </a:r>
            <a:r>
              <a:rPr lang="en-US" altLang="en-US" sz="1000" dirty="0"/>
              <a:t>, 1991, pp. 14-21) noted that from the early 1870s, the Jews began to influence public opinion by developing the mass-circulation daily newspapers of central Europe as “profitable enterprises that relied on advertising revenues rather than subscriptions or sales</a:t>
            </a:r>
            <a:r>
              <a:rPr lang="en-US" altLang="en-US" sz="1000" dirty="0" smtClean="0"/>
              <a:t>.”</a:t>
            </a:r>
          </a:p>
          <a:p>
            <a:pPr marL="0" indent="0">
              <a:buNone/>
            </a:pPr>
            <a:r>
              <a:rPr lang="en-US" altLang="en-US" sz="1000" b="1" dirty="0" smtClean="0"/>
              <a:t>4. </a:t>
            </a:r>
            <a:r>
              <a:rPr lang="en-US" altLang="en-US" sz="1000" dirty="0" smtClean="0"/>
              <a:t>Jean-François </a:t>
            </a:r>
            <a:r>
              <a:rPr lang="en-US" altLang="en-US" sz="1000" dirty="0" err="1"/>
              <a:t>Goulon</a:t>
            </a:r>
            <a:r>
              <a:rPr lang="en-US" altLang="en-US" sz="1000" dirty="0"/>
              <a:t> (</a:t>
            </a:r>
            <a:r>
              <a:rPr lang="en-US" altLang="en-US" sz="1000" i="1" dirty="0">
                <a:solidFill>
                  <a:schemeClr val="tx2"/>
                </a:solidFill>
              </a:rPr>
              <a:t>La guerre des </a:t>
            </a:r>
            <a:r>
              <a:rPr lang="en-US" altLang="en-US" sz="1000" i="1" dirty="0" err="1">
                <a:solidFill>
                  <a:schemeClr val="tx2"/>
                </a:solidFill>
              </a:rPr>
              <a:t>monnaies</a:t>
            </a:r>
            <a:r>
              <a:rPr lang="en-US" altLang="en-US" sz="1000" dirty="0">
                <a:solidFill>
                  <a:schemeClr val="tx2"/>
                </a:solidFill>
              </a:rPr>
              <a:t>, 2013, page 23</a:t>
            </a:r>
            <a:r>
              <a:rPr lang="en-US" altLang="en-US" sz="1000" dirty="0"/>
              <a:t>) noted that Chinese economist </a:t>
            </a:r>
            <a:r>
              <a:rPr lang="en-US" altLang="en-US" sz="1000" dirty="0" err="1"/>
              <a:t>Hongbing</a:t>
            </a:r>
            <a:r>
              <a:rPr lang="en-US" altLang="en-US" sz="1000" dirty="0"/>
              <a:t> Song's book "</a:t>
            </a:r>
            <a:r>
              <a:rPr lang="en-US" altLang="en-US" sz="1000" i="1" dirty="0">
                <a:solidFill>
                  <a:schemeClr val="tx2"/>
                </a:solidFill>
              </a:rPr>
              <a:t>Currency Wars</a:t>
            </a:r>
            <a:r>
              <a:rPr lang="en-US" altLang="en-US" sz="1000" dirty="0"/>
              <a:t>" (published in 2007) estimated the "secret" wealth of the Jewish "Rothschild dynasty" at $50 trillion (he said those who believe that Bill Gates is the wealthiest man on earth--$73.7 billion--are misinformed).</a:t>
            </a:r>
          </a:p>
          <a:p>
            <a:pPr marL="0" indent="0">
              <a:buNone/>
            </a:pPr>
            <a:r>
              <a:rPr lang="en-US" altLang="en-US" sz="1000" b="1" dirty="0" smtClean="0"/>
              <a:t>5. </a:t>
            </a:r>
            <a:r>
              <a:rPr lang="en-US" altLang="en-US" sz="1000" dirty="0" smtClean="0"/>
              <a:t>Currently </a:t>
            </a:r>
            <a:r>
              <a:rPr lang="en-US" altLang="en-US" sz="1000" dirty="0"/>
              <a:t>(2016) the top gatekeepers of the US economy are three American Jews who were nominated by the US President and confirmed by the US Senate: Janet Yellen (chair of the Federal Reserve), Stanley Fischer (vice chair of the Federal Reserve, and former governor of the Bank of Israel), and Jack Lew (Secretary of the Treasury</a:t>
            </a:r>
            <a:r>
              <a:rPr lang="en-US" altLang="en-US" sz="1000" dirty="0" smtClean="0">
                <a:solidFill>
                  <a:schemeClr val="tx2"/>
                </a:solidFill>
              </a:rPr>
              <a:t>). See slides 285-288</a:t>
            </a:r>
            <a:r>
              <a:rPr lang="en-US" altLang="en-US" sz="1000" dirty="0" smtClean="0"/>
              <a:t>. </a:t>
            </a:r>
            <a:r>
              <a:rPr lang="en-US" altLang="en-US" sz="1000" dirty="0"/>
              <a:t>According to the financial magazine </a:t>
            </a:r>
            <a:r>
              <a:rPr lang="en-US" altLang="en-US" sz="1000" i="1" dirty="0"/>
              <a:t>Forbes Israel</a:t>
            </a:r>
            <a:r>
              <a:rPr lang="en-US" altLang="en-US" sz="1000" dirty="0"/>
              <a:t>, 151 Jewish billionaires exist worldwide, 14 of whom are Israeli, </a:t>
            </a:r>
            <a:r>
              <a:rPr lang="en-US" altLang="en-US" sz="1000" i="1" dirty="0">
                <a:solidFill>
                  <a:schemeClr val="tx2"/>
                </a:solidFill>
              </a:rPr>
              <a:t>Israel </a:t>
            </a:r>
            <a:r>
              <a:rPr lang="en-US" altLang="en-US" sz="1000" i="1" dirty="0" err="1">
                <a:solidFill>
                  <a:schemeClr val="tx2"/>
                </a:solidFill>
              </a:rPr>
              <a:t>Hayom</a:t>
            </a:r>
            <a:r>
              <a:rPr lang="en-US" altLang="en-US" sz="1000" dirty="0">
                <a:solidFill>
                  <a:schemeClr val="tx2"/>
                </a:solidFill>
              </a:rPr>
              <a:t>, 4/5/2012, </a:t>
            </a:r>
            <a:r>
              <a:rPr lang="en-US" altLang="en-US" sz="200" dirty="0">
                <a:solidFill>
                  <a:schemeClr val="tx2"/>
                </a:solidFill>
                <a:hlinkClick r:id="rId3"/>
              </a:rPr>
              <a:t>http://</a:t>
            </a:r>
            <a:r>
              <a:rPr lang="en-US" altLang="en-US" sz="200" dirty="0" smtClean="0">
                <a:solidFill>
                  <a:schemeClr val="tx2"/>
                </a:solidFill>
                <a:hlinkClick r:id="rId3"/>
              </a:rPr>
              <a:t>www.israelhayom.com/site/newsletter_article.php?id=3821</a:t>
            </a:r>
            <a:r>
              <a:rPr lang="en-US" altLang="en-US" sz="200" dirty="0" smtClean="0">
                <a:solidFill>
                  <a:schemeClr val="tx2"/>
                </a:solidFill>
              </a:rPr>
              <a:t> </a:t>
            </a:r>
            <a:endParaRPr lang="en-US" altLang="en-US" sz="200" dirty="0">
              <a:solidFill>
                <a:schemeClr val="tx2"/>
              </a:solidFill>
            </a:endParaRPr>
          </a:p>
          <a:p>
            <a:pPr marL="0" indent="0">
              <a:buNone/>
            </a:pPr>
            <a:r>
              <a:rPr lang="en-US" altLang="en-US" sz="1000" b="1" dirty="0" smtClean="0"/>
              <a:t>6. </a:t>
            </a:r>
            <a:r>
              <a:rPr lang="en-US" altLang="en-US" sz="1000" dirty="0" smtClean="0"/>
              <a:t>Currently </a:t>
            </a:r>
            <a:r>
              <a:rPr lang="en-US" altLang="en-US" sz="1000" dirty="0"/>
              <a:t>(2016) </a:t>
            </a:r>
            <a:r>
              <a:rPr lang="en-US" altLang="en-US" sz="1000" dirty="0" smtClean="0"/>
              <a:t>out of the </a:t>
            </a:r>
            <a:r>
              <a:rPr lang="en-US" altLang="en-US" sz="1000" dirty="0"/>
              <a:t>nine </a:t>
            </a:r>
            <a:r>
              <a:rPr lang="en-US" altLang="en-US" sz="1000" dirty="0" smtClean="0"/>
              <a:t>US </a:t>
            </a:r>
            <a:r>
              <a:rPr lang="en-US" altLang="en-US" sz="1000" dirty="0"/>
              <a:t>Supreme Court justices, three are </a:t>
            </a:r>
            <a:r>
              <a:rPr lang="en-US" altLang="en-US" sz="1000" dirty="0" smtClean="0"/>
              <a:t>American Jews </a:t>
            </a:r>
            <a:r>
              <a:rPr lang="en-US" altLang="en-US" sz="1000" dirty="0"/>
              <a:t>who were nominated by the US President and confirmed by the US Senate: Ruth Bader Ginsburg, Stephen G. Breyer, and Elena Kagan. Following the death of Supreme Court justice Antonin Scalia in 2016, the US President nominated Merrick Garland (who is Jewish) to fill the Supreme Court </a:t>
            </a:r>
            <a:r>
              <a:rPr lang="en-US" altLang="en-US" sz="1000" dirty="0" smtClean="0"/>
              <a:t>seat [if Garland is confirmed, Jews will constitute nearly 50%  of US Supreme Court justices]. </a:t>
            </a:r>
            <a:r>
              <a:rPr lang="en-US" altLang="en-US" sz="1000" dirty="0" smtClean="0">
                <a:solidFill>
                  <a:schemeClr val="tx2"/>
                </a:solidFill>
              </a:rPr>
              <a:t>See slides 162-164</a:t>
            </a:r>
          </a:p>
          <a:p>
            <a:pPr marL="0" indent="0">
              <a:buNone/>
            </a:pPr>
            <a:r>
              <a:rPr lang="en-US" altLang="en-US" sz="1000" b="1" dirty="0" smtClean="0"/>
              <a:t>7</a:t>
            </a:r>
            <a:r>
              <a:rPr lang="en-US" altLang="en-US" sz="1000" dirty="0" smtClean="0"/>
              <a:t>. J</a:t>
            </a:r>
            <a:r>
              <a:rPr lang="en-US" altLang="en-US" sz="1000" dirty="0"/>
              <a:t>. J. Goldberg [the editor of the Jewish weekly newspaper </a:t>
            </a:r>
            <a:r>
              <a:rPr lang="en-US" altLang="en-US" sz="1000" i="1" dirty="0" smtClean="0"/>
              <a:t>The </a:t>
            </a:r>
            <a:r>
              <a:rPr lang="en-US" altLang="en-US" sz="1000" i="1" dirty="0"/>
              <a:t>Forward </a:t>
            </a:r>
            <a:r>
              <a:rPr lang="en-US" altLang="en-US" sz="1000" dirty="0"/>
              <a:t>and the author of  </a:t>
            </a:r>
            <a:r>
              <a:rPr lang="en-US" altLang="en-US" sz="1000" i="1" dirty="0"/>
              <a:t>Jewish Power: Inside the American Jewish Establishment</a:t>
            </a:r>
            <a:r>
              <a:rPr lang="en-US" altLang="en-US" sz="1000" dirty="0"/>
              <a:t>] </a:t>
            </a:r>
            <a:r>
              <a:rPr lang="en-US" altLang="en-US" sz="1000" dirty="0" smtClean="0"/>
              <a:t>noted two governing principles developed by Israeli </a:t>
            </a:r>
            <a:r>
              <a:rPr lang="en-US" altLang="en-US" sz="1000" dirty="0"/>
              <a:t>ambassador to the United States, </a:t>
            </a:r>
            <a:r>
              <a:rPr lang="en-US" altLang="en-US" sz="1000" dirty="0" err="1"/>
              <a:t>Simcha</a:t>
            </a:r>
            <a:r>
              <a:rPr lang="en-US" altLang="en-US" sz="1000" dirty="0"/>
              <a:t> </a:t>
            </a:r>
            <a:r>
              <a:rPr lang="en-US" altLang="en-US" sz="1000" dirty="0" err="1"/>
              <a:t>Dinitz</a:t>
            </a:r>
            <a:r>
              <a:rPr lang="en-US" altLang="en-US" sz="1000" dirty="0" smtClean="0"/>
              <a:t>: (1) </a:t>
            </a:r>
            <a:r>
              <a:rPr lang="en-US" altLang="en-US" sz="1000" dirty="0"/>
              <a:t>“Israelis were the only ones entitled to decide Israeli policy” and </a:t>
            </a:r>
            <a:r>
              <a:rPr lang="en-US" altLang="en-US" sz="1000" dirty="0" smtClean="0"/>
              <a:t>(2) </a:t>
            </a:r>
            <a:r>
              <a:rPr lang="en-US" altLang="en-US" sz="1000" dirty="0"/>
              <a:t>“American Jews should stand publicly united with Israel and air disputes only in private</a:t>
            </a:r>
            <a:r>
              <a:rPr lang="en-US" altLang="en-US" sz="1000" dirty="0" smtClean="0"/>
              <a:t>.” </a:t>
            </a:r>
            <a:r>
              <a:rPr lang="en-US" altLang="en-US" sz="1000" dirty="0" err="1" smtClean="0">
                <a:solidFill>
                  <a:schemeClr val="tx2"/>
                </a:solidFill>
              </a:rPr>
              <a:t>Mearsheimer</a:t>
            </a:r>
            <a:r>
              <a:rPr lang="en-US" altLang="en-US" sz="1000" dirty="0" smtClean="0">
                <a:solidFill>
                  <a:schemeClr val="tx2"/>
                </a:solidFill>
              </a:rPr>
              <a:t> </a:t>
            </a:r>
            <a:r>
              <a:rPr lang="en-US" altLang="en-US" sz="1000" dirty="0">
                <a:solidFill>
                  <a:schemeClr val="tx2"/>
                </a:solidFill>
              </a:rPr>
              <a:t>and Walt, </a:t>
            </a:r>
            <a:r>
              <a:rPr lang="en-US" altLang="en-US" sz="1000" i="1" dirty="0">
                <a:solidFill>
                  <a:schemeClr val="tx2"/>
                </a:solidFill>
              </a:rPr>
              <a:t>The Israel lobby and U.S. foreign policy </a:t>
            </a:r>
            <a:r>
              <a:rPr lang="en-US" altLang="en-US" sz="1000" dirty="0">
                <a:solidFill>
                  <a:schemeClr val="tx2"/>
                </a:solidFill>
              </a:rPr>
              <a:t>(2007), pages 14, 119, 123-124.</a:t>
            </a:r>
            <a:endParaRPr lang="en-US" altLang="en-US" sz="1000" dirty="0" smtClean="0">
              <a:solidFill>
                <a:schemeClr val="tx2"/>
              </a:solidFill>
            </a:endParaRPr>
          </a:p>
          <a:p>
            <a:pPr marL="0" indent="0">
              <a:buNone/>
            </a:pPr>
            <a:r>
              <a:rPr lang="it-IT" altLang="en-US" sz="1000" b="1" dirty="0" smtClean="0">
                <a:solidFill>
                  <a:schemeClr val="tx2"/>
                </a:solidFill>
              </a:rPr>
              <a:t>8</a:t>
            </a:r>
            <a:r>
              <a:rPr lang="it-IT" altLang="en-US" sz="1000" dirty="0" smtClean="0">
                <a:solidFill>
                  <a:schemeClr val="tx2"/>
                </a:solidFill>
              </a:rPr>
              <a:t>. Benjamin Netanyahu [Israeli </a:t>
            </a:r>
            <a:r>
              <a:rPr lang="it-IT" altLang="en-US" sz="1000" dirty="0">
                <a:solidFill>
                  <a:schemeClr val="tx2"/>
                </a:solidFill>
              </a:rPr>
              <a:t>Prime Minister, 1996-99 &amp; </a:t>
            </a:r>
            <a:r>
              <a:rPr lang="it-IT" altLang="en-US" sz="1000" dirty="0" smtClean="0">
                <a:solidFill>
                  <a:schemeClr val="tx2"/>
                </a:solidFill>
              </a:rPr>
              <a:t>2009-present]: </a:t>
            </a:r>
            <a:r>
              <a:rPr lang="en-US" altLang="en-US" sz="1000" b="1" dirty="0">
                <a:solidFill>
                  <a:schemeClr val="tx2"/>
                </a:solidFill>
              </a:rPr>
              <a:t>“I know what America is.. America is a thing you can move very easily, move it in the right direction.”</a:t>
            </a:r>
            <a:r>
              <a:rPr lang="en-US" altLang="en-US" sz="1000" dirty="0"/>
              <a:t> Quoted in “What Do Israelis Think About Americans? Start With Disdain,” </a:t>
            </a:r>
            <a:r>
              <a:rPr lang="en-US" altLang="en-US" sz="1000" i="1" dirty="0"/>
              <a:t>The Jewish Daily Forward</a:t>
            </a:r>
            <a:r>
              <a:rPr lang="en-US" altLang="en-US" sz="1000" dirty="0"/>
              <a:t>, 3/8/2015, </a:t>
            </a:r>
            <a:r>
              <a:rPr lang="en-US" altLang="en-US" sz="500" dirty="0">
                <a:hlinkClick r:id="rId4"/>
              </a:rPr>
              <a:t>http://forward.com/articles/216074/what-do-israelis-think-about-americans-start-with/</a:t>
            </a:r>
            <a:r>
              <a:rPr lang="en-US" altLang="en-US" sz="500" dirty="0"/>
              <a:t>  </a:t>
            </a:r>
          </a:p>
        </p:txBody>
      </p:sp>
      <p:cxnSp>
        <p:nvCxnSpPr>
          <p:cNvPr id="3" name="Straight Connector 2"/>
          <p:cNvCxnSpPr/>
          <p:nvPr/>
        </p:nvCxnSpPr>
        <p:spPr bwMode="auto">
          <a:xfrm>
            <a:off x="0" y="3429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76200" y="47529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50577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60483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440055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653415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674889477"/>
      </p:ext>
    </p:extLst>
  </p:cSld>
  <p:clrMapOvr>
    <a:masterClrMapping/>
  </p:clrMapOvr>
  <p:transition/>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90" name="Picture 2" descr="The Israel Lobby and U.S. Foreign Poli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4200" y="1"/>
            <a:ext cx="2209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2691" name="TextBox 3"/>
          <p:cNvSpPr txBox="1">
            <a:spLocks noChangeArrowheads="1"/>
          </p:cNvSpPr>
          <p:nvPr/>
        </p:nvSpPr>
        <p:spPr bwMode="auto">
          <a:xfrm>
            <a:off x="6934200" y="2895600"/>
            <a:ext cx="22098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t>The Israel lobby employs mutually reinforcing strategies </a:t>
            </a:r>
          </a:p>
          <a:p>
            <a:pPr eaLnBrk="1" hangingPunct="1">
              <a:spcBef>
                <a:spcPct val="0"/>
              </a:spcBef>
              <a:buFontTx/>
              <a:buNone/>
            </a:pPr>
            <a:r>
              <a:rPr lang="en-US" altLang="en-US" sz="1200" dirty="0" smtClean="0">
                <a:solidFill>
                  <a:srgbClr val="FFFF00"/>
                </a:solidFill>
              </a:rPr>
              <a:t>If </a:t>
            </a:r>
            <a:r>
              <a:rPr lang="en-US" altLang="en-US" sz="1200" dirty="0">
                <a:solidFill>
                  <a:srgbClr val="FFFF00"/>
                </a:solidFill>
              </a:rPr>
              <a:t>politicians know that it is risky to question Israeli policy or the United States’ unyielding support for Israel, then it will be harder for the mainstream media to locate authoritative voices that are willing to disagree with the lobby’s views. </a:t>
            </a:r>
          </a:p>
          <a:p>
            <a:pPr eaLnBrk="1" hangingPunct="1">
              <a:spcBef>
                <a:spcPct val="0"/>
              </a:spcBef>
              <a:buFontTx/>
              <a:buNone/>
            </a:pPr>
            <a:r>
              <a:rPr lang="en-US" altLang="en-US" sz="1200" dirty="0" smtClean="0">
                <a:solidFill>
                  <a:srgbClr val="FFFF00"/>
                </a:solidFill>
              </a:rPr>
              <a:t>If </a:t>
            </a:r>
            <a:r>
              <a:rPr lang="en-US" altLang="en-US" sz="1200" dirty="0">
                <a:solidFill>
                  <a:srgbClr val="FFFF00"/>
                </a:solidFill>
              </a:rPr>
              <a:t>public discourse about Israel can be shaped so that most Americans have generally positive impressions of the Jewish state, then politicians will have even more reason to follow the lobby’s lead. </a:t>
            </a:r>
          </a:p>
          <a:p>
            <a:pPr eaLnBrk="1" hangingPunct="1">
              <a:spcBef>
                <a:spcPct val="0"/>
              </a:spcBef>
              <a:buFontTx/>
              <a:buNone/>
            </a:pPr>
            <a:r>
              <a:rPr lang="en-US" altLang="en-US" sz="1200" dirty="0" smtClean="0">
                <a:solidFill>
                  <a:srgbClr val="FFFF00"/>
                </a:solidFill>
              </a:rPr>
              <a:t>Playing </a:t>
            </a:r>
            <a:r>
              <a:rPr lang="en-US" altLang="en-US" sz="1200" dirty="0">
                <a:solidFill>
                  <a:srgbClr val="FFFF00"/>
                </a:solidFill>
              </a:rPr>
              <a:t>the anti-Semitism card stifles discussion even more and allows myths about Israel to survive unchallenged </a:t>
            </a:r>
            <a:r>
              <a:rPr lang="en-US" altLang="en-US" sz="1200" dirty="0"/>
              <a:t>page 196</a:t>
            </a:r>
          </a:p>
        </p:txBody>
      </p:sp>
      <p:pic>
        <p:nvPicPr>
          <p:cNvPr id="5" name="Picture 2" descr="https://cdn.shopify.com/s/files/1/0511/5897/products/Publication_330_15page_cropped_bowker_1.png?v=145875430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76800" y="0"/>
            <a:ext cx="1929929" cy="2895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 y="0"/>
            <a:ext cx="4897445" cy="7478970"/>
          </a:xfrm>
          <a:prstGeom prst="rect">
            <a:avLst/>
          </a:prstGeom>
          <a:noFill/>
        </p:spPr>
        <p:txBody>
          <a:bodyPr wrap="square" rtlCol="0">
            <a:spAutoFit/>
          </a:bodyPr>
          <a:lstStyle/>
          <a:p>
            <a:r>
              <a:rPr lang="en-US" sz="1200" dirty="0" smtClean="0"/>
              <a:t>The </a:t>
            </a:r>
            <a:r>
              <a:rPr lang="en-US" sz="1200" dirty="0"/>
              <a:t>Israel lobby exerts incredible power and influence over America. Some identify only one organization, the American Israel Public Affairs Committee (AIPAC), as “the lobby” citing its influence on Capitol Hill. This is wrong. Many interconnected organizations channel their power and influence through AIPAC in Congress. Hundreds more “mini-AIPAC’s” coordinate with AIPAC and their own national office to lobby state legislatures to pass model legislation and spending authorizations benefitting Israel—without publically disclosing most of their lobbying activities. Others operate quietly, policing what is allowed to appear in mainstream news media and channeling “hush money” to civil rights organizations to keep them out of grassroots pro-Palestinian movements. Coordinated, effective and highly averse to public scrutiny, the Israel Affinity Organizations that make up the lobby have transformed America. While some informed voters know the U.S. provides more foreign aid to Israel than any other country, the total flow of charitable, tax dollar, military aid, intelligence and “opportunity cost” are unknown to those footing the bill—and the lobby is determined to keep it that way.</a:t>
            </a:r>
          </a:p>
          <a:p>
            <a:endParaRPr lang="en-US" sz="1200" dirty="0"/>
          </a:p>
          <a:p>
            <a:r>
              <a:rPr lang="en-US" sz="1200" dirty="0"/>
              <a:t>Yet storm clouds are gathering over Israel’s lobby. Public opinion polls asking the right questions indicate Americans are nowhere near as approving of unconditional support as many Israel lobbyists insist. Most American Jews have nothing to do with Israel lobbying organizations. More important, broad and deep societal changes, along with the technology-driven rise of alternative and social media, are transforming large numbers of Americans from mostly unaware supporters into informed and active dissenters.</a:t>
            </a:r>
          </a:p>
          <a:p>
            <a:endParaRPr lang="en-US" sz="1200" dirty="0"/>
          </a:p>
          <a:p>
            <a:r>
              <a:rPr lang="en-US" sz="1200" dirty="0"/>
              <a:t>Big Israel is a comprehensive, historical, data-driven analysis of how the Israel lobby exerts influence across the United States. Based on a detailed review of more than 4,000 nonprofit organization tax returns, declassified U.S. government files and closely-held internal reports from Israel lobby organizations, Big Israel reveals how staid, respectable and bona fide social welfare organizations transformed themselves into a networked lobby for a foreign country—inflicting immense damage on average Americans. Big Israel offers many surprising insights into the Israel lobby’s strengths and weaknesses so that Americans working for peace and justice in Middle East policymaking can finally turn down the rolling thunder of propaganda and take effective action</a:t>
            </a:r>
            <a:r>
              <a:rPr lang="en-US" sz="1200" dirty="0">
                <a:solidFill>
                  <a:schemeClr val="tx2"/>
                </a:solidFill>
              </a:rPr>
              <a:t>. </a:t>
            </a:r>
            <a:r>
              <a:rPr lang="en-US" sz="1200" dirty="0" smtClean="0">
                <a:solidFill>
                  <a:schemeClr val="tx2"/>
                </a:solidFill>
              </a:rPr>
              <a:t>[2016]</a:t>
            </a:r>
            <a:endParaRPr lang="en-US" sz="1200" dirty="0">
              <a:solidFill>
                <a:schemeClr val="tx2"/>
              </a:solidFill>
            </a:endParaRPr>
          </a:p>
          <a:p>
            <a:endParaRPr lang="en-US" sz="1200" dirty="0" smtClean="0"/>
          </a:p>
          <a:p>
            <a:endParaRPr lang="en-US" sz="1200" dirty="0"/>
          </a:p>
          <a:p>
            <a:endParaRPr lang="en-US" sz="1200" dirty="0"/>
          </a:p>
        </p:txBody>
      </p:sp>
      <p:sp>
        <p:nvSpPr>
          <p:cNvPr id="3" name="Rectangle 2"/>
          <p:cNvSpPr/>
          <p:nvPr/>
        </p:nvSpPr>
        <p:spPr>
          <a:xfrm>
            <a:off x="4876800" y="2923308"/>
            <a:ext cx="1930400" cy="3831818"/>
          </a:xfrm>
          <a:prstGeom prst="rect">
            <a:avLst/>
          </a:prstGeom>
        </p:spPr>
        <p:txBody>
          <a:bodyPr wrap="square">
            <a:spAutoFit/>
          </a:bodyPr>
          <a:lstStyle/>
          <a:p>
            <a:r>
              <a:rPr lang="en-US" sz="900" dirty="0">
                <a:solidFill>
                  <a:schemeClr val="tx2"/>
                </a:solidFill>
              </a:rPr>
              <a:t>Grant F. Smith lives, researches and writes about the Israel lobby in Washington, DC. </a:t>
            </a:r>
            <a:endParaRPr lang="en-US" sz="900" dirty="0" smtClean="0">
              <a:solidFill>
                <a:schemeClr val="tx2"/>
              </a:solidFill>
            </a:endParaRPr>
          </a:p>
          <a:p>
            <a:r>
              <a:rPr lang="en-US" sz="900" dirty="0">
                <a:solidFill>
                  <a:schemeClr val="tx2"/>
                </a:solidFill>
              </a:rPr>
              <a:t>Smith is director of the Institute for Research: Middle Eastern Policy (</a:t>
            </a:r>
            <a:r>
              <a:rPr lang="en-US" sz="900" dirty="0" err="1">
                <a:solidFill>
                  <a:schemeClr val="tx2"/>
                </a:solidFill>
              </a:rPr>
              <a:t>IRmep</a:t>
            </a:r>
            <a:r>
              <a:rPr lang="en-US" sz="900" dirty="0">
                <a:solidFill>
                  <a:schemeClr val="tx2"/>
                </a:solidFill>
              </a:rPr>
              <a:t>), a nonprofit organization that studies U.S. Middle East policy formulation. Smith’s research about the lobby is frequently published at the Antiwar.com news website and the Washington Report on Middle East Affairs magazine. Big Israel is Smith’s eighth book about the Israel lobby. In his thirty-year professional career as a researcher, Smith has investigated financial services and global telecommunications industries, worked in twenty-two countries assessing the impact of regulatory and trade regime changes, and managed multinational research teams. Smith has a BA in International Relations from the University of Minnesota and MIM (Master of International Management) from the University of St. Thomas in St. Paul</a:t>
            </a:r>
            <a:r>
              <a:rPr lang="en-US" sz="900" dirty="0" smtClean="0">
                <a:solidFill>
                  <a:schemeClr val="tx2"/>
                </a:solidFill>
              </a:rPr>
              <a:t>.</a:t>
            </a:r>
            <a:endParaRPr lang="en-US" sz="900" dirty="0">
              <a:solidFill>
                <a:schemeClr val="tx2"/>
              </a:solidFill>
            </a:endParaRPr>
          </a:p>
        </p:txBody>
      </p:sp>
      <p:cxnSp>
        <p:nvCxnSpPr>
          <p:cNvPr id="6" name="Straight Connector 5"/>
          <p:cNvCxnSpPr/>
          <p:nvPr/>
        </p:nvCxnSpPr>
        <p:spPr bwMode="auto">
          <a:xfrm>
            <a:off x="68580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14" name="Picture 2" descr="Guilt by Association: How Deception and Self-Deceit Took America to W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0"/>
            <a:ext cx="3429000"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3715" name="TextBox 2"/>
          <p:cNvSpPr txBox="1">
            <a:spLocks noChangeArrowheads="1"/>
          </p:cNvSpPr>
          <p:nvPr/>
        </p:nvSpPr>
        <p:spPr bwMode="auto">
          <a:xfrm>
            <a:off x="0" y="0"/>
            <a:ext cx="5715000" cy="7340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a:t>
            </a:r>
            <a:r>
              <a:rPr lang="en-US" altLang="en-US" sz="4400" b="1" i="1" dirty="0">
                <a:solidFill>
                  <a:srgbClr val="FFFF00"/>
                </a:solidFill>
              </a:rPr>
              <a:t>Guilt by Association </a:t>
            </a:r>
            <a:r>
              <a:rPr lang="en-US" altLang="en-US" sz="1300" dirty="0"/>
              <a:t>makes treason transparent. The corruption that plagues American politics is traced to an alliance with elites and extremists loyal to the Land of Israel. Unable to rid politics of campaign finance corruption, the U.S. finds its security imperiled by those skilled at deceiving America into waging wars for the Zionist state.</a:t>
            </a:r>
          </a:p>
          <a:p>
            <a:pPr eaLnBrk="1" hangingPunct="1">
              <a:spcBef>
                <a:spcPct val="0"/>
              </a:spcBef>
              <a:buFontTx/>
              <a:buNone/>
            </a:pPr>
            <a:r>
              <a:rPr lang="en-US" altLang="en-US" sz="1300" dirty="0"/>
              <a:t>Tracing this corruption to criminal syndicates from the 1920s, </a:t>
            </a:r>
            <a:r>
              <a:rPr lang="en-US" altLang="en-US" sz="1300" i="1" dirty="0"/>
              <a:t>Guilt by Association </a:t>
            </a:r>
            <a:r>
              <a:rPr lang="en-US" altLang="en-US" sz="1300" dirty="0"/>
              <a:t>reveals how those skilled at displacing facts with beliefs wield clout from the shadows. Both deception and self-deceit play critical roles in enabling this criminality to expand its reach on a global scale.</a:t>
            </a:r>
          </a:p>
          <a:p>
            <a:pPr eaLnBrk="1" hangingPunct="1">
              <a:spcBef>
                <a:spcPct val="0"/>
              </a:spcBef>
              <a:buFontTx/>
              <a:buNone/>
            </a:pPr>
            <a:r>
              <a:rPr lang="en-US" altLang="en-US" sz="1300" dirty="0"/>
              <a:t>… the book explains how organized crime expanded worldwide while the U.S. discredited itself in the eyes of a global public astounded that Americans would tolerate such corruption to their own detriment.</a:t>
            </a:r>
          </a:p>
          <a:p>
            <a:pPr eaLnBrk="1" hangingPunct="1">
              <a:spcBef>
                <a:spcPct val="0"/>
              </a:spcBef>
              <a:buFontTx/>
              <a:buNone/>
            </a:pPr>
            <a:r>
              <a:rPr lang="en-US" altLang="en-US" sz="1300" dirty="0"/>
              <a:t>Featuring sophisticated analysis presented in layman’s language,</a:t>
            </a:r>
            <a:r>
              <a:rPr lang="en-US" altLang="en-US" sz="1300" i="1" dirty="0">
                <a:solidFill>
                  <a:srgbClr val="FFFFFF"/>
                </a:solidFill>
              </a:rPr>
              <a:t> Guilt by Association </a:t>
            </a:r>
            <a:r>
              <a:rPr lang="en-US" altLang="en-US" sz="1300" dirty="0">
                <a:solidFill>
                  <a:srgbClr val="FFFFFF"/>
                </a:solidFill>
              </a:rPr>
              <a:t>will transform political debate in the U.S. and beyond.</a:t>
            </a:r>
          </a:p>
          <a:p>
            <a:pPr eaLnBrk="1" hangingPunct="1">
              <a:spcBef>
                <a:spcPct val="0"/>
              </a:spcBef>
              <a:buFontTx/>
              <a:buNone/>
            </a:pPr>
            <a:r>
              <a:rPr lang="en-US" altLang="en-US" sz="1300" dirty="0">
                <a:solidFill>
                  <a:srgbClr val="FFFF00"/>
                </a:solidFill>
              </a:rPr>
              <a:t>Author, educator, attorney and adviser on financial policy to thirty-five countries, Jeff Gates served seven years as counsel to the U.S. Senate Committee on Finance (1980-87</a:t>
            </a:r>
            <a:r>
              <a:rPr lang="en-US" altLang="en-US" sz="1300" dirty="0" smtClean="0">
                <a:solidFill>
                  <a:srgbClr val="FFFF00"/>
                </a:solidFill>
              </a:rPr>
              <a:t>).”</a:t>
            </a:r>
          </a:p>
          <a:p>
            <a:pPr eaLnBrk="1" hangingPunct="1">
              <a:spcBef>
                <a:spcPct val="0"/>
              </a:spcBef>
              <a:buFontTx/>
              <a:buNone/>
            </a:pPr>
            <a:endParaRPr lang="en-US" altLang="en-US" sz="1300" dirty="0">
              <a:solidFill>
                <a:srgbClr val="FFFF00"/>
              </a:solidFill>
            </a:endParaRPr>
          </a:p>
          <a:p>
            <a:pPr eaLnBrk="1" hangingPunct="1">
              <a:spcBef>
                <a:spcPct val="0"/>
              </a:spcBef>
              <a:buFontTx/>
              <a:buNone/>
            </a:pPr>
            <a:r>
              <a:rPr lang="en-US" altLang="en-US" sz="1300" dirty="0">
                <a:solidFill>
                  <a:srgbClr val="FFFF00"/>
                </a:solidFill>
              </a:rPr>
              <a:t>The McCain-Feingold’s reform of campaign finance law was a “perfect fit” for the Diaspora-based fundraising used by the Israel lobby. With the emergence of “joint fundraising committees” that “funneled funds to the candidates’ primary campaigns, an individual can donate up to $65,500 to parties and political action committees. “The process works like this. Candidates are summoned for in-depth interviews by the Israel lobby—the American Israel Public Affairs Committee (AIPAC). Those found sufficiently committed to AIPAC’s agenda are provided a list of donors who can be relied on to “max out” their campaign contributions.” This amounts to the repeal of representative government, which was meant to ensure that members of Congress represent the concerns of Americans who reside in states or Congressional districts within the states, “not a nationally dispersed network (a Diaspora) concerned about a foreign country (Israel). Jeff Gates, Guilt by Association: How Deception and Self-Deceit Took America to War (State Street Publications, 2008), pages xviii-xx.  </a:t>
            </a:r>
          </a:p>
          <a:p>
            <a:pPr eaLnBrk="1" hangingPunct="1">
              <a:spcBef>
                <a:spcPct val="0"/>
              </a:spcBef>
              <a:buFontTx/>
              <a:buNone/>
            </a:pPr>
            <a:endParaRPr lang="en-US" altLang="en-US" sz="1200" dirty="0">
              <a:solidFill>
                <a:srgbClr val="FFFF00"/>
              </a:solidFill>
            </a:endParaRPr>
          </a:p>
          <a:p>
            <a:pPr eaLnBrk="1" hangingPunct="1">
              <a:spcBef>
                <a:spcPct val="0"/>
              </a:spcBef>
              <a:buFontTx/>
              <a:buNone/>
            </a:pPr>
            <a:endParaRPr lang="en-US" altLang="en-US" sz="1200" dirty="0">
              <a:solidFill>
                <a:srgbClr val="FFFF00"/>
              </a:solidFill>
            </a:endParaRPr>
          </a:p>
        </p:txBody>
      </p:sp>
      <p:sp>
        <p:nvSpPr>
          <p:cNvPr id="243716" name="TextBox 1"/>
          <p:cNvSpPr txBox="1">
            <a:spLocks noChangeArrowheads="1"/>
          </p:cNvSpPr>
          <p:nvPr/>
        </p:nvSpPr>
        <p:spPr bwMode="auto">
          <a:xfrm>
            <a:off x="5715000" y="3432175"/>
            <a:ext cx="34290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dirty="0">
                <a:solidFill>
                  <a:srgbClr val="FFFF00"/>
                </a:solidFill>
              </a:rPr>
              <a:t>“</a:t>
            </a:r>
            <a:r>
              <a:rPr lang="en-US" altLang="en-US" sz="2400" b="1" i="1" dirty="0">
                <a:solidFill>
                  <a:srgbClr val="FFFF00"/>
                </a:solidFill>
              </a:rPr>
              <a:t>Guilt by Association </a:t>
            </a:r>
            <a:r>
              <a:rPr lang="en-US" altLang="en-US" sz="2400" dirty="0">
                <a:solidFill>
                  <a:srgbClr val="FFFF00"/>
                </a:solidFill>
              </a:rPr>
              <a:t>is a magnificent, timely and persuasive study of how stealth, deceit and cunning helped create today’s perilous situation in the Middle East”---</a:t>
            </a:r>
            <a:r>
              <a:rPr lang="en-US" altLang="en-US" sz="2400" dirty="0"/>
              <a:t>Paul Findley, member of Congress, 1961-1983</a:t>
            </a:r>
          </a:p>
        </p:txBody>
      </p:sp>
      <p:cxnSp>
        <p:nvCxnSpPr>
          <p:cNvPr id="243717" name="Straight Connector 3"/>
          <p:cNvCxnSpPr>
            <a:cxnSpLocks noChangeShapeType="1"/>
          </p:cNvCxnSpPr>
          <p:nvPr/>
        </p:nvCxnSpPr>
        <p:spPr bwMode="auto">
          <a:xfrm flipH="1">
            <a:off x="5715000" y="3441700"/>
            <a:ext cx="34636" cy="34163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Title 1"/>
          <p:cNvSpPr>
            <a:spLocks noGrp="1"/>
          </p:cNvSpPr>
          <p:nvPr>
            <p:ph type="title"/>
          </p:nvPr>
        </p:nvSpPr>
        <p:spPr>
          <a:xfrm>
            <a:off x="0" y="0"/>
            <a:ext cx="9144000" cy="1371600"/>
          </a:xfrm>
        </p:spPr>
        <p:txBody>
          <a:bodyPr/>
          <a:lstStyle/>
          <a:p>
            <a:r>
              <a:rPr lang="en-US" altLang="en-US" sz="4000" b="1" dirty="0" smtClean="0"/>
              <a:t>The Israel Lobby in the United States</a:t>
            </a:r>
            <a:r>
              <a:rPr lang="en-US" altLang="en-US" sz="6000" b="1" dirty="0" smtClean="0"/>
              <a:t/>
            </a:r>
            <a:br>
              <a:rPr lang="en-US" altLang="en-US" sz="6000" b="1" dirty="0" smtClean="0"/>
            </a:br>
            <a:r>
              <a:rPr lang="en-US" altLang="en-US" sz="1600" dirty="0" smtClean="0"/>
              <a:t>“…a collection of American Jewish organizations, campaign contributors and think tanks -- aided by Christian conservatives and other non-Jewish supporters -- that arose over the second half of the 20th century and that sees as a principle goal the support and promotion of the interests of the state of Israel.”</a:t>
            </a:r>
            <a:endParaRPr lang="en-US" altLang="en-US" sz="1600" b="1" dirty="0" smtClean="0"/>
          </a:p>
        </p:txBody>
      </p:sp>
      <p:sp>
        <p:nvSpPr>
          <p:cNvPr id="245763" name="Content Placeholder 2"/>
          <p:cNvSpPr>
            <a:spLocks noGrp="1"/>
          </p:cNvSpPr>
          <p:nvPr>
            <p:ph idx="1"/>
          </p:nvPr>
        </p:nvSpPr>
        <p:spPr>
          <a:xfrm>
            <a:off x="0" y="1524000"/>
            <a:ext cx="9144000" cy="5334000"/>
          </a:xfrm>
        </p:spPr>
        <p:txBody>
          <a:bodyPr/>
          <a:lstStyle/>
          <a:p>
            <a:pPr>
              <a:buFontTx/>
              <a:buNone/>
            </a:pPr>
            <a:r>
              <a:rPr lang="en-US" altLang="en-US" sz="1600" dirty="0" smtClean="0"/>
              <a:t>“All David Ben-Gurion wanted was 15 minutes of Franklin Delano Roosevelt's time.  Israel's founding father, one of the indomitable political leaders of the 20th century, came to Washington in December 1941 yearning to present the case for a Jewish state directly to the American president. He took a two-room suite at the old Ambassador Hotel at 14th and K for $1,000 a month and cooled his heels for 10 weeks, writing letters and reports and making passes at Miriam Cohen, his attractive American secretary. But Ben-Gurion didn't get the meeting. Not then, not ever. Not even a pair of presidential cuff links.  Now let's fast-forward 64 years to late May and a news conference in the East Room of the White House. That tall, freckled, slightly nervous-looking man with the rust-colored hair standing alongside President Bush at matching lecterns is  Ehud Olmert 12th prime minister of Israel. The two leaders and their advisers have just spent two hours together in the Oval Office. .. Afterward, they'll adjourn for a private session without aides or note-takers and then go to dinner together. And the next day Olmert will address a joint session of Congress, whose members will interrupt his speech with 16 standing ovations [The Palestinian Anti-Terrorism Act bill passed the House, on the day before Olmert addressed Congress, by 361 to 37. A milder version of the bill unanimously passed the Senate late last month.]. Ben-Gurion, whose remains rest in a simple grave overlooking the Negev Desert, would be stunned…”</a:t>
            </a:r>
            <a:endParaRPr lang="en-US" altLang="en-US" sz="1600" dirty="0" smtClean="0">
              <a:solidFill>
                <a:schemeClr val="tx2"/>
              </a:solidFill>
            </a:endParaRPr>
          </a:p>
          <a:p>
            <a:pPr>
              <a:buFontTx/>
              <a:buNone/>
            </a:pPr>
            <a:r>
              <a:rPr lang="en-US" altLang="en-US" sz="1600" dirty="0" smtClean="0"/>
              <a:t>“</a:t>
            </a:r>
            <a:r>
              <a:rPr lang="en-US" altLang="en-US" sz="1600" b="1" dirty="0" smtClean="0">
                <a:solidFill>
                  <a:schemeClr val="tx2"/>
                </a:solidFill>
              </a:rPr>
              <a:t>AIPAC</a:t>
            </a:r>
            <a:r>
              <a:rPr lang="en-US" altLang="en-US" sz="1600" dirty="0" smtClean="0"/>
              <a:t> [American Israel Public Affairs Committee] is the best-known of a handful of groups that have made support for Israel a centerpiece of their agendas, including the </a:t>
            </a:r>
            <a:r>
              <a:rPr lang="en-US" altLang="en-US" sz="1600" b="1" dirty="0" smtClean="0">
                <a:solidFill>
                  <a:schemeClr val="tx2"/>
                </a:solidFill>
              </a:rPr>
              <a:t>American Jewish Committee</a:t>
            </a:r>
            <a:r>
              <a:rPr lang="en-US" altLang="en-US" sz="1600" dirty="0" smtClean="0"/>
              <a:t>, the </a:t>
            </a:r>
            <a:r>
              <a:rPr lang="en-US" altLang="en-US" sz="1600" b="1" dirty="0" smtClean="0">
                <a:solidFill>
                  <a:schemeClr val="tx2"/>
                </a:solidFill>
              </a:rPr>
              <a:t>American Jewish Congress</a:t>
            </a:r>
            <a:r>
              <a:rPr lang="en-US" altLang="en-US" sz="1600" dirty="0" smtClean="0">
                <a:solidFill>
                  <a:schemeClr val="tx2"/>
                </a:solidFill>
              </a:rPr>
              <a:t>, the </a:t>
            </a:r>
            <a:r>
              <a:rPr lang="en-US" altLang="en-US" sz="1600" b="1" dirty="0" smtClean="0">
                <a:solidFill>
                  <a:schemeClr val="tx2"/>
                </a:solidFill>
              </a:rPr>
              <a:t>Anti-Defamation League </a:t>
            </a:r>
            <a:r>
              <a:rPr lang="en-US" altLang="en-US" sz="1600" dirty="0" smtClean="0"/>
              <a:t>and the </a:t>
            </a:r>
            <a:r>
              <a:rPr lang="en-US" altLang="en-US" sz="1600" b="1" dirty="0" smtClean="0">
                <a:solidFill>
                  <a:schemeClr val="tx2"/>
                </a:solidFill>
              </a:rPr>
              <a:t>Conference of Presidents of Major American Jewish Organizations</a:t>
            </a:r>
            <a:r>
              <a:rPr lang="en-US" altLang="en-US" sz="1600" dirty="0" smtClean="0"/>
              <a:t>. But when it comes to Washington, AIPAC wields the real clout.”</a:t>
            </a:r>
            <a:r>
              <a:rPr lang="en-US" altLang="en-US" sz="1600" dirty="0" smtClean="0">
                <a:solidFill>
                  <a:schemeClr val="tx2"/>
                </a:solidFill>
              </a:rPr>
              <a:t> Source: Glenn Frankel, “A Beautiful Friendship? In search of the truth about the Israel lobby's influence on Washington,” </a:t>
            </a:r>
            <a:r>
              <a:rPr lang="en-US" altLang="en-US" sz="1600" i="1" dirty="0" smtClean="0">
                <a:solidFill>
                  <a:schemeClr val="tx2"/>
                </a:solidFill>
              </a:rPr>
              <a:t>The Washington Post</a:t>
            </a:r>
            <a:r>
              <a:rPr lang="en-US" altLang="en-US" sz="1600" dirty="0" smtClean="0">
                <a:solidFill>
                  <a:schemeClr val="tx2"/>
                </a:solidFill>
              </a:rPr>
              <a:t>, July 16, 2006</a:t>
            </a:r>
            <a:endParaRPr lang="en-US" altLang="en-US" sz="1600" dirty="0" smtClean="0"/>
          </a:p>
          <a:p>
            <a:pPr>
              <a:buFontTx/>
              <a:buNone/>
            </a:pPr>
            <a:endParaRPr lang="en-US" altLang="en-US" sz="1600" dirty="0" smtClean="0"/>
          </a:p>
        </p:txBody>
      </p:sp>
    </p:spTree>
  </p:cSld>
  <p:clrMapOvr>
    <a:masterClrMapping/>
  </p:clrMapOvr>
  <p:transition/>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09600"/>
          </a:xfrm>
        </p:spPr>
        <p:txBody>
          <a:bodyPr>
            <a:normAutofit fontScale="90000"/>
          </a:bodyPr>
          <a:lstStyle/>
          <a:p>
            <a:pPr>
              <a:defRPr/>
            </a:pPr>
            <a:r>
              <a:rPr lang="en-US" sz="3200" b="1" dirty="0" smtClean="0"/>
              <a:t>The State and Local Bases of Zionist Power in America</a:t>
            </a:r>
            <a:r>
              <a:rPr lang="en-US" sz="3200" dirty="0" smtClean="0"/>
              <a:t/>
            </a:r>
            <a:br>
              <a:rPr lang="en-US" sz="3200" dirty="0" smtClean="0"/>
            </a:br>
            <a:r>
              <a:rPr lang="en-US" sz="2000" dirty="0" smtClean="0"/>
              <a:t>James </a:t>
            </a:r>
            <a:r>
              <a:rPr lang="en-US" sz="2000" dirty="0" err="1" smtClean="0"/>
              <a:t>Petras</a:t>
            </a:r>
            <a:r>
              <a:rPr lang="en-US" sz="2000" dirty="0"/>
              <a:t>,</a:t>
            </a:r>
            <a:r>
              <a:rPr lang="en-US" sz="2000" dirty="0" smtClean="0"/>
              <a:t> Bartle Professor (Emeritus) of Sociology at Binghamton University, New York.</a:t>
            </a:r>
          </a:p>
        </p:txBody>
      </p:sp>
      <p:sp>
        <p:nvSpPr>
          <p:cNvPr id="246787" name="Content Placeholder 2"/>
          <p:cNvSpPr>
            <a:spLocks noGrp="1"/>
          </p:cNvSpPr>
          <p:nvPr>
            <p:ph idx="1"/>
          </p:nvPr>
        </p:nvSpPr>
        <p:spPr>
          <a:xfrm>
            <a:off x="0" y="685800"/>
            <a:ext cx="9144000" cy="6172200"/>
          </a:xfrm>
        </p:spPr>
        <p:txBody>
          <a:bodyPr/>
          <a:lstStyle/>
          <a:p>
            <a:r>
              <a:rPr lang="en-US" altLang="en-US" sz="1200" dirty="0" smtClean="0"/>
              <a:t>"Introduction: Any serious effort to understand the extraordinary influence of the Zionist power configuration over US foreign policy must examine the presence of key operatives in strategic positions in the government and the activities of local Zionist organizations affiliated with mainstream Jewish organizations and religious orders. There are at least 52 major American Jewish organizations actively engaged in promoting Israel’s foreign policy, economic and technological agenda in the US (see the appendix). The grassroots membership ranges from several hundred thousand militants in the Jewish Federations of North America (JFNA) to one hundred thousand wealthy contributors, activists and power brokers in the American Israel Public Affairs Committee (AIPAC). In addition scores of propaganda mills, dubbed think tanks, have been established by million dollar grants from billionaire Zionists including the Brookings Institute (Haim </a:t>
            </a:r>
            <a:r>
              <a:rPr lang="en-US" altLang="en-US" sz="1200" dirty="0" err="1" smtClean="0"/>
              <a:t>Saban</a:t>
            </a:r>
            <a:r>
              <a:rPr lang="en-US" altLang="en-US" sz="1200" dirty="0" smtClean="0"/>
              <a:t>) and the Hudson Institute among others. Scores of Zionist funded political action committees (PAC) have intervened in all national and regional elections, controlling nominations and influencing election outcomes. Publishing houses, including university presses have been literally taken over by Zionist zealots, the most egregious example being Yale University, which publishes the most unbalanced tracts parroting Zionist parodies of Jewish history (Financial Times book review section August 28/29 2010). New heavily funded Zionist projects designed to capture young Jews and turn them into instruments of Israeli foreign policy includes “</a:t>
            </a:r>
            <a:r>
              <a:rPr lang="en-US" altLang="en-US" sz="1200" dirty="0" err="1" smtClean="0"/>
              <a:t>Taglit</a:t>
            </a:r>
            <a:r>
              <a:rPr lang="en-US" altLang="en-US" sz="1200" dirty="0" smtClean="0"/>
              <a:t>-Birthright” which has spent over $250 million dollars over the past decade sending over a quarter-million Jews (between 18-26) to Israel for 10 days of intense brainwashing (Boston Globe August 26, 2010). Jewish billionaires and the Israeli state foot the bill. The students are subject to a heavy dose of Israeli style militarism as they are accompanied by Israeli soldiers as part of their indoctrination; at no point do they visit the West Bank, Gaza or East Jerusalem (Boston Globe August 26, 2010). They are urged to become dual citizens and even encouraged to serve in the Israeli armed forces. In summary the 52 member organizations of the Presidents of the Major American Jewish Organizations which we discuss are only the tip of the iceberg of the Zionist Power Configuration: taken together with the PACs, the propaganda mills, the commercial and University presses and mass media we have a matrix of power for understanding the tremendous influence they have on US foreign and domestic policy as it affects Israel and US Zionism. While all their activity is dedicated first and foremost in ensuring that US Middle East policy serves Israel’s colonial expansion in Palestine and war aims in the Middle East, what B’nai </a:t>
            </a:r>
            <a:r>
              <a:rPr lang="en-US" altLang="en-US" sz="1200" dirty="0" err="1" smtClean="0"/>
              <a:t>B’rth</a:t>
            </a:r>
            <a:r>
              <a:rPr lang="en-US" altLang="en-US" sz="1200" dirty="0" smtClean="0"/>
              <a:t> euphemistically calls a “focus on Israel and its place in the world”, many groups ‘specialize’ in different spheres of activity. For example, the “Friends of the Israel Defense Force” is primarily concerned in their own words “to look after the IDF”, in other words provide financial resources and promote US volunteers for a foreign =army (an illegal activity except when it involves Israel). Hillel is the student arm of the Zionist power configuration claiming a presence in 500 colleges and universities, all affiliates defending each and every human rights abuse of the Israeli state and organizing all expenses paid junkets for Jewish student recruits to travel to Israel where they are heavily propagandized and encouraged to migrate’ or become ‘dual citizens’.... The danger is that the US Zionist support for the ultra-rightist and racist regime in Israel is leading them to join forces with the far right in the US. Today Jewish and Christian Manhattan rednecks are fermenting mass Islamic hatred (the so called “Mosque controversy”) as a distraction from the economic crises and rising unemployment. Zionist promotion of mass </a:t>
            </a:r>
            <a:r>
              <a:rPr lang="en-US" altLang="en-US" sz="1200" dirty="0" err="1" smtClean="0"/>
              <a:t>Islamofobia</a:t>
            </a:r>
            <a:r>
              <a:rPr lang="en-US" altLang="en-US" sz="1200" dirty="0" smtClean="0"/>
              <a:t>, so near to Wall Street, where many of their fat cats who profit from plundering the assets of America operate, is a dangerous game. If the same enraged masses turn their eyes upward toward the wealthy and powerful instead of downward to blacks and Muslims, some unpleasant and unanticipated surprises might rebound against, not only Israel’s operatives, but all those wrongly identified as related to a misconstrued Jewish Motherland." </a:t>
            </a:r>
            <a:r>
              <a:rPr lang="en-US" altLang="en-US" sz="1200" dirty="0" smtClean="0">
                <a:hlinkClick r:id="rId2"/>
              </a:rPr>
              <a:t>http://www.lahaine.org/petras/b2-img/petras_thest.pdf</a:t>
            </a:r>
            <a:r>
              <a:rPr lang="en-US" altLang="en-US" sz="1200" dirty="0" smtClean="0"/>
              <a:t>   </a:t>
            </a:r>
          </a:p>
        </p:txBody>
      </p:sp>
    </p:spTree>
  </p:cSld>
  <p:clrMapOvr>
    <a:masterClrMapping/>
  </p:clrMapOvr>
  <p:transition/>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Content Placeholder 2"/>
          <p:cNvSpPr>
            <a:spLocks noGrp="1"/>
          </p:cNvSpPr>
          <p:nvPr>
            <p:ph idx="1"/>
          </p:nvPr>
        </p:nvSpPr>
        <p:spPr>
          <a:xfrm>
            <a:off x="0" y="0"/>
            <a:ext cx="9144000" cy="6858000"/>
          </a:xfrm>
        </p:spPr>
        <p:txBody>
          <a:bodyPr/>
          <a:lstStyle/>
          <a:p>
            <a:r>
              <a:rPr lang="en-US" altLang="en-US" sz="200" dirty="0" smtClean="0"/>
              <a:t>“In 1976, the Israeli ambassador to the United States, </a:t>
            </a:r>
            <a:r>
              <a:rPr lang="en-US" altLang="en-US" sz="200" dirty="0" err="1" smtClean="0"/>
              <a:t>Simcha</a:t>
            </a:r>
            <a:r>
              <a:rPr lang="en-US" altLang="en-US" sz="200" dirty="0" smtClean="0"/>
              <a:t> </a:t>
            </a:r>
            <a:r>
              <a:rPr lang="en-US" altLang="en-US" sz="200" dirty="0" err="1" smtClean="0"/>
              <a:t>Dnitz</a:t>
            </a:r>
            <a:r>
              <a:rPr lang="en-US" altLang="en-US" sz="200" dirty="0" smtClean="0"/>
              <a:t>, working with representatives from the National Jewish Community Relations Advisory Council and the Conference of Presidents of Major American Jewish Organizations, developed two principles to guide behavior within the Jewish community. The first principle, Goldberg notes, was that </a:t>
            </a:r>
            <a:r>
              <a:rPr lang="en-US" altLang="en-US" sz="200" b="1" dirty="0" smtClean="0"/>
              <a:t>‘Israelis</a:t>
            </a:r>
            <a:r>
              <a:rPr lang="en-US" altLang="en-US" sz="200" dirty="0" smtClean="0"/>
              <a:t> </a:t>
            </a:r>
            <a:r>
              <a:rPr lang="en-US" altLang="en-US" sz="200" b="1" dirty="0" smtClean="0"/>
              <a:t>were the only ones entitled to decide Israeli policy’</a:t>
            </a:r>
            <a:r>
              <a:rPr lang="en-US" altLang="en-US" sz="200" dirty="0" smtClean="0"/>
              <a:t> and the second was that ‘America Jews should stand publicly united with Israel and air disputes only in private.” John </a:t>
            </a:r>
            <a:r>
              <a:rPr lang="en-US" altLang="en-US" sz="200" dirty="0" err="1" smtClean="0"/>
              <a:t>Mearsheimer</a:t>
            </a:r>
            <a:r>
              <a:rPr lang="en-US" altLang="en-US" sz="200" dirty="0" smtClean="0"/>
              <a:t> and Stephen Walt, </a:t>
            </a:r>
            <a:r>
              <a:rPr lang="en-US" altLang="en-US" sz="200" i="1" dirty="0" smtClean="0"/>
              <a:t>The Israel lobby and U.S. foreign policy</a:t>
            </a:r>
            <a:r>
              <a:rPr lang="en-US" altLang="en-US" sz="200" dirty="0" smtClean="0"/>
              <a:t> (2007), page 123-124.</a:t>
            </a:r>
          </a:p>
          <a:p>
            <a:r>
              <a:rPr lang="en-US" altLang="en-US" sz="1800" dirty="0" smtClean="0"/>
              <a:t>Jeffrey </a:t>
            </a:r>
            <a:r>
              <a:rPr lang="en-US" altLang="en-US" sz="1800" dirty="0" err="1" smtClean="0"/>
              <a:t>Blankfort</a:t>
            </a:r>
            <a:r>
              <a:rPr lang="en-US" altLang="en-US" sz="1800" dirty="0" smtClean="0"/>
              <a:t> on Who Makes up the Lobby? “</a:t>
            </a:r>
            <a:r>
              <a:rPr lang="en-US" altLang="en-US" sz="200" dirty="0" smtClean="0"/>
              <a:t>It is important to note that the Israel lobby is much more than AIPAC (American-Israel Public Affairs Committee), which primarily focuses on Congress and directs funding from Jewish PACs and individuals to those politicians it considers to be deserving. Its other more visible components are the biggest Jewish organizations, the Anti-Defamation League, the American Jewish Committee, and the American Jewish Congress, but there are also a number of others, not the least of which is the extreme right wing Zionist Organization of America, which at the moment is extremely influential in Washington. All of these organizations form part of </a:t>
            </a:r>
            <a:r>
              <a:rPr lang="en-US" altLang="en-US" sz="200" b="1" dirty="0" smtClean="0"/>
              <a:t>the Council of Presidents of Major Jewish American Organizations, whose current president is Mortimer Zuckerman, owner of the NY Daily News and US News and World Report</a:t>
            </a:r>
            <a:r>
              <a:rPr lang="en-US" altLang="en-US" sz="200" dirty="0" smtClean="0"/>
              <a:t>. Its job is to lobby the President. </a:t>
            </a:r>
            <a:r>
              <a:rPr lang="en-US" altLang="en-US" sz="2800" b="1" dirty="0" smtClean="0">
                <a:solidFill>
                  <a:schemeClr val="tx2"/>
                </a:solidFill>
              </a:rPr>
              <a:t>At the grass-roots you have hundreds of local Jewish federations and councils that cultivate the support of city councilors and supervisors and select the more promising among them to run for Congress, assured that they will be solid votes for Israel</a:t>
            </a:r>
            <a:r>
              <a:rPr lang="en-US" altLang="en-US" sz="1800" dirty="0" smtClean="0"/>
              <a:t>. </a:t>
            </a:r>
            <a:r>
              <a:rPr lang="en-US" altLang="en-US" sz="200" dirty="0" smtClean="0"/>
              <a:t>While not officially part of the lobby, since the establishment of Israel in 1948, the AFL-CIO has been one of its most solid cornerstones. It has provided millions of dollars for pro-Israel Democrats; it has blocked all international efforts to punish Israel for its exploitation and abuse of Palestinian workers, and it has encouraged its member unions to invest millions of dollars of their pension funds in State of Israel Bonds, thereby linking their members’ retirement to the health of the Israeli economy. Over the past year, the lobby has cemented ties with the Christian evangelical right, which gives it clout in states where there are few Jews and access to hundreds of thousands of new donors to Israel’s cause.” Source: http://www.ifamericansknew.org/us_ints/pg-blankfort.html</a:t>
            </a:r>
          </a:p>
          <a:p>
            <a:r>
              <a:rPr lang="en-US" altLang="en-US" sz="200" dirty="0" smtClean="0"/>
              <a:t> </a:t>
            </a:r>
          </a:p>
          <a:p>
            <a:r>
              <a:rPr lang="en-US" altLang="en-US" sz="200" dirty="0" smtClean="0"/>
              <a:t>The lobby includes another important group of gentiles, the Christian Zionists, who can be thought of as an important </a:t>
            </a:r>
            <a:r>
              <a:rPr lang="en-US" altLang="en-US" sz="200" b="1" dirty="0" smtClean="0"/>
              <a:t>“junior partner”</a:t>
            </a:r>
            <a:r>
              <a:rPr lang="en-US" altLang="en-US" sz="200" dirty="0" smtClean="0"/>
              <a:t> to the various pro-Israel groups in the American Jewish community. They provide financial support to the settler movement, oppose any territorial concession to the Palestinians, and contributes to tourism in Israel, a lucrative economic sector generating $2.8 billion in 2004 p138 and 400. But in sharp contrast to the groups like AIPAC, Christian Zionists lack (1) the organizational capacity to analyze national security topic or to offer specific legislation guidance on concrete foreign policy issues, (2) the financial power of the major pro-Israel groups, and (3) the media presence when it come to the Middle East issues. Therefore they “</a:t>
            </a:r>
            <a:r>
              <a:rPr lang="en-US" altLang="en-US" sz="200" b="1" dirty="0" smtClean="0"/>
              <a:t>are best seen as a significant adjunct to the Jewish elements of the lobby, but not its most important part</a:t>
            </a:r>
            <a:r>
              <a:rPr lang="en-US" altLang="en-US" sz="200" dirty="0" smtClean="0"/>
              <a:t>.” John </a:t>
            </a:r>
            <a:r>
              <a:rPr lang="en-US" altLang="en-US" sz="200" dirty="0" err="1" smtClean="0"/>
              <a:t>Mearsheimer</a:t>
            </a:r>
            <a:r>
              <a:rPr lang="en-US" altLang="en-US" sz="200" dirty="0" smtClean="0"/>
              <a:t> and Stephen Walt, </a:t>
            </a:r>
            <a:r>
              <a:rPr lang="en-US" altLang="en-US" sz="200" i="1" dirty="0" smtClean="0"/>
              <a:t>The Israel lobby and U.S. foreign policy</a:t>
            </a:r>
            <a:r>
              <a:rPr lang="en-US" altLang="en-US" sz="200" dirty="0" smtClean="0"/>
              <a:t> (2007), pages 132-139.</a:t>
            </a:r>
          </a:p>
          <a:p>
            <a:r>
              <a:rPr lang="en-US" altLang="en-US" sz="200" dirty="0" smtClean="0"/>
              <a:t> </a:t>
            </a:r>
          </a:p>
          <a:p>
            <a:r>
              <a:rPr lang="en-US" altLang="en-US" sz="200" dirty="0" smtClean="0"/>
              <a:t>In his book Stealth PACs: How Israel’s American Lobby Seeks to Control U.S. Middle East Policy (1990), Richard Curtiss listed 114 pro-Israel PACs (political action committees) active during the 1978-1988 election cycles. </a:t>
            </a:r>
            <a:r>
              <a:rPr lang="en-US" altLang="en-US" sz="200" b="1" dirty="0" smtClean="0"/>
              <a:t>Out of the 114 PACs only two (Women’s Pro-Israel National PAC and Jewish Republican PAC, both in the District of Columbia) are listed under names that indicate their pro-Israel affiliation</a:t>
            </a:r>
            <a:r>
              <a:rPr lang="en-US" altLang="en-US" sz="200" dirty="0" smtClean="0"/>
              <a:t>. The remaining 112 are stealth PACs whose names vary from Hollywood Women’s Political Committee (California) and Desert Caucus (Arizona) to Tennesseans for a Better Government (Tennessee) and Delaware Valley (Pennsylvania). Source: Richard Curtiss, </a:t>
            </a:r>
            <a:r>
              <a:rPr lang="en-US" altLang="en-US" sz="200" i="1" dirty="0" smtClean="0"/>
              <a:t>Stealth PACs: How Israel’s American Lobby Seeks to Control U.S. Middle East Policy</a:t>
            </a:r>
            <a:r>
              <a:rPr lang="en-US" altLang="en-US" sz="200" dirty="0" smtClean="0"/>
              <a:t>, Washington, DC: American Educational Trust, 1990, pp 159-162.</a:t>
            </a:r>
          </a:p>
          <a:p>
            <a:r>
              <a:rPr lang="en-US" altLang="en-US" sz="200" dirty="0" smtClean="0"/>
              <a:t> </a:t>
            </a:r>
          </a:p>
          <a:p>
            <a:r>
              <a:rPr lang="en-US" altLang="en-US" sz="1800" dirty="0" smtClean="0"/>
              <a:t>When Edward </a:t>
            </a:r>
            <a:r>
              <a:rPr lang="en-US" altLang="en-US" sz="1800" dirty="0" err="1" smtClean="0"/>
              <a:t>Tivnan</a:t>
            </a:r>
            <a:r>
              <a:rPr lang="en-US" altLang="en-US" sz="1800" baseline="30000" dirty="0" smtClean="0"/>
              <a:t> </a:t>
            </a:r>
            <a:r>
              <a:rPr lang="en-US" altLang="en-US" sz="1800" dirty="0" smtClean="0"/>
              <a:t>decided to examine the influence of the Jewish lobby in the making (and unmaking) of U.S. Middle East policy, he “quickly discovered” that even the title “Jewish lobby” “needed some fine-tuning” to become “the pro-Israel lobby” or simply “the lobby.” </a:t>
            </a:r>
            <a:r>
              <a:rPr lang="en-US" altLang="en-US" sz="1800" dirty="0" err="1" smtClean="0"/>
              <a:t>Tivnan</a:t>
            </a:r>
            <a:r>
              <a:rPr lang="en-US" altLang="en-US" sz="1800" dirty="0" smtClean="0"/>
              <a:t> said that he also discovered that “nobody will talk to you” because “the subject was too hot, too touchy, too politically dangerous for all concerned. Jewish leaders, the lobbyists, their friends—and enemies—in Congress preferred to keep this subject under wraps.” He said he was told that he cannot write about the subject without being critical of Israel and the American Jewish community, that no New York publisher will accept his manuscript, that if the book did eventually get published </a:t>
            </a:r>
            <a:r>
              <a:rPr lang="en-US" altLang="en-US" sz="1800" b="1" dirty="0" smtClean="0"/>
              <a:t>Jewish groups would pressure bookstores to remove it from the shelves or would even buy up all the copies to keep it from wider circulation</a:t>
            </a:r>
            <a:r>
              <a:rPr lang="en-US" altLang="en-US" sz="1800" dirty="0" smtClean="0"/>
              <a:t>. Source: Edward </a:t>
            </a:r>
            <a:r>
              <a:rPr lang="en-US" altLang="en-US" sz="1800" dirty="0" err="1" smtClean="0"/>
              <a:t>Tivnan</a:t>
            </a:r>
            <a:r>
              <a:rPr lang="en-US" altLang="en-US" sz="1800" dirty="0" smtClean="0"/>
              <a:t>, </a:t>
            </a:r>
            <a:r>
              <a:rPr lang="en-US" altLang="en-US" sz="1800" i="1" dirty="0" smtClean="0"/>
              <a:t>The Lobby: Jewish Political Power and American Foreign Policy</a:t>
            </a:r>
            <a:r>
              <a:rPr lang="en-US" altLang="en-US" sz="1800" dirty="0" smtClean="0"/>
              <a:t>, New York: Simon and Schuster, 1987, pages 10-11.</a:t>
            </a:r>
          </a:p>
        </p:txBody>
      </p:sp>
    </p:spTree>
  </p:cSld>
  <p:clrMapOvr>
    <a:masterClrMapping/>
  </p:clrMapOvr>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Title 1"/>
          <p:cNvSpPr>
            <a:spLocks noGrp="1"/>
          </p:cNvSpPr>
          <p:nvPr>
            <p:ph type="title"/>
          </p:nvPr>
        </p:nvSpPr>
        <p:spPr>
          <a:xfrm>
            <a:off x="0" y="0"/>
            <a:ext cx="9144000" cy="1143000"/>
          </a:xfrm>
        </p:spPr>
        <p:txBody>
          <a:bodyPr/>
          <a:lstStyle/>
          <a:p>
            <a:r>
              <a:rPr lang="en-US" altLang="en-US" sz="3600" b="1" dirty="0" smtClean="0"/>
              <a:t>Israeli lobby president resigns over promises;</a:t>
            </a:r>
            <a:br>
              <a:rPr lang="en-US" altLang="en-US" sz="3600" b="1" dirty="0" smtClean="0"/>
            </a:br>
            <a:r>
              <a:rPr lang="en-US" altLang="en-US" sz="3600" b="1" dirty="0" smtClean="0"/>
              <a:t>Bragged to contributor about lies to Clinton</a:t>
            </a:r>
          </a:p>
        </p:txBody>
      </p:sp>
      <p:sp>
        <p:nvSpPr>
          <p:cNvPr id="248835" name="Content Placeholder 2"/>
          <p:cNvSpPr>
            <a:spLocks noGrp="1"/>
          </p:cNvSpPr>
          <p:nvPr>
            <p:ph idx="1"/>
          </p:nvPr>
        </p:nvSpPr>
        <p:spPr>
          <a:xfrm>
            <a:off x="0" y="1219200"/>
            <a:ext cx="9144000" cy="5638800"/>
          </a:xfrm>
        </p:spPr>
        <p:txBody>
          <a:bodyPr/>
          <a:lstStyle/>
          <a:p>
            <a:r>
              <a:rPr lang="en-US" altLang="en-US" sz="1800" dirty="0" smtClean="0"/>
              <a:t>“The president of the American Israel Public Affairs Committee resigned yesterday after statements he made to a prospective contributor raised questions about the lobbying group's connections with Arkansas Gov. Bill Clinton. In a taped telephone conversation, obtained by The Washington Times, with a man he believed would back pro-Israel politicians, AIPAC President David Steiner said his organization was "negotiating" with Mr. Clinton over who would be named secretary of state and national security adviser in a Clinton administration. "We have a dozen people in [Mr. Clinton's] headquarters," Mr. Steiner told Harry Katz, a New York City businessman who said he wanted to contribute $100,000 to candidates supported by AIPAC. "And they are all going to get big jobs.” "I'll tell you I have friends on the Clinton campaign, close associates. [Sen. Al] Gore is very committed to us," said Mr. Steiner, who is also a trustee of the Democratic National Committee.  Neither AIPAC nor Mr. Steiner dispute the authenticity of the tape.”  </a:t>
            </a:r>
            <a:r>
              <a:rPr lang="en-US" altLang="en-US" sz="1800" dirty="0" smtClean="0">
                <a:solidFill>
                  <a:schemeClr val="tx2"/>
                </a:solidFill>
              </a:rPr>
              <a:t>The Washington Times, November 4, 1992</a:t>
            </a:r>
          </a:p>
          <a:p>
            <a:endParaRPr lang="en-US" altLang="en-US" sz="100" dirty="0" smtClean="0">
              <a:solidFill>
                <a:schemeClr val="tx2"/>
              </a:solidFill>
            </a:endParaRPr>
          </a:p>
          <a:p>
            <a:r>
              <a:rPr lang="en-US" altLang="en-US" sz="100" dirty="0" smtClean="0"/>
              <a:t>Mr. Steiner also described what he said was a secret negotiation with former Secretary of State James A. Baker III in which "I got almost a billion dollars in other goodies [besides stated U.S. aid to Israel] that people don't even know about."</a:t>
            </a:r>
          </a:p>
          <a:p>
            <a:r>
              <a:rPr lang="en-US" altLang="en-US" sz="100" dirty="0" smtClean="0"/>
              <a:t>Mr. Katz said he taped the telephone conversation with Mr. Steiner because, "as someone Jewish, I am concerned when a small group has a disproportionate power. I think that hurts everyone, including the Jews.</a:t>
            </a:r>
          </a:p>
          <a:p>
            <a:r>
              <a:rPr lang="en-US" altLang="en-US" sz="100" dirty="0" smtClean="0"/>
              <a:t>"If David Steiner wants to talk about the incredible, disproportionate clout AIPAC has, the public should know about it."</a:t>
            </a:r>
          </a:p>
          <a:p>
            <a:r>
              <a:rPr lang="en-US" altLang="en-US" sz="100" dirty="0" smtClean="0"/>
              <a:t>A search of the files of New York newspapers reveals a long and often contentious relationship between Mr. Katz and several Jewish groups there. He has been a small contributor to AIPAC, and he has sued Jewish groups and others in New York to settle personal grievances.</a:t>
            </a:r>
          </a:p>
          <a:p>
            <a:r>
              <a:rPr lang="en-US" altLang="en-US" sz="100" dirty="0" smtClean="0"/>
              <a:t>AIPAC, a grass-roots group with tens of thousands of members, is the principal pro-Israel lobbying body in the United States and is widely regarded as the most influential lobbying organization in the country. Its member-financed budget grew from $1.4 million in 1980 to $12 million in 1991.</a:t>
            </a:r>
          </a:p>
          <a:p>
            <a:r>
              <a:rPr lang="en-US" altLang="en-US" sz="100" dirty="0" smtClean="0"/>
              <a:t>Because it is a registered lobbying group, AIPAC cannot by federal law raise money for congressional or presidential candidates, or recommend to potential contributors to whom they direct their money.</a:t>
            </a:r>
          </a:p>
          <a:p>
            <a:r>
              <a:rPr lang="en-US" altLang="en-US" sz="100" dirty="0" smtClean="0"/>
              <a:t>When Mr. Katz asked who Mr. Steiner thought would be secretary of state under President Clinton, Mr. Steiner replied: "I don't know yet, we're negotiating." Asked whether AIPAC would have a role in the selection, Mr. Steiner said, "We'll have access."</a:t>
            </a:r>
          </a:p>
          <a:p>
            <a:r>
              <a:rPr lang="en-US" altLang="en-US" sz="100" dirty="0" smtClean="0"/>
              <a:t>Mr. Steiner spoke candidly of animosity he felt toward President Bush and Mr. Baker. Referring to allegations that Mr. Baker used an expletive to describe Jews, which Mr. Baker denied, Mr. Steiner said: "Do you think I'm ever going to forgive him for that? . . . Do you think I could ever forgive Bush for what he did September 12th a year ago? What he said about the Jews for lobbying in Washington?"</a:t>
            </a:r>
          </a:p>
          <a:p>
            <a:r>
              <a:rPr lang="en-US" altLang="en-US" sz="100" dirty="0" smtClean="0"/>
              <a:t>Mr. Bush had criticized the lobbying efforts of pro-Israel groups during the congressional debate over $10 billion in loan guarantees by the United States to Israel, which were later approved.</a:t>
            </a:r>
          </a:p>
          <a:p>
            <a:r>
              <a:rPr lang="en-US" altLang="en-US" sz="100" dirty="0" smtClean="0"/>
              <a:t>Mr. Clinton "is going to help us," Mr. Steiner said. "He has something in his heart for the Jews, he's got Jewish friends. Bush has no Jewish friends."</a:t>
            </a:r>
          </a:p>
          <a:p>
            <a:r>
              <a:rPr lang="en-US" altLang="en-US" sz="100" dirty="0" smtClean="0"/>
              <a:t>In response to written questions from The Times, AIPAC specifically denied many of Mr. Steiner's claims, including that the organization played a role in a "deal" with Mr. Baker, and that it was negotiating with Mr. Clinton on political appointees.</a:t>
            </a:r>
          </a:p>
          <a:p>
            <a:r>
              <a:rPr lang="en-US" altLang="en-US" sz="100" dirty="0" smtClean="0"/>
              <a:t>Mr. Steiner, in a one-paragraph statement announcing his resignation yesterday, also denied the truth of several statements on the tape.</a:t>
            </a:r>
          </a:p>
          <a:p>
            <a:r>
              <a:rPr lang="en-US" altLang="en-US" sz="100" dirty="0" smtClean="0"/>
              <a:t>"In an effort to encourage and impress what I thought was a potential political activist calling on the telephone, I made statements which went beyond overzealousness and exaggeration and were simply and totally untrue. I apologize to Governor Clinton, chief of staff Baker and AIPAC for these actions."</a:t>
            </a:r>
          </a:p>
          <a:p>
            <a:r>
              <a:rPr lang="en-US" altLang="en-US" sz="100" dirty="0" smtClean="0"/>
              <a:t>AIPAC has been accused of violating Federal Election Commission rules governing the involvement of special interest groups in raising money for political candidates, but in late 1990 the FEC ruled there was "insufficient evidence that AIPAC controlled a collection of political action committees that contributed millions of dollars to congressional candidates.</a:t>
            </a:r>
          </a:p>
          <a:p>
            <a:r>
              <a:rPr lang="en-US" altLang="en-US" sz="100" dirty="0" smtClean="0"/>
              <a:t>The Steiner-Katz conversation, taped without Mr. Steiner's knowledge, occurred Oct. 22. Under New York law, such taping is not illegal. In the conversation, Mr. Katz asked for advice on how to divide his proposed contribution to political candidates, which he had earlier said would total $100,000.</a:t>
            </a:r>
          </a:p>
          <a:p>
            <a:r>
              <a:rPr lang="en-US" altLang="en-US" sz="100" dirty="0" smtClean="0"/>
              <a:t>Mr. Steiner told Mr. Katz that "the political information I give you, they're personal choices, AIPAC does not rate or endorse candidates, does not solicit money." He gave Mr. Katz detailed information about elections from Hawaii to North Dakota to Wisconsin, recommending that he consider contributing to candidates who were friendly toward Israel.</a:t>
            </a:r>
          </a:p>
          <a:p>
            <a:r>
              <a:rPr lang="en-US" altLang="en-US" sz="100" dirty="0" smtClean="0"/>
              <a:t>Mr. Steiner discussed commissioning a poll and sending other support to Sen. Daniel Inouye, Hawaii Democrat. "We commissioned a poll and got some people, and I've got to raise $27,000 to pay for the poll," he said.</a:t>
            </a:r>
          </a:p>
          <a:p>
            <a:r>
              <a:rPr lang="en-US" altLang="en-US" sz="100" dirty="0" smtClean="0"/>
              <a:t>Toby Dershowitz, a spokesman for AIPAC, said AIPAC had no role in paying for the poll in Hawaii.</a:t>
            </a:r>
          </a:p>
          <a:p>
            <a:endParaRPr lang="en-US" altLang="en-US" sz="1400" dirty="0" smtClean="0"/>
          </a:p>
          <a:p>
            <a:r>
              <a:rPr lang="en-US" altLang="en-US" sz="1400" dirty="0" smtClean="0"/>
              <a:t>“The president of the American Israel Public Affairs Committee, the nation's largest pro-Israel lobby, has resigned after being secretly tape-recorded boasting that AIPAC was "negotiating" with the Clinton campaign about key appointments, and claiming he "cut a deal" with then-Secretary of State James A. Baker III to get Israel extra aid.” </a:t>
            </a:r>
            <a:r>
              <a:rPr lang="en-US" altLang="en-US" sz="1400" dirty="0" smtClean="0">
                <a:solidFill>
                  <a:schemeClr val="tx2"/>
                </a:solidFill>
              </a:rPr>
              <a:t>The Washington Post, November 5, 1992</a:t>
            </a:r>
          </a:p>
          <a:p>
            <a:r>
              <a:rPr lang="en-US" altLang="en-US" sz="1400" dirty="0" smtClean="0"/>
              <a:t>“The president of the leading pro-Israel lobby has resigned after making a series of exaggerated statements on tape about negotiating with the Clinton campaign over Cabinet choices and making deals with James A. Baker, former Secretary of State, officials of the lobby said today.” </a:t>
            </a:r>
            <a:r>
              <a:rPr lang="en-US" altLang="en-US" sz="1400" dirty="0" smtClean="0">
                <a:solidFill>
                  <a:schemeClr val="tx2"/>
                </a:solidFill>
              </a:rPr>
              <a:t>The New York Times, November 4, 1992</a:t>
            </a:r>
            <a:r>
              <a:rPr lang="en-US" altLang="en-US" sz="1400" dirty="0" smtClean="0"/>
              <a:t/>
            </a:r>
            <a:br>
              <a:rPr lang="en-US" altLang="en-US" sz="1400" dirty="0" smtClean="0"/>
            </a:br>
            <a:endParaRPr lang="en-US" altLang="en-US" dirty="0" smtClean="0"/>
          </a:p>
        </p:txBody>
      </p:sp>
    </p:spTree>
  </p:cSld>
  <p:clrMapOvr>
    <a:masterClrMapping/>
  </p:clrMapOvr>
  <p:transition/>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0" y="1905000"/>
            <a:ext cx="2971800" cy="3810000"/>
          </a:xfrm>
        </p:spPr>
        <p:txBody>
          <a:bodyPr>
            <a:normAutofit fontScale="25000" lnSpcReduction="20000"/>
          </a:bodyPr>
          <a:lstStyle/>
          <a:p>
            <a:pPr marL="914400" indent="-914400">
              <a:buFontTx/>
              <a:buNone/>
              <a:defRPr/>
            </a:pPr>
            <a:r>
              <a:rPr lang="en-US" sz="4400" dirty="0" smtClean="0"/>
              <a:t>1</a:t>
            </a:r>
            <a:r>
              <a:rPr lang="en-US" sz="3600" dirty="0" smtClean="0"/>
              <a:t>. </a:t>
            </a:r>
            <a:r>
              <a:rPr lang="en-US" sz="3600" dirty="0" err="1" smtClean="0"/>
              <a:t>Ameinu</a:t>
            </a:r>
            <a:r>
              <a:rPr lang="en-US" sz="3600" dirty="0" smtClean="0"/>
              <a:t> [“Our People”] </a:t>
            </a:r>
          </a:p>
          <a:p>
            <a:pPr marL="914400" indent="-914400">
              <a:buFontTx/>
              <a:buNone/>
              <a:defRPr/>
            </a:pPr>
            <a:r>
              <a:rPr lang="en-US" sz="3600" dirty="0" smtClean="0"/>
              <a:t>2. American Friends of Likud </a:t>
            </a:r>
          </a:p>
          <a:p>
            <a:pPr marL="914400" indent="-914400">
              <a:buFontTx/>
              <a:buNone/>
              <a:defRPr/>
            </a:pPr>
            <a:r>
              <a:rPr lang="en-US" sz="3600" dirty="0" smtClean="0"/>
              <a:t>3. American Gathering/Federation of Jewish Holocaust Survivors </a:t>
            </a:r>
          </a:p>
          <a:p>
            <a:pPr marL="914400" indent="-914400">
              <a:buFontTx/>
              <a:buNone/>
              <a:defRPr/>
            </a:pPr>
            <a:r>
              <a:rPr lang="en-US" sz="3600" dirty="0" smtClean="0"/>
              <a:t>4. America-Israel Friendship League</a:t>
            </a:r>
          </a:p>
          <a:p>
            <a:pPr marL="914400" indent="-914400">
              <a:buFontTx/>
              <a:buNone/>
              <a:defRPr/>
            </a:pPr>
            <a:r>
              <a:rPr lang="en-US" sz="3600" dirty="0" smtClean="0"/>
              <a:t>5</a:t>
            </a:r>
            <a:r>
              <a:rPr lang="en-US" sz="3600" dirty="0" smtClean="0">
                <a:solidFill>
                  <a:schemeClr val="tx2"/>
                </a:solidFill>
              </a:rPr>
              <a:t>. American Israel Public Affairs Committee</a:t>
            </a:r>
          </a:p>
          <a:p>
            <a:pPr marL="914400" indent="-914400">
              <a:buFontTx/>
              <a:buNone/>
              <a:defRPr/>
            </a:pPr>
            <a:r>
              <a:rPr lang="en-US" sz="3600" dirty="0" smtClean="0"/>
              <a:t>6. American Jewish Committee</a:t>
            </a:r>
          </a:p>
          <a:p>
            <a:pPr marL="914400" indent="-914400">
              <a:buFontTx/>
              <a:buNone/>
              <a:defRPr/>
            </a:pPr>
            <a:r>
              <a:rPr lang="en-US" sz="3600" dirty="0" smtClean="0"/>
              <a:t>7. American Jewish Congress</a:t>
            </a:r>
          </a:p>
          <a:p>
            <a:pPr marL="914400" indent="-914400">
              <a:buFontTx/>
              <a:buNone/>
              <a:defRPr/>
            </a:pPr>
            <a:r>
              <a:rPr lang="en-US" sz="3600" dirty="0" smtClean="0"/>
              <a:t>8. American Jewish Joint Distribution Committee </a:t>
            </a:r>
          </a:p>
          <a:p>
            <a:pPr marL="914400" indent="-914400">
              <a:buFontTx/>
              <a:buNone/>
              <a:defRPr/>
            </a:pPr>
            <a:r>
              <a:rPr lang="en-US" sz="3600" dirty="0" smtClean="0"/>
              <a:t>9. American </a:t>
            </a:r>
            <a:r>
              <a:rPr lang="en-US" sz="3600" dirty="0" err="1" smtClean="0"/>
              <a:t>Sephardi</a:t>
            </a:r>
            <a:r>
              <a:rPr lang="en-US" sz="3600" dirty="0" smtClean="0"/>
              <a:t> Federation</a:t>
            </a:r>
          </a:p>
          <a:p>
            <a:pPr marL="914400" indent="-914400">
              <a:buFontTx/>
              <a:buNone/>
              <a:defRPr/>
            </a:pPr>
            <a:r>
              <a:rPr lang="en-US" sz="3600" dirty="0" smtClean="0"/>
              <a:t>10. American Zionist Movement </a:t>
            </a:r>
          </a:p>
          <a:p>
            <a:pPr marL="914400" indent="-914400">
              <a:buFontTx/>
              <a:buNone/>
              <a:defRPr/>
            </a:pPr>
            <a:r>
              <a:rPr lang="en-US" sz="3600" dirty="0" smtClean="0"/>
              <a:t>11. Americans for Peace Now</a:t>
            </a:r>
          </a:p>
          <a:p>
            <a:pPr marL="914400" indent="-914400">
              <a:buFontTx/>
              <a:buNone/>
              <a:defRPr/>
            </a:pPr>
            <a:r>
              <a:rPr lang="en-US" sz="3600" dirty="0" smtClean="0"/>
              <a:t>12. AMIT</a:t>
            </a:r>
          </a:p>
          <a:p>
            <a:pPr marL="914400" indent="-914400">
              <a:buFontTx/>
              <a:buNone/>
              <a:defRPr/>
            </a:pPr>
            <a:r>
              <a:rPr lang="en-US" sz="3600" dirty="0" smtClean="0"/>
              <a:t>13. Anti-Defamation League </a:t>
            </a:r>
          </a:p>
          <a:p>
            <a:pPr marL="914400" indent="-914400">
              <a:buFontTx/>
              <a:buNone/>
              <a:defRPr/>
            </a:pPr>
            <a:r>
              <a:rPr lang="en-US" sz="3600" dirty="0" smtClean="0"/>
              <a:t>14. Association of Reform Zionists of America</a:t>
            </a:r>
          </a:p>
          <a:p>
            <a:pPr marL="914400" indent="-914400">
              <a:buFontTx/>
              <a:buNone/>
              <a:defRPr/>
            </a:pPr>
            <a:r>
              <a:rPr lang="en-US" sz="3600" dirty="0" smtClean="0"/>
              <a:t>15. B’nai B’rith International</a:t>
            </a:r>
          </a:p>
          <a:p>
            <a:pPr marL="914400" indent="-914400">
              <a:buFontTx/>
              <a:buNone/>
              <a:defRPr/>
            </a:pPr>
            <a:r>
              <a:rPr lang="en-US" sz="3600" dirty="0" smtClean="0"/>
              <a:t>16. </a:t>
            </a:r>
            <a:r>
              <a:rPr lang="en-US" sz="3600" dirty="0" err="1" smtClean="0"/>
              <a:t>Bnai</a:t>
            </a:r>
            <a:r>
              <a:rPr lang="en-US" sz="3600" dirty="0" smtClean="0"/>
              <a:t> Zion</a:t>
            </a:r>
          </a:p>
          <a:p>
            <a:pPr marL="914400" indent="-914400">
              <a:buFontTx/>
              <a:buNone/>
              <a:defRPr/>
            </a:pPr>
            <a:r>
              <a:rPr lang="en-US" sz="3600" dirty="0" smtClean="0"/>
              <a:t>17. Central Conference of American Rabbis</a:t>
            </a:r>
          </a:p>
          <a:p>
            <a:pPr marL="914400" indent="-914400">
              <a:buFontTx/>
              <a:buNone/>
              <a:defRPr/>
            </a:pPr>
            <a:r>
              <a:rPr lang="en-US" sz="3600" dirty="0" smtClean="0"/>
              <a:t>18. Committee for Accuracy in Middle East Reporting in America</a:t>
            </a:r>
          </a:p>
          <a:p>
            <a:pPr marL="914400" indent="-914400">
              <a:buFontTx/>
              <a:buNone/>
              <a:defRPr/>
            </a:pPr>
            <a:r>
              <a:rPr lang="en-US" sz="3600" dirty="0" smtClean="0"/>
              <a:t>19. Development Corporation for Israel / State of Israel Bonds</a:t>
            </a:r>
          </a:p>
          <a:p>
            <a:pPr marL="914400" indent="-914400">
              <a:buFontTx/>
              <a:buNone/>
              <a:defRPr/>
            </a:pPr>
            <a:r>
              <a:rPr lang="en-US" sz="3600" dirty="0" smtClean="0"/>
              <a:t>20. </a:t>
            </a:r>
            <a:r>
              <a:rPr lang="en-US" sz="3600" dirty="0" err="1" smtClean="0"/>
              <a:t>Emunah</a:t>
            </a:r>
            <a:r>
              <a:rPr lang="en-US" sz="3600" dirty="0" smtClean="0"/>
              <a:t> of America</a:t>
            </a:r>
          </a:p>
          <a:p>
            <a:pPr marL="914400" indent="-914400">
              <a:buFontTx/>
              <a:buNone/>
              <a:defRPr/>
            </a:pPr>
            <a:r>
              <a:rPr lang="en-US" sz="3600" dirty="0" smtClean="0"/>
              <a:t>21. Friends of Israel Defense Forces</a:t>
            </a:r>
          </a:p>
          <a:p>
            <a:pPr marL="914400" indent="-914400">
              <a:buFontTx/>
              <a:buNone/>
              <a:defRPr/>
            </a:pPr>
            <a:r>
              <a:rPr lang="en-US" sz="3600" dirty="0" smtClean="0"/>
              <a:t>22. Hadassah, Women’s Zionist Organization of America </a:t>
            </a:r>
          </a:p>
          <a:p>
            <a:pPr marL="914400" indent="-914400">
              <a:buFontTx/>
              <a:buNone/>
              <a:defRPr/>
            </a:pPr>
            <a:r>
              <a:rPr lang="en-US" sz="3600" dirty="0" smtClean="0"/>
              <a:t>23. Hebrew Immigrant Aid Society</a:t>
            </a:r>
          </a:p>
          <a:p>
            <a:pPr marL="914400" indent="-914400">
              <a:buFontTx/>
              <a:buNone/>
              <a:defRPr/>
            </a:pPr>
            <a:r>
              <a:rPr lang="en-US" sz="3600" dirty="0" smtClean="0"/>
              <a:t>24. Hillel: The Foundation for Jewish Campus Life </a:t>
            </a:r>
          </a:p>
          <a:p>
            <a:pPr marL="914400" indent="-914400">
              <a:buFontTx/>
              <a:buNone/>
              <a:defRPr/>
            </a:pPr>
            <a:r>
              <a:rPr lang="en-US" sz="3600" dirty="0" smtClean="0"/>
              <a:t>25. Jewish Community Centers Association</a:t>
            </a:r>
          </a:p>
          <a:p>
            <a:pPr marL="914400" indent="-914400">
              <a:buFontTx/>
              <a:buNone/>
              <a:defRPr/>
            </a:pPr>
            <a:r>
              <a:rPr lang="en-US" sz="3600" dirty="0" smtClean="0"/>
              <a:t>26. Jewish Council for Public Affairs</a:t>
            </a:r>
          </a:p>
          <a:p>
            <a:pPr marL="914400" indent="-914400">
              <a:buFontTx/>
              <a:buNone/>
              <a:defRPr/>
            </a:pPr>
            <a:endParaRPr lang="en-US" sz="4400" dirty="0" smtClean="0"/>
          </a:p>
          <a:p>
            <a:pPr marL="914400" indent="-914400">
              <a:buFontTx/>
              <a:buNone/>
              <a:defRPr/>
            </a:pPr>
            <a:endParaRPr lang="en-US" sz="4400" dirty="0" smtClean="0"/>
          </a:p>
          <a:p>
            <a:pPr marL="514350" indent="-514350">
              <a:buFont typeface="+mj-lt"/>
              <a:buAutoNum type="arabicPeriod"/>
              <a:defRPr/>
            </a:pPr>
            <a:endParaRPr lang="en-US" dirty="0">
              <a:solidFill>
                <a:srgbClr val="0070C0"/>
              </a:solidFill>
            </a:endParaRPr>
          </a:p>
        </p:txBody>
      </p:sp>
      <p:sp>
        <p:nvSpPr>
          <p:cNvPr id="249859" name="Content Placeholder 3"/>
          <p:cNvSpPr>
            <a:spLocks noGrp="1"/>
          </p:cNvSpPr>
          <p:nvPr>
            <p:ph sz="half" idx="2"/>
          </p:nvPr>
        </p:nvSpPr>
        <p:spPr>
          <a:xfrm>
            <a:off x="5943600" y="1905000"/>
            <a:ext cx="3200400" cy="3886200"/>
          </a:xfrm>
        </p:spPr>
        <p:txBody>
          <a:bodyPr/>
          <a:lstStyle/>
          <a:p>
            <a:pPr marL="914400" indent="-914400">
              <a:buFontTx/>
              <a:buNone/>
            </a:pPr>
            <a:r>
              <a:rPr lang="en-US" altLang="en-US" sz="800" dirty="0" smtClean="0"/>
              <a:t>27. Jewish Institute for National Security Affairs</a:t>
            </a:r>
          </a:p>
          <a:p>
            <a:pPr marL="914400" indent="-914400">
              <a:buFontTx/>
              <a:buNone/>
            </a:pPr>
            <a:r>
              <a:rPr lang="en-US" altLang="en-US" sz="800" dirty="0" smtClean="0"/>
              <a:t>28. Jewish Labor Committee</a:t>
            </a:r>
          </a:p>
          <a:p>
            <a:pPr marL="914400" indent="-914400">
              <a:buFontTx/>
              <a:buNone/>
            </a:pPr>
            <a:r>
              <a:rPr lang="en-US" altLang="en-US" sz="800" dirty="0" smtClean="0"/>
              <a:t>29. Jewish National Fund</a:t>
            </a:r>
          </a:p>
          <a:p>
            <a:pPr marL="914400" indent="-914400">
              <a:buFontTx/>
              <a:buNone/>
            </a:pPr>
            <a:r>
              <a:rPr lang="en-US" altLang="en-US" sz="800" dirty="0" smtClean="0"/>
              <a:t>30. Jewish Reconstructionist Federation</a:t>
            </a:r>
          </a:p>
          <a:p>
            <a:pPr marL="914400" indent="-914400">
              <a:buFontTx/>
              <a:buNone/>
            </a:pPr>
            <a:r>
              <a:rPr lang="en-US" altLang="en-US" sz="800" dirty="0" smtClean="0"/>
              <a:t>31. Jewish War Veterans of the USA</a:t>
            </a:r>
          </a:p>
          <a:p>
            <a:pPr marL="914400" indent="-914400">
              <a:buFontTx/>
              <a:buNone/>
            </a:pPr>
            <a:r>
              <a:rPr lang="en-US" altLang="en-US" sz="800" dirty="0" smtClean="0"/>
              <a:t>32. Jewish Women International</a:t>
            </a:r>
          </a:p>
          <a:p>
            <a:pPr marL="914400" indent="-914400">
              <a:buFontTx/>
              <a:buNone/>
            </a:pPr>
            <a:r>
              <a:rPr lang="en-US" altLang="en-US" sz="800" dirty="0" smtClean="0"/>
              <a:t>33. MERCAZ USA, Zionist Organization of the Conservative Movement</a:t>
            </a:r>
          </a:p>
          <a:p>
            <a:pPr marL="914400" indent="-914400">
              <a:buFontTx/>
              <a:buNone/>
            </a:pPr>
            <a:r>
              <a:rPr lang="en-US" altLang="en-US" sz="800" dirty="0" smtClean="0"/>
              <a:t>34. NA’AMAT USA</a:t>
            </a:r>
          </a:p>
          <a:p>
            <a:pPr marL="914400" indent="-914400">
              <a:buFontTx/>
              <a:buNone/>
            </a:pPr>
            <a:r>
              <a:rPr lang="en-US" altLang="en-US" sz="800" dirty="0" smtClean="0"/>
              <a:t>35. NCSJ: Advocates on behalf of Jews in Russia, Ukraine, the Baltic States &amp; Eurasia </a:t>
            </a:r>
          </a:p>
          <a:p>
            <a:pPr marL="914400" indent="-914400">
              <a:buFontTx/>
              <a:buNone/>
            </a:pPr>
            <a:r>
              <a:rPr lang="en-US" altLang="en-US" sz="800" dirty="0" smtClean="0"/>
              <a:t>36. National Council of Jewish Women</a:t>
            </a:r>
          </a:p>
          <a:p>
            <a:pPr marL="914400" indent="-914400">
              <a:buFontTx/>
              <a:buNone/>
            </a:pPr>
            <a:r>
              <a:rPr lang="en-US" altLang="en-US" sz="800" dirty="0" smtClean="0"/>
              <a:t>37. National Council of Young Israel</a:t>
            </a:r>
          </a:p>
          <a:p>
            <a:pPr marL="914400" indent="-914400">
              <a:buFontTx/>
              <a:buNone/>
            </a:pPr>
            <a:r>
              <a:rPr lang="en-US" altLang="en-US" sz="800" dirty="0" smtClean="0"/>
              <a:t>38. ORT America</a:t>
            </a:r>
          </a:p>
          <a:p>
            <a:pPr marL="914400" indent="-914400">
              <a:buFontTx/>
              <a:buNone/>
            </a:pPr>
            <a:r>
              <a:rPr lang="en-US" altLang="en-US" sz="800" dirty="0" smtClean="0"/>
              <a:t>39. Rabbinical Assembly</a:t>
            </a:r>
          </a:p>
          <a:p>
            <a:pPr marL="914400" indent="-914400">
              <a:buFontTx/>
              <a:buNone/>
            </a:pPr>
            <a:r>
              <a:rPr lang="en-US" altLang="en-US" sz="800" dirty="0" smtClean="0"/>
              <a:t>40. Rabbinical Council of America </a:t>
            </a:r>
          </a:p>
          <a:p>
            <a:pPr marL="914400" indent="-914400">
              <a:buFontTx/>
              <a:buNone/>
            </a:pPr>
            <a:r>
              <a:rPr lang="en-US" altLang="en-US" sz="800" dirty="0" smtClean="0"/>
              <a:t>41. Religious Zionists of America</a:t>
            </a:r>
          </a:p>
          <a:p>
            <a:pPr marL="914400" indent="-914400">
              <a:buFontTx/>
              <a:buNone/>
            </a:pPr>
            <a:r>
              <a:rPr lang="en-US" altLang="en-US" sz="800" dirty="0" smtClean="0"/>
              <a:t>42. Union for Reform Judaism</a:t>
            </a:r>
          </a:p>
          <a:p>
            <a:pPr marL="914400" indent="-914400">
              <a:buFontTx/>
              <a:buNone/>
            </a:pPr>
            <a:r>
              <a:rPr lang="en-US" altLang="en-US" sz="800" dirty="0" smtClean="0"/>
              <a:t>43. Union of Orthodox Jewish Congregations of America</a:t>
            </a:r>
          </a:p>
          <a:p>
            <a:pPr marL="914400" indent="-914400">
              <a:buFontTx/>
              <a:buNone/>
            </a:pPr>
            <a:r>
              <a:rPr lang="en-US" altLang="en-US" sz="800" dirty="0" smtClean="0"/>
              <a:t>44. United Jewish Communities</a:t>
            </a:r>
          </a:p>
          <a:p>
            <a:pPr marL="914400" indent="-914400">
              <a:buFontTx/>
              <a:buNone/>
            </a:pPr>
            <a:r>
              <a:rPr lang="en-US" altLang="en-US" sz="800" dirty="0" smtClean="0"/>
              <a:t>45. United Synagogue of Conservative Judaism</a:t>
            </a:r>
          </a:p>
          <a:p>
            <a:pPr marL="914400" indent="-914400">
              <a:buFontTx/>
              <a:buNone/>
            </a:pPr>
            <a:r>
              <a:rPr lang="en-US" altLang="en-US" sz="800" dirty="0" smtClean="0"/>
              <a:t>46. WIZO</a:t>
            </a:r>
          </a:p>
          <a:p>
            <a:pPr marL="914400" indent="-914400">
              <a:buFontTx/>
              <a:buNone/>
            </a:pPr>
            <a:r>
              <a:rPr lang="en-US" altLang="en-US" sz="800" dirty="0" smtClean="0"/>
              <a:t>47. Women’s League for Conservative Judaism </a:t>
            </a:r>
          </a:p>
          <a:p>
            <a:pPr marL="914400" indent="-914400">
              <a:buFontTx/>
              <a:buNone/>
            </a:pPr>
            <a:r>
              <a:rPr lang="en-US" altLang="en-US" sz="800" dirty="0" smtClean="0"/>
              <a:t>48. Women of Reform Judaism</a:t>
            </a:r>
          </a:p>
          <a:p>
            <a:pPr marL="914400" indent="-914400">
              <a:buFontTx/>
              <a:buNone/>
            </a:pPr>
            <a:r>
              <a:rPr lang="en-US" altLang="en-US" sz="800" dirty="0" smtClean="0"/>
              <a:t>49. Workmen’s Circle</a:t>
            </a:r>
          </a:p>
          <a:p>
            <a:pPr marL="914400" indent="-914400">
              <a:buFontTx/>
              <a:buNone/>
            </a:pPr>
            <a:r>
              <a:rPr lang="en-US" altLang="en-US" sz="800" dirty="0" smtClean="0"/>
              <a:t>50. World ORT</a:t>
            </a:r>
          </a:p>
          <a:p>
            <a:pPr marL="914400" indent="-914400">
              <a:buFontTx/>
              <a:buNone/>
            </a:pPr>
            <a:r>
              <a:rPr lang="en-US" altLang="en-US" sz="800" dirty="0" smtClean="0"/>
              <a:t>51. World Zionist Executive, US </a:t>
            </a:r>
          </a:p>
          <a:p>
            <a:pPr marL="914400" indent="-914400">
              <a:buFontTx/>
              <a:buNone/>
            </a:pPr>
            <a:r>
              <a:rPr lang="en-US" altLang="en-US" sz="800" dirty="0" smtClean="0"/>
              <a:t>52. Zionist Organization of America </a:t>
            </a:r>
          </a:p>
        </p:txBody>
      </p:sp>
      <p:sp>
        <p:nvSpPr>
          <p:cNvPr id="249860" name="TextBox 5"/>
          <p:cNvSpPr txBox="1">
            <a:spLocks noChangeArrowheads="1"/>
          </p:cNvSpPr>
          <p:nvPr/>
        </p:nvSpPr>
        <p:spPr bwMode="auto">
          <a:xfrm>
            <a:off x="0" y="0"/>
            <a:ext cx="91440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800" b="1" dirty="0">
                <a:solidFill>
                  <a:schemeClr val="tx2"/>
                </a:solidFill>
              </a:rPr>
              <a:t>The Backbone of the Jewish or Israel Lobby in the U.S. </a:t>
            </a:r>
          </a:p>
          <a:p>
            <a:pPr eaLnBrk="1" hangingPunct="1">
              <a:spcBef>
                <a:spcPct val="0"/>
              </a:spcBef>
              <a:buFontTx/>
              <a:buNone/>
            </a:pPr>
            <a:r>
              <a:rPr lang="en-US" altLang="en-US" sz="2400" b="1" dirty="0">
                <a:effectLst>
                  <a:outerShdw blurRad="38100" dist="38100" dir="2700000" algn="tl">
                    <a:srgbClr val="000000">
                      <a:alpha val="43137"/>
                    </a:srgbClr>
                  </a:outerShdw>
                </a:effectLst>
              </a:rPr>
              <a:t>Conference of Presidents of Major American Jewish </a:t>
            </a:r>
            <a:r>
              <a:rPr lang="en-US" altLang="en-US" sz="2400" b="1" dirty="0" smtClean="0">
                <a:effectLst>
                  <a:outerShdw blurRad="38100" dist="38100" dir="2700000" algn="tl">
                    <a:srgbClr val="000000">
                      <a:alpha val="43137"/>
                    </a:srgbClr>
                  </a:outerShdw>
                </a:effectLst>
              </a:rPr>
              <a:t>Organizations</a:t>
            </a:r>
            <a:endParaRPr lang="en-US" altLang="en-US" sz="2400" dirty="0">
              <a:effectLst>
                <a:outerShdw blurRad="38100" dist="38100" dir="2700000" algn="tl">
                  <a:srgbClr val="000000">
                    <a:alpha val="43137"/>
                  </a:srgbClr>
                </a:outerShdw>
              </a:effectLst>
            </a:endParaRPr>
          </a:p>
        </p:txBody>
      </p:sp>
      <p:sp>
        <p:nvSpPr>
          <p:cNvPr id="249861" name="Rectangle 9"/>
          <p:cNvSpPr>
            <a:spLocks noChangeArrowheads="1"/>
          </p:cNvSpPr>
          <p:nvPr/>
        </p:nvSpPr>
        <p:spPr bwMode="auto">
          <a:xfrm>
            <a:off x="2743200" y="1938992"/>
            <a:ext cx="3200400" cy="3928408"/>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100" dirty="0" smtClean="0">
                <a:solidFill>
                  <a:schemeClr val="tx2"/>
                </a:solidFill>
              </a:rPr>
              <a:t>"</a:t>
            </a:r>
            <a:r>
              <a:rPr lang="en-US" altLang="en-US" sz="1100" dirty="0">
                <a:solidFill>
                  <a:schemeClr val="tx2"/>
                </a:solidFill>
              </a:rPr>
              <a:t>The proven and effective voice of organized American Jewry for more than half a century, the Conference of Presidents of Major American Jewish Organizations Fund advances the interests of the American Jewish community, sustains broad-based support for Israel and addresses the critical concerns facing world Jewry. The Conference is at the forefront mobilizing support to halt Iran’s nuclear program and to counter the global campaign to delegitimize Israel and the Jewish people</a:t>
            </a:r>
            <a:r>
              <a:rPr lang="en-US" altLang="en-US" sz="1100" dirty="0" smtClean="0">
                <a:solidFill>
                  <a:schemeClr val="tx2"/>
                </a:solidFill>
              </a:rPr>
              <a:t>.” COP, 3/2/2018, </a:t>
            </a:r>
            <a:r>
              <a:rPr lang="en-US" altLang="en-US" sz="900" dirty="0" smtClean="0"/>
              <a:t>https</a:t>
            </a:r>
            <a:r>
              <a:rPr lang="en-US" altLang="en-US" sz="900" dirty="0"/>
              <a:t>://www.conferenceofpresidents.org/mission</a:t>
            </a:r>
            <a:endParaRPr lang="en-US" altLang="en-US" sz="900" dirty="0" smtClean="0"/>
          </a:p>
          <a:p>
            <a:pPr>
              <a:spcBef>
                <a:spcPct val="0"/>
              </a:spcBef>
              <a:buFontTx/>
              <a:buNone/>
            </a:pPr>
            <a:endParaRPr lang="en-US" altLang="en-US" sz="900" dirty="0" smtClean="0"/>
          </a:p>
          <a:p>
            <a:pPr>
              <a:spcBef>
                <a:spcPct val="0"/>
              </a:spcBef>
              <a:buFontTx/>
              <a:buNone/>
            </a:pPr>
            <a:r>
              <a:rPr lang="en-US" altLang="en-US" sz="1100" dirty="0" smtClean="0"/>
              <a:t>Malcolm </a:t>
            </a:r>
            <a:r>
              <a:rPr lang="en-US" altLang="en-US" sz="1100" dirty="0" err="1"/>
              <a:t>Hoenlein</a:t>
            </a:r>
            <a:r>
              <a:rPr lang="en-US" altLang="en-US" sz="1100" dirty="0"/>
              <a:t>, executive vice chairman of the Conference of Presidents of Major American Jewish Organizations, </a:t>
            </a:r>
            <a:r>
              <a:rPr lang="en-US" altLang="en-US" sz="1100" dirty="0" smtClean="0"/>
              <a:t>“has </a:t>
            </a:r>
            <a:r>
              <a:rPr lang="en-US" altLang="en-US" sz="1100" dirty="0"/>
              <a:t>served in the position since 1986, speaking to US presidents and foreign dignitaries on behalf of more than 50 US Jewish groups under the umbrella of the Presidents Conference. His job has been to identify consensus within the diverse American Jewish community on thorny foreign policy matters and to present that consensus to </a:t>
            </a:r>
            <a:r>
              <a:rPr lang="en-US" altLang="en-US" sz="1100" b="1" dirty="0"/>
              <a:t>global leadership</a:t>
            </a:r>
            <a:r>
              <a:rPr lang="en-US" altLang="en-US" sz="1100" dirty="0" smtClean="0"/>
              <a:t>.” </a:t>
            </a:r>
            <a:r>
              <a:rPr lang="en-US" altLang="en-US" sz="1100" dirty="0" err="1">
                <a:solidFill>
                  <a:schemeClr val="tx2"/>
                </a:solidFill>
              </a:rPr>
              <a:t>Hoenlein</a:t>
            </a:r>
            <a:r>
              <a:rPr lang="en-US" altLang="en-US" sz="1100" dirty="0">
                <a:solidFill>
                  <a:schemeClr val="tx2"/>
                </a:solidFill>
              </a:rPr>
              <a:t> to step down as Confe</a:t>
            </a:r>
            <a:r>
              <a:rPr lang="en-US" altLang="en-US" sz="1000" dirty="0">
                <a:solidFill>
                  <a:schemeClr val="tx2"/>
                </a:solidFill>
              </a:rPr>
              <a:t>rence of Presidents chief, The Jerusalem Post, 2/28/2018</a:t>
            </a:r>
            <a:r>
              <a:rPr lang="en-US" altLang="en-US" sz="1000" dirty="0"/>
              <a:t>, </a:t>
            </a:r>
            <a:r>
              <a:rPr lang="en-US" altLang="en-US" sz="300" dirty="0">
                <a:hlinkClick r:id="rId2"/>
              </a:rPr>
              <a:t>http://</a:t>
            </a:r>
            <a:r>
              <a:rPr lang="en-US" altLang="en-US" sz="300" dirty="0" smtClean="0">
                <a:hlinkClick r:id="rId2"/>
              </a:rPr>
              <a:t>www.jpost.com/American-Politics/Malcolm-Hoenlein-stepping-down-as-Conference-of-Presidents-chief-543901</a:t>
            </a:r>
            <a:r>
              <a:rPr lang="en-US" altLang="en-US" sz="300" dirty="0" smtClean="0"/>
              <a:t> </a:t>
            </a:r>
            <a:r>
              <a:rPr lang="en-US" altLang="en-US" sz="300" dirty="0" smtClean="0">
                <a:hlinkClick r:id="rId3"/>
              </a:rPr>
              <a:t>//</a:t>
            </a:r>
            <a:r>
              <a:rPr lang="en-US" altLang="en-US" sz="300" dirty="0">
                <a:hlinkClick r:id="rId3"/>
              </a:rPr>
              <a:t>www.conferenceofpresidents.org</a:t>
            </a:r>
            <a:r>
              <a:rPr lang="en-US" altLang="en-US" sz="300" dirty="0" smtClean="0">
                <a:hlinkClick r:id="rId3"/>
              </a:rPr>
              <a:t>/</a:t>
            </a:r>
            <a:r>
              <a:rPr lang="en-US" altLang="en-US" sz="300" dirty="0" smtClean="0"/>
              <a:t>    </a:t>
            </a:r>
            <a:endParaRPr lang="en-US" altLang="en-US" sz="300" dirty="0"/>
          </a:p>
        </p:txBody>
      </p:sp>
      <p:sp>
        <p:nvSpPr>
          <p:cNvPr id="2" name="Rectangle 1"/>
          <p:cNvSpPr/>
          <p:nvPr/>
        </p:nvSpPr>
        <p:spPr>
          <a:xfrm>
            <a:off x="0" y="5791200"/>
            <a:ext cx="9144000" cy="1077218"/>
          </a:xfrm>
          <a:prstGeom prst="rect">
            <a:avLst/>
          </a:prstGeom>
        </p:spPr>
        <p:txBody>
          <a:bodyPr wrap="square">
            <a:spAutoFit/>
          </a:bodyPr>
          <a:lstStyle/>
          <a:p>
            <a:r>
              <a:rPr lang="en-US" sz="1400" b="1" dirty="0" smtClean="0">
                <a:solidFill>
                  <a:schemeClr val="tx2"/>
                </a:solidFill>
              </a:rPr>
              <a:t>Israel ‘occupation’ amendment rejected by Democratic platform drafters</a:t>
            </a:r>
            <a:r>
              <a:rPr lang="en-US" sz="1400" dirty="0" smtClean="0"/>
              <a:t>, JTA, 7/10/2016,</a:t>
            </a:r>
            <a:r>
              <a:rPr lang="en-US" sz="1800" dirty="0" smtClean="0"/>
              <a:t> </a:t>
            </a:r>
            <a:r>
              <a:rPr lang="en-US" sz="300" dirty="0" smtClean="0">
                <a:hlinkClick r:id="rId4"/>
              </a:rPr>
              <a:t>http://www.jta.org/2016/07/10/news-opinion/politics/israel-occupation-amendment-rejected-by-democratic-platform-drafters</a:t>
            </a:r>
            <a:r>
              <a:rPr lang="en-US" sz="300" dirty="0" smtClean="0"/>
              <a:t> </a:t>
            </a:r>
          </a:p>
          <a:p>
            <a:r>
              <a:rPr lang="en-US" sz="1400" b="1" dirty="0" smtClean="0">
                <a:solidFill>
                  <a:schemeClr val="tx2"/>
                </a:solidFill>
              </a:rPr>
              <a:t>Democratic Platform 2016</a:t>
            </a:r>
            <a:r>
              <a:rPr lang="en-US" sz="1400" dirty="0" smtClean="0"/>
              <a:t>, </a:t>
            </a:r>
            <a:r>
              <a:rPr lang="en-US" sz="1400" dirty="0" smtClean="0">
                <a:hlinkClick r:id="rId5"/>
              </a:rPr>
              <a:t>http</a:t>
            </a:r>
            <a:r>
              <a:rPr lang="en-US" sz="1400" dirty="0">
                <a:hlinkClick r:id="rId5"/>
              </a:rPr>
              <a:t>://</a:t>
            </a:r>
            <a:r>
              <a:rPr lang="en-US" sz="1400" dirty="0" smtClean="0">
                <a:hlinkClick r:id="rId5"/>
              </a:rPr>
              <a:t>www.presidency.ucsb.edu/papers_pdf/117717.pdf</a:t>
            </a:r>
            <a:r>
              <a:rPr lang="en-US" sz="1400" dirty="0" smtClean="0"/>
              <a:t> </a:t>
            </a:r>
          </a:p>
          <a:p>
            <a:r>
              <a:rPr lang="en-US" sz="1400" b="1" dirty="0" smtClean="0">
                <a:solidFill>
                  <a:schemeClr val="tx2"/>
                </a:solidFill>
              </a:rPr>
              <a:t>Republicans Prepare to Drop Mention of ‘Palestine’ From Platform</a:t>
            </a:r>
            <a:r>
              <a:rPr lang="en-US" sz="1400" dirty="0" smtClean="0"/>
              <a:t>, Forward, 7/11/2016,</a:t>
            </a:r>
            <a:r>
              <a:rPr lang="en-US" sz="1800" dirty="0" smtClean="0"/>
              <a:t> </a:t>
            </a:r>
            <a:r>
              <a:rPr lang="en-US" sz="300" dirty="0" smtClean="0">
                <a:hlinkClick r:id="rId6"/>
              </a:rPr>
              <a:t>http://forward.com/news/344652/republicans-prepare-to-drop-mention-of-palestine-from-platform/?attribution=articles-hero-item-text-3</a:t>
            </a:r>
            <a:r>
              <a:rPr lang="en-US" sz="300" dirty="0" smtClean="0"/>
              <a:t> </a:t>
            </a:r>
          </a:p>
          <a:p>
            <a:r>
              <a:rPr lang="en-US" sz="1400" b="1" dirty="0" smtClean="0">
                <a:solidFill>
                  <a:schemeClr val="tx2"/>
                </a:solidFill>
              </a:rPr>
              <a:t>Republican Platform 2016</a:t>
            </a:r>
            <a:r>
              <a:rPr lang="en-US" sz="1400" dirty="0" smtClean="0"/>
              <a:t>, </a:t>
            </a:r>
            <a:r>
              <a:rPr lang="en-US" sz="1400" dirty="0" smtClean="0">
                <a:hlinkClick r:id="rId7"/>
              </a:rPr>
              <a:t>https</a:t>
            </a:r>
            <a:r>
              <a:rPr lang="en-US" sz="1400" dirty="0">
                <a:hlinkClick r:id="rId7"/>
              </a:rPr>
              <a:t>://prod-cdn-static.gop.com/media/documents/DRAFT_12_FINAL[1]-</a:t>
            </a:r>
            <a:r>
              <a:rPr lang="en-US" sz="1400" dirty="0" smtClean="0">
                <a:hlinkClick r:id="rId7"/>
              </a:rPr>
              <a:t>ben_1468872234.pdf</a:t>
            </a:r>
            <a:r>
              <a:rPr lang="en-US" sz="1400" dirty="0" smtClean="0"/>
              <a:t> </a:t>
            </a:r>
            <a:endParaRPr lang="en-US" sz="1400" dirty="0"/>
          </a:p>
        </p:txBody>
      </p:sp>
      <p:cxnSp>
        <p:nvCxnSpPr>
          <p:cNvPr id="6" name="Straight Connector 5"/>
          <p:cNvCxnSpPr/>
          <p:nvPr/>
        </p:nvCxnSpPr>
        <p:spPr bwMode="auto">
          <a:xfrm>
            <a:off x="0" y="5867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2743200" y="3886200"/>
            <a:ext cx="3200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Title 1"/>
          <p:cNvSpPr>
            <a:spLocks noGrp="1"/>
          </p:cNvSpPr>
          <p:nvPr>
            <p:ph type="title"/>
          </p:nvPr>
        </p:nvSpPr>
        <p:spPr>
          <a:xfrm>
            <a:off x="0" y="0"/>
            <a:ext cx="9144000" cy="1295400"/>
          </a:xfrm>
        </p:spPr>
        <p:txBody>
          <a:bodyPr/>
          <a:lstStyle/>
          <a:p>
            <a:r>
              <a:rPr lang="en-US" altLang="en-US" sz="5400" b="1" dirty="0" smtClean="0"/>
              <a:t>American Israel Public Affairs Committee (AIPAC)</a:t>
            </a:r>
          </a:p>
        </p:txBody>
      </p:sp>
      <p:sp>
        <p:nvSpPr>
          <p:cNvPr id="250883" name="Content Placeholder 2"/>
          <p:cNvSpPr>
            <a:spLocks noGrp="1"/>
          </p:cNvSpPr>
          <p:nvPr>
            <p:ph idx="1"/>
          </p:nvPr>
        </p:nvSpPr>
        <p:spPr>
          <a:xfrm>
            <a:off x="-10886" y="1371600"/>
            <a:ext cx="9144000" cy="5486400"/>
          </a:xfrm>
        </p:spPr>
        <p:txBody>
          <a:bodyPr/>
          <a:lstStyle/>
          <a:p>
            <a:pPr marL="0" indent="0">
              <a:buNone/>
            </a:pPr>
            <a:r>
              <a:rPr lang="en-US" altLang="en-US" sz="1800" dirty="0" smtClean="0"/>
              <a:t>AIPAC is registered as a domestic lobby... AIPAC works to secure vital U.S. foreign aid for Israel... </a:t>
            </a:r>
            <a:r>
              <a:rPr lang="en-US" altLang="en-US" sz="1800" dirty="0" smtClean="0">
                <a:solidFill>
                  <a:srgbClr val="FFFF00"/>
                </a:solidFill>
              </a:rPr>
              <a:t>Each year, AIPAC is involved in more than 100 legislative and policy initiatives involving Middle East policy </a:t>
            </a:r>
            <a:r>
              <a:rPr lang="en-US" altLang="en-US" sz="1800" dirty="0" smtClean="0"/>
              <a:t>or aimed at broadening and deepening the U.S.-Israel bond... AIPAC sponsors exciting events and educational programs featuring leading members of Congress, policymakers and top analysts.  AIPAC also works on hundreds of college campuses, teaching student activists how to answer Israel's detractors and how to use political involvement to build support for Israel... In addition to working closely with Congress, AIPAC also actively educates and works with candidates for federal office, White House, Pentagon and State Department officials, and other policymakers whose decisions affect Israel's future and America's policies in the Middle East... Among our most recent efforts is the Synagogue Initiative, which makes AIPAC information and staff available to congregations across </a:t>
            </a:r>
            <a:r>
              <a:rPr lang="en-US" altLang="en-US" sz="1800" dirty="0"/>
              <a:t>America. </a:t>
            </a:r>
            <a:r>
              <a:rPr lang="en-US" altLang="en-US" sz="1200" dirty="0">
                <a:hlinkClick r:id="rId2"/>
              </a:rPr>
              <a:t>http://</a:t>
            </a:r>
            <a:r>
              <a:rPr lang="en-US" altLang="en-US" sz="1200" dirty="0" smtClean="0">
                <a:hlinkClick r:id="rId2"/>
              </a:rPr>
              <a:t>www.aipac.org/learn/legislative-agenda</a:t>
            </a:r>
            <a:endParaRPr lang="en-US" altLang="en-US" sz="1200" dirty="0" smtClean="0"/>
          </a:p>
          <a:p>
            <a:pPr marL="0" indent="0">
              <a:buNone/>
            </a:pPr>
            <a:r>
              <a:rPr lang="en-US" altLang="en-US" sz="1700" dirty="0" smtClean="0">
                <a:solidFill>
                  <a:schemeClr val="tx2"/>
                </a:solidFill>
              </a:rPr>
              <a:t>AIPAC says "more than 6,000 pro-Israel activists, including 1,200 students representing over 390 campuses" will attend the 2007 AIPAC Policy Conference (</a:t>
            </a:r>
            <a:r>
              <a:rPr lang="en-US" altLang="en-US" sz="1700" dirty="0" smtClean="0"/>
              <a:t>James </a:t>
            </a:r>
            <a:r>
              <a:rPr lang="en-US" altLang="en-US" sz="1700" dirty="0" err="1" smtClean="0"/>
              <a:t>Besser</a:t>
            </a:r>
            <a:r>
              <a:rPr lang="en-US" altLang="en-US" sz="1700" dirty="0" smtClean="0"/>
              <a:t>, “Hardline Pastor Gets Prime AIPAC Spot,” The New York Jewish Week, Manhattan edition, 9 March 2007</a:t>
            </a:r>
            <a:r>
              <a:rPr lang="en-US" altLang="en-US" sz="1700" dirty="0" smtClean="0">
                <a:solidFill>
                  <a:schemeClr val="tx2"/>
                </a:solidFill>
              </a:rPr>
              <a:t>).  This shows that the number of pro-Israel activists at the AIPAC conference is much higher than the 4000 plus delegates attending either of the 2004 National Democratic Convention or the 2004 National Republican Convention.</a:t>
            </a:r>
          </a:p>
          <a:p>
            <a:pPr marL="0" indent="0">
              <a:buNone/>
            </a:pPr>
            <a:r>
              <a:rPr lang="en-US" b="1" dirty="0">
                <a:solidFill>
                  <a:schemeClr val="tx2"/>
                </a:solidFill>
              </a:rPr>
              <a:t>AIPAC Campus </a:t>
            </a:r>
            <a:r>
              <a:rPr lang="en-US" b="1" dirty="0" smtClean="0">
                <a:solidFill>
                  <a:schemeClr val="tx2"/>
                </a:solidFill>
              </a:rPr>
              <a:t>Initiatives</a:t>
            </a:r>
            <a:r>
              <a:rPr lang="en-US" dirty="0" smtClean="0"/>
              <a:t>: </a:t>
            </a:r>
            <a:r>
              <a:rPr lang="en-US" sz="1200" b="1" dirty="0" smtClean="0">
                <a:hlinkClick r:id="rId3"/>
              </a:rPr>
              <a:t>http</a:t>
            </a:r>
            <a:r>
              <a:rPr lang="en-US" sz="1200" b="1" dirty="0">
                <a:hlinkClick r:id="rId3"/>
              </a:rPr>
              <a:t>://</a:t>
            </a:r>
            <a:r>
              <a:rPr lang="en-US" sz="1200" b="1" dirty="0" smtClean="0">
                <a:hlinkClick r:id="rId3"/>
              </a:rPr>
              <a:t>www.aipac.org/connect/students/campus-initiatives</a:t>
            </a:r>
            <a:r>
              <a:rPr lang="en-US" sz="1200" b="1" dirty="0" smtClean="0"/>
              <a:t> </a:t>
            </a:r>
            <a:endParaRPr lang="en-US" altLang="en-US" sz="1200" dirty="0" smtClean="0">
              <a:solidFill>
                <a:schemeClr val="tx2"/>
              </a:solidFill>
            </a:endParaRPr>
          </a:p>
        </p:txBody>
      </p:sp>
      <p:cxnSp>
        <p:nvCxnSpPr>
          <p:cNvPr id="3" name="Straight Connector 2"/>
          <p:cNvCxnSpPr/>
          <p:nvPr/>
        </p:nvCxnSpPr>
        <p:spPr bwMode="auto">
          <a:xfrm>
            <a:off x="0" y="4648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Title 1"/>
          <p:cNvSpPr>
            <a:spLocks noGrp="1"/>
          </p:cNvSpPr>
          <p:nvPr>
            <p:ph type="title"/>
          </p:nvPr>
        </p:nvSpPr>
        <p:spPr>
          <a:xfrm>
            <a:off x="0" y="0"/>
            <a:ext cx="9144000" cy="838200"/>
          </a:xfrm>
        </p:spPr>
        <p:txBody>
          <a:bodyPr/>
          <a:lstStyle/>
          <a:p>
            <a:r>
              <a:rPr lang="en-US" altLang="en-US" b="1" smtClean="0"/>
              <a:t>Reporters’ Notebook: AIPAC 2011</a:t>
            </a:r>
            <a:br>
              <a:rPr lang="en-US" altLang="en-US" b="1" smtClean="0"/>
            </a:br>
            <a:r>
              <a:rPr lang="en-US" altLang="en-US" sz="1800" smtClean="0"/>
              <a:t>GTA, May 24, 2011, </a:t>
            </a:r>
            <a:r>
              <a:rPr lang="en-US" altLang="en-US" sz="800" smtClean="0">
                <a:hlinkClick r:id="rId2"/>
              </a:rPr>
              <a:t>http://www.jta.org/news/article/2011/05/24/3087857/reporters-notebook-aipac-2011</a:t>
            </a:r>
            <a:r>
              <a:rPr lang="en-US" altLang="en-US" sz="800" smtClean="0"/>
              <a:t>   </a:t>
            </a:r>
            <a:br>
              <a:rPr lang="en-US" altLang="en-US" sz="800" smtClean="0"/>
            </a:br>
            <a:endParaRPr lang="en-US" altLang="en-US" sz="800" smtClean="0"/>
          </a:p>
        </p:txBody>
      </p:sp>
      <p:sp>
        <p:nvSpPr>
          <p:cNvPr id="251907" name="Content Placeholder 2"/>
          <p:cNvSpPr>
            <a:spLocks noGrp="1"/>
          </p:cNvSpPr>
          <p:nvPr>
            <p:ph idx="1"/>
          </p:nvPr>
        </p:nvSpPr>
        <p:spPr>
          <a:xfrm>
            <a:off x="0" y="914400"/>
            <a:ext cx="9144000" cy="5943600"/>
          </a:xfrm>
        </p:spPr>
        <p:txBody>
          <a:bodyPr/>
          <a:lstStyle/>
          <a:p>
            <a:r>
              <a:rPr lang="en-US" altLang="en-US" sz="1400" dirty="0" smtClean="0"/>
              <a:t>WASHINGTON (JTA) -- The centerpiece of AIPAC’s annual conference, the gala banquet, is a little like the Oscars: The room is full of celebrities, speeches are interspersed with emotional video montages, the highlight that everyone’s waiting for comes at the end, and the main event is followed by exclusive after-parties.</a:t>
            </a:r>
          </a:p>
          <a:p>
            <a:r>
              <a:rPr lang="en-US" altLang="en-US" sz="1400" dirty="0" smtClean="0"/>
              <a:t>There are a few differences, too, of course.</a:t>
            </a:r>
          </a:p>
          <a:p>
            <a:r>
              <a:rPr lang="en-US" altLang="en-US" sz="1400" dirty="0" smtClean="0"/>
              <a:t>Instead of Hollywood’s elite, it’s the political elite that shows up. This year, 67 members of the U.S. Senate and 286 members of the House of Representatives came, along with a smattering of Obama administration officials, Knesset members and diplomats from around the world. Former NBA All-Star Allan Houston helped emcee the evening.</a:t>
            </a:r>
          </a:p>
          <a:p>
            <a:r>
              <a:rPr lang="en-US" altLang="en-US" sz="1400" dirty="0" smtClean="0"/>
              <a:t>At the after-parties, instead of inebriated celebs showing off their evening gowns, or what’s under them, Newt Gingrich, Rep. Michele Bachmann (R-Minn.) and Rep. Debbie Wasserman Schultz (D-Fla.) hosted parties in conference rooms with kosher brownies and chocolate chip cookies, and the buzz was about the next presidential election.</a:t>
            </a:r>
          </a:p>
          <a:p>
            <a:r>
              <a:rPr lang="en-US" altLang="en-US" sz="1400" dirty="0" smtClean="0"/>
              <a:t>And unlike the Oscars, the AIPAC dinner is a little less exclusive: As long as you pay your registration fee, you get a seat at a table. This year as every year, the dinner for 10,000 -- approximately 1,500 of whom were bumped to a satellite ballroom -- marked the world’s largest single kosher meal. The menu? Stuffed Cornish hen.</a:t>
            </a:r>
          </a:p>
          <a:p>
            <a:r>
              <a:rPr lang="en-US" altLang="en-US" sz="1400" dirty="0" smtClean="0"/>
              <a:t>*    *    * ….</a:t>
            </a:r>
          </a:p>
          <a:p>
            <a:r>
              <a:rPr lang="en-US" altLang="en-US" sz="1400" dirty="0" smtClean="0"/>
              <a:t>AIPAC, grappling with America’s changing demographics, is and reaching out big time to minorities.</a:t>
            </a:r>
          </a:p>
          <a:p>
            <a:r>
              <a:rPr lang="en-US" altLang="en-US" sz="1400" dirty="0" smtClean="0"/>
              <a:t>Monday night's dinner featured lots of black-and-white optics: Houston, now the assistant general manager of the NBA’s Knicks, joined Betsy </a:t>
            </a:r>
            <a:r>
              <a:rPr lang="en-US" altLang="en-US" sz="1400" dirty="0" err="1" smtClean="0"/>
              <a:t>Berns</a:t>
            </a:r>
            <a:r>
              <a:rPr lang="en-US" altLang="en-US" sz="1400" dirty="0" smtClean="0"/>
              <a:t>, who writes guides for women on watching sports, to crack wise about hoops and Israel and get sincere about AIPAC. They talked about last year's tour of Israel by 10 current and former NBA pros.</a:t>
            </a:r>
          </a:p>
          <a:p>
            <a:r>
              <a:rPr lang="en-US" altLang="en-US" sz="1400" dirty="0" smtClean="0"/>
              <a:t>Then there was the parade of student leaders, which started with the leader of the student body at Morehouse College, a historically black school. The evening’s convocation was delivered by a black Baptist preacher from Detroit and a Conservative rabbi from New Jersey. They hugged and invoked the civil rights era.</a:t>
            </a:r>
          </a:p>
          <a:p>
            <a:r>
              <a:rPr lang="en-US" altLang="en-US" sz="1400" dirty="0" smtClean="0"/>
              <a:t>Finally, there were the black and white leaders who spoke at the conference: Obama and Netanyahu.</a:t>
            </a:r>
          </a:p>
          <a:p>
            <a:r>
              <a:rPr lang="en-US" altLang="en-US" sz="1400" dirty="0" smtClean="0"/>
              <a:t>*    *    * ….</a:t>
            </a:r>
          </a:p>
          <a:p>
            <a:r>
              <a:rPr lang="en-US" altLang="en-US" sz="1400" dirty="0" smtClean="0"/>
              <a:t>On Tuesday, thousands of activists headed to Capitol Hill for lobbying, with meetings in all 100 Senate offices, and 426 out of 435 House offices.</a:t>
            </a:r>
          </a:p>
          <a:p>
            <a:endParaRPr lang="en-US" altLang="en-US" dirty="0" smtClean="0"/>
          </a:p>
        </p:txBody>
      </p:sp>
    </p:spTree>
  </p:cSld>
  <p:clrMapOvr>
    <a:masterClrMapping/>
  </p:clrMapOvr>
  <p:transition/>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3"/>
          <p:cNvSpPr>
            <a:spLocks noGrp="1" noChangeArrowheads="1"/>
          </p:cNvSpPr>
          <p:nvPr>
            <p:ph type="body" sz="half" idx="1"/>
          </p:nvPr>
        </p:nvSpPr>
        <p:spPr>
          <a:xfrm>
            <a:off x="0" y="3581400"/>
            <a:ext cx="9144000" cy="3276600"/>
          </a:xfrm>
        </p:spPr>
        <p:txBody>
          <a:bodyPr/>
          <a:lstStyle/>
          <a:p>
            <a:pPr marL="0" indent="0">
              <a:lnSpc>
                <a:spcPct val="90000"/>
              </a:lnSpc>
              <a:buNone/>
            </a:pPr>
            <a:r>
              <a:rPr lang="en-US" altLang="en-US" sz="1800" dirty="0" smtClean="0"/>
              <a:t>Irving Kristol, Norman Podhoretz, Paul Wolfowitz, Richard </a:t>
            </a:r>
            <a:r>
              <a:rPr lang="en-US" altLang="en-US" sz="1800" dirty="0" err="1" smtClean="0"/>
              <a:t>Perle</a:t>
            </a:r>
            <a:r>
              <a:rPr lang="en-US" altLang="en-US" sz="1800" dirty="0" smtClean="0"/>
              <a:t>, Douglas </a:t>
            </a:r>
            <a:r>
              <a:rPr lang="en-US" altLang="en-US" sz="1800" dirty="0" err="1" smtClean="0"/>
              <a:t>Feith</a:t>
            </a:r>
            <a:r>
              <a:rPr lang="en-US" altLang="en-US" sz="1800" dirty="0" smtClean="0"/>
              <a:t>, Lewis "Scooter" Libby, </a:t>
            </a:r>
            <a:r>
              <a:rPr lang="en-US" altLang="en-US" sz="1800" dirty="0" smtClean="0">
                <a:solidFill>
                  <a:schemeClr val="tx2"/>
                </a:solidFill>
              </a:rPr>
              <a:t>John Bolton</a:t>
            </a:r>
            <a:r>
              <a:rPr lang="en-US" altLang="en-US" sz="1800" dirty="0" smtClean="0"/>
              <a:t>, Elliott Abrams, Robert Kagan, Michael Ledeen, William Kristol, Frank Gaffney Jr. Source: </a:t>
            </a:r>
            <a:r>
              <a:rPr lang="en-US" altLang="en-US" sz="1800" i="1" u="sng" dirty="0" smtClean="0"/>
              <a:t>The Christian Science Monitor</a:t>
            </a:r>
            <a:r>
              <a:rPr lang="en-US" altLang="en-US" sz="1800" dirty="0" smtClean="0"/>
              <a:t>, June 2005</a:t>
            </a:r>
          </a:p>
          <a:p>
            <a:pPr marL="0" indent="0">
              <a:lnSpc>
                <a:spcPct val="90000"/>
              </a:lnSpc>
              <a:buNone/>
            </a:pPr>
            <a:r>
              <a:rPr lang="en-US" altLang="en-US" sz="1400" b="1" dirty="0" smtClean="0">
                <a:solidFill>
                  <a:schemeClr val="tx2"/>
                </a:solidFill>
              </a:rPr>
              <a:t>John </a:t>
            </a:r>
            <a:r>
              <a:rPr lang="en-US" altLang="en-US" sz="1400" b="1" dirty="0">
                <a:solidFill>
                  <a:schemeClr val="tx2"/>
                </a:solidFill>
              </a:rPr>
              <a:t>Bolton </a:t>
            </a:r>
            <a:r>
              <a:rPr lang="en-US" altLang="en-US" sz="1400" dirty="0"/>
              <a:t>[the </a:t>
            </a:r>
            <a:r>
              <a:rPr lang="en-US" altLang="en-US" sz="1400" dirty="0" smtClean="0"/>
              <a:t>non-Jewish </a:t>
            </a:r>
            <a:r>
              <a:rPr lang="en-US" altLang="en-US" sz="1400" dirty="0"/>
              <a:t>member of </a:t>
            </a:r>
            <a:r>
              <a:rPr lang="en-US" altLang="en-US" sz="1400" dirty="0" smtClean="0"/>
              <a:t>the above]</a:t>
            </a:r>
            <a:r>
              <a:rPr lang="en-US" altLang="en-US" sz="1400" dirty="0" smtClean="0">
                <a:solidFill>
                  <a:schemeClr val="tx2"/>
                </a:solidFill>
              </a:rPr>
              <a:t> </a:t>
            </a:r>
            <a:r>
              <a:rPr lang="en-US" altLang="en-US" sz="1400" dirty="0">
                <a:solidFill>
                  <a:schemeClr val="tx2"/>
                </a:solidFill>
              </a:rPr>
              <a:t>received the </a:t>
            </a:r>
            <a:r>
              <a:rPr lang="en-US" altLang="en-US" sz="1400" b="1" dirty="0">
                <a:solidFill>
                  <a:schemeClr val="tx2"/>
                </a:solidFill>
              </a:rPr>
              <a:t>Guardian of Zion Award </a:t>
            </a:r>
            <a:r>
              <a:rPr lang="en-US" altLang="en-US" sz="1400" dirty="0">
                <a:solidFill>
                  <a:schemeClr val="tx2"/>
                </a:solidFill>
              </a:rPr>
              <a:t>from Bar-</a:t>
            </a:r>
            <a:r>
              <a:rPr lang="en-US" altLang="en-US" sz="1400" dirty="0" err="1">
                <a:solidFill>
                  <a:schemeClr val="tx2"/>
                </a:solidFill>
              </a:rPr>
              <a:t>Ilan</a:t>
            </a:r>
            <a:r>
              <a:rPr lang="en-US" altLang="en-US" sz="1400" dirty="0">
                <a:solidFill>
                  <a:schemeClr val="tx2"/>
                </a:solidFill>
              </a:rPr>
              <a:t> University’s Ingeborg </a:t>
            </a:r>
            <a:r>
              <a:rPr lang="en-US" altLang="en-US" sz="1400" dirty="0" err="1">
                <a:solidFill>
                  <a:schemeClr val="tx2"/>
                </a:solidFill>
              </a:rPr>
              <a:t>Rennert</a:t>
            </a:r>
            <a:r>
              <a:rPr lang="en-US" altLang="en-US" sz="1400" dirty="0">
                <a:solidFill>
                  <a:schemeClr val="tx2"/>
                </a:solidFill>
              </a:rPr>
              <a:t> Center for Jerusalem Studies at the King David Hotel in Jerusalem, </a:t>
            </a:r>
            <a:r>
              <a:rPr lang="en-US" altLang="en-US" sz="1400" dirty="0"/>
              <a:t>The Washington Post, 5/29/2017</a:t>
            </a:r>
            <a:r>
              <a:rPr lang="en-US" altLang="en-US" sz="1400" dirty="0" smtClean="0"/>
              <a:t>, </a:t>
            </a:r>
            <a:r>
              <a:rPr lang="en-US" altLang="en-US" sz="500" dirty="0" smtClean="0">
                <a:hlinkClick r:id="rId3"/>
              </a:rPr>
              <a:t>http</a:t>
            </a:r>
            <a:r>
              <a:rPr lang="en-US" altLang="en-US" sz="500" dirty="0">
                <a:hlinkClick r:id="rId3"/>
              </a:rPr>
              <a:t>://</a:t>
            </a:r>
            <a:r>
              <a:rPr lang="en-US" altLang="en-US" sz="500" dirty="0" smtClean="0">
                <a:hlinkClick r:id="rId3"/>
              </a:rPr>
              <a:t>www.jpost.com/Arab-Israeli-Conflict/Ex-UN-envoy-Bolton-to-JPost-Trump-has-no-chance-at-ultimate-peace-deal-494261</a:t>
            </a:r>
            <a:r>
              <a:rPr lang="en-US" altLang="en-US" sz="500" dirty="0" smtClean="0"/>
              <a:t> </a:t>
            </a:r>
          </a:p>
          <a:p>
            <a:pPr marL="0" indent="0">
              <a:lnSpc>
                <a:spcPct val="90000"/>
              </a:lnSpc>
              <a:buNone/>
            </a:pPr>
            <a:r>
              <a:rPr lang="en-US" altLang="en-US" sz="2800" b="1" dirty="0" smtClean="0">
                <a:solidFill>
                  <a:schemeClr val="tx2"/>
                </a:solidFill>
              </a:rPr>
              <a:t>“If there is an intellectual movement in America to whose invention Jews can lay sole claim, </a:t>
            </a:r>
            <a:r>
              <a:rPr lang="en-US" altLang="en-US" sz="2800" b="1" dirty="0" err="1" smtClean="0">
                <a:solidFill>
                  <a:schemeClr val="tx2"/>
                </a:solidFill>
              </a:rPr>
              <a:t>neoconservatism</a:t>
            </a:r>
            <a:r>
              <a:rPr lang="en-US" altLang="en-US" sz="2800" b="1" dirty="0" smtClean="0">
                <a:solidFill>
                  <a:schemeClr val="tx2"/>
                </a:solidFill>
              </a:rPr>
              <a:t> is it.” </a:t>
            </a:r>
            <a:r>
              <a:rPr lang="en-US" altLang="en-US" sz="1800" dirty="0" smtClean="0"/>
              <a:t>Source: </a:t>
            </a:r>
            <a:r>
              <a:rPr lang="en-US" altLang="en-US" sz="1800" i="1" u="sng" dirty="0" smtClean="0"/>
              <a:t>Forward</a:t>
            </a:r>
            <a:r>
              <a:rPr lang="en-US" altLang="en-US" sz="1800" dirty="0" smtClean="0"/>
              <a:t> (Volume 109, Issue 31,583), January 6, 2006, page 12.</a:t>
            </a:r>
          </a:p>
          <a:p>
            <a:pPr marL="0" indent="0">
              <a:lnSpc>
                <a:spcPct val="90000"/>
              </a:lnSpc>
              <a:buNone/>
            </a:pPr>
            <a:r>
              <a:rPr lang="en-US" altLang="en-US" sz="2800" b="1" dirty="0" smtClean="0">
                <a:solidFill>
                  <a:schemeClr val="tx2"/>
                </a:solidFill>
              </a:rPr>
              <a:t>One of the political strategies of the neoconservatives is to </a:t>
            </a:r>
            <a:r>
              <a:rPr lang="en-US" altLang="en-US" sz="2800" b="1" dirty="0">
                <a:solidFill>
                  <a:schemeClr val="tx2"/>
                </a:solidFill>
              </a:rPr>
              <a:t>talk about universalism to cover up their particularism</a:t>
            </a:r>
          </a:p>
          <a:p>
            <a:pPr lvl="1">
              <a:lnSpc>
                <a:spcPct val="90000"/>
              </a:lnSpc>
            </a:pPr>
            <a:endParaRPr lang="en-US" altLang="en-US" sz="1800" dirty="0"/>
          </a:p>
          <a:p>
            <a:pPr lvl="1">
              <a:lnSpc>
                <a:spcPct val="90000"/>
              </a:lnSpc>
            </a:pPr>
            <a:endParaRPr lang="en-US" altLang="en-US" sz="1800" dirty="0" smtClean="0"/>
          </a:p>
          <a:p>
            <a:pPr lvl="1">
              <a:lnSpc>
                <a:spcPct val="90000"/>
              </a:lnSpc>
            </a:pPr>
            <a:endParaRPr lang="en-US" altLang="en-US" sz="1800" dirty="0" smtClean="0"/>
          </a:p>
        </p:txBody>
      </p:sp>
      <p:pic>
        <p:nvPicPr>
          <p:cNvPr id="134147" name="Picture 4" descr="Key Figures"/>
          <p:cNvPicPr>
            <a:picLocks noGrp="1" noChangeAspect="1" noChangeArrowheads="1"/>
          </p:cNvPicPr>
          <p:nvPr>
            <p:ph sz="half" idx="2"/>
          </p:nvPr>
        </p:nvPicPr>
        <p:blipFill>
          <a:blip r:embed="rId4" r:link="rId5">
            <a:extLst>
              <a:ext uri="{28A0092B-C50C-407E-A947-70E740481C1C}">
                <a14:useLocalDpi xmlns:a14="http://schemas.microsoft.com/office/drawing/2010/main" val="0"/>
              </a:ext>
            </a:extLst>
          </a:blip>
          <a:srcRect/>
          <a:stretch>
            <a:fillRect/>
          </a:stretch>
        </p:blipFill>
        <p:spPr>
          <a:xfrm>
            <a:off x="457200" y="1828800"/>
            <a:ext cx="5257800" cy="1725613"/>
          </a:xfrm>
        </p:spPr>
      </p:pic>
      <p:sp>
        <p:nvSpPr>
          <p:cNvPr id="134148" name="Rectangle 4"/>
          <p:cNvSpPr>
            <a:spLocks noChangeArrowheads="1"/>
          </p:cNvSpPr>
          <p:nvPr/>
        </p:nvSpPr>
        <p:spPr bwMode="auto">
          <a:xfrm>
            <a:off x="228600" y="1219200"/>
            <a:ext cx="5715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rgbClr val="FFFFFF"/>
                </a:solidFill>
              </a:rPr>
              <a:t>Key neoconservative figures</a:t>
            </a:r>
            <a:endParaRPr lang="en-US" altLang="en-US" sz="3600" dirty="0">
              <a:solidFill>
                <a:srgbClr val="FFFFFF"/>
              </a:solidFill>
            </a:endParaRPr>
          </a:p>
        </p:txBody>
      </p:sp>
      <p:sp>
        <p:nvSpPr>
          <p:cNvPr id="134149" name="Rectangle 5"/>
          <p:cNvSpPr>
            <a:spLocks noChangeArrowheads="1"/>
          </p:cNvSpPr>
          <p:nvPr/>
        </p:nvSpPr>
        <p:spPr bwMode="auto">
          <a:xfrm>
            <a:off x="5943600" y="0"/>
            <a:ext cx="3200400"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rgbClr val="FFFF00"/>
                </a:solidFill>
              </a:rPr>
              <a:t>U.S. General Wesley Clark: </a:t>
            </a:r>
            <a:endParaRPr lang="en-US" altLang="en-US" sz="2000" b="1" dirty="0" smtClean="0">
              <a:solidFill>
                <a:srgbClr val="FFFF00"/>
              </a:solidFill>
            </a:endParaRPr>
          </a:p>
          <a:p>
            <a:pPr eaLnBrk="1" hangingPunct="1">
              <a:spcBef>
                <a:spcPct val="0"/>
              </a:spcBef>
              <a:buFontTx/>
              <a:buNone/>
            </a:pPr>
            <a:r>
              <a:rPr lang="en-US" altLang="en-US" sz="1800" dirty="0" smtClean="0">
                <a:solidFill>
                  <a:srgbClr val="FFFF00"/>
                </a:solidFill>
              </a:rPr>
              <a:t>U.S</a:t>
            </a:r>
            <a:r>
              <a:rPr lang="en-US" altLang="en-US" sz="1800" dirty="0">
                <a:solidFill>
                  <a:srgbClr val="FFFF00"/>
                </a:solidFill>
              </a:rPr>
              <a:t>. Military Plan To Overthrow 7 Countries In 5 Years</a:t>
            </a:r>
          </a:p>
          <a:p>
            <a:pPr eaLnBrk="1" hangingPunct="1">
              <a:spcBef>
                <a:spcPct val="0"/>
              </a:spcBef>
              <a:buFontTx/>
              <a:buNone/>
            </a:pPr>
            <a:r>
              <a:rPr lang="en-US" altLang="en-US" sz="1800" dirty="0">
                <a:solidFill>
                  <a:srgbClr val="FFFF00"/>
                </a:solidFill>
              </a:rPr>
              <a:t>General Clark mentioned a "</a:t>
            </a:r>
            <a:r>
              <a:rPr lang="en-US" altLang="en-US" sz="1800" b="1" dirty="0">
                <a:solidFill>
                  <a:srgbClr val="FFFF00"/>
                </a:solidFill>
              </a:rPr>
              <a:t>policy coup</a:t>
            </a:r>
            <a:r>
              <a:rPr lang="en-US" altLang="en-US" sz="1800" dirty="0">
                <a:solidFill>
                  <a:srgbClr val="FFFF00"/>
                </a:solidFill>
              </a:rPr>
              <a:t>" in which "</a:t>
            </a:r>
            <a:r>
              <a:rPr lang="en-US" altLang="en-US" sz="1800" b="1" dirty="0">
                <a:solidFill>
                  <a:srgbClr val="FFFF00"/>
                </a:solidFill>
              </a:rPr>
              <a:t>some hard-nosed people </a:t>
            </a:r>
            <a:r>
              <a:rPr lang="en-US" altLang="en-US" sz="1800" b="1" dirty="0" smtClean="0">
                <a:solidFill>
                  <a:srgbClr val="FFFF00"/>
                </a:solidFill>
              </a:rPr>
              <a:t>[</a:t>
            </a:r>
            <a:r>
              <a:rPr lang="en-US" altLang="en-US" sz="1800" dirty="0" smtClean="0">
                <a:solidFill>
                  <a:srgbClr val="FFFF00"/>
                </a:solidFill>
              </a:rPr>
              <a:t>the neoconservatives</a:t>
            </a:r>
            <a:r>
              <a:rPr lang="en-US" altLang="en-US" sz="1800" b="1" dirty="0" smtClean="0">
                <a:solidFill>
                  <a:srgbClr val="FFFF00"/>
                </a:solidFill>
              </a:rPr>
              <a:t>] took </a:t>
            </a:r>
            <a:r>
              <a:rPr lang="en-US" altLang="en-US" sz="1800" b="1" dirty="0">
                <a:solidFill>
                  <a:srgbClr val="FFFF00"/>
                </a:solidFill>
              </a:rPr>
              <a:t>over the direction of American policy and they never bothered to inform the rest of us</a:t>
            </a:r>
            <a:r>
              <a:rPr lang="en-US" altLang="en-US" sz="1800" dirty="0" smtClean="0">
                <a:solidFill>
                  <a:srgbClr val="FFFF00"/>
                </a:solidFill>
              </a:rPr>
              <a:t>." </a:t>
            </a:r>
          </a:p>
          <a:p>
            <a:pPr eaLnBrk="1" hangingPunct="1">
              <a:spcBef>
                <a:spcPct val="0"/>
              </a:spcBef>
              <a:buFontTx/>
              <a:buNone/>
            </a:pPr>
            <a:r>
              <a:rPr lang="en-US" altLang="en-US" sz="1800" dirty="0" smtClean="0">
                <a:solidFill>
                  <a:srgbClr val="FFFF00"/>
                </a:solidFill>
              </a:rPr>
              <a:t>WATCH the 2mn:40s video clip: </a:t>
            </a:r>
            <a:r>
              <a:rPr lang="en-US" altLang="en-US" sz="1400" b="1" dirty="0" smtClean="0">
                <a:solidFill>
                  <a:srgbClr val="FFFF00"/>
                </a:solidFill>
                <a:hlinkClick r:id="rId6"/>
              </a:rPr>
              <a:t>https</a:t>
            </a:r>
            <a:r>
              <a:rPr lang="en-US" altLang="en-US" sz="1400" b="1" dirty="0">
                <a:solidFill>
                  <a:srgbClr val="FFFF00"/>
                </a:solidFill>
                <a:hlinkClick r:id="rId6"/>
              </a:rPr>
              <a:t>://</a:t>
            </a:r>
            <a:r>
              <a:rPr lang="en-US" altLang="en-US" sz="1400" b="1" dirty="0" smtClean="0">
                <a:solidFill>
                  <a:srgbClr val="FFFF00"/>
                </a:solidFill>
                <a:hlinkClick r:id="rId6"/>
              </a:rPr>
              <a:t>www.youtube.com/watch?v=Xmms5Eoixfs</a:t>
            </a:r>
            <a:r>
              <a:rPr lang="en-US" altLang="en-US" sz="1400" b="1" dirty="0" smtClean="0">
                <a:solidFill>
                  <a:srgbClr val="FFFF00"/>
                </a:solidFill>
              </a:rPr>
              <a:t>  </a:t>
            </a:r>
            <a:endParaRPr lang="en-US" altLang="en-US" sz="1400" b="1" dirty="0">
              <a:solidFill>
                <a:srgbClr val="FFFF00"/>
              </a:solidFill>
            </a:endParaRPr>
          </a:p>
        </p:txBody>
      </p:sp>
      <p:cxnSp>
        <p:nvCxnSpPr>
          <p:cNvPr id="134150" name="Straight Connector 7"/>
          <p:cNvCxnSpPr>
            <a:cxnSpLocks noChangeShapeType="1"/>
          </p:cNvCxnSpPr>
          <p:nvPr/>
        </p:nvCxnSpPr>
        <p:spPr bwMode="auto">
          <a:xfrm>
            <a:off x="5943600" y="0"/>
            <a:ext cx="0" cy="3505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4151" name="Straight Connector 12"/>
          <p:cNvCxnSpPr>
            <a:cxnSpLocks noChangeShapeType="1"/>
          </p:cNvCxnSpPr>
          <p:nvPr/>
        </p:nvCxnSpPr>
        <p:spPr bwMode="auto">
          <a:xfrm>
            <a:off x="5943600" y="3505200"/>
            <a:ext cx="3200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34152" name="Rectangle 20"/>
          <p:cNvSpPr>
            <a:spLocks noChangeArrowheads="1"/>
          </p:cNvSpPr>
          <p:nvPr/>
        </p:nvSpPr>
        <p:spPr bwMode="auto">
          <a:xfrm>
            <a:off x="0" y="0"/>
            <a:ext cx="59436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800" b="1" dirty="0" smtClean="0">
                <a:solidFill>
                  <a:srgbClr val="FFFF00"/>
                </a:solidFill>
              </a:rPr>
              <a:t>The </a:t>
            </a:r>
            <a:r>
              <a:rPr lang="en-US" altLang="en-US" sz="4800" b="1" dirty="0">
                <a:solidFill>
                  <a:srgbClr val="FFFF00"/>
                </a:solidFill>
              </a:rPr>
              <a:t>Neoconservative </a:t>
            </a:r>
            <a:r>
              <a:rPr lang="en-US" altLang="en-US" sz="3600" b="1" dirty="0">
                <a:solidFill>
                  <a:srgbClr val="FFFF00"/>
                </a:solidFill>
              </a:rPr>
              <a:t>Branch of the Israel </a:t>
            </a:r>
            <a:r>
              <a:rPr lang="en-US" altLang="en-US" sz="3600" b="1" dirty="0" smtClean="0">
                <a:solidFill>
                  <a:srgbClr val="FFFF00"/>
                </a:solidFill>
              </a:rPr>
              <a:t>Lobby</a:t>
            </a:r>
            <a:endParaRPr lang="en-US" altLang="en-US" sz="3600" dirty="0">
              <a:solidFill>
                <a:srgbClr val="FFFF00"/>
              </a:solidFill>
            </a:endParaRPr>
          </a:p>
        </p:txBody>
      </p:sp>
      <p:cxnSp>
        <p:nvCxnSpPr>
          <p:cNvPr id="3" name="Straight Connector 2"/>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803589029"/>
      </p:ext>
    </p:extLst>
  </p:cSld>
  <p:clrMapOvr>
    <a:masterClrMapping/>
  </p:clrMapOvr>
  <p:transition>
    <p:random/>
  </p:transition>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p:cNvSpPr>
            <a:spLocks noGrp="1"/>
          </p:cNvSpPr>
          <p:nvPr>
            <p:ph type="title"/>
          </p:nvPr>
        </p:nvSpPr>
        <p:spPr>
          <a:xfrm>
            <a:off x="0" y="-1"/>
            <a:ext cx="4419600" cy="1906053"/>
          </a:xfrm>
        </p:spPr>
        <p:txBody>
          <a:bodyPr/>
          <a:lstStyle/>
          <a:p>
            <a:r>
              <a:rPr lang="en-US" altLang="en-US" sz="3200" dirty="0" smtClean="0"/>
              <a:t> </a:t>
            </a:r>
            <a:r>
              <a:rPr lang="en-US" altLang="en-US" b="1" dirty="0" smtClean="0"/>
              <a:t>The Christian Zionist Branch of the Israel Lobby</a:t>
            </a:r>
          </a:p>
        </p:txBody>
      </p:sp>
      <p:sp>
        <p:nvSpPr>
          <p:cNvPr id="231427" name="Content Placeholder 2"/>
          <p:cNvSpPr>
            <a:spLocks noGrp="1"/>
          </p:cNvSpPr>
          <p:nvPr>
            <p:ph idx="1"/>
          </p:nvPr>
        </p:nvSpPr>
        <p:spPr>
          <a:xfrm>
            <a:off x="4618" y="1828800"/>
            <a:ext cx="5807075" cy="2466440"/>
          </a:xfrm>
        </p:spPr>
        <p:txBody>
          <a:bodyPr/>
          <a:lstStyle/>
          <a:p>
            <a:pPr marL="0" indent="0">
              <a:buFontTx/>
              <a:buNone/>
              <a:defRPr/>
            </a:pPr>
            <a:r>
              <a:rPr lang="en-US" altLang="en-US" sz="1000" dirty="0" smtClean="0"/>
              <a:t>(1) provides financial support to the Jewish settler movement              </a:t>
            </a:r>
          </a:p>
          <a:p>
            <a:pPr marL="0" indent="0">
              <a:buFontTx/>
              <a:buNone/>
              <a:defRPr/>
            </a:pPr>
            <a:r>
              <a:rPr lang="en-US" altLang="en-US" sz="1000" dirty="0" smtClean="0"/>
              <a:t>(2) opposes any territorial concession to the Palestinians</a:t>
            </a:r>
          </a:p>
          <a:p>
            <a:pPr marL="0" indent="0">
              <a:buFontTx/>
              <a:buNone/>
              <a:defRPr/>
            </a:pPr>
            <a:r>
              <a:rPr lang="en-US" altLang="en-US" sz="1000" dirty="0" smtClean="0"/>
              <a:t>(3) contributes to tourism in Israel, a lucrative economic sector generating $2.8 billion in 2004 p138 and 400</a:t>
            </a:r>
          </a:p>
          <a:p>
            <a:pPr marL="0" indent="0">
              <a:buFontTx/>
              <a:buNone/>
              <a:defRPr/>
            </a:pPr>
            <a:r>
              <a:rPr lang="en-US" altLang="en-US" sz="1000" dirty="0" smtClean="0">
                <a:solidFill>
                  <a:srgbClr val="FFFF00"/>
                </a:solidFill>
              </a:rPr>
              <a:t>(4) </a:t>
            </a:r>
            <a:r>
              <a:rPr lang="en-US" altLang="en-US" sz="1000" b="1" dirty="0" smtClean="0">
                <a:solidFill>
                  <a:srgbClr val="FFFF00"/>
                </a:solidFill>
              </a:rPr>
              <a:t>Yet the influence of the Christian Zionists should not be overstated</a:t>
            </a:r>
          </a:p>
          <a:p>
            <a:pPr marL="0" indent="0">
              <a:buFontTx/>
              <a:buNone/>
              <a:defRPr/>
            </a:pPr>
            <a:r>
              <a:rPr lang="en-US" altLang="en-US" sz="1000" dirty="0" smtClean="0"/>
              <a:t>(5) In sharp contrast to the groups like AIPAC, Christian Zionists lack the organizational capacity to analyze national security topic </a:t>
            </a:r>
          </a:p>
          <a:p>
            <a:pPr marL="0" indent="0">
              <a:buFontTx/>
              <a:buNone/>
              <a:defRPr/>
            </a:pPr>
            <a:r>
              <a:rPr lang="en-US" altLang="en-US" sz="1000" dirty="0" smtClean="0"/>
              <a:t>(6) They lack the organizational capacity to offer specific legislation guidance on concrete foreign policy issues</a:t>
            </a:r>
          </a:p>
          <a:p>
            <a:pPr marL="0" indent="0">
              <a:buFontTx/>
              <a:buNone/>
              <a:defRPr/>
            </a:pPr>
            <a:r>
              <a:rPr lang="en-US" altLang="en-US" sz="1000" dirty="0" smtClean="0"/>
              <a:t>(7) They also lack the financial power of the major pro-Israel groups</a:t>
            </a:r>
          </a:p>
          <a:p>
            <a:pPr marL="0" indent="0">
              <a:buFontTx/>
              <a:buNone/>
              <a:defRPr/>
            </a:pPr>
            <a:r>
              <a:rPr lang="en-US" altLang="en-US" sz="1000" dirty="0" smtClean="0"/>
              <a:t>(8) They do not have the same media presence when it comes to the Middle East issues</a:t>
            </a:r>
          </a:p>
          <a:p>
            <a:pPr marL="0" indent="0">
              <a:buFontTx/>
              <a:buNone/>
              <a:defRPr/>
            </a:pPr>
            <a:r>
              <a:rPr lang="en-US" altLang="en-US" sz="1000" dirty="0" smtClean="0">
                <a:solidFill>
                  <a:schemeClr val="tx2"/>
                </a:solidFill>
              </a:rPr>
              <a:t>(9) </a:t>
            </a:r>
            <a:r>
              <a:rPr lang="en-US" altLang="en-US" sz="1400" b="1" dirty="0" smtClean="0">
                <a:solidFill>
                  <a:schemeClr val="tx2"/>
                </a:solidFill>
              </a:rPr>
              <a:t>Therefore Christian Zionists “are best seen as a significant adjunct to the Jewish elements of the lobby, but not its most important part</a:t>
            </a:r>
            <a:r>
              <a:rPr lang="en-US" altLang="en-US" sz="1400" dirty="0" smtClean="0"/>
              <a:t>”---</a:t>
            </a:r>
            <a:r>
              <a:rPr lang="en-US" altLang="en-US" sz="1000" dirty="0" smtClean="0"/>
              <a:t>Source: John </a:t>
            </a:r>
            <a:r>
              <a:rPr lang="en-US" altLang="en-US" sz="1000" dirty="0" err="1" smtClean="0"/>
              <a:t>Mearsheimer</a:t>
            </a:r>
            <a:r>
              <a:rPr lang="en-US" altLang="en-US" sz="1000" dirty="0" smtClean="0"/>
              <a:t> and Stephen Walt, </a:t>
            </a:r>
            <a:r>
              <a:rPr lang="en-US" altLang="en-US" sz="1000" i="1" dirty="0" smtClean="0"/>
              <a:t>The Israel lobby and U.S. foreign policy </a:t>
            </a:r>
            <a:r>
              <a:rPr lang="en-US" altLang="en-US" sz="1000" dirty="0" smtClean="0"/>
              <a:t>(2007), p. 132-139</a:t>
            </a:r>
          </a:p>
        </p:txBody>
      </p:sp>
      <p:sp>
        <p:nvSpPr>
          <p:cNvPr id="254980" name="TextBox 1"/>
          <p:cNvSpPr txBox="1">
            <a:spLocks noChangeArrowheads="1"/>
          </p:cNvSpPr>
          <p:nvPr/>
        </p:nvSpPr>
        <p:spPr bwMode="auto">
          <a:xfrm>
            <a:off x="4419600" y="0"/>
            <a:ext cx="4724400" cy="1869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30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Former Congressman Paul Findley notes the paradox</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“Mainline Christians who accept the legitimacy of the Jewish faith but question some policies of the Jewish state are branded anti-Semitic, while evangelical Christians who back Israel but doubt the theological validity of Judaism are welcome as allies.” </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Christian Science Monitor, August 2, 1985,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3"/>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www.csmonitor.com/1985/0802/bfindl-f.html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The Evangelical-Jewish </a:t>
            </a:r>
            <a:r>
              <a:rPr kumimoji="0" lang="en-US" alt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Alliance</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The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Christian Century, June 28, 2003,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http://www.religion-online.org/article/the-evangelical-jewish-alliance</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Evangelicals </a:t>
            </a: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Declare Trump A Friend Of The Jews, </a:t>
            </a:r>
            <a:r>
              <a:rPr kumimoji="0" lang="en-US" alt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12/12/2017,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https://forward.com/fast-forward/389860/evangelicals-declare-trump-a-friend-of-the-jews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5"/>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1" name="Straight Connector 8"/>
          <p:cNvCxnSpPr>
            <a:cxnSpLocks noChangeShapeType="1"/>
          </p:cNvCxnSpPr>
          <p:nvPr/>
        </p:nvCxnSpPr>
        <p:spPr bwMode="auto">
          <a:xfrm>
            <a:off x="4419600" y="-12700"/>
            <a:ext cx="0" cy="18415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54982" name="Straight Connector 15"/>
          <p:cNvCxnSpPr>
            <a:cxnSpLocks noChangeShapeType="1"/>
          </p:cNvCxnSpPr>
          <p:nvPr/>
        </p:nvCxnSpPr>
        <p:spPr bwMode="auto">
          <a:xfrm flipH="1">
            <a:off x="4419600" y="1828800"/>
            <a:ext cx="4724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54983" name="TextBox 1"/>
          <p:cNvSpPr txBox="1">
            <a:spLocks noChangeArrowheads="1"/>
          </p:cNvSpPr>
          <p:nvPr/>
        </p:nvSpPr>
        <p:spPr bwMode="auto">
          <a:xfrm>
            <a:off x="5715000" y="1828800"/>
            <a:ext cx="3429001" cy="447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[Israeli Prime Minister Binyamin Netanyahu] </a:t>
            </a:r>
            <a:r>
              <a:rPr kumimoji="0" lang="en-US" altLang="en-US" sz="1100" b="1" i="0" u="none" strike="noStrike" kern="1200" cap="none" spc="0" normalizeH="0" baseline="0" noProof="0" dirty="0">
                <a:ln>
                  <a:noFill/>
                </a:ln>
                <a:solidFill>
                  <a:srgbClr val="FFFFFF"/>
                </a:solidFill>
                <a:effectLst/>
                <a:uLnTx/>
                <a:uFillTx/>
                <a:latin typeface="Times New Roman" pitchFamily="18" charset="0"/>
                <a:ea typeface="+mn-ea"/>
                <a:cs typeface="Arial" charset="0"/>
              </a:rPr>
              <a:t>Bibi: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Christian Zionists our top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friends,</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Jerusalem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Post, 4/7/2008,</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http://www.jpost.com/Israel/Bibi-Christian-Zionists-our-top-friends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Stephen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Bannon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[executive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chairman of Breitbart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News]: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Proud Christian Zionist”,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VT, 11/15/2017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https://www.veteranstoday.com/2017/11/15/stephen-bannon-im-a-proud-christian-zionist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Allies </a:t>
            </a: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 Armageddon: The Rise of Christian Zionism</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VT, 11/28/2017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https://</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8"/>
              </a:rPr>
              <a:t>www.amazon.com/Allies-Armageddon-Rise-Christian-Zionism/dp/0300116985?tag=veteranstoday-20</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Leader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of Christian Zionists Named Head of Campus Anti-BDS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Group,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Forward</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7/8/2015,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9"/>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9"/>
              </a:rPr>
              <a:t>://forward.com/news/311662/leader-of-christian-zionists-named-head-of-adelson-campus-anti-bds-group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9"/>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Jonathan Farrell: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Why I'm a Christian Zionist</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Global Jewish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Channel (GJC), 9/10/2017,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0"/>
              </a:rPr>
              <a:t>www.youtube.com/watch?v=e0w06Ro5pcY&amp;list=PLEVTqoofQtWO7topNOIO8EDp1c3PNwCxi&amp;index=10</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Noor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Dahri</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Muslim Zionist. Here's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why</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Thankfully, the Arab countries of the Gulf are slowly realizing that Israel is not an enemy, GJC,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11/5/2017,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1"/>
              </a:rPr>
              <a:t>www.youtube.com/watch?v=BC9GlA55sCI&amp;list=PLEVTqoofQtWO7topNOIO8EDp1c3PNwCxi&amp;index=2</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Dr</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Shadman</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Zaman: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 am the first Bangladeshi to visit Israel</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GJC, 8/29/2017,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2"/>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2"/>
              </a:rPr>
              <a:t>www.youtube.com/watch?v=nGEFL9MNaXw</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US Senator Biden: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am a Zionist </a:t>
            </a: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…You don't have to be a Jew to be a Zionist</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Shalom TV, 3/27/2007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4" name="Straight Connector 5"/>
          <p:cNvCxnSpPr>
            <a:cxnSpLocks noChangeShapeType="1"/>
          </p:cNvCxnSpPr>
          <p:nvPr/>
        </p:nvCxnSpPr>
        <p:spPr bwMode="auto">
          <a:xfrm>
            <a:off x="5715000" y="1828800"/>
            <a:ext cx="0" cy="3733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1" y="4267200"/>
            <a:ext cx="57149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1" y="4267200"/>
            <a:ext cx="5715000" cy="133882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Mike Pence's message to Jerusalem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rally, </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3"/>
              </a:rPr>
              <a:t>https</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3"/>
              </a:rPr>
              <a:t>://</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3"/>
              </a:rPr>
              <a:t>www.youtube.com/watch?v=p9cRk10AZWg</a:t>
            </a:r>
            <a:endPar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Christian Zionism’ Grabs Spotlight As Mike Pence Addresses CUFI-</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Forward, </a:t>
            </a: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7/18/2017, </a:t>
            </a:r>
            <a:r>
              <a:rPr kumimoji="0" 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4"/>
              </a:rPr>
              <a:t>http://forward.com/news/377223/christian-zionism-grabs-spotlight-as-mike-pence-addresses-cufi/</a:t>
            </a:r>
            <a:r>
              <a:rPr kumimoji="0" 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Evangelicals Led Drive To Name Jerusalem As Capital, AIPAC Stayed On Sidelines... Vice President Mike Pence, has served as Christian Zionists’ main channel to the White House</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Forward, 12/6/2017,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5"/>
              </a:rPr>
              <a:t>https://forward.com/news/national/389233/evangelicals-led-drive-to-name-jerusalem-as-capital-aipac-stayed-on-sidelin/</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3" name="Rectangle 2"/>
          <p:cNvSpPr/>
          <p:nvPr/>
        </p:nvSpPr>
        <p:spPr>
          <a:xfrm>
            <a:off x="0" y="5534561"/>
            <a:ext cx="9144000" cy="132343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“US Vice President Michael] Pence </a:t>
            </a: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Prepares Mideast Visit, but Neither Palestinians nor Christians on Agenda... The Christian Arab refusal to meet with Pence, an evangelical Christian, is also likely to be perceived by the White House as a step back in the administration's attempts to facilitate peace talks," </a:t>
            </a:r>
            <a:r>
              <a:rPr kumimoji="0" lang="en-US" sz="13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Haaretz</a:t>
            </a:r>
            <a:r>
              <a:rPr kumimoji="0" 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12/12/2017</a:t>
            </a: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6"/>
              </a:rPr>
              <a:t>https://</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6"/>
              </a:rPr>
              <a:t>www.haaretz.com/middle-east-news/palestinians/1.828330</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[US Vice President Michael] Pence will be the first sitting vice president or president to speak to the Christian Zionist organization in its 11-year history, </a:t>
            </a:r>
            <a:r>
              <a:rPr kumimoji="0" lang="en-US" sz="1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Washington Post, 7/17/2017,</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7"/>
              </a:rPr>
              <a:t>https://www.washingtonpost.com/news/made-by-history/wp/2017/07/17/what-you-need-to-know-about-mike-pences-speech-to-christians-united-for-israel/?utm_term=.cb4e4e2efa51</a:t>
            </a:r>
            <a:r>
              <a:rPr kumimoji="0" 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Scofield Bible—The Book That Made Zionists of America’s Evangelical Christians,</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8"/>
              </a:rPr>
              <a:t>https://</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8"/>
              </a:rPr>
              <a:t>www.wrmea.org/2015-october/the-scofield-bible-the-book-that-made-zionists-of-americas-evangelical-christians.html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p:txBody>
      </p:sp>
      <p:cxnSp>
        <p:nvCxnSpPr>
          <p:cNvPr id="7" name="Straight Connector 6"/>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6172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1" y="658177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5715000" y="3276600"/>
            <a:ext cx="3505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5715000" y="28956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1054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4419600" y="1219200"/>
            <a:ext cx="4724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4419600" y="1524000"/>
            <a:ext cx="4800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5715000" y="24384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flipV="1">
            <a:off x="5715000" y="4190999"/>
            <a:ext cx="34290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5715000" y="37338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5715000" y="51816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a:off x="0" y="45720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5715000" y="48768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246551514"/>
      </p:ext>
    </p:extLst>
  </p:cSld>
  <p:clrMapOvr>
    <a:masterClrMapping/>
  </p:clrMapOvr>
  <p:transition/>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p:cNvSpPr>
            <a:spLocks noGrp="1"/>
          </p:cNvSpPr>
          <p:nvPr>
            <p:ph type="title"/>
          </p:nvPr>
        </p:nvSpPr>
        <p:spPr>
          <a:xfrm>
            <a:off x="0" y="0"/>
            <a:ext cx="9144000" cy="1143000"/>
          </a:xfrm>
        </p:spPr>
        <p:txBody>
          <a:bodyPr/>
          <a:lstStyle/>
          <a:p>
            <a:r>
              <a:rPr lang="en-US" altLang="en-US" b="1" dirty="0" smtClean="0"/>
              <a:t>The Evangelical-Jewish Alliance</a:t>
            </a:r>
            <a:br>
              <a:rPr lang="en-US" altLang="en-US" b="1" dirty="0" smtClean="0"/>
            </a:br>
            <a:r>
              <a:rPr lang="en-US" altLang="en-US" sz="100" dirty="0" smtClean="0"/>
              <a:t>Donald Wagner</a:t>
            </a:r>
            <a:r>
              <a:rPr lang="en-US" altLang="en-US" sz="100" i="1" dirty="0" smtClean="0"/>
              <a:t> </a:t>
            </a:r>
            <a:r>
              <a:rPr lang="en-US" altLang="en-US" sz="3600" i="1" dirty="0" smtClean="0"/>
              <a:t>The Christian Century,</a:t>
            </a:r>
            <a:r>
              <a:rPr lang="en-US" altLang="en-US" sz="3600" dirty="0" smtClean="0"/>
              <a:t> June 28, 2003</a:t>
            </a:r>
            <a:r>
              <a:rPr lang="en-US" altLang="en-US" sz="300" dirty="0" smtClean="0"/>
              <a:t>, </a:t>
            </a:r>
            <a:r>
              <a:rPr lang="en-US" altLang="en-US" sz="300" dirty="0" smtClean="0">
                <a:hlinkClick r:id="rId2"/>
              </a:rPr>
              <a:t>http</a:t>
            </a:r>
            <a:r>
              <a:rPr lang="en-US" altLang="en-US" sz="300" dirty="0">
                <a:hlinkClick r:id="rId2"/>
              </a:rPr>
              <a:t>://www.religion-online.org/article/the-evangelical-jewish-alliance</a:t>
            </a:r>
            <a:r>
              <a:rPr lang="en-US" altLang="en-US" sz="300" dirty="0" smtClean="0">
                <a:hlinkClick r:id="rId2"/>
              </a:rPr>
              <a:t>/</a:t>
            </a:r>
            <a:r>
              <a:rPr lang="en-US" altLang="en-US" sz="300" dirty="0" smtClean="0"/>
              <a:t>  </a:t>
            </a:r>
          </a:p>
        </p:txBody>
      </p:sp>
      <p:sp>
        <p:nvSpPr>
          <p:cNvPr id="254979" name="Content Placeholder 2"/>
          <p:cNvSpPr>
            <a:spLocks noGrp="1"/>
          </p:cNvSpPr>
          <p:nvPr>
            <p:ph idx="1"/>
          </p:nvPr>
        </p:nvSpPr>
        <p:spPr>
          <a:xfrm>
            <a:off x="0" y="1219200"/>
            <a:ext cx="9144000" cy="5638800"/>
          </a:xfrm>
        </p:spPr>
        <p:txBody>
          <a:bodyPr/>
          <a:lstStyle/>
          <a:p>
            <a:pPr marL="0" indent="0">
              <a:buNone/>
            </a:pPr>
            <a:r>
              <a:rPr lang="en-US" altLang="en-US" sz="1400" dirty="0" smtClean="0"/>
              <a:t>“Christian Zionism grows out of a particular theological system called premillennial dispensationalism, which originated in early 19th-century England. The preaching and writings of a renegade Irish clergyman, John Nelson Darby, and a Scottish evangelist, Edward Irving, emphasized the literal and future fulfillment of such teachings as the Rapture, the rise of the Antichrist, the Battle of Armageddon, and the central role that a revived state of Israel would play during the end days. Darby and Irving argued that portions of the books of Daniel, Ezekiel, Zechariah and Revelation predict when Jesus will return and how the final battle of history will take place.</a:t>
            </a:r>
          </a:p>
          <a:p>
            <a:pPr marL="0" indent="0">
              <a:buNone/>
            </a:pPr>
            <a:endParaRPr lang="en-US" altLang="en-US" sz="1400" dirty="0" smtClean="0"/>
          </a:p>
          <a:p>
            <a:pPr marL="0" indent="0">
              <a:buNone/>
            </a:pPr>
            <a:r>
              <a:rPr lang="en-US" altLang="en-US" sz="1400" dirty="0" smtClean="0"/>
              <a:t>Darby brought these doctrines to the U.S. during eight missionary journeys. They captured the hearts and minds of those who attended Bible and prophecy conferences in the years after the Civil War. Darby’s teachings were featured in the sermons of some of the great preachers of the 1880-1920 period: the evangelists Dwight L. Moody and Billy Sunday; major Presbyterian preachers such as James Brooks; Philadelphia radio preacher Harry B. Ironsides; and Cyrus I. Scofield.</a:t>
            </a:r>
            <a:r>
              <a:rPr lang="en-US" altLang="en-US" sz="1400" dirty="0" smtClean="0">
                <a:solidFill>
                  <a:schemeClr val="tx2"/>
                </a:solidFill>
              </a:rPr>
              <a:t> Scofield applied Darby’s eschatology to his version of the scriptures and provided an outline of premillennial dispensationalist notations on the text. The Scofield Bible (1909) gave dispensationalist teachings much of their prominence and popularity</a:t>
            </a:r>
            <a:r>
              <a:rPr lang="en-US" altLang="en-US" sz="1400" dirty="0" smtClean="0"/>
              <a:t>. It became the Bible version used by most evangelical and fundamentalist Christians for the next 60 years.”</a:t>
            </a:r>
          </a:p>
          <a:p>
            <a:pPr marL="0" indent="0">
              <a:buNone/>
            </a:pPr>
            <a:r>
              <a:rPr lang="en-US" altLang="en-US" sz="2000" b="1" dirty="0" smtClean="0">
                <a:solidFill>
                  <a:schemeClr val="tx2"/>
                </a:solidFill>
              </a:rPr>
              <a:t>Evangelical </a:t>
            </a:r>
            <a:r>
              <a:rPr lang="en-US" altLang="en-US" sz="2000" b="1" dirty="0">
                <a:solidFill>
                  <a:schemeClr val="tx2"/>
                </a:solidFill>
              </a:rPr>
              <a:t>Lutheran Church Votes to Divest from Israeli Occupation</a:t>
            </a:r>
          </a:p>
          <a:p>
            <a:pPr marL="0" indent="0">
              <a:buNone/>
            </a:pPr>
            <a:r>
              <a:rPr lang="en-US" altLang="en-US" sz="1400" dirty="0"/>
              <a:t>On Friday, the Evangelical Lutheran Church in America (ELCA) voted overwhelmingly — by an estimated 90% — to create an investment screen that would identify and remove the Church’s investments in corporations profiting from Israel’s violations of Palestinian rights, and other human rights abuses around the world.</a:t>
            </a:r>
          </a:p>
          <a:p>
            <a:pPr marL="0" indent="0">
              <a:buNone/>
            </a:pPr>
            <a:r>
              <a:rPr lang="en-US" altLang="en-US" sz="1400" dirty="0"/>
              <a:t>The new screen has a broad reach, ensuring that the Church would avoid investments in corporations currently complicit in human rights violations as part of the Israeli occupation, as well as any future corporations that become complicit.</a:t>
            </a:r>
          </a:p>
          <a:p>
            <a:pPr marL="0" indent="0">
              <a:buNone/>
            </a:pPr>
            <a:r>
              <a:rPr lang="en-US" altLang="en-US" sz="1400" dirty="0"/>
              <a:t>In addition, the ELCA voted by a margin of 82% — 751 to 162 — calling for an end to unconditional U.S. aid to Israel. </a:t>
            </a:r>
          </a:p>
          <a:p>
            <a:pPr marL="0" indent="0">
              <a:buNone/>
            </a:pPr>
            <a:r>
              <a:rPr lang="en-US" altLang="en-US" sz="1400" dirty="0">
                <a:solidFill>
                  <a:schemeClr val="tx2"/>
                </a:solidFill>
              </a:rPr>
              <a:t>IMEMC News, 8/15/2016, </a:t>
            </a:r>
            <a:r>
              <a:rPr lang="en-US" altLang="en-US" sz="1400" dirty="0">
                <a:solidFill>
                  <a:schemeClr val="tx2"/>
                </a:solidFill>
                <a:hlinkClick r:id="rId3"/>
              </a:rPr>
              <a:t>http://imemc.org/article/evangelical-lutheran-church-votes-to-divest-from-israeli-occupation</a:t>
            </a:r>
            <a:r>
              <a:rPr lang="en-US" altLang="en-US" sz="1400" dirty="0" smtClean="0">
                <a:solidFill>
                  <a:schemeClr val="tx2"/>
                </a:solidFill>
                <a:hlinkClick r:id="rId3"/>
              </a:rPr>
              <a:t>/</a:t>
            </a:r>
            <a:r>
              <a:rPr lang="en-US" altLang="en-US" sz="1400" dirty="0" smtClean="0">
                <a:solidFill>
                  <a:schemeClr val="tx2"/>
                </a:solidFill>
              </a:rPr>
              <a:t> </a:t>
            </a:r>
          </a:p>
          <a:p>
            <a:pPr marL="0" indent="0">
              <a:buNone/>
            </a:pPr>
            <a:r>
              <a:rPr lang="en-US" altLang="en-US" sz="1800" b="1" dirty="0">
                <a:solidFill>
                  <a:schemeClr val="tx2"/>
                </a:solidFill>
              </a:rPr>
              <a:t>The Scofield Bible—The Book That Made Zionists of America’s Evangelical Christians, </a:t>
            </a:r>
          </a:p>
          <a:p>
            <a:pPr marL="0" indent="0">
              <a:buNone/>
            </a:pPr>
            <a:r>
              <a:rPr lang="en-US" altLang="en-US" sz="500" dirty="0">
                <a:solidFill>
                  <a:schemeClr val="tx2"/>
                </a:solidFill>
                <a:hlinkClick r:id="rId4"/>
              </a:rPr>
              <a:t>https://</a:t>
            </a:r>
            <a:r>
              <a:rPr lang="en-US" altLang="en-US" sz="500" dirty="0" smtClean="0">
                <a:solidFill>
                  <a:schemeClr val="tx2"/>
                </a:solidFill>
                <a:hlinkClick r:id="rId4"/>
              </a:rPr>
              <a:t>www.washingtonreport.me/2015-october/the-scofield-bible—the-book-that-made-zionists-of-americas-evangelical-christians.html</a:t>
            </a:r>
            <a:r>
              <a:rPr lang="en-US" altLang="en-US" sz="500" dirty="0" smtClean="0">
                <a:solidFill>
                  <a:schemeClr val="tx2"/>
                </a:solidFill>
              </a:rPr>
              <a:t> </a:t>
            </a:r>
          </a:p>
          <a:p>
            <a:pPr marL="0" indent="0">
              <a:buNone/>
            </a:pPr>
            <a:endParaRPr lang="en-US" altLang="en-US" sz="1400" dirty="0" smtClean="0">
              <a:solidFill>
                <a:schemeClr val="tx2"/>
              </a:solidFill>
            </a:endParaRPr>
          </a:p>
        </p:txBody>
      </p:sp>
      <p:cxnSp>
        <p:nvCxnSpPr>
          <p:cNvPr id="3" name="Straight Connector 2"/>
          <p:cNvCxnSpPr/>
          <p:nvPr/>
        </p:nvCxnSpPr>
        <p:spPr bwMode="auto">
          <a:xfrm>
            <a:off x="0" y="4343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6400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Title 1"/>
          <p:cNvSpPr>
            <a:spLocks noGrp="1"/>
          </p:cNvSpPr>
          <p:nvPr>
            <p:ph type="title"/>
          </p:nvPr>
        </p:nvSpPr>
        <p:spPr>
          <a:xfrm>
            <a:off x="0" y="0"/>
            <a:ext cx="5181600" cy="3810000"/>
          </a:xfrm>
        </p:spPr>
        <p:txBody>
          <a:bodyPr/>
          <a:lstStyle/>
          <a:p>
            <a:r>
              <a:rPr lang="en-US" altLang="en-US" sz="5400" b="1" dirty="0" smtClean="0"/>
              <a:t>Chicago ZOA* Chapter Honors Televangelist Robertson</a:t>
            </a:r>
            <a:r>
              <a:rPr lang="en-US" altLang="en-US" dirty="0" smtClean="0"/>
              <a:t/>
            </a:r>
            <a:br>
              <a:rPr lang="en-US" altLang="en-US" dirty="0" smtClean="0"/>
            </a:br>
            <a:r>
              <a:rPr lang="en-US" altLang="en-US" sz="200" i="1" dirty="0" smtClean="0"/>
              <a:t>Newhouse, Alana</a:t>
            </a:r>
            <a:r>
              <a:rPr lang="en-US" altLang="en-US" sz="200" dirty="0" smtClean="0"/>
              <a:t>.                                     </a:t>
            </a:r>
            <a:r>
              <a:rPr lang="en-US" altLang="en-US" dirty="0" smtClean="0"/>
              <a:t>Forward, 7/12/2002</a:t>
            </a:r>
            <a:r>
              <a:rPr lang="en-US" altLang="en-US" sz="200" dirty="0" smtClean="0"/>
              <a:t>. New York, N.Y.: . Vol. CVI, </a:t>
            </a:r>
            <a:r>
              <a:rPr lang="en-US" altLang="en-US" sz="200" dirty="0" err="1" smtClean="0"/>
              <a:t>Iss</a:t>
            </a:r>
            <a:r>
              <a:rPr lang="en-US" altLang="en-US" sz="200" dirty="0" smtClean="0"/>
              <a:t>. 31,401; pg. 4</a:t>
            </a:r>
          </a:p>
        </p:txBody>
      </p:sp>
      <p:sp>
        <p:nvSpPr>
          <p:cNvPr id="256003" name="Content Placeholder 2"/>
          <p:cNvSpPr>
            <a:spLocks noGrp="1"/>
          </p:cNvSpPr>
          <p:nvPr>
            <p:ph idx="1"/>
          </p:nvPr>
        </p:nvSpPr>
        <p:spPr>
          <a:xfrm>
            <a:off x="0" y="3886200"/>
            <a:ext cx="5181600" cy="2971800"/>
          </a:xfrm>
        </p:spPr>
        <p:txBody>
          <a:bodyPr/>
          <a:lstStyle/>
          <a:p>
            <a:r>
              <a:rPr lang="en-US" altLang="en-US" sz="1800" dirty="0" smtClean="0"/>
              <a:t>“The Chicago chapter of the ZOA selected Robertson for its </a:t>
            </a:r>
            <a:r>
              <a:rPr lang="en-US" altLang="en-US" sz="1800" b="1" dirty="0" smtClean="0"/>
              <a:t>State</a:t>
            </a:r>
            <a:r>
              <a:rPr lang="en-US" altLang="en-US" sz="1800" dirty="0" smtClean="0"/>
              <a:t> of </a:t>
            </a:r>
            <a:r>
              <a:rPr lang="en-US" altLang="en-US" sz="1800" b="1" dirty="0" smtClean="0"/>
              <a:t>Israel Friendship Award</a:t>
            </a:r>
            <a:r>
              <a:rPr lang="en-US" altLang="en-US" sz="1800" dirty="0" smtClean="0"/>
              <a:t> because of the decidedly pro-</a:t>
            </a:r>
            <a:r>
              <a:rPr lang="en-US" altLang="en-US" sz="1800" b="1" dirty="0" smtClean="0"/>
              <a:t>Israel</a:t>
            </a:r>
            <a:r>
              <a:rPr lang="en-US" altLang="en-US" sz="1800" dirty="0" smtClean="0"/>
              <a:t> slant of his Christian Broadcasting Network and his television show, "The 700 Club," as well as Robertson's personal support for </a:t>
            </a:r>
            <a:r>
              <a:rPr lang="en-US" altLang="en-US" sz="1800" b="1" dirty="0" smtClean="0"/>
              <a:t>Israel</a:t>
            </a:r>
            <a:r>
              <a:rPr lang="en-US" altLang="en-US" sz="1800" dirty="0" smtClean="0"/>
              <a:t> at a time when the Jewish </a:t>
            </a:r>
            <a:r>
              <a:rPr lang="en-US" altLang="en-US" sz="1800" b="1" dirty="0" smtClean="0"/>
              <a:t>state</a:t>
            </a:r>
            <a:r>
              <a:rPr lang="en-US" altLang="en-US" sz="1800" dirty="0" smtClean="0"/>
              <a:t> has been isolated in world opinion.”</a:t>
            </a:r>
          </a:p>
          <a:p>
            <a:pPr>
              <a:buFontTx/>
              <a:buNone/>
            </a:pPr>
            <a:r>
              <a:rPr lang="en-US" altLang="en-US" sz="1800" dirty="0" smtClean="0"/>
              <a:t>*ZOA stands for </a:t>
            </a:r>
            <a:r>
              <a:rPr lang="en-US" altLang="en-US" sz="1800" i="1" dirty="0" smtClean="0"/>
              <a:t>The Zionist Organization of America</a:t>
            </a:r>
          </a:p>
          <a:p>
            <a:endParaRPr lang="en-US" altLang="en-US" sz="1800" dirty="0" smtClean="0"/>
          </a:p>
        </p:txBody>
      </p:sp>
      <p:sp>
        <p:nvSpPr>
          <p:cNvPr id="256004" name="TextBox 3"/>
          <p:cNvSpPr txBox="1">
            <a:spLocks noChangeArrowheads="1"/>
          </p:cNvSpPr>
          <p:nvPr/>
        </p:nvSpPr>
        <p:spPr bwMode="auto">
          <a:xfrm>
            <a:off x="5410200" y="0"/>
            <a:ext cx="3733800"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U.S. Presbyterians urge government to end Israel aid over settlements</a:t>
            </a:r>
          </a:p>
          <a:p>
            <a:pPr eaLnBrk="1" hangingPunct="1">
              <a:spcBef>
                <a:spcPct val="0"/>
              </a:spcBef>
              <a:buFontTx/>
              <a:buNone/>
            </a:pPr>
            <a:r>
              <a:rPr lang="en-US" altLang="en-US" sz="2400"/>
              <a:t>Presbyterian Church publishes report on Middle East issues that was approved with 82% of the vote during the church's annual general assembly in Minneapolis. </a:t>
            </a:r>
          </a:p>
          <a:p>
            <a:pPr eaLnBrk="1" hangingPunct="1">
              <a:spcBef>
                <a:spcPct val="0"/>
              </a:spcBef>
              <a:buFontTx/>
              <a:buNone/>
            </a:pPr>
            <a:r>
              <a:rPr lang="en-US" altLang="en-US" sz="2400">
                <a:solidFill>
                  <a:schemeClr val="tx2"/>
                </a:solidFill>
              </a:rPr>
              <a:t>Haaretz, 7/10/2010, </a:t>
            </a:r>
            <a:r>
              <a:rPr lang="en-US" altLang="en-US" sz="1800">
                <a:hlinkClick r:id="rId2"/>
              </a:rPr>
              <a:t>http://www.haaretz.com/news/international/u-s-presbyterians-urge-government-to-end-israel-aid-over-settlements-1.301071</a:t>
            </a:r>
            <a:r>
              <a:rPr lang="en-US" altLang="en-US" sz="1800"/>
              <a:t> </a:t>
            </a:r>
          </a:p>
        </p:txBody>
      </p:sp>
      <p:cxnSp>
        <p:nvCxnSpPr>
          <p:cNvPr id="256005" name="Straight Connector 5"/>
          <p:cNvCxnSpPr>
            <a:cxnSpLocks noChangeShapeType="1"/>
          </p:cNvCxnSpPr>
          <p:nvPr/>
        </p:nvCxnSpPr>
        <p:spPr bwMode="auto">
          <a:xfrm rot="5400000">
            <a:off x="1828800" y="3429000"/>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Title 1"/>
          <p:cNvSpPr>
            <a:spLocks noGrp="1"/>
          </p:cNvSpPr>
          <p:nvPr>
            <p:ph type="title"/>
          </p:nvPr>
        </p:nvSpPr>
        <p:spPr>
          <a:xfrm>
            <a:off x="0" y="0"/>
            <a:ext cx="9144000" cy="1219200"/>
          </a:xfrm>
        </p:spPr>
        <p:txBody>
          <a:bodyPr/>
          <a:lstStyle/>
          <a:p>
            <a:r>
              <a:rPr lang="en-US" altLang="en-US" b="1" dirty="0" smtClean="0"/>
              <a:t>J Street is the political home for pro-Israel, pro-peace Americans</a:t>
            </a:r>
          </a:p>
        </p:txBody>
      </p:sp>
      <p:sp>
        <p:nvSpPr>
          <p:cNvPr id="257027" name="Content Placeholder 2"/>
          <p:cNvSpPr>
            <a:spLocks noGrp="1"/>
          </p:cNvSpPr>
          <p:nvPr>
            <p:ph idx="1"/>
          </p:nvPr>
        </p:nvSpPr>
        <p:spPr>
          <a:xfrm>
            <a:off x="0" y="1295400"/>
            <a:ext cx="9144000" cy="5562600"/>
          </a:xfrm>
        </p:spPr>
        <p:txBody>
          <a:bodyPr/>
          <a:lstStyle/>
          <a:p>
            <a:pPr>
              <a:buFontTx/>
              <a:buNone/>
            </a:pPr>
            <a:r>
              <a:rPr lang="en-US" altLang="en-US" sz="1400" b="1" dirty="0" smtClean="0"/>
              <a:t>“The J Street family consists of three legally independent organizations:</a:t>
            </a:r>
          </a:p>
          <a:p>
            <a:r>
              <a:rPr lang="en-US" altLang="en-US" sz="1400" b="1" dirty="0" smtClean="0">
                <a:solidFill>
                  <a:schemeClr val="tx2"/>
                </a:solidFill>
              </a:rPr>
              <a:t>J Street is itself a 501(c)(4) non-profit corporation</a:t>
            </a:r>
            <a:r>
              <a:rPr lang="en-US" altLang="en-US" sz="1400" dirty="0" smtClean="0"/>
              <a:t>, and a registered lobbying organization, which uses online organizing, advocacy, and education to achieve its goals on Capitol Hill and with the Executive Branch.</a:t>
            </a:r>
          </a:p>
          <a:p>
            <a:r>
              <a:rPr lang="en-US" altLang="en-US" sz="1400" b="1" dirty="0" err="1" smtClean="0">
                <a:solidFill>
                  <a:schemeClr val="tx2"/>
                </a:solidFill>
              </a:rPr>
              <a:t>JStreetPAC</a:t>
            </a:r>
            <a:r>
              <a:rPr lang="en-US" altLang="en-US" sz="1400" b="1" dirty="0" smtClean="0">
                <a:solidFill>
                  <a:schemeClr val="tx2"/>
                </a:solidFill>
              </a:rPr>
              <a:t> is a legally independent political action committee </a:t>
            </a:r>
            <a:r>
              <a:rPr lang="en-US" altLang="en-US" sz="1400" dirty="0" smtClean="0"/>
              <a:t>and is the first PAC specifically established to endorse and raise money for candidates for federal office who support active American leadership to bring peace and security to Israel and the Middle East. In its first year, </a:t>
            </a:r>
            <a:r>
              <a:rPr lang="en-US" altLang="en-US" sz="1400" dirty="0" err="1" smtClean="0"/>
              <a:t>JStreetPAC</a:t>
            </a:r>
            <a:r>
              <a:rPr lang="en-US" altLang="en-US" sz="1400" dirty="0" smtClean="0"/>
              <a:t> raised nearly $600,000 for its 42 endorsed candidates for U.S. Congress, 34 of whom won their races.</a:t>
            </a:r>
          </a:p>
          <a:p>
            <a:r>
              <a:rPr lang="en-US" altLang="en-US" sz="1400" b="1" dirty="0" smtClean="0">
                <a:solidFill>
                  <a:schemeClr val="tx2"/>
                </a:solidFill>
              </a:rPr>
              <a:t>J Street Education Fund, Inc. is a 501(c)(3) charitable organization. </a:t>
            </a:r>
            <a:r>
              <a:rPr lang="en-US" altLang="en-US" sz="1400" dirty="0" smtClean="0"/>
              <a:t>It aims to educate targeted communities about the need for a two-state solution to the Israeli-Palestinian conflict, raise the visibility of a mainstream pro-Israel, pro-peace presence within the American Jewish community, and promote open, dynamic and spirited conversation about how to best advance the interests and future of a democratic, Jewish Israel. J Street Local, J Street’s national field program and J Street U, J Street’s on campus movement are programs of the J Street Education Fund.”</a:t>
            </a:r>
            <a:r>
              <a:rPr lang="en-US" altLang="en-US" sz="1400" dirty="0" smtClean="0">
                <a:hlinkClick r:id="rId2"/>
              </a:rPr>
              <a:t> http://www.jstreet.org/about/about-us</a:t>
            </a:r>
            <a:r>
              <a:rPr lang="en-US" altLang="en-US" sz="1400" dirty="0" smtClean="0"/>
              <a:t> </a:t>
            </a:r>
          </a:p>
          <a:p>
            <a:pPr>
              <a:buFontTx/>
              <a:buNone/>
            </a:pPr>
            <a:r>
              <a:rPr lang="en-US" altLang="en-US" sz="1400" b="1" dirty="0" smtClean="0">
                <a:solidFill>
                  <a:schemeClr val="tx2"/>
                </a:solidFill>
              </a:rPr>
              <a:t>"We support:</a:t>
            </a:r>
          </a:p>
          <a:p>
            <a:r>
              <a:rPr lang="en-US" altLang="en-US" sz="1400" dirty="0" smtClean="0"/>
              <a:t>Consistent and concerted diplomatic engagement by the United States to achieve Israeli-Arab peace. A negotiated end to the Israeli-Arab and Israeli-Palestinian conflicts serves both U.S. and Israeli strategic and security interests. Achieving it must be a priority for the current U.S. administration; </a:t>
            </a:r>
          </a:p>
          <a:p>
            <a:r>
              <a:rPr lang="en-US" altLang="en-US" sz="1400" dirty="0" smtClean="0"/>
              <a:t>An enduring relationship between the US and Israel that promotes their common interests. We recognize and support Israel as the homeland of the Jewish people, a democratic country that promises equal rights for all its citizens and that has the right to defend itself against external threats; </a:t>
            </a:r>
          </a:p>
          <a:p>
            <a:r>
              <a:rPr lang="en-US" altLang="en-US" sz="1400" dirty="0" smtClean="0"/>
              <a:t>The creation of a viable Palestinian state as part of a negotiated two-state solution, based on the 1967 borders with agreed reciprocal land swaps. The future Palestinian state will require unprecedented levels of international economic and political support to succeed, </a:t>
            </a:r>
            <a:r>
              <a:rPr lang="en-US" altLang="en-US" sz="1400" dirty="0" smtClean="0">
                <a:solidFill>
                  <a:schemeClr val="tx2"/>
                </a:solidFill>
              </a:rPr>
              <a:t>including a resolution of the refugee issue within the new Palestinian state and in current host countries”</a:t>
            </a:r>
            <a:r>
              <a:rPr lang="en-US" altLang="en-US" sz="1400" dirty="0" smtClean="0"/>
              <a:t>-- </a:t>
            </a:r>
            <a:r>
              <a:rPr lang="en-US" altLang="en-US" sz="1400" dirty="0" smtClean="0">
                <a:hlinkClick r:id="rId3"/>
              </a:rPr>
              <a:t>http://www.jstreet.org/page/j-street-statement-principles</a:t>
            </a:r>
            <a:r>
              <a:rPr lang="en-US" altLang="en-US" sz="1400" dirty="0" smtClean="0"/>
              <a:t> </a:t>
            </a:r>
          </a:p>
        </p:txBody>
      </p:sp>
    </p:spTree>
  </p:cSld>
  <p:clrMapOvr>
    <a:masterClrMapping/>
  </p:clrMapOvr>
  <p:transition/>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Title 1"/>
          <p:cNvSpPr>
            <a:spLocks noGrp="1"/>
          </p:cNvSpPr>
          <p:nvPr>
            <p:ph type="title"/>
          </p:nvPr>
        </p:nvSpPr>
        <p:spPr>
          <a:xfrm>
            <a:off x="0" y="0"/>
            <a:ext cx="9144000" cy="609600"/>
          </a:xfrm>
        </p:spPr>
        <p:txBody>
          <a:bodyPr/>
          <a:lstStyle/>
          <a:p>
            <a:r>
              <a:rPr lang="en-US" altLang="en-US" sz="4200" b="1" smtClean="0"/>
              <a:t>Jewish People Policy Planning Institute</a:t>
            </a:r>
            <a:endParaRPr lang="en-US" altLang="en-US" smtClean="0"/>
          </a:p>
        </p:txBody>
      </p:sp>
      <p:sp>
        <p:nvSpPr>
          <p:cNvPr id="258051" name="Content Placeholder 2"/>
          <p:cNvSpPr>
            <a:spLocks noGrp="1"/>
          </p:cNvSpPr>
          <p:nvPr>
            <p:ph idx="1"/>
          </p:nvPr>
        </p:nvSpPr>
        <p:spPr>
          <a:xfrm>
            <a:off x="0" y="685800"/>
            <a:ext cx="9144000" cy="6172200"/>
          </a:xfrm>
        </p:spPr>
        <p:txBody>
          <a:bodyPr/>
          <a:lstStyle/>
          <a:p>
            <a:pPr>
              <a:buFontTx/>
              <a:buNone/>
            </a:pPr>
            <a:r>
              <a:rPr lang="en-US" altLang="en-US" sz="1800" b="1" dirty="0" smtClean="0">
                <a:solidFill>
                  <a:schemeClr val="tx2"/>
                </a:solidFill>
              </a:rPr>
              <a:t>The Jewish People Policy Planning Institute (JPPPI) is an independent think tank incorporated in Israel </a:t>
            </a:r>
            <a:r>
              <a:rPr lang="en-US" altLang="en-US" sz="1800" dirty="0" smtClean="0"/>
              <a:t>… JPPPI makes an annual presentation to the Israeli Cabinet as a whole on main developments in the Jewish world… JPPPI annually briefs the leadership of major Jewish organization, such as the Conference of Presidents, AIPAC, ADL, Jewish Agency and the leadership UJC in North America… JPPPI has held several retreats of Jewish leaders and thinkers at which major studies have been presented and in turn enriched by wide-ranging brainstorming </a:t>
            </a:r>
          </a:p>
          <a:p>
            <a:pPr>
              <a:buFontTx/>
              <a:buNone/>
            </a:pPr>
            <a:r>
              <a:rPr lang="en-US" altLang="en-US" sz="1800" dirty="0" smtClean="0"/>
              <a:t>JPPPI's most recent publication in 2010: "2030 ALTERNATIVE FUTURES FOR THE JEWISH PEOPLE"---"The year 2030 is not exactly around the corner, but it is the time horizon we need to look at when it comes to strategic thinking and policy planning for the Jewish People and the thriving of the Jewish civilization. It is not accidental that this project was one of the ﬁrst to be initiated when JPPPI was founded in 2003. Together with the Institute's Annual Assessments and other strategic papers, it may serve as a base for future planning --for us, the State of Israel and Jewish organizations... A variable signiﬁcantly shaping the Jewish future (for example: the number of children in out-marriage families who choose to identify with the Jewish People is a driver of the total number of the Jewish People). We use drivers on a middle level of analysis, recognizing that behind each driver operate deeper ones (for example, the soft power of the Jewish People inﬂuences the number of children in out-mar </a:t>
            </a:r>
            <a:r>
              <a:rPr lang="en-US" altLang="en-US" sz="1800" dirty="0" err="1" smtClean="0"/>
              <a:t>riage</a:t>
            </a:r>
            <a:r>
              <a:rPr lang="en-US" altLang="en-US" sz="1800" dirty="0" smtClean="0"/>
              <a:t> </a:t>
            </a:r>
            <a:r>
              <a:rPr lang="en-US" altLang="en-US" sz="1800" dirty="0" err="1" smtClean="0"/>
              <a:t>fami</a:t>
            </a:r>
            <a:r>
              <a:rPr lang="en-US" altLang="en-US" sz="1800" dirty="0" smtClean="0"/>
              <a:t> l </a:t>
            </a:r>
            <a:r>
              <a:rPr lang="en-US" altLang="en-US" sz="1800" dirty="0" err="1" smtClean="0"/>
              <a:t>ies</a:t>
            </a:r>
            <a:r>
              <a:rPr lang="en-US" altLang="en-US" sz="1800" dirty="0" smtClean="0"/>
              <a:t> who choose to identify with the Jewish People).</a:t>
            </a:r>
            <a:r>
              <a:rPr lang="en-US" altLang="en-US" sz="1800" dirty="0" smtClean="0">
                <a:hlinkClick r:id="rId2"/>
              </a:rPr>
              <a:t>“</a:t>
            </a:r>
            <a:r>
              <a:rPr lang="en-US" altLang="en-US" sz="1800" dirty="0" smtClean="0"/>
              <a:t> </a:t>
            </a:r>
            <a:r>
              <a:rPr lang="en-US" altLang="en-US" sz="1400" dirty="0" smtClean="0">
                <a:hlinkClick r:id="rId2"/>
              </a:rPr>
              <a:t>http://www.jpppi.org.il/JPPPI</a:t>
            </a:r>
            <a:r>
              <a:rPr lang="en-US" altLang="en-US" sz="1400" dirty="0" smtClean="0"/>
              <a:t>    </a:t>
            </a:r>
          </a:p>
          <a:p>
            <a:pPr>
              <a:buFontTx/>
              <a:buNone/>
            </a:pPr>
            <a:r>
              <a:rPr lang="en-US" altLang="en-US" sz="2400" b="1" dirty="0" smtClean="0">
                <a:solidFill>
                  <a:schemeClr val="tx2"/>
                </a:solidFill>
              </a:rPr>
              <a:t>With </a:t>
            </a:r>
            <a:r>
              <a:rPr lang="en-US" altLang="en-US" sz="2400" b="1" dirty="0">
                <a:solidFill>
                  <a:schemeClr val="tx2"/>
                </a:solidFill>
              </a:rPr>
              <a:t>Israeli-EU relations strained, Netanyahu looks toward Asia </a:t>
            </a:r>
          </a:p>
          <a:p>
            <a:pPr>
              <a:buFontTx/>
              <a:buNone/>
            </a:pPr>
            <a:r>
              <a:rPr lang="en-US" altLang="en-US" sz="1200" dirty="0">
                <a:hlinkClick r:id="rId3"/>
              </a:rPr>
              <a:t>http://</a:t>
            </a:r>
            <a:r>
              <a:rPr lang="en-US" altLang="en-US" sz="1200" dirty="0" smtClean="0">
                <a:hlinkClick r:id="rId3"/>
              </a:rPr>
              <a:t>www.jta.org/2015/12/01/news-opinion/israel-middle-east/with-israeli-eu-relations-strained-netanyahu-looks-toward-asia</a:t>
            </a:r>
            <a:r>
              <a:rPr lang="en-US" altLang="en-US" sz="1200" dirty="0" smtClean="0"/>
              <a:t> </a:t>
            </a:r>
          </a:p>
        </p:txBody>
      </p:sp>
      <p:cxnSp>
        <p:nvCxnSpPr>
          <p:cNvPr id="3" name="Straight Connector 2"/>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Title 1"/>
          <p:cNvSpPr>
            <a:spLocks noGrp="1"/>
          </p:cNvSpPr>
          <p:nvPr>
            <p:ph type="title"/>
          </p:nvPr>
        </p:nvSpPr>
        <p:spPr>
          <a:xfrm>
            <a:off x="0" y="0"/>
            <a:ext cx="9144000" cy="609600"/>
          </a:xfrm>
        </p:spPr>
        <p:txBody>
          <a:bodyPr/>
          <a:lstStyle/>
          <a:p>
            <a:r>
              <a:rPr lang="en-US" altLang="en-US" sz="4000" b="1" smtClean="0"/>
              <a:t>Jewish People Policy Planning Institute</a:t>
            </a:r>
          </a:p>
        </p:txBody>
      </p:sp>
      <p:sp>
        <p:nvSpPr>
          <p:cNvPr id="259075" name="Content Placeholder 2"/>
          <p:cNvSpPr>
            <a:spLocks noGrp="1"/>
          </p:cNvSpPr>
          <p:nvPr>
            <p:ph idx="1"/>
          </p:nvPr>
        </p:nvSpPr>
        <p:spPr>
          <a:xfrm>
            <a:off x="0" y="685800"/>
            <a:ext cx="9144000" cy="6172200"/>
          </a:xfrm>
        </p:spPr>
        <p:txBody>
          <a:bodyPr/>
          <a:lstStyle/>
          <a:p>
            <a:pPr>
              <a:buFontTx/>
              <a:buNone/>
            </a:pPr>
            <a:r>
              <a:rPr lang="en-US" altLang="en-US" sz="1200" b="1" dirty="0" smtClean="0"/>
              <a:t>Geography of world Jewry in 2009: 13,309,000 </a:t>
            </a:r>
            <a:r>
              <a:rPr lang="en-US" altLang="en-US" sz="1200" dirty="0" smtClean="0">
                <a:solidFill>
                  <a:schemeClr val="tx2"/>
                </a:solidFill>
              </a:rPr>
              <a:t>(including 5,569,000 in Israel, 5,275,000 in the United States, 485,000 in France, 375,000 in Canada, 293,000 in the United Kingdom, 210,000 in Russia, 183,000 in Argentina, 120,000 in Germany, 107,000 in Australia, 96,000 in Brazil, 74,000 in Ukraine, 71,000 in South Africa, 49,000 in Hungary, 40,000 in Mexico, other countries 362,000)</a:t>
            </a:r>
          </a:p>
          <a:p>
            <a:endParaRPr lang="en-US" altLang="en-US" sz="1200" dirty="0" smtClean="0"/>
          </a:p>
          <a:p>
            <a:pPr>
              <a:buFontTx/>
              <a:buNone/>
            </a:pPr>
            <a:r>
              <a:rPr lang="en-US" altLang="en-US" sz="1200" b="1" dirty="0" smtClean="0"/>
              <a:t>“Jewish hard and soft power and inﬂuence</a:t>
            </a:r>
            <a:r>
              <a:rPr lang="en-US" altLang="en-US" sz="1200" dirty="0" smtClean="0"/>
              <a:t>: The Jewish People has never been as powerful as now, including the military power and global standing of Israel... Jewish economics: The Jewish People today is at a historical zenith of wealth creation. With the vast majority of Jews living in countries that are among the world’s wealthiest, and with the majority of those Jews belonging to middle and upper socio-economic strata in those countries (excluding Israel) the Jewish People as a whole enjoys access to wealth as never before…</a:t>
            </a:r>
          </a:p>
          <a:p>
            <a:endParaRPr lang="en-US" altLang="en-US" sz="1200" dirty="0" smtClean="0"/>
          </a:p>
          <a:p>
            <a:pPr>
              <a:buFontTx/>
              <a:buNone/>
            </a:pPr>
            <a:r>
              <a:rPr lang="en-US" altLang="en-US" sz="1200" b="1" dirty="0" smtClean="0"/>
              <a:t>Jewish Economics--Background</a:t>
            </a:r>
            <a:r>
              <a:rPr lang="en-US" altLang="en-US" sz="1200" dirty="0" smtClean="0"/>
              <a:t>: The Jewish economics dimension examines both the aspect of the accumulation of wealth in Jewish hands as well as its distribution for speciﬁcally Jewish causes. These aspects are treated separately as it is quite possible for Jews to accumulate greater wealth individually while distributing a smaller share, relatively and absolutely, to Jewish causes. Overall Trends: World Jewry today is at a historical zenith of absolute wealth creation. With the vast majority of Jews living in countries that are among the world’s wealthiest, and with the majority of those Jews belonging to the middle and upper socio-economic strata of those countries (excluding Israel) the Jewish People as a whole enjoys access to wealth as never before. On average, the social and economic status of Jews in most Diaspora communities is better than that of the general population: Jews earn more, are better educated, have superior professional training, and are attracted to the more proﬁtable sectors of the market. Jews continue to be at the forefront of the technological revolution and economic know-how, and take senior positions in the global economic and business system. There is more money per capita in Jewish hands -absolutely and perhaps, even relatively- than anytime in history. There are no data comparing Jewish and non-Jewish levels of accumulated wealth. One can base the predictions only on non-scientiﬁc analysis such as the prominence of Jews among: Nobel laureates, lists of rich people and the “Russian oligarchs,” leaders of ﬁnancial institutions, entertainment, hi-tech industries, and political representatives. Based on these observations, one can say that Jewish wealth is higher than almost any other ethnic group worldwide. Barring a ﬁnancial catastrophe that would impoverish large numbers of Jews, given Jewish professional selection, levels of education and global mobility these trends are likely to continue in the next 20 years. The urban skilled occupations remain the distinctive mark of the Jewish People, as it has been for most of their history: in the countries that hosted the largest Jewish communities in the early 20th century (countries in East Europe, Russia, North Africa, the United States, the Middle East and Canada), almost all Jews were engaged in non-agricultural occupations even though they were not always prohibited from 54 being farmers. In the United States, more than half of adult Jewish men are engaged in professions such as law, medicine, and academia, whereas the percentage for white non-Jewish men is about 20 %. In contrast, only 6 % of adult Jewish men are employed in the construction, transportation, and production sectors compared to about 40 % of adult non-Jewish men. This distinctive mark of the Jews in the US is most likely the same for all Jews outside of Israel (although data are unavailable today for European and other Jewish Diaspora communities  besides the US).” </a:t>
            </a:r>
            <a:r>
              <a:rPr lang="en-US" altLang="en-US" sz="1200" dirty="0" smtClean="0">
                <a:solidFill>
                  <a:schemeClr val="tx2"/>
                </a:solidFill>
              </a:rPr>
              <a:t>Source: Jewish People Policy Planning Institute, "2030 ALTERNATIVE FUTURES FOR THE JEWISH PEOPLE," January 2010, </a:t>
            </a:r>
            <a:r>
              <a:rPr lang="en-US" altLang="en-US" sz="1200" dirty="0" smtClean="0">
                <a:solidFill>
                  <a:schemeClr val="tx2"/>
                </a:solidFill>
                <a:hlinkClick r:id="rId2"/>
              </a:rPr>
              <a:t>http://www.jpppi.org.il/JPPPI</a:t>
            </a:r>
            <a:r>
              <a:rPr lang="en-US" altLang="en-US" sz="1200" dirty="0" smtClean="0">
                <a:solidFill>
                  <a:schemeClr val="tx2"/>
                </a:solidFill>
              </a:rPr>
              <a:t> </a:t>
            </a:r>
          </a:p>
        </p:txBody>
      </p:sp>
    </p:spTree>
  </p:cSld>
  <p:clrMapOvr>
    <a:masterClrMapping/>
  </p:clrMapOvr>
  <p:transition/>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Content Placeholder 2"/>
          <p:cNvSpPr>
            <a:spLocks noGrp="1"/>
          </p:cNvSpPr>
          <p:nvPr>
            <p:ph sz="half" idx="1"/>
          </p:nvPr>
        </p:nvSpPr>
        <p:spPr>
          <a:xfrm>
            <a:off x="0" y="1219200"/>
            <a:ext cx="2514600" cy="5638800"/>
          </a:xfrm>
        </p:spPr>
        <p:txBody>
          <a:bodyPr/>
          <a:lstStyle/>
          <a:p>
            <a:pPr marL="742950" indent="-742950">
              <a:buFontTx/>
              <a:buNone/>
            </a:pPr>
            <a:r>
              <a:rPr lang="en-US" altLang="en-US" sz="1800" smtClean="0"/>
              <a:t>Elliott Abrams </a:t>
            </a:r>
          </a:p>
          <a:p>
            <a:pPr marL="742950" indent="-742950">
              <a:buFontTx/>
              <a:buNone/>
            </a:pPr>
            <a:r>
              <a:rPr lang="en-US" altLang="en-US" sz="1800" smtClean="0"/>
              <a:t>Marcos Aguinis</a:t>
            </a:r>
          </a:p>
          <a:p>
            <a:pPr marL="742950" indent="-742950">
              <a:buFontTx/>
              <a:buNone/>
            </a:pPr>
            <a:r>
              <a:rPr lang="en-US" altLang="en-US" sz="1800" smtClean="0"/>
              <a:t>Jacques Attali</a:t>
            </a:r>
          </a:p>
          <a:p>
            <a:pPr marL="742950" indent="-742950">
              <a:buFontTx/>
              <a:buNone/>
            </a:pPr>
            <a:r>
              <a:rPr lang="en-US" altLang="en-US" sz="1800" smtClean="0"/>
              <a:t>Sanford (Sandy) Baklor</a:t>
            </a:r>
          </a:p>
          <a:p>
            <a:pPr marL="742950" indent="-742950">
              <a:buFontTx/>
              <a:buNone/>
            </a:pPr>
            <a:r>
              <a:rPr lang="en-US" altLang="en-US" sz="1800" smtClean="0"/>
              <a:t>Aluf Benn</a:t>
            </a:r>
          </a:p>
          <a:p>
            <a:pPr marL="742950" indent="-742950">
              <a:buFontTx/>
              <a:buNone/>
            </a:pPr>
            <a:r>
              <a:rPr lang="en-US" altLang="en-US" sz="1800" smtClean="0"/>
              <a:t>Yehudi t Bi rk </a:t>
            </a:r>
          </a:p>
          <a:p>
            <a:pPr marL="742950" indent="-742950">
              <a:buFontTx/>
              <a:buNone/>
            </a:pPr>
            <a:r>
              <a:rPr lang="en-US" altLang="en-US" sz="1800" smtClean="0"/>
              <a:t>Gabriella Blum </a:t>
            </a:r>
          </a:p>
          <a:p>
            <a:pPr marL="742950" indent="-742950">
              <a:buFontTx/>
              <a:buNone/>
            </a:pPr>
            <a:r>
              <a:rPr lang="en-US" altLang="en-US" sz="1800" smtClean="0"/>
              <a:t>Judit Bokser Liwerant</a:t>
            </a:r>
          </a:p>
          <a:p>
            <a:pPr marL="742950" indent="-742950">
              <a:buFontTx/>
              <a:buNone/>
            </a:pPr>
            <a:r>
              <a:rPr lang="en-US" altLang="en-US" sz="1800" smtClean="0"/>
              <a:t>Charles Burson </a:t>
            </a:r>
          </a:p>
          <a:p>
            <a:pPr marL="742950" indent="-742950">
              <a:buFontTx/>
              <a:buNone/>
            </a:pPr>
            <a:r>
              <a:rPr lang="en-US" altLang="en-US" sz="1800" smtClean="0"/>
              <a:t>Yuval Cherlow </a:t>
            </a:r>
          </a:p>
          <a:p>
            <a:pPr marL="742950" indent="-742950">
              <a:buFontTx/>
              <a:buNone/>
            </a:pPr>
            <a:r>
              <a:rPr lang="en-US" altLang="en-US" sz="1800" smtClean="0"/>
              <a:t>Irwin Cotler</a:t>
            </a:r>
          </a:p>
          <a:p>
            <a:pPr marL="742950" indent="-742950">
              <a:buFontTx/>
              <a:buNone/>
            </a:pPr>
            <a:r>
              <a:rPr lang="en-US" altLang="en-US" sz="1800" smtClean="0"/>
              <a:t>Lester Crown</a:t>
            </a:r>
          </a:p>
          <a:p>
            <a:pPr marL="742950" indent="-742950">
              <a:buFontTx/>
              <a:buNone/>
            </a:pPr>
            <a:r>
              <a:rPr lang="en-US" altLang="en-US" sz="1800" smtClean="0"/>
              <a:t>Ruth Deech</a:t>
            </a:r>
          </a:p>
        </p:txBody>
      </p:sp>
      <p:sp>
        <p:nvSpPr>
          <p:cNvPr id="260099" name="Content Placeholder 3"/>
          <p:cNvSpPr>
            <a:spLocks noGrp="1"/>
          </p:cNvSpPr>
          <p:nvPr>
            <p:ph sz="half" idx="2"/>
          </p:nvPr>
        </p:nvSpPr>
        <p:spPr>
          <a:xfrm>
            <a:off x="6629400" y="533400"/>
            <a:ext cx="2514600" cy="6324600"/>
          </a:xfrm>
        </p:spPr>
        <p:txBody>
          <a:bodyPr/>
          <a:lstStyle/>
          <a:p>
            <a:pPr>
              <a:buFontTx/>
              <a:buNone/>
            </a:pPr>
            <a:r>
              <a:rPr lang="en-US" altLang="en-US" sz="1800" dirty="0" smtClean="0"/>
              <a:t>Dennis Ross </a:t>
            </a:r>
          </a:p>
          <a:p>
            <a:pPr>
              <a:buFontTx/>
              <a:buNone/>
            </a:pPr>
            <a:r>
              <a:rPr lang="en-US" altLang="en-US" sz="1800" dirty="0" smtClean="0"/>
              <a:t>Alisa Rubin </a:t>
            </a:r>
            <a:r>
              <a:rPr lang="en-US" altLang="en-US" sz="1800" dirty="0" err="1" smtClean="0"/>
              <a:t>Kurshan</a:t>
            </a:r>
            <a:endParaRPr lang="en-US" altLang="en-US" sz="1800" dirty="0" smtClean="0"/>
          </a:p>
          <a:p>
            <a:pPr>
              <a:buFontTx/>
              <a:buNone/>
            </a:pPr>
            <a:r>
              <a:rPr lang="en-US" altLang="en-US" sz="1800" dirty="0" smtClean="0"/>
              <a:t>John </a:t>
            </a:r>
            <a:r>
              <a:rPr lang="en-US" altLang="en-US" sz="1800" dirty="0" err="1" smtClean="0"/>
              <a:t>Ruskay</a:t>
            </a:r>
            <a:endParaRPr lang="en-US" altLang="en-US" sz="1800" dirty="0" smtClean="0"/>
          </a:p>
          <a:p>
            <a:pPr>
              <a:buFontTx/>
              <a:buNone/>
            </a:pPr>
            <a:r>
              <a:rPr lang="en-US" altLang="en-US" sz="1800" dirty="0" smtClean="0"/>
              <a:t>Shalom Saar</a:t>
            </a:r>
          </a:p>
          <a:p>
            <a:pPr>
              <a:buFontTx/>
              <a:buNone/>
            </a:pPr>
            <a:r>
              <a:rPr lang="en-US" altLang="en-US" sz="1800" dirty="0" smtClean="0"/>
              <a:t>William Saﬁre </a:t>
            </a:r>
            <a:r>
              <a:rPr lang="en-US" altLang="en-US" sz="1800" dirty="0" err="1" smtClean="0"/>
              <a:t>z”l</a:t>
            </a:r>
            <a:r>
              <a:rPr lang="en-US" altLang="en-US" sz="1800" dirty="0" smtClean="0"/>
              <a:t> </a:t>
            </a:r>
          </a:p>
          <a:p>
            <a:pPr>
              <a:buFontTx/>
              <a:buNone/>
            </a:pPr>
            <a:r>
              <a:rPr lang="en-US" altLang="en-US" sz="1800" dirty="0" smtClean="0"/>
              <a:t>Steven </a:t>
            </a:r>
            <a:r>
              <a:rPr lang="en-US" altLang="en-US" sz="1800" dirty="0" err="1" smtClean="0"/>
              <a:t>Schwager</a:t>
            </a:r>
            <a:r>
              <a:rPr lang="en-US" altLang="en-US" sz="1800" dirty="0" smtClean="0"/>
              <a:t> </a:t>
            </a:r>
          </a:p>
          <a:p>
            <a:pPr>
              <a:buFontTx/>
              <a:buNone/>
            </a:pPr>
            <a:r>
              <a:rPr lang="en-US" altLang="en-US" sz="1800" dirty="0" smtClean="0"/>
              <a:t>Dan Shapiro</a:t>
            </a:r>
          </a:p>
          <a:p>
            <a:pPr>
              <a:buFontTx/>
              <a:buNone/>
            </a:pPr>
            <a:r>
              <a:rPr lang="en-US" altLang="en-US" sz="1800" dirty="0" err="1" smtClean="0"/>
              <a:t>Natan</a:t>
            </a:r>
            <a:r>
              <a:rPr lang="en-US" altLang="en-US" sz="1800" dirty="0" smtClean="0"/>
              <a:t> </a:t>
            </a:r>
            <a:r>
              <a:rPr lang="en-US" altLang="en-US" sz="1800" dirty="0" err="1" smtClean="0"/>
              <a:t>Sharansky</a:t>
            </a:r>
            <a:endParaRPr lang="en-US" altLang="en-US" sz="1800" dirty="0" smtClean="0"/>
          </a:p>
          <a:p>
            <a:pPr>
              <a:buFontTx/>
              <a:buNone/>
            </a:pPr>
            <a:r>
              <a:rPr lang="en-US" altLang="en-US" sz="1800" dirty="0" smtClean="0"/>
              <a:t>Rene Samuel </a:t>
            </a:r>
            <a:r>
              <a:rPr lang="en-US" altLang="en-US" sz="1800" dirty="0" err="1" smtClean="0"/>
              <a:t>Sirat</a:t>
            </a:r>
            <a:endParaRPr lang="en-US" altLang="en-US" sz="1800" dirty="0" smtClean="0"/>
          </a:p>
          <a:p>
            <a:pPr>
              <a:buFontTx/>
              <a:buNone/>
            </a:pPr>
            <a:r>
              <a:rPr lang="en-US" altLang="en-US" sz="1800" dirty="0" err="1" smtClean="0"/>
              <a:t>Hermona</a:t>
            </a:r>
            <a:r>
              <a:rPr lang="en-US" altLang="en-US" sz="1800" dirty="0" smtClean="0"/>
              <a:t> </a:t>
            </a:r>
            <a:r>
              <a:rPr lang="en-US" altLang="en-US" sz="1800" dirty="0" err="1" smtClean="0"/>
              <a:t>Soreq</a:t>
            </a:r>
            <a:endParaRPr lang="en-US" altLang="en-US" sz="1800" dirty="0" smtClean="0"/>
          </a:p>
          <a:p>
            <a:pPr>
              <a:buFontTx/>
              <a:buNone/>
            </a:pPr>
            <a:r>
              <a:rPr lang="en-US" altLang="en-US" sz="1800" dirty="0" smtClean="0"/>
              <a:t>Michael Steinhardt</a:t>
            </a:r>
          </a:p>
          <a:p>
            <a:pPr>
              <a:buFontTx/>
              <a:buNone/>
            </a:pPr>
            <a:r>
              <a:rPr lang="en-US" altLang="en-US" sz="1800" dirty="0" smtClean="0"/>
              <a:t>Lawrence Summers </a:t>
            </a:r>
          </a:p>
          <a:p>
            <a:pPr>
              <a:buFontTx/>
              <a:buNone/>
            </a:pPr>
            <a:r>
              <a:rPr lang="en-US" altLang="en-US" sz="1800" dirty="0" smtClean="0"/>
              <a:t>Harold Tanner</a:t>
            </a:r>
          </a:p>
          <a:p>
            <a:pPr>
              <a:buFontTx/>
              <a:buNone/>
            </a:pPr>
            <a:r>
              <a:rPr lang="en-US" altLang="en-US" sz="1800" dirty="0" smtClean="0"/>
              <a:t>Shmuel </a:t>
            </a:r>
            <a:r>
              <a:rPr lang="en-US" altLang="en-US" sz="1800" dirty="0" err="1" smtClean="0"/>
              <a:t>Trigano</a:t>
            </a:r>
            <a:endParaRPr lang="en-US" altLang="en-US" sz="1800" dirty="0" smtClean="0"/>
          </a:p>
          <a:p>
            <a:pPr>
              <a:buFontTx/>
              <a:buNone/>
            </a:pPr>
            <a:r>
              <a:rPr lang="en-US" altLang="en-US" sz="1800" dirty="0" smtClean="0"/>
              <a:t>Moshe </a:t>
            </a:r>
            <a:r>
              <a:rPr lang="en-US" altLang="en-US" sz="1800" dirty="0" err="1" smtClean="0"/>
              <a:t>Vigdor</a:t>
            </a:r>
            <a:endParaRPr lang="en-US" altLang="en-US" sz="1800" dirty="0" smtClean="0"/>
          </a:p>
          <a:p>
            <a:pPr>
              <a:buFontTx/>
              <a:buNone/>
            </a:pPr>
            <a:r>
              <a:rPr lang="en-US" altLang="en-US" sz="1800" dirty="0" err="1" smtClean="0"/>
              <a:t>Tzvi</a:t>
            </a:r>
            <a:r>
              <a:rPr lang="en-US" altLang="en-US" sz="1800" dirty="0" smtClean="0"/>
              <a:t> </a:t>
            </a:r>
            <a:r>
              <a:rPr lang="en-US" altLang="en-US" sz="1800" dirty="0" err="1" smtClean="0"/>
              <a:t>Hersh</a:t>
            </a:r>
            <a:r>
              <a:rPr lang="en-US" altLang="en-US" sz="1800" dirty="0" smtClean="0"/>
              <a:t> </a:t>
            </a:r>
            <a:r>
              <a:rPr lang="en-US" altLang="en-US" sz="1800" dirty="0" err="1" smtClean="0"/>
              <a:t>Weinreb</a:t>
            </a:r>
            <a:r>
              <a:rPr lang="en-US" altLang="en-US" sz="1800" dirty="0" smtClean="0"/>
              <a:t> </a:t>
            </a:r>
          </a:p>
          <a:p>
            <a:pPr>
              <a:buFontTx/>
              <a:buNone/>
            </a:pPr>
            <a:r>
              <a:rPr lang="en-US" altLang="en-US" sz="1800" dirty="0" smtClean="0"/>
              <a:t>Ariel Weiss</a:t>
            </a:r>
          </a:p>
          <a:p>
            <a:pPr>
              <a:buFontTx/>
              <a:buNone/>
            </a:pPr>
            <a:r>
              <a:rPr lang="en-US" altLang="en-US" sz="1800" dirty="0" err="1" smtClean="0"/>
              <a:t>Aharon</a:t>
            </a:r>
            <a:r>
              <a:rPr lang="en-US" altLang="en-US" sz="1800" dirty="0" smtClean="0"/>
              <a:t> </a:t>
            </a:r>
            <a:r>
              <a:rPr lang="en-US" altLang="en-US" sz="1800" dirty="0" err="1" smtClean="0"/>
              <a:t>Yadlin</a:t>
            </a:r>
            <a:endParaRPr lang="en-US" altLang="en-US" sz="1800" dirty="0" smtClean="0"/>
          </a:p>
          <a:p>
            <a:pPr>
              <a:buFontTx/>
              <a:buNone/>
            </a:pPr>
            <a:r>
              <a:rPr lang="en-US" altLang="en-US" sz="1800" dirty="0" smtClean="0"/>
              <a:t>David Young</a:t>
            </a:r>
          </a:p>
          <a:p>
            <a:pPr>
              <a:buFontTx/>
              <a:buNone/>
            </a:pPr>
            <a:endParaRPr lang="en-US" altLang="en-US" sz="1400" dirty="0" smtClean="0"/>
          </a:p>
        </p:txBody>
      </p:sp>
      <p:sp>
        <p:nvSpPr>
          <p:cNvPr id="260100" name="Rectangle 5"/>
          <p:cNvSpPr>
            <a:spLocks noChangeArrowheads="1"/>
          </p:cNvSpPr>
          <p:nvPr/>
        </p:nvSpPr>
        <p:spPr bwMode="auto">
          <a:xfrm>
            <a:off x="4419600" y="990600"/>
            <a:ext cx="2209800"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a:t>Henry Kissinger</a:t>
            </a:r>
          </a:p>
          <a:p>
            <a:pPr eaLnBrk="1" hangingPunct="1">
              <a:spcBef>
                <a:spcPct val="0"/>
              </a:spcBef>
              <a:buFontTx/>
              <a:buNone/>
            </a:pPr>
            <a:r>
              <a:rPr lang="en-US" altLang="en-US" sz="1800"/>
              <a:t>Bernardo Kliksberg</a:t>
            </a:r>
          </a:p>
          <a:p>
            <a:pPr eaLnBrk="1" hangingPunct="1">
              <a:spcBef>
                <a:spcPct val="0"/>
              </a:spcBef>
              <a:buFontTx/>
              <a:buNone/>
            </a:pPr>
            <a:r>
              <a:rPr lang="en-US" altLang="en-US" sz="1800"/>
              <a:t>Howard Kohr</a:t>
            </a:r>
          </a:p>
          <a:p>
            <a:pPr eaLnBrk="1" hangingPunct="1">
              <a:spcBef>
                <a:spcPct val="0"/>
              </a:spcBef>
              <a:buFontTx/>
              <a:buNone/>
            </a:pPr>
            <a:r>
              <a:rPr lang="en-US" altLang="en-US" sz="1800"/>
              <a:t>Charles Krauthammer</a:t>
            </a:r>
          </a:p>
          <a:p>
            <a:pPr eaLnBrk="1" hangingPunct="1">
              <a:spcBef>
                <a:spcPct val="0"/>
              </a:spcBef>
              <a:buFontTx/>
              <a:buNone/>
            </a:pPr>
            <a:r>
              <a:rPr lang="en-US" altLang="en-US" sz="1800"/>
              <a:t>Suzanne Last Stone</a:t>
            </a:r>
          </a:p>
          <a:p>
            <a:pPr eaLnBrk="1" hangingPunct="1">
              <a:spcBef>
                <a:spcPct val="0"/>
              </a:spcBef>
              <a:buFontTx/>
              <a:buNone/>
            </a:pPr>
            <a:r>
              <a:rPr lang="en-US" altLang="en-US" sz="1800"/>
              <a:t>Morlie Levin</a:t>
            </a:r>
          </a:p>
          <a:p>
            <a:pPr eaLnBrk="1" hangingPunct="1">
              <a:spcBef>
                <a:spcPct val="0"/>
              </a:spcBef>
              <a:buFontTx/>
              <a:buNone/>
            </a:pPr>
            <a:r>
              <a:rPr lang="en-US" altLang="en-US" sz="1800"/>
              <a:t>Glen Lewy</a:t>
            </a:r>
          </a:p>
          <a:p>
            <a:pPr eaLnBrk="1" hangingPunct="1">
              <a:spcBef>
                <a:spcPct val="0"/>
              </a:spcBef>
              <a:buFontTx/>
              <a:buNone/>
            </a:pPr>
            <a:r>
              <a:rPr lang="en-US" altLang="en-US" sz="1800"/>
              <a:t>Daniel Liwerant</a:t>
            </a:r>
          </a:p>
          <a:p>
            <a:pPr eaLnBrk="1" hangingPunct="1">
              <a:spcBef>
                <a:spcPct val="0"/>
              </a:spcBef>
              <a:buFontTx/>
              <a:buNone/>
            </a:pPr>
            <a:r>
              <a:rPr lang="en-US" altLang="en-US" sz="1800"/>
              <a:t>Edward Luttwak</a:t>
            </a:r>
          </a:p>
          <a:p>
            <a:pPr eaLnBrk="1" hangingPunct="1">
              <a:spcBef>
                <a:spcPct val="0"/>
              </a:spcBef>
              <a:buFontTx/>
              <a:buNone/>
            </a:pPr>
            <a:r>
              <a:rPr lang="en-US" altLang="en-US" sz="1800"/>
              <a:t>David Makovsky</a:t>
            </a:r>
          </a:p>
          <a:p>
            <a:pPr eaLnBrk="1" hangingPunct="1">
              <a:spcBef>
                <a:spcPct val="0"/>
              </a:spcBef>
              <a:buFontTx/>
              <a:buNone/>
            </a:pPr>
            <a:r>
              <a:rPr lang="en-US" altLang="en-US" sz="1800"/>
              <a:t>Dan Mariaschin</a:t>
            </a:r>
          </a:p>
          <a:p>
            <a:pPr eaLnBrk="1" hangingPunct="1">
              <a:spcBef>
                <a:spcPct val="0"/>
              </a:spcBef>
              <a:buFontTx/>
              <a:buNone/>
            </a:pPr>
            <a:r>
              <a:rPr lang="en-US" altLang="en-US" sz="1800"/>
              <a:t>Sallai Meridor</a:t>
            </a:r>
          </a:p>
          <a:p>
            <a:pPr eaLnBrk="1" hangingPunct="1">
              <a:spcBef>
                <a:spcPct val="0"/>
              </a:spcBef>
              <a:buFontTx/>
              <a:buNone/>
            </a:pPr>
            <a:r>
              <a:rPr lang="en-US" altLang="en-US" sz="1800"/>
              <a:t>Isaac Molho</a:t>
            </a:r>
          </a:p>
          <a:p>
            <a:pPr eaLnBrk="1" hangingPunct="1">
              <a:spcBef>
                <a:spcPct val="0"/>
              </a:spcBef>
              <a:buFontTx/>
              <a:buNone/>
            </a:pPr>
            <a:r>
              <a:rPr lang="en-US" altLang="en-US" sz="1800"/>
              <a:t>Steven Nasatir</a:t>
            </a:r>
          </a:p>
          <a:p>
            <a:pPr eaLnBrk="1" hangingPunct="1">
              <a:spcBef>
                <a:spcPct val="0"/>
              </a:spcBef>
              <a:buFontTx/>
              <a:buNone/>
            </a:pPr>
            <a:r>
              <a:rPr lang="en-US" altLang="en-US" sz="1800"/>
              <a:t>Leonid Nevzlin</a:t>
            </a:r>
          </a:p>
          <a:p>
            <a:pPr eaLnBrk="1" hangingPunct="1">
              <a:spcBef>
                <a:spcPct val="0"/>
              </a:spcBef>
              <a:buFontTx/>
              <a:buNone/>
            </a:pPr>
            <a:r>
              <a:rPr lang="en-US" altLang="en-US" sz="1800"/>
              <a:t>Steven Popper</a:t>
            </a:r>
          </a:p>
          <a:p>
            <a:pPr eaLnBrk="1" hangingPunct="1">
              <a:spcBef>
                <a:spcPct val="0"/>
              </a:spcBef>
              <a:buFontTx/>
              <a:buNone/>
            </a:pPr>
            <a:r>
              <a:rPr lang="en-US" altLang="en-US" sz="1800"/>
              <a:t>Sheizaf Rafaeli</a:t>
            </a:r>
          </a:p>
          <a:p>
            <a:pPr eaLnBrk="1" hangingPunct="1">
              <a:spcBef>
                <a:spcPct val="0"/>
              </a:spcBef>
              <a:buFontTx/>
              <a:buNone/>
            </a:pPr>
            <a:r>
              <a:rPr lang="en-US" altLang="en-US" sz="1800"/>
              <a:t>Jehuda Reinharz</a:t>
            </a:r>
          </a:p>
        </p:txBody>
      </p:sp>
      <p:sp>
        <p:nvSpPr>
          <p:cNvPr id="260101" name="Rectangle 6"/>
          <p:cNvSpPr>
            <a:spLocks noChangeArrowheads="1"/>
          </p:cNvSpPr>
          <p:nvPr/>
        </p:nvSpPr>
        <p:spPr bwMode="auto">
          <a:xfrm>
            <a:off x="2438400" y="949325"/>
            <a:ext cx="2057400"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742950" indent="-74295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Alan Dershowitz </a:t>
            </a:r>
          </a:p>
          <a:p>
            <a:pPr eaLnBrk="1" hangingPunct="1">
              <a:spcBef>
                <a:spcPct val="0"/>
              </a:spcBef>
              <a:buFontTx/>
              <a:buNone/>
            </a:pPr>
            <a:r>
              <a:rPr lang="en-US" altLang="en-US" sz="1800" dirty="0"/>
              <a:t>Stuart </a:t>
            </a:r>
            <a:r>
              <a:rPr lang="en-US" altLang="en-US" sz="1800" dirty="0" err="1"/>
              <a:t>Eizenstat</a:t>
            </a:r>
            <a:endParaRPr lang="en-US" altLang="en-US" sz="1800" dirty="0"/>
          </a:p>
          <a:p>
            <a:pPr eaLnBrk="1" hangingPunct="1">
              <a:spcBef>
                <a:spcPct val="0"/>
              </a:spcBef>
              <a:buFontTx/>
              <a:buNone/>
            </a:pPr>
            <a:r>
              <a:rPr lang="en-US" altLang="en-US" sz="1800" dirty="0"/>
              <a:t>David </a:t>
            </a:r>
            <a:r>
              <a:rPr lang="en-US" altLang="en-US" sz="1800" dirty="0" err="1"/>
              <a:t>Ellenson</a:t>
            </a:r>
            <a:r>
              <a:rPr lang="en-US" altLang="en-US" sz="1800" dirty="0"/>
              <a:t> </a:t>
            </a:r>
          </a:p>
          <a:p>
            <a:pPr eaLnBrk="1" hangingPunct="1">
              <a:spcBef>
                <a:spcPct val="0"/>
              </a:spcBef>
              <a:buFontTx/>
              <a:buNone/>
            </a:pPr>
            <a:r>
              <a:rPr lang="en-US" altLang="en-US" sz="1800" dirty="0" err="1"/>
              <a:t>Maxyne</a:t>
            </a:r>
            <a:r>
              <a:rPr lang="en-US" altLang="en-US" sz="1800" dirty="0"/>
              <a:t> Finkelstein</a:t>
            </a:r>
          </a:p>
          <a:p>
            <a:pPr eaLnBrk="1" hangingPunct="1">
              <a:spcBef>
                <a:spcPct val="0"/>
              </a:spcBef>
              <a:buFontTx/>
              <a:buNone/>
            </a:pPr>
            <a:r>
              <a:rPr lang="en-US" altLang="en-US" sz="1800" dirty="0"/>
              <a:t>Wayne Firestone</a:t>
            </a:r>
          </a:p>
          <a:p>
            <a:pPr eaLnBrk="1" hangingPunct="1">
              <a:spcBef>
                <a:spcPct val="0"/>
              </a:spcBef>
              <a:buFontTx/>
              <a:buNone/>
            </a:pPr>
            <a:r>
              <a:rPr lang="en-US" altLang="en-US" sz="1800" dirty="0"/>
              <a:t>Rachel Fish</a:t>
            </a:r>
          </a:p>
          <a:p>
            <a:pPr eaLnBrk="1" hangingPunct="1">
              <a:spcBef>
                <a:spcPct val="0"/>
              </a:spcBef>
              <a:buFontTx/>
              <a:buNone/>
            </a:pPr>
            <a:r>
              <a:rPr lang="en-US" altLang="en-US" sz="1800" dirty="0"/>
              <a:t>Abe Foxman</a:t>
            </a:r>
          </a:p>
          <a:p>
            <a:pPr eaLnBrk="1" hangingPunct="1">
              <a:spcBef>
                <a:spcPct val="0"/>
              </a:spcBef>
              <a:buFontTx/>
              <a:buNone/>
            </a:pPr>
            <a:r>
              <a:rPr lang="en-US" altLang="en-US" sz="1800" dirty="0"/>
              <a:t>Sami Friedrich</a:t>
            </a:r>
          </a:p>
          <a:p>
            <a:pPr eaLnBrk="1" hangingPunct="1">
              <a:spcBef>
                <a:spcPct val="0"/>
              </a:spcBef>
              <a:buFontTx/>
              <a:buNone/>
            </a:pPr>
            <a:r>
              <a:rPr lang="en-US" altLang="en-US" sz="1800" dirty="0" err="1"/>
              <a:t>Misha</a:t>
            </a:r>
            <a:r>
              <a:rPr lang="en-US" altLang="en-US" sz="1800" dirty="0"/>
              <a:t> </a:t>
            </a:r>
            <a:r>
              <a:rPr lang="en-US" altLang="en-US" sz="1800" dirty="0" err="1"/>
              <a:t>Galperin</a:t>
            </a:r>
            <a:endParaRPr lang="en-US" altLang="en-US" sz="1800" dirty="0"/>
          </a:p>
          <a:p>
            <a:pPr eaLnBrk="1" hangingPunct="1">
              <a:spcBef>
                <a:spcPct val="0"/>
              </a:spcBef>
              <a:buFontTx/>
              <a:buNone/>
            </a:pPr>
            <a:r>
              <a:rPr lang="en-US" altLang="en-US" sz="1800" dirty="0"/>
              <a:t>Ruth </a:t>
            </a:r>
            <a:r>
              <a:rPr lang="en-US" altLang="en-US" sz="1800" dirty="0" err="1"/>
              <a:t>Gavison</a:t>
            </a:r>
            <a:endParaRPr lang="en-US" altLang="en-US" sz="1800" dirty="0"/>
          </a:p>
          <a:p>
            <a:pPr eaLnBrk="1" hangingPunct="1">
              <a:spcBef>
                <a:spcPct val="0"/>
              </a:spcBef>
              <a:buFontTx/>
              <a:buNone/>
            </a:pPr>
            <a:r>
              <a:rPr lang="en-US" altLang="en-US" sz="1800" dirty="0"/>
              <a:t>Todd </a:t>
            </a:r>
            <a:r>
              <a:rPr lang="en-US" altLang="en-US" sz="1800" dirty="0" err="1"/>
              <a:t>Gitlin</a:t>
            </a:r>
            <a:endParaRPr lang="en-US" altLang="en-US" sz="1800" dirty="0"/>
          </a:p>
          <a:p>
            <a:pPr eaLnBrk="1" hangingPunct="1">
              <a:spcBef>
                <a:spcPct val="0"/>
              </a:spcBef>
              <a:buFontTx/>
              <a:buNone/>
            </a:pPr>
            <a:r>
              <a:rPr lang="en-US" altLang="en-US" sz="1800" dirty="0"/>
              <a:t>Charles Goodman</a:t>
            </a:r>
          </a:p>
          <a:p>
            <a:pPr eaLnBrk="1" hangingPunct="1">
              <a:spcBef>
                <a:spcPct val="0"/>
              </a:spcBef>
              <a:buFontTx/>
              <a:buNone/>
            </a:pPr>
            <a:r>
              <a:rPr lang="en-US" altLang="en-US" sz="1800" dirty="0"/>
              <a:t>Stanley Greenberg</a:t>
            </a:r>
          </a:p>
          <a:p>
            <a:pPr eaLnBrk="1" hangingPunct="1">
              <a:spcBef>
                <a:spcPct val="0"/>
              </a:spcBef>
              <a:buFontTx/>
              <a:buNone/>
            </a:pPr>
            <a:r>
              <a:rPr lang="en-US" altLang="en-US" sz="1800" dirty="0"/>
              <a:t>Nicole </a:t>
            </a:r>
            <a:r>
              <a:rPr lang="en-US" altLang="en-US" sz="1800" dirty="0" err="1"/>
              <a:t>Guedj</a:t>
            </a:r>
            <a:endParaRPr lang="en-US" altLang="en-US" sz="1800" dirty="0"/>
          </a:p>
          <a:p>
            <a:pPr eaLnBrk="1" hangingPunct="1">
              <a:spcBef>
                <a:spcPct val="0"/>
              </a:spcBef>
              <a:buFontTx/>
              <a:buNone/>
            </a:pPr>
            <a:r>
              <a:rPr lang="en-US" altLang="en-US" sz="1800" dirty="0"/>
              <a:t>David Harris</a:t>
            </a:r>
          </a:p>
          <a:p>
            <a:pPr eaLnBrk="1" hangingPunct="1">
              <a:spcBef>
                <a:spcPct val="0"/>
              </a:spcBef>
              <a:buFontTx/>
              <a:buNone/>
            </a:pPr>
            <a:r>
              <a:rPr lang="en-US" altLang="en-US" sz="1800" dirty="0"/>
              <a:t>Roger </a:t>
            </a:r>
            <a:r>
              <a:rPr lang="en-US" altLang="en-US" sz="1800" dirty="0" err="1"/>
              <a:t>Hertog</a:t>
            </a:r>
            <a:endParaRPr lang="en-US" altLang="en-US" sz="1800" dirty="0"/>
          </a:p>
          <a:p>
            <a:pPr eaLnBrk="1" hangingPunct="1">
              <a:spcBef>
                <a:spcPct val="0"/>
              </a:spcBef>
              <a:buFontTx/>
              <a:buNone/>
            </a:pPr>
            <a:r>
              <a:rPr lang="en-US" altLang="en-US" sz="1800" dirty="0"/>
              <a:t>Malcolm </a:t>
            </a:r>
            <a:r>
              <a:rPr lang="en-US" altLang="en-US" sz="1800" dirty="0" err="1"/>
              <a:t>Hoenlein</a:t>
            </a:r>
            <a:endParaRPr lang="en-US" altLang="en-US" sz="1800" dirty="0"/>
          </a:p>
          <a:p>
            <a:pPr eaLnBrk="1" hangingPunct="1">
              <a:spcBef>
                <a:spcPct val="0"/>
              </a:spcBef>
              <a:buFontTx/>
              <a:buNone/>
            </a:pPr>
            <a:r>
              <a:rPr lang="en-US" altLang="en-US" sz="1800" dirty="0"/>
              <a:t>Steve Hoffman</a:t>
            </a:r>
          </a:p>
          <a:p>
            <a:pPr eaLnBrk="1" hangingPunct="1">
              <a:spcBef>
                <a:spcPct val="0"/>
              </a:spcBef>
              <a:buFontTx/>
              <a:buNone/>
            </a:pPr>
            <a:r>
              <a:rPr lang="en-US" altLang="en-US" sz="1800" dirty="0"/>
              <a:t>Jeremy </a:t>
            </a:r>
            <a:r>
              <a:rPr lang="en-US" altLang="en-US" sz="1800" dirty="0" err="1"/>
              <a:t>Issacharoff</a:t>
            </a:r>
            <a:endParaRPr lang="en-US" altLang="en-US" sz="1800" dirty="0"/>
          </a:p>
          <a:p>
            <a:pPr eaLnBrk="1" hangingPunct="1">
              <a:spcBef>
                <a:spcPct val="0"/>
              </a:spcBef>
              <a:buFontTx/>
              <a:buNone/>
            </a:pPr>
            <a:r>
              <a:rPr lang="en-US" altLang="en-US" sz="1800" dirty="0"/>
              <a:t>Richard Joel</a:t>
            </a:r>
          </a:p>
          <a:p>
            <a:pPr eaLnBrk="1" hangingPunct="1">
              <a:spcBef>
                <a:spcPct val="0"/>
              </a:spcBef>
              <a:buFontTx/>
              <a:buNone/>
            </a:pPr>
            <a:r>
              <a:rPr lang="en-US" altLang="en-US" sz="1800" dirty="0"/>
              <a:t>Arlene Kaufman</a:t>
            </a:r>
          </a:p>
        </p:txBody>
      </p:sp>
      <p:sp>
        <p:nvSpPr>
          <p:cNvPr id="260102" name="Rectangle 7"/>
          <p:cNvSpPr>
            <a:spLocks noChangeArrowheads="1"/>
          </p:cNvSpPr>
          <p:nvPr/>
        </p:nvSpPr>
        <p:spPr bwMode="auto">
          <a:xfrm>
            <a:off x="0" y="0"/>
            <a:ext cx="914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Jewish People Policy Planning Institute Brainstormings Participants</a:t>
            </a:r>
          </a:p>
          <a:p>
            <a:pPr eaLnBrk="1" hangingPunct="1">
              <a:spcBef>
                <a:spcPct val="0"/>
              </a:spcBef>
              <a:buFontTx/>
              <a:buNone/>
            </a:pPr>
            <a:r>
              <a:rPr lang="en-US" altLang="en-US" sz="1200">
                <a:solidFill>
                  <a:schemeClr val="tx2"/>
                </a:solidFill>
              </a:rPr>
              <a:t>Jewish People Policy Planning Institute, "2030 ALTERNATIVE FUTURES FOR THE JEWISH PEOPLE," </a:t>
            </a:r>
          </a:p>
          <a:p>
            <a:pPr eaLnBrk="1" hangingPunct="1">
              <a:spcBef>
                <a:spcPct val="0"/>
              </a:spcBef>
              <a:buFontTx/>
              <a:buNone/>
            </a:pPr>
            <a:r>
              <a:rPr lang="en-US" altLang="en-US" sz="1200">
                <a:solidFill>
                  <a:schemeClr val="tx2"/>
                </a:solidFill>
              </a:rPr>
              <a:t>January 2010, </a:t>
            </a:r>
            <a:r>
              <a:rPr lang="en-US" altLang="en-US" sz="1200">
                <a:solidFill>
                  <a:schemeClr val="tx2"/>
                </a:solidFill>
                <a:hlinkClick r:id="rId2"/>
              </a:rPr>
              <a:t>http://www.jpppi.org.il/JPPPI</a:t>
            </a:r>
            <a:r>
              <a:rPr lang="en-US" altLang="en-US" sz="1200">
                <a:solidFill>
                  <a:schemeClr val="tx2"/>
                </a:solidFill>
              </a:rPr>
              <a:t> </a:t>
            </a:r>
          </a:p>
        </p:txBody>
      </p:sp>
    </p:spTree>
  </p:cSld>
  <p:clrMapOvr>
    <a:masterClrMapping/>
  </p:clrMapOvr>
  <p:transition/>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Title 1"/>
          <p:cNvSpPr>
            <a:spLocks noGrp="1"/>
          </p:cNvSpPr>
          <p:nvPr>
            <p:ph type="title"/>
          </p:nvPr>
        </p:nvSpPr>
        <p:spPr>
          <a:xfrm>
            <a:off x="0" y="0"/>
            <a:ext cx="9144000" cy="381000"/>
          </a:xfrm>
        </p:spPr>
        <p:txBody>
          <a:bodyPr/>
          <a:lstStyle/>
          <a:p>
            <a:r>
              <a:rPr lang="en-US" altLang="en-US" sz="2800" b="1" smtClean="0"/>
              <a:t>Counting Jews</a:t>
            </a:r>
            <a:endParaRPr lang="en-US" altLang="en-US" sz="2800" smtClean="0"/>
          </a:p>
        </p:txBody>
      </p:sp>
      <p:sp>
        <p:nvSpPr>
          <p:cNvPr id="3" name="Content Placeholder 2"/>
          <p:cNvSpPr>
            <a:spLocks noGrp="1"/>
          </p:cNvSpPr>
          <p:nvPr>
            <p:ph idx="1"/>
          </p:nvPr>
        </p:nvSpPr>
        <p:spPr>
          <a:xfrm>
            <a:off x="0" y="381000"/>
            <a:ext cx="9144000" cy="6477000"/>
          </a:xfrm>
        </p:spPr>
        <p:txBody>
          <a:bodyPr/>
          <a:lstStyle/>
          <a:p>
            <a:pPr>
              <a:defRPr/>
            </a:pPr>
            <a:r>
              <a:rPr lang="en-US" sz="1200" dirty="0" smtClean="0"/>
              <a:t>A newly-released </a:t>
            </a:r>
            <a:r>
              <a:rPr lang="en-US" sz="1200" dirty="0" smtClean="0">
                <a:hlinkClick r:id="rId2"/>
              </a:rPr>
              <a:t>World Jewish Population Report</a:t>
            </a:r>
            <a:r>
              <a:rPr lang="en-US" sz="1200" dirty="0" smtClean="0"/>
              <a:t> has been making waves. Some critics, especially in Israel, charge that the report, in claiming the existence of a non-Jewish majority between the Jordan River and the Mediterranean Sea, is both slanted and unduly pessimistic. Other critics, especially in the Diaspora, complain that the report is too old-fashioned in its definition of Jewishness.   </a:t>
            </a:r>
          </a:p>
          <a:p>
            <a:pPr>
              <a:defRPr/>
            </a:pPr>
            <a:r>
              <a:rPr lang="en-US" sz="1200" dirty="0" smtClean="0"/>
              <a:t>According to the report, whose principal author is the demographer Sergio </a:t>
            </a:r>
            <a:r>
              <a:rPr lang="en-US" sz="1200" dirty="0" err="1" smtClean="0"/>
              <a:t>DellaPergola</a:t>
            </a:r>
            <a:r>
              <a:rPr lang="en-US" sz="1200" dirty="0" smtClean="0"/>
              <a:t> of the Hebrew University, there are now about 13 million Jews in the world. The largest concentration—5.7 million, as determined by Orthodox standards of religious law—live in Israel.  Of the Diaspora's 7.7 million, most—5,275,000 "core" Jews, defined as people who identify themselves as Jews or who are identified as Jews by those they reside with, and who have no other monotheistic religion—live in the United States. Thus, 82 percent of all Jews live in either Israel or America, trailed by France (483,500), Canada (375,000), the United Kingdom (292,000), the Russian Federation (205,000), Argentina (182,300), Germany (119,000), Australia (107,500), and various other communities numbering under 100,000 souls each.  </a:t>
            </a:r>
          </a:p>
          <a:p>
            <a:pPr>
              <a:defRPr/>
            </a:pPr>
            <a:r>
              <a:rPr lang="en-US" sz="1200" dirty="0" smtClean="0">
                <a:solidFill>
                  <a:schemeClr val="tx2"/>
                </a:solidFill>
              </a:rPr>
              <a:t>The report certainly offers grounds for demographic pessimism. With the singular exception of Israel, worldwide Jewish fertility continues to be low, the population continues to age, intermarriage continues to increase (over three-fifths of all recently married Jews have non-Jewish spouses), and relatively few children of intermarried couples are raised as Jews.</a:t>
            </a:r>
          </a:p>
          <a:p>
            <a:pPr>
              <a:defRPr/>
            </a:pPr>
            <a:r>
              <a:rPr lang="en-US" sz="200" dirty="0" smtClean="0"/>
              <a:t>Zionists may take satisfaction in that Israel is the bright spot: not only is it the center of Jewish civilization, but it has become home to the world's largest Jewish population, especially when to the figure of 5.7 million are added the 313,000 </a:t>
            </a:r>
            <a:r>
              <a:rPr lang="en-US" sz="200" dirty="0" err="1" smtClean="0"/>
              <a:t>halakhically</a:t>
            </a:r>
            <a:r>
              <a:rPr lang="en-US" sz="200" dirty="0" smtClean="0"/>
              <a:t> non-Jewish members of Jewish households (mostly from the former Soviet Union). More Jews now live in greater Tel Aviv than in metropolitan New York.</a:t>
            </a:r>
          </a:p>
          <a:p>
            <a:pPr>
              <a:defRPr/>
            </a:pPr>
            <a:r>
              <a:rPr lang="en-US" sz="200" dirty="0" smtClean="0"/>
              <a:t>Still, what worries many Zionists is the shrinking of Israel's Jewish majority via-à-</a:t>
            </a:r>
            <a:r>
              <a:rPr lang="en-US" sz="200" dirty="0" err="1" smtClean="0"/>
              <a:t>vis</a:t>
            </a:r>
            <a:r>
              <a:rPr lang="en-US" sz="200" dirty="0" smtClean="0"/>
              <a:t> its Arab minority. The combined Jewish and Arab population in sovereign Israel plus the West Bank and Gaza is 11,222,100. This leaves the total core Jewish population between the Mediterranean Sea and the Jordan River at just 50.8 percent. That figure can be adjusted up or down according to which variables are taken into consideration. If the non-</a:t>
            </a:r>
            <a:r>
              <a:rPr lang="en-US" sz="200" dirty="0" err="1" smtClean="0"/>
              <a:t>halakhically</a:t>
            </a:r>
            <a:r>
              <a:rPr lang="en-US" sz="200" dirty="0" smtClean="0"/>
              <a:t> Jewish population is counted, the Jewish percentage climbs to 53.6; if Gaza is subtracted from the Arab total, the Jewish percentage rises to 58.5 percent; but if neither is done, and if the over 200,000 foreign workers within the country are factored into the equation, the Jewish percentage slips to 49.8 percent.  </a:t>
            </a:r>
          </a:p>
          <a:p>
            <a:pPr>
              <a:defRPr/>
            </a:pPr>
            <a:r>
              <a:rPr lang="en-US" sz="200" dirty="0" smtClean="0">
                <a:hlinkClick r:id="rId3"/>
              </a:rPr>
              <a:t>Challenged</a:t>
            </a:r>
            <a:r>
              <a:rPr lang="en-US" sz="200" dirty="0" smtClean="0"/>
              <a:t> in the past for accepting census numbers from the Palestinian Authority at face value, </a:t>
            </a:r>
            <a:r>
              <a:rPr lang="en-US" sz="200" dirty="0" err="1" smtClean="0"/>
              <a:t>DellaPergola</a:t>
            </a:r>
            <a:r>
              <a:rPr lang="en-US" sz="200" dirty="0" smtClean="0"/>
              <a:t> has strongly defended the integrity of his data. In this report, though, he appears to acknowledge that Palestinian figures were once "overestimated," and also that the Arab birthrate inside Israel and in the West Bank is slowly decreasing. Nevertheless, and no matter how the data are juggled, he insists that "The Jewish majority is constantly decreasing—if extant at all—over the whole territory between the Mediterranean Sea and the Jordan River, and more particularly within the state of Israel."</a:t>
            </a:r>
          </a:p>
          <a:p>
            <a:pPr>
              <a:defRPr/>
            </a:pPr>
            <a:r>
              <a:rPr lang="en-US" sz="200" dirty="0" smtClean="0"/>
              <a:t>Population surveys are intrinsically political documents. Experts with agendas will clash over methodology, data collection, definitions, and interpretation. Some Diaspora leaders will lobby for more "inclusive" criteria in defining Jews and a rosier interpretation of the Jewish predicament.  (If the non-</a:t>
            </a:r>
            <a:r>
              <a:rPr lang="en-US" sz="200" dirty="0" err="1" smtClean="0"/>
              <a:t>halakhic</a:t>
            </a:r>
            <a:r>
              <a:rPr lang="en-US" sz="200" dirty="0" smtClean="0"/>
              <a:t> criteria under Israel's </a:t>
            </a:r>
            <a:r>
              <a:rPr lang="en-US" sz="200" dirty="0" smtClean="0">
                <a:hlinkClick r:id="rId4"/>
              </a:rPr>
              <a:t>Law of Return</a:t>
            </a:r>
            <a:r>
              <a:rPr lang="en-US" sz="200" dirty="0" smtClean="0"/>
              <a:t> were applied in the American setting, </a:t>
            </a:r>
            <a:r>
              <a:rPr lang="en-US" sz="200" dirty="0" err="1" smtClean="0"/>
              <a:t>DellaPergola</a:t>
            </a:r>
            <a:r>
              <a:rPr lang="en-US" sz="200" dirty="0" smtClean="0"/>
              <a:t> concedes that the U.S. Jewish population would jump to at least 6.7 million.) Some Israeli critics and their American allies will argue that talk of Arabs outnumbering Jews is alarmist or that, in any case, Israel's political system can be tweaked so that even an outsized Arab minority would be neither disenfranchised nor dominant.  </a:t>
            </a:r>
          </a:p>
          <a:p>
            <a:pPr>
              <a:defRPr/>
            </a:pPr>
            <a:r>
              <a:rPr lang="en-US" sz="200" dirty="0" smtClean="0"/>
              <a:t>But on one point there is no dispute:  the figures generate such visceral reactions because at stake in the Diaspora is nothing less than Jewish continuity, and in Israel nothing less than Jewish sovereignty.</a:t>
            </a:r>
          </a:p>
          <a:p>
            <a:pPr>
              <a:defRPr/>
            </a:pPr>
            <a:r>
              <a:rPr lang="en-US" sz="1200" dirty="0" smtClean="0"/>
              <a:t>  </a:t>
            </a:r>
            <a:r>
              <a:rPr lang="en-US" sz="1200" dirty="0" smtClean="0">
                <a:hlinkClick r:id="rId5"/>
              </a:rPr>
              <a:t>http://www.jewishideasdaily.com/content/module/2010/12/1/main-feature/1/counting-jews/r&amp;jtahome</a:t>
            </a:r>
            <a:endParaRPr lang="en-US" sz="1200" dirty="0" smtClean="0"/>
          </a:p>
          <a:p>
            <a:pPr marL="0" indent="0" algn="ctr">
              <a:buFontTx/>
              <a:buNone/>
              <a:defRPr/>
            </a:pPr>
            <a:r>
              <a:rPr lang="en-US" sz="2800" b="1" dirty="0" smtClean="0">
                <a:solidFill>
                  <a:srgbClr val="FFFF00"/>
                </a:solidFill>
              </a:rPr>
              <a:t>World Jewish Population, 2013</a:t>
            </a:r>
          </a:p>
          <a:p>
            <a:pPr>
              <a:defRPr/>
            </a:pPr>
            <a:r>
              <a:rPr lang="en-US" sz="1400" dirty="0"/>
              <a:t>At the beginning of 2013, the world’s Jewish population was estimated at 13,854,800—an increase of 101,500 (0.74%) over the 2012 revised estimate (</a:t>
            </a:r>
            <a:r>
              <a:rPr lang="en-US" sz="1400" dirty="0" err="1"/>
              <a:t>DellaPergola</a:t>
            </a:r>
            <a:r>
              <a:rPr lang="en-US" sz="1400" dirty="0"/>
              <a:t> 2010, 2012). The world's total population increased by 1.16% in 2012 (Population Reference Bureau 2012). World Jewry hence increased at less than two thirds the general population growth rate. </a:t>
            </a:r>
            <a:r>
              <a:rPr lang="en-US" sz="1400" dirty="0">
                <a:hlinkClick r:id="rId6"/>
              </a:rPr>
              <a:t>http://</a:t>
            </a:r>
            <a:r>
              <a:rPr lang="en-US" sz="1400" dirty="0" smtClean="0">
                <a:hlinkClick r:id="rId6"/>
              </a:rPr>
              <a:t>www.bjpa.org/Publications/details.cfm?PublicationID=18499</a:t>
            </a:r>
            <a:r>
              <a:rPr lang="en-US" sz="1400" dirty="0" smtClean="0"/>
              <a:t> </a:t>
            </a:r>
          </a:p>
          <a:p>
            <a:pPr>
              <a:defRPr/>
            </a:pPr>
            <a:r>
              <a:rPr lang="en-US" sz="2800" b="1" dirty="0" smtClean="0">
                <a:solidFill>
                  <a:srgbClr val="FFFF00"/>
                </a:solidFill>
              </a:rPr>
              <a:t>U.S. Jewish population larger than thought, survey shows</a:t>
            </a:r>
          </a:p>
          <a:p>
            <a:pPr>
              <a:defRPr/>
            </a:pPr>
            <a:r>
              <a:rPr lang="en-US" sz="1200" dirty="0" smtClean="0"/>
              <a:t>The </a:t>
            </a:r>
            <a:r>
              <a:rPr lang="en-US" sz="1200" dirty="0"/>
              <a:t>suburban Boston university’s Steinhardt Social Research Institute is estimating that there are some 6.5 million people in the United States who are either Jewish by religion or who self-identify as Jewish. The figure represents a 20 percent increase in the number of Jews since 1990. The numbers were drawn from a synthesis of data from more than 150 nationwide surveys conducted by the U.S. government and other agencies, as well as from national polling organizations. They refute information gathered in the last National Jewish Population Survey, a census-like study that had been conducted every decade by the Jewish federation system before being discontinued this year. The final survey showed that between 1990 and 2000-01, the population dropped from 5.5 million to 5.2 million. </a:t>
            </a:r>
            <a:r>
              <a:rPr lang="en-US" sz="1200" dirty="0">
                <a:hlinkClick r:id="rId7"/>
              </a:rPr>
              <a:t>http://</a:t>
            </a:r>
            <a:r>
              <a:rPr lang="en-US" sz="1200" dirty="0" smtClean="0">
                <a:hlinkClick r:id="rId7"/>
              </a:rPr>
              <a:t>www.jta.org/news/article/2010/12/21/2742276/new-survey-suggests-that-there-are-65-million-american-jews</a:t>
            </a:r>
            <a:r>
              <a:rPr lang="en-US" sz="1200" dirty="0" smtClean="0"/>
              <a:t> </a:t>
            </a:r>
            <a:endParaRPr lang="en-US" sz="1200" dirty="0"/>
          </a:p>
        </p:txBody>
      </p:sp>
      <p:cxnSp>
        <p:nvCxnSpPr>
          <p:cNvPr id="261124" name="Straight Connector 4"/>
          <p:cNvCxnSpPr>
            <a:cxnSpLocks noChangeShapeType="1"/>
          </p:cNvCxnSpPr>
          <p:nvPr/>
        </p:nvCxnSpPr>
        <p:spPr bwMode="auto">
          <a:xfrm>
            <a:off x="0" y="3124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61125" name="Straight Connector 3"/>
          <p:cNvCxnSpPr>
            <a:cxnSpLocks noChangeShapeType="1"/>
          </p:cNvCxnSpPr>
          <p:nvPr/>
        </p:nvCxnSpPr>
        <p:spPr bwMode="auto">
          <a:xfrm>
            <a:off x="0" y="4572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Title 1"/>
          <p:cNvSpPr>
            <a:spLocks noGrp="1"/>
          </p:cNvSpPr>
          <p:nvPr>
            <p:ph type="title"/>
          </p:nvPr>
        </p:nvSpPr>
        <p:spPr>
          <a:xfrm>
            <a:off x="0" y="0"/>
            <a:ext cx="9144000" cy="685800"/>
          </a:xfrm>
        </p:spPr>
        <p:txBody>
          <a:bodyPr/>
          <a:lstStyle/>
          <a:p>
            <a:r>
              <a:rPr lang="en-US" altLang="en-US" b="1" dirty="0" smtClean="0"/>
              <a:t>The 1980 Census Ancestry Question</a:t>
            </a:r>
          </a:p>
        </p:txBody>
      </p:sp>
      <p:sp>
        <p:nvSpPr>
          <p:cNvPr id="152579" name="Content Placeholder 2"/>
          <p:cNvSpPr>
            <a:spLocks noGrp="1"/>
          </p:cNvSpPr>
          <p:nvPr>
            <p:ph idx="1"/>
          </p:nvPr>
        </p:nvSpPr>
        <p:spPr>
          <a:xfrm>
            <a:off x="0" y="685800"/>
            <a:ext cx="9144000" cy="6172200"/>
          </a:xfrm>
        </p:spPr>
        <p:txBody>
          <a:bodyPr/>
          <a:lstStyle/>
          <a:p>
            <a:pPr>
              <a:buFontTx/>
              <a:buNone/>
            </a:pPr>
            <a:r>
              <a:rPr lang="en-US" altLang="en-US" sz="1800" dirty="0" smtClean="0"/>
              <a:t>Facsimile of questionnaire item 14.</a:t>
            </a:r>
          </a:p>
          <a:p>
            <a:r>
              <a:rPr lang="en-US" altLang="en-US" b="1" dirty="0" smtClean="0">
                <a:solidFill>
                  <a:schemeClr val="tx2"/>
                </a:solidFill>
              </a:rPr>
              <a:t>14. What is this person’s ancestry? </a:t>
            </a:r>
            <a:r>
              <a:rPr lang="en-US" altLang="en-US" sz="1600" i="1" dirty="0" smtClean="0"/>
              <a:t>If uncertain about how to report ancestry, see instruction guide. (For example: Afro-Amer., English, French, German, Honduran, Hungarian, Irish, Italian, Jamaican, Korean, Lebanese, Mexican, Nigerian, Polish, Ukrainian, Venezuelan, etc.)</a:t>
            </a:r>
          </a:p>
          <a:p>
            <a:pPr>
              <a:buFontTx/>
              <a:buNone/>
            </a:pPr>
            <a:r>
              <a:rPr lang="en-US" altLang="en-US" sz="1600" dirty="0" smtClean="0"/>
              <a:t>Facsimile of instructions to the respondent for questionnaire item 14.</a:t>
            </a:r>
            <a:endParaRPr lang="en-US" altLang="en-US" sz="1600" i="1" dirty="0" smtClean="0"/>
          </a:p>
          <a:p>
            <a:r>
              <a:rPr lang="en-US" altLang="en-US" sz="1600" dirty="0" smtClean="0">
                <a:solidFill>
                  <a:schemeClr val="tx2"/>
                </a:solidFill>
              </a:rPr>
              <a:t>14. Print the ancestry group with which the person </a:t>
            </a:r>
            <a:r>
              <a:rPr lang="en-US" altLang="en-US" sz="1600" i="1" dirty="0" smtClean="0">
                <a:solidFill>
                  <a:schemeClr val="tx2"/>
                </a:solidFill>
              </a:rPr>
              <a:t>identifies.</a:t>
            </a:r>
            <a:r>
              <a:rPr lang="en-US" altLang="en-US" sz="1600" dirty="0" smtClean="0">
                <a:solidFill>
                  <a:schemeClr val="tx2"/>
                </a:solidFill>
              </a:rPr>
              <a:t> Ancestry (or origin or descent) may be viewed as the nationality group, the lineage, or the country in which the person or person’s parents or ancestors were born before their arrival in the United States. Persons who are of more than one origin and who cannot identify with a single group should print their multiple ancestry (for example, German-Irish).</a:t>
            </a:r>
          </a:p>
          <a:p>
            <a:r>
              <a:rPr lang="en-US" altLang="en-US" sz="1600" dirty="0" smtClean="0">
                <a:solidFill>
                  <a:schemeClr val="tx2"/>
                </a:solidFill>
              </a:rPr>
              <a:t>Be specific; for example, if ancestry is “Indian,” specify whether American Indian, Asian Indian, or West Indian. Distinguish Cape Verdean from Portuguese, and French Canadian from Canadian.</a:t>
            </a:r>
          </a:p>
          <a:p>
            <a:r>
              <a:rPr lang="en-US" altLang="en-US" sz="2400" b="1" dirty="0" smtClean="0">
                <a:solidFill>
                  <a:schemeClr val="tx2"/>
                </a:solidFill>
              </a:rPr>
              <a:t>A religious group should not be reported as a person’s ancestry.</a:t>
            </a:r>
          </a:p>
          <a:p>
            <a:pPr>
              <a:buFontTx/>
              <a:buNone/>
            </a:pPr>
            <a:r>
              <a:rPr lang="en-US" altLang="en-US" sz="1400" dirty="0" smtClean="0"/>
              <a:t>Source: Bureau of the Census 1980b</a:t>
            </a:r>
          </a:p>
          <a:p>
            <a:pPr>
              <a:buFontTx/>
              <a:buNone/>
            </a:pPr>
            <a:r>
              <a:rPr lang="en-US" altLang="en-US" sz="1400" dirty="0" smtClean="0"/>
              <a:t>Mary C. Waters, </a:t>
            </a:r>
            <a:r>
              <a:rPr lang="en-US" altLang="en-US" sz="1400" i="1" dirty="0" smtClean="0"/>
              <a:t>Ethnic Options: Choosing Identities in America</a:t>
            </a:r>
            <a:r>
              <a:rPr lang="en-US" altLang="en-US" sz="1400" dirty="0" smtClean="0"/>
              <a:t>, University of California Press, Berkeley, 1990, page 169</a:t>
            </a:r>
            <a:r>
              <a:rPr lang="en-US" altLang="en-US" sz="1400" dirty="0"/>
              <a:t>. </a:t>
            </a:r>
            <a:endParaRPr lang="en-US" altLang="en-US" sz="1400" dirty="0" smtClean="0"/>
          </a:p>
          <a:p>
            <a:pPr>
              <a:buFontTx/>
              <a:buNone/>
            </a:pPr>
            <a:r>
              <a:rPr lang="en-US" altLang="en-US" sz="2400" b="1" dirty="0" smtClean="0">
                <a:solidFill>
                  <a:schemeClr val="tx2"/>
                </a:solidFill>
              </a:rPr>
              <a:t>[Examples </a:t>
            </a:r>
            <a:r>
              <a:rPr lang="en-US" altLang="en-US" sz="2400" b="1" dirty="0">
                <a:solidFill>
                  <a:schemeClr val="tx2"/>
                </a:solidFill>
              </a:rPr>
              <a:t>of political manipulation of ethnic identity </a:t>
            </a:r>
            <a:r>
              <a:rPr lang="en-US" altLang="en-US" sz="2400" b="1" dirty="0" smtClean="0">
                <a:solidFill>
                  <a:schemeClr val="tx2"/>
                </a:solidFill>
              </a:rPr>
              <a:t>in the Census]</a:t>
            </a:r>
          </a:p>
          <a:p>
            <a:pPr>
              <a:buFontTx/>
              <a:buNone/>
            </a:pPr>
            <a:r>
              <a:rPr lang="en-US" altLang="en-US" sz="1600" b="1" dirty="0" smtClean="0">
                <a:solidFill>
                  <a:schemeClr val="tx2"/>
                </a:solidFill>
              </a:rPr>
              <a:t>Religion</a:t>
            </a:r>
            <a:r>
              <a:rPr lang="en-US" altLang="en-US" sz="1600" dirty="0" smtClean="0">
                <a:solidFill>
                  <a:schemeClr val="tx2"/>
                </a:solidFill>
              </a:rPr>
              <a:t> </a:t>
            </a:r>
            <a:r>
              <a:rPr lang="en-US" altLang="en-US" sz="1600" dirty="0">
                <a:solidFill>
                  <a:schemeClr val="tx2"/>
                </a:solidFill>
              </a:rPr>
              <a:t>is not asked about at all, for reasons rooted both in privacy concerns and objections by American Jewry in the years immediately following the </a:t>
            </a:r>
            <a:r>
              <a:rPr lang="en-US" altLang="en-US" sz="1600" dirty="0" smtClean="0">
                <a:solidFill>
                  <a:schemeClr val="tx2"/>
                </a:solidFill>
              </a:rPr>
              <a:t>Holocaust… [Demographer </a:t>
            </a:r>
            <a:r>
              <a:rPr lang="en-US" altLang="en-US" sz="1600" dirty="0">
                <a:solidFill>
                  <a:schemeClr val="tx2"/>
                </a:solidFill>
              </a:rPr>
              <a:t>Steven M. Cohen </a:t>
            </a:r>
            <a:r>
              <a:rPr lang="en-US" altLang="en-US" sz="1600" dirty="0" smtClean="0">
                <a:solidFill>
                  <a:schemeClr val="tx2"/>
                </a:solidFill>
              </a:rPr>
              <a:t>said]: </a:t>
            </a:r>
            <a:r>
              <a:rPr lang="en-US" altLang="en-US" sz="1600" dirty="0">
                <a:solidFill>
                  <a:schemeClr val="tx2"/>
                </a:solidFill>
              </a:rPr>
              <a:t>“Anything that fosters ethnic identity in America actually helps Jewish continuity. It makes the culture more empathetic to perpetuation of ethnic group ties</a:t>
            </a:r>
            <a:r>
              <a:rPr lang="en-US" altLang="en-US" sz="1600" dirty="0" smtClean="0">
                <a:solidFill>
                  <a:schemeClr val="tx2"/>
                </a:solidFill>
              </a:rPr>
              <a:t>.” </a:t>
            </a:r>
            <a:r>
              <a:rPr lang="en-US" altLang="en-US" sz="1600" dirty="0" smtClean="0"/>
              <a:t>Forward, 6/19/2015,  </a:t>
            </a:r>
            <a:r>
              <a:rPr lang="en-US" altLang="en-US" sz="1100" dirty="0">
                <a:hlinkClick r:id="rId2"/>
              </a:rPr>
              <a:t>http://forward.com/news/breaking-news/310378/us-census-may-add-controversial-israeli-category</a:t>
            </a:r>
            <a:r>
              <a:rPr lang="en-US" altLang="en-US" sz="1100" dirty="0" smtClean="0">
                <a:hlinkClick r:id="rId2"/>
              </a:rPr>
              <a:t>/</a:t>
            </a:r>
            <a:r>
              <a:rPr lang="en-US" altLang="en-US" sz="1100" dirty="0" smtClean="0"/>
              <a:t> </a:t>
            </a:r>
            <a:endParaRPr lang="en-US" altLang="en-US" sz="1100" dirty="0"/>
          </a:p>
          <a:p>
            <a:pPr>
              <a:buFontTx/>
              <a:buNone/>
            </a:pPr>
            <a:r>
              <a:rPr lang="en-US" altLang="en-US" sz="1100" dirty="0" smtClean="0"/>
              <a:t> </a:t>
            </a:r>
          </a:p>
          <a:p>
            <a:pPr>
              <a:buFontTx/>
              <a:buNone/>
            </a:pPr>
            <a:endParaRPr lang="en-US" altLang="en-US" sz="1400" dirty="0"/>
          </a:p>
          <a:p>
            <a:pPr>
              <a:buFontTx/>
              <a:buNone/>
            </a:pPr>
            <a:r>
              <a:rPr lang="en-US" altLang="en-US" sz="1400" dirty="0" smtClean="0"/>
              <a:t> </a:t>
            </a:r>
          </a:p>
        </p:txBody>
      </p:sp>
      <p:cxnSp>
        <p:nvCxnSpPr>
          <p:cNvPr id="3" name="Straight Connector 2"/>
          <p:cNvCxnSpPr/>
          <p:nvPr/>
        </p:nvCxnSpPr>
        <p:spPr bwMode="auto">
          <a:xfrm>
            <a:off x="0" y="5181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728422202"/>
      </p:ext>
    </p:extLst>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Title 1"/>
          <p:cNvSpPr>
            <a:spLocks noGrp="1"/>
          </p:cNvSpPr>
          <p:nvPr>
            <p:ph type="title"/>
          </p:nvPr>
        </p:nvSpPr>
        <p:spPr>
          <a:xfrm>
            <a:off x="0" y="0"/>
            <a:ext cx="9144000" cy="1143000"/>
          </a:xfrm>
        </p:spPr>
        <p:txBody>
          <a:bodyPr/>
          <a:lstStyle/>
          <a:p>
            <a:r>
              <a:rPr lang="en-US" altLang="en-US" b="1" dirty="0" smtClean="0"/>
              <a:t>Collaboration between the Israeli </a:t>
            </a:r>
            <a:r>
              <a:rPr lang="en-US" altLang="en-US" b="1" i="1" dirty="0" smtClean="0"/>
              <a:t>Mossad</a:t>
            </a:r>
            <a:r>
              <a:rPr lang="en-US" altLang="en-US" b="1" dirty="0" smtClean="0"/>
              <a:t> and the Jewish </a:t>
            </a:r>
            <a:r>
              <a:rPr lang="en-US" altLang="en-US" b="1" i="1" dirty="0" err="1" smtClean="0"/>
              <a:t>Sayanim</a:t>
            </a:r>
            <a:r>
              <a:rPr lang="en-US" altLang="en-US" b="1" i="1" dirty="0" smtClean="0"/>
              <a:t> </a:t>
            </a:r>
            <a:endParaRPr lang="en-US" altLang="en-US" i="1" dirty="0" smtClean="0"/>
          </a:p>
        </p:txBody>
      </p:sp>
      <p:sp>
        <p:nvSpPr>
          <p:cNvPr id="263171" name="Content Placeholder 2"/>
          <p:cNvSpPr>
            <a:spLocks noGrp="1"/>
          </p:cNvSpPr>
          <p:nvPr>
            <p:ph idx="1"/>
          </p:nvPr>
        </p:nvSpPr>
        <p:spPr>
          <a:xfrm>
            <a:off x="0" y="1143000"/>
            <a:ext cx="9144000" cy="5715000"/>
          </a:xfrm>
        </p:spPr>
        <p:txBody>
          <a:bodyPr/>
          <a:lstStyle/>
          <a:p>
            <a:r>
              <a:rPr lang="en-US" altLang="en-US" sz="1600" dirty="0" smtClean="0"/>
              <a:t>According to former Israeli Mossad case officer Victor </a:t>
            </a:r>
            <a:r>
              <a:rPr lang="en-US" altLang="en-US" sz="1600" dirty="0" err="1" smtClean="0"/>
              <a:t>Ostrovsky</a:t>
            </a:r>
            <a:r>
              <a:rPr lang="en-US" altLang="en-US" sz="1600" dirty="0" smtClean="0"/>
              <a:t>, a KGB [</a:t>
            </a:r>
            <a:r>
              <a:rPr lang="en-US" altLang="en-US" sz="1600" i="1" dirty="0" smtClean="0"/>
              <a:t>the legendary Soviet spy organization</a:t>
            </a:r>
            <a:r>
              <a:rPr lang="en-US" altLang="en-US" sz="1600" dirty="0" smtClean="0"/>
              <a:t>] station would employ about 100 people, while a comparable Mossad [</a:t>
            </a:r>
            <a:r>
              <a:rPr lang="en-US" altLang="en-US" sz="1600" i="1" dirty="0" smtClean="0"/>
              <a:t>the legendary Israeli spy organization</a:t>
            </a:r>
            <a:r>
              <a:rPr lang="en-US" altLang="en-US" sz="1600" dirty="0" smtClean="0"/>
              <a:t>] station would need only a “skeleton staff” of six or seven people </a:t>
            </a:r>
            <a:r>
              <a:rPr lang="en-US" altLang="en-US" sz="1600" b="1" dirty="0" smtClean="0"/>
              <a:t>because the Mossad works with the </a:t>
            </a:r>
            <a:r>
              <a:rPr lang="en-US" altLang="en-US" sz="1600" b="1" i="1" dirty="0" err="1" smtClean="0"/>
              <a:t>Sayanim</a:t>
            </a:r>
            <a:r>
              <a:rPr lang="en-US" altLang="en-US" sz="1600" dirty="0" smtClean="0"/>
              <a:t>, or</a:t>
            </a:r>
            <a:r>
              <a:rPr lang="en-US" altLang="en-US" sz="1600" b="1" dirty="0" smtClean="0"/>
              <a:t> </a:t>
            </a:r>
            <a:r>
              <a:rPr lang="en-US" altLang="en-US" sz="1600" dirty="0" smtClean="0"/>
              <a:t>Jews who live outside Israel as foreign citizens and who volunteer to provide assistance to the Israeli Mossad. </a:t>
            </a:r>
          </a:p>
          <a:p>
            <a:r>
              <a:rPr lang="en-US" altLang="en-US" sz="1600" dirty="0" smtClean="0"/>
              <a:t>It is believed that the Mossad had the best capability of all for </a:t>
            </a:r>
            <a:r>
              <a:rPr lang="en-US" altLang="en-US" sz="1600" b="1" dirty="0" smtClean="0"/>
              <a:t>cracking locks</a:t>
            </a:r>
            <a:r>
              <a:rPr lang="en-US" altLang="en-US" sz="1600" dirty="0" smtClean="0"/>
              <a:t>. “This is recognized to the extent that when various British lock manufacturers send new mechanisms to British intelligence for security testing, they in turn send them on to the Mossad for analysis.”  “The one problem with the system is that the Mossad does not seem to care how devastating it could be to the status of the Jewish people in the Diaspora if it was known. The answer you get if you ask is: “So what’s the worst that could happen to those Jews? They’d all come to Israel? Great.” </a:t>
            </a:r>
            <a:r>
              <a:rPr lang="en-US" altLang="en-US" sz="1600" dirty="0" smtClean="0">
                <a:solidFill>
                  <a:schemeClr val="tx2"/>
                </a:solidFill>
              </a:rPr>
              <a:t>Source: Victor </a:t>
            </a:r>
            <a:r>
              <a:rPr lang="en-US" altLang="en-US" sz="1600" dirty="0" err="1" smtClean="0">
                <a:solidFill>
                  <a:schemeClr val="tx2"/>
                </a:solidFill>
              </a:rPr>
              <a:t>Ostrovsky</a:t>
            </a:r>
            <a:r>
              <a:rPr lang="en-US" altLang="en-US" sz="1600" dirty="0" smtClean="0">
                <a:solidFill>
                  <a:schemeClr val="tx2"/>
                </a:solidFill>
              </a:rPr>
              <a:t> and Claire Hoy, </a:t>
            </a:r>
            <a:r>
              <a:rPr lang="en-US" altLang="en-US" sz="1600" i="1" dirty="0" smtClean="0">
                <a:solidFill>
                  <a:schemeClr val="tx2"/>
                </a:solidFill>
              </a:rPr>
              <a:t>By Way of Deception</a:t>
            </a:r>
            <a:r>
              <a:rPr lang="en-US" altLang="en-US" sz="1600" dirty="0" smtClean="0">
                <a:solidFill>
                  <a:schemeClr val="tx2"/>
                </a:solidFill>
              </a:rPr>
              <a:t>, New York: St. Martin’s Press, 1990, pages 86-88.</a:t>
            </a:r>
          </a:p>
          <a:p>
            <a:endParaRPr lang="en-US" altLang="en-US" sz="800" dirty="0" smtClean="0">
              <a:solidFill>
                <a:schemeClr val="tx2"/>
              </a:solidFill>
            </a:endParaRPr>
          </a:p>
          <a:p>
            <a:r>
              <a:rPr lang="en-US" altLang="en-US" sz="1600" b="1" dirty="0">
                <a:solidFill>
                  <a:schemeClr val="tx2"/>
                </a:solidFill>
              </a:rPr>
              <a:t>NSA </a:t>
            </a:r>
            <a:r>
              <a:rPr lang="en-US" altLang="en-US" sz="1600" b="1" dirty="0" smtClean="0">
                <a:solidFill>
                  <a:schemeClr val="tx2"/>
                </a:solidFill>
              </a:rPr>
              <a:t>[US National </a:t>
            </a:r>
            <a:r>
              <a:rPr lang="en-US" altLang="en-US" sz="1600" b="1" dirty="0">
                <a:solidFill>
                  <a:schemeClr val="tx2"/>
                </a:solidFill>
              </a:rPr>
              <a:t>Security </a:t>
            </a:r>
            <a:r>
              <a:rPr lang="en-US" altLang="en-US" sz="1600" b="1" dirty="0" smtClean="0">
                <a:solidFill>
                  <a:schemeClr val="tx2"/>
                </a:solidFill>
              </a:rPr>
              <a:t>Agency] </a:t>
            </a:r>
            <a:r>
              <a:rPr lang="en-US" altLang="en-US" sz="1600" b="1" dirty="0">
                <a:solidFill>
                  <a:schemeClr val="tx2"/>
                </a:solidFill>
              </a:rPr>
              <a:t>shares raw intelligence including Americans' data with Israel</a:t>
            </a:r>
            <a:r>
              <a:rPr lang="en-US" altLang="en-US" sz="1600" dirty="0">
                <a:solidFill>
                  <a:schemeClr val="tx2"/>
                </a:solidFill>
              </a:rPr>
              <a:t>, </a:t>
            </a:r>
            <a:r>
              <a:rPr lang="en-US" altLang="en-US" sz="1600" dirty="0"/>
              <a:t>The Guardian, 9/11/2013, </a:t>
            </a:r>
            <a:r>
              <a:rPr lang="en-US" altLang="en-US" sz="1000" dirty="0">
                <a:hlinkClick r:id="rId2"/>
              </a:rPr>
              <a:t>https://</a:t>
            </a:r>
            <a:r>
              <a:rPr lang="en-US" altLang="en-US" sz="1000" dirty="0" smtClean="0">
                <a:hlinkClick r:id="rId2"/>
              </a:rPr>
              <a:t>www.theguardian.com/world/2013/sep/11/nsa-americans-personal-data-israel-documents</a:t>
            </a:r>
            <a:endParaRPr lang="en-US" altLang="en-US" sz="1000" dirty="0" smtClean="0"/>
          </a:p>
          <a:p>
            <a:r>
              <a:rPr lang="en-US" altLang="en-US" sz="1000" dirty="0" smtClean="0"/>
              <a:t>  </a:t>
            </a:r>
          </a:p>
          <a:p>
            <a:r>
              <a:rPr lang="en-US" altLang="en-US" sz="1600" b="1" dirty="0">
                <a:solidFill>
                  <a:schemeClr val="tx2"/>
                </a:solidFill>
              </a:rPr>
              <a:t>Was Otto </a:t>
            </a:r>
            <a:r>
              <a:rPr lang="en-US" altLang="en-US" sz="1600" b="1" dirty="0" err="1">
                <a:solidFill>
                  <a:schemeClr val="tx2"/>
                </a:solidFill>
              </a:rPr>
              <a:t>Warmbier</a:t>
            </a:r>
            <a:r>
              <a:rPr lang="en-US" altLang="en-US" sz="1600" b="1" dirty="0">
                <a:solidFill>
                  <a:schemeClr val="tx2"/>
                </a:solidFill>
              </a:rPr>
              <a:t> an American Student or an Israeli Spy</a:t>
            </a:r>
            <a:r>
              <a:rPr lang="en-US" altLang="en-US" sz="1600" b="1" dirty="0" smtClean="0">
                <a:solidFill>
                  <a:schemeClr val="tx2"/>
                </a:solidFill>
              </a:rPr>
              <a:t>? </a:t>
            </a:r>
            <a:r>
              <a:rPr lang="en-US" altLang="en-US" sz="1600" dirty="0" smtClean="0"/>
              <a:t>VT, 6/22/2017, </a:t>
            </a:r>
            <a:r>
              <a:rPr lang="en-US" altLang="en-US" sz="800" dirty="0" smtClean="0">
                <a:hlinkClick r:id="rId3"/>
              </a:rPr>
              <a:t>http</a:t>
            </a:r>
            <a:r>
              <a:rPr lang="en-US" altLang="en-US" sz="800" dirty="0">
                <a:hlinkClick r:id="rId3"/>
              </a:rPr>
              <a:t>://www.veteranstoday.com/2017/06/22/was-otto-warmbier-an-american-student-or-an-israeli-spy</a:t>
            </a:r>
            <a:r>
              <a:rPr lang="en-US" altLang="en-US" sz="800" dirty="0" smtClean="0">
                <a:hlinkClick r:id="rId3"/>
              </a:rPr>
              <a:t>/</a:t>
            </a:r>
            <a:r>
              <a:rPr lang="en-US" altLang="en-US" sz="800" dirty="0" smtClean="0"/>
              <a:t> </a:t>
            </a:r>
          </a:p>
          <a:p>
            <a:endParaRPr lang="en-US" altLang="en-US" sz="800" dirty="0"/>
          </a:p>
          <a:p>
            <a:r>
              <a:rPr lang="en-US" altLang="en-US" sz="1600" b="1" dirty="0">
                <a:solidFill>
                  <a:schemeClr val="tx2"/>
                </a:solidFill>
              </a:rPr>
              <a:t>Mossad Tried to Kill Saddam With Exploding Book: Report</a:t>
            </a:r>
            <a:r>
              <a:rPr lang="en-US" altLang="en-US" sz="1600" dirty="0"/>
              <a:t>, ABC News, 11/12/2012, </a:t>
            </a:r>
            <a:r>
              <a:rPr lang="en-US" altLang="en-US" sz="1600" dirty="0">
                <a:hlinkClick r:id="rId4"/>
              </a:rPr>
              <a:t>http://</a:t>
            </a:r>
            <a:r>
              <a:rPr lang="en-US" altLang="en-US" sz="1600" dirty="0" smtClean="0">
                <a:hlinkClick r:id="rId4"/>
              </a:rPr>
              <a:t>abcnews.go.com/Blotter/mossad-kill-saddam-exploding-book-report/story?id=17699228</a:t>
            </a:r>
            <a:r>
              <a:rPr lang="en-US" altLang="en-US" sz="1600" dirty="0" smtClean="0"/>
              <a:t> </a:t>
            </a:r>
            <a:endParaRPr lang="en-US" altLang="en-US" sz="1600" dirty="0"/>
          </a:p>
          <a:p>
            <a:endParaRPr lang="en-US" altLang="en-US" sz="900" dirty="0"/>
          </a:p>
          <a:p>
            <a:r>
              <a:rPr lang="en-US" altLang="en-US" sz="1600" b="1" dirty="0">
                <a:solidFill>
                  <a:schemeClr val="tx2"/>
                </a:solidFill>
              </a:rPr>
              <a:t>Mossad Goes Hollywood in Video Launching Startup Investment</a:t>
            </a:r>
            <a:r>
              <a:rPr lang="en-US" altLang="en-US" sz="1600" dirty="0"/>
              <a:t> Fund, </a:t>
            </a:r>
            <a:r>
              <a:rPr lang="en-US" altLang="en-US" sz="1600" dirty="0" err="1"/>
              <a:t>Haaretz</a:t>
            </a:r>
            <a:r>
              <a:rPr lang="en-US" altLang="en-US" sz="1600" dirty="0"/>
              <a:t>, 6/28/2017, </a:t>
            </a:r>
            <a:r>
              <a:rPr lang="en-US" altLang="en-US" sz="1600" dirty="0">
                <a:hlinkClick r:id="rId5"/>
              </a:rPr>
              <a:t>http://</a:t>
            </a:r>
            <a:r>
              <a:rPr lang="en-US" altLang="en-US" sz="1600" dirty="0" smtClean="0">
                <a:hlinkClick r:id="rId5"/>
              </a:rPr>
              <a:t>www.haaretz.com/israel-news/1.798149</a:t>
            </a:r>
            <a:r>
              <a:rPr lang="en-US" altLang="en-US" sz="1600" dirty="0" smtClean="0"/>
              <a:t> </a:t>
            </a:r>
            <a:endParaRPr lang="en-US" altLang="en-US" sz="1600" dirty="0"/>
          </a:p>
          <a:p>
            <a:endParaRPr lang="en-US" altLang="en-US" sz="1600" dirty="0" smtClean="0">
              <a:solidFill>
                <a:schemeClr val="tx2"/>
              </a:solidFill>
            </a:endParaRPr>
          </a:p>
        </p:txBody>
      </p:sp>
      <p:cxnSp>
        <p:nvCxnSpPr>
          <p:cNvPr id="3" name="Straight Connector 2"/>
          <p:cNvCxnSpPr/>
          <p:nvPr/>
        </p:nvCxnSpPr>
        <p:spPr bwMode="auto">
          <a:xfrm>
            <a:off x="0" y="4953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419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486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Title 1"/>
          <p:cNvSpPr>
            <a:spLocks noGrp="1"/>
          </p:cNvSpPr>
          <p:nvPr>
            <p:ph type="title"/>
          </p:nvPr>
        </p:nvSpPr>
        <p:spPr>
          <a:xfrm>
            <a:off x="0" y="0"/>
            <a:ext cx="9144000" cy="609600"/>
          </a:xfrm>
        </p:spPr>
        <p:txBody>
          <a:bodyPr/>
          <a:lstStyle/>
          <a:p>
            <a:r>
              <a:rPr lang="en-US" altLang="en-US" sz="3600" b="1" smtClean="0"/>
              <a:t>Organigram of the Mossad and the Sayanim</a:t>
            </a:r>
          </a:p>
        </p:txBody>
      </p:sp>
      <p:sp>
        <p:nvSpPr>
          <p:cNvPr id="264195" name="Content Placeholder 2"/>
          <p:cNvSpPr>
            <a:spLocks noGrp="1"/>
          </p:cNvSpPr>
          <p:nvPr>
            <p:ph idx="1"/>
          </p:nvPr>
        </p:nvSpPr>
        <p:spPr>
          <a:xfrm>
            <a:off x="0" y="685800"/>
            <a:ext cx="9144000" cy="6172200"/>
          </a:xfrm>
        </p:spPr>
        <p:txBody>
          <a:bodyPr/>
          <a:lstStyle/>
          <a:p>
            <a:pPr marL="0" indent="0">
              <a:buFontTx/>
              <a:buNone/>
            </a:pPr>
            <a:r>
              <a:rPr lang="en-US" altLang="en-US" sz="1200" dirty="0" smtClean="0"/>
              <a:t>“Mossad’s headquarters [King Saul Boulevard in Tel Aviv] was a building within a building with its own separate utilities of power, water and sanitation. On the first floor was the communications </a:t>
            </a:r>
            <a:r>
              <a:rPr lang="en-US" altLang="en-US" sz="1200" dirty="0" err="1" smtClean="0"/>
              <a:t>centre</a:t>
            </a:r>
            <a:r>
              <a:rPr lang="en-US" altLang="en-US" sz="1200" dirty="0" smtClean="0"/>
              <a:t>, equipped with state-of-the-art computers, secure radio receivers and transmitters. On the floor above was the Research and Development Department with laboratories and workshops that created and updated surveillance devices, adapted [p.10] weapons and forged documents.. Its scientists worked closely with the Institute for Biological Research. The third floor was occupied by the archives and liaison offices with Israel’s other intelligence services, the most important of which was Shin Bet, the equivalent of the FBI. The fourth floor housed the ‘Desks’ – each a separate office with direct links to Mossad’s 22 overseas stations. A part of the floor was the home of the Collections Department, responsible for collating all intelligence received. In another corner of the floor was the Foreign Liaison Unit, which maintained contact with other intelligence services that Mossad deemed to be friendly. These include the CIA and Britain’s MI6 and, in September 1991, South Africa’s Bureau of State Security. The fifth floor was occupied by the Directorate of Operations. The </a:t>
            </a:r>
            <a:r>
              <a:rPr lang="en-US" altLang="en-US" sz="1200" i="1" dirty="0" err="1" smtClean="0"/>
              <a:t>kidon</a:t>
            </a:r>
            <a:r>
              <a:rPr lang="en-US" altLang="en-US" sz="1200" dirty="0" smtClean="0"/>
              <a:t> unit was controlled from here, as were the forty other </a:t>
            </a:r>
            <a:r>
              <a:rPr lang="en-US" altLang="en-US" sz="1200" i="1" dirty="0" err="1" smtClean="0"/>
              <a:t>katsas</a:t>
            </a:r>
            <a:r>
              <a:rPr lang="en-US" altLang="en-US" sz="1200" dirty="0" smtClean="0"/>
              <a:t> who formed Mossad’s intelligence capability in the field. A number of </a:t>
            </a:r>
            <a:r>
              <a:rPr lang="en-US" altLang="en-US" sz="1200" i="1" dirty="0" err="1" smtClean="0"/>
              <a:t>katsas</a:t>
            </a:r>
            <a:r>
              <a:rPr lang="en-US" altLang="en-US" sz="1200" dirty="0" smtClean="0"/>
              <a:t> were permanently stationed overseas. Those who worked out of the fifth floor were known as ‘jumpers’ – case officers who could be sent to reinforce an ongoing operation in some part of the world. On the sixth floor were the analysts, psychologists and forward planners, the men and women who tried to evaluate the data from the Collections Department to see how it could affect future military and political moves by Israel. The seventh floor housed the Legal Department, the Library, Office of Finance, Office of Logistics, Office of Personnel. Attached to these was a small medical facility.  On the eighth floor were the suites of the director-general, the deputy directors and their staffs. All told, some twelve hundred persons worked on the floors, making Mossad still one of the smallest global intelligence services. But in support was an operation no other agency could match. It was known as </a:t>
            </a:r>
            <a:r>
              <a:rPr lang="en-US" altLang="en-US" sz="1200" i="1" dirty="0" err="1" smtClean="0"/>
              <a:t>sayanim</a:t>
            </a:r>
            <a:r>
              <a:rPr lang="en-US" altLang="en-US" sz="1200" dirty="0" smtClean="0"/>
              <a:t>, a derivative of the Hebrew word </a:t>
            </a:r>
            <a:r>
              <a:rPr lang="en-US" altLang="en-US" sz="1200" i="1" dirty="0" err="1" smtClean="0"/>
              <a:t>lesayeah</a:t>
            </a:r>
            <a:r>
              <a:rPr lang="en-US" altLang="en-US" sz="1200" dirty="0" smtClean="0"/>
              <a:t>, to help. Throughout the Diaspora there were tens of thousands of these ‘helpers’. Each had been carefully recruited, sometimes by </a:t>
            </a:r>
            <a:r>
              <a:rPr lang="en-US" altLang="en-US" sz="1200" i="1" dirty="0" err="1" smtClean="0"/>
              <a:t>katsas</a:t>
            </a:r>
            <a:r>
              <a:rPr lang="en-US" altLang="en-US" sz="1200" dirty="0" smtClean="0"/>
              <a:t>, more often on the recommendation of someone who had already been recruited. </a:t>
            </a:r>
            <a:r>
              <a:rPr lang="en-US" altLang="en-US" sz="1200" i="1" dirty="0" err="1" smtClean="0"/>
              <a:t>Sayanim</a:t>
            </a:r>
            <a:r>
              <a:rPr lang="en-US" altLang="en-US" sz="1200" dirty="0" smtClean="0"/>
              <a:t> was another creation of Meir Amit, its success a striking example of the cohesiveness of the worldwide Jewish community. For Amit, ‘it is proof that no matter the allegiance a </a:t>
            </a:r>
            <a:r>
              <a:rPr lang="en-US" altLang="en-US" sz="1200" i="1" dirty="0" err="1" smtClean="0"/>
              <a:t>sayan</a:t>
            </a:r>
            <a:r>
              <a:rPr lang="en-US" altLang="en-US" sz="1200" dirty="0" smtClean="0"/>
              <a:t> has to his or her country, in the end there is a more emotional and mystical one, an allegiance to Israel and need when called upon to help to protect it from its enemies.’ </a:t>
            </a:r>
            <a:r>
              <a:rPr lang="en-US" altLang="en-US" sz="1200" dirty="0" err="1" smtClean="0"/>
              <a:t>Isser</a:t>
            </a:r>
            <a:r>
              <a:rPr lang="en-US" altLang="en-US" sz="1200" dirty="0" smtClean="0"/>
              <a:t> </a:t>
            </a:r>
            <a:r>
              <a:rPr lang="en-US" altLang="en-US" sz="1200" dirty="0" err="1" smtClean="0"/>
              <a:t>Harel</a:t>
            </a:r>
            <a:r>
              <a:rPr lang="en-US" altLang="en-US" sz="1200" dirty="0" smtClean="0"/>
              <a:t>, another former Mossad director-general, has said that ‘the contribution </a:t>
            </a:r>
            <a:r>
              <a:rPr lang="en-US" altLang="en-US" sz="1200" i="1" dirty="0" err="1" smtClean="0"/>
              <a:t>sayanim</a:t>
            </a:r>
            <a:r>
              <a:rPr lang="en-US" altLang="en-US" sz="1200" dirty="0" smtClean="0"/>
              <a:t> have made is beyond measure.’ In practical terms it meant a </a:t>
            </a:r>
            <a:r>
              <a:rPr lang="en-US" altLang="en-US" sz="1200" i="1" dirty="0" err="1" smtClean="0"/>
              <a:t>sayan</a:t>
            </a:r>
            <a:r>
              <a:rPr lang="en-US" altLang="en-US" sz="1200" dirty="0" smtClean="0"/>
              <a:t> who ran a car rental agency would provide a </a:t>
            </a:r>
            <a:r>
              <a:rPr lang="en-US" altLang="en-US" sz="1200" i="1" dirty="0" err="1" smtClean="0"/>
              <a:t>katsa</a:t>
            </a:r>
            <a:r>
              <a:rPr lang="en-US" altLang="en-US" sz="1200" dirty="0" smtClean="0"/>
              <a:t>, a field agent, or </a:t>
            </a:r>
            <a:r>
              <a:rPr lang="en-US" altLang="en-US" sz="1200" i="1" dirty="0" err="1" smtClean="0"/>
              <a:t>kidon</a:t>
            </a:r>
            <a:r>
              <a:rPr lang="en-US" altLang="en-US" sz="1200" dirty="0" smtClean="0"/>
              <a:t> with a vehicle on a no-questions [p. 11] basis. A house-letting </a:t>
            </a:r>
            <a:r>
              <a:rPr lang="en-US" altLang="en-US" sz="1200" i="1" dirty="0" err="1" smtClean="0"/>
              <a:t>sayan</a:t>
            </a:r>
            <a:r>
              <a:rPr lang="en-US" altLang="en-US" sz="1200" dirty="0" smtClean="0"/>
              <a:t> would find a building for surveillance purposes for a </a:t>
            </a:r>
            <a:r>
              <a:rPr lang="en-US" altLang="en-US" sz="1200" i="1" dirty="0" err="1" smtClean="0"/>
              <a:t>kidon</a:t>
            </a:r>
            <a:r>
              <a:rPr lang="en-US" altLang="en-US" sz="1200" dirty="0" smtClean="0"/>
              <a:t> on a mission. A bank-executive </a:t>
            </a:r>
            <a:r>
              <a:rPr lang="en-US" altLang="en-US" sz="1200" i="1" dirty="0" err="1" smtClean="0"/>
              <a:t>sayan</a:t>
            </a:r>
            <a:r>
              <a:rPr lang="en-US" altLang="en-US" sz="1200" dirty="0" smtClean="0"/>
              <a:t> could be guaranteed to provide funds; a </a:t>
            </a:r>
            <a:r>
              <a:rPr lang="en-US" altLang="en-US" sz="1200" i="1" dirty="0" err="1" smtClean="0"/>
              <a:t>sayan</a:t>
            </a:r>
            <a:r>
              <a:rPr lang="en-US" altLang="en-US" sz="1200" i="1" dirty="0" smtClean="0"/>
              <a:t> </a:t>
            </a:r>
            <a:r>
              <a:rPr lang="en-US" altLang="en-US" sz="1200" dirty="0" smtClean="0"/>
              <a:t>doctor medical assistance. Each </a:t>
            </a:r>
            <a:r>
              <a:rPr lang="en-US" altLang="en-US" sz="1200" i="1" dirty="0" err="1" smtClean="0"/>
              <a:t>sayan</a:t>
            </a:r>
            <a:r>
              <a:rPr lang="en-US" altLang="en-US" sz="1200" dirty="0" smtClean="0"/>
              <a:t> received only expenses and frequently did not claim them. </a:t>
            </a:r>
            <a:r>
              <a:rPr lang="en-US" altLang="en-US" sz="1200" i="1" dirty="0" err="1" smtClean="0"/>
              <a:t>Sayanim</a:t>
            </a:r>
            <a:r>
              <a:rPr lang="en-US" altLang="en-US" sz="1200" dirty="0" smtClean="0"/>
              <a:t> sometimes found themselves being used by </a:t>
            </a:r>
            <a:r>
              <a:rPr lang="en-US" altLang="en-US" sz="1200" i="1" dirty="0" err="1" smtClean="0"/>
              <a:t>kidon</a:t>
            </a:r>
            <a:r>
              <a:rPr lang="en-US" altLang="en-US" sz="1200" dirty="0" smtClean="0"/>
              <a:t> teams. Each team consisted of twelve members: four were responsible for carrying out the actual assassination; the others provided backup target surveillance, driving the hit team and </a:t>
            </a:r>
            <a:r>
              <a:rPr lang="en-US" altLang="en-US" sz="1200" dirty="0" err="1" smtClean="0"/>
              <a:t>exfiltrating</a:t>
            </a:r>
            <a:r>
              <a:rPr lang="en-US" altLang="en-US" sz="1200" dirty="0" smtClean="0"/>
              <a:t> them and making sure there was no pursuit afterwards. To maintain them at peak operational level the teams constantly practiced, travelling to cities all over Europe and North America. They were accompanied by their instructors; they chose local </a:t>
            </a:r>
            <a:r>
              <a:rPr lang="en-US" altLang="en-US" sz="1200" i="1" dirty="0" err="1" smtClean="0"/>
              <a:t>sayanim</a:t>
            </a:r>
            <a:r>
              <a:rPr lang="en-US" altLang="en-US" sz="1200" dirty="0" smtClean="0"/>
              <a:t> who were only that they were to be used as part of a security exercise to protect a local synagogue, school or shop. During an exercise they could be snatched off a quiet street or have their homes broken into during the night and awaken to find a </a:t>
            </a:r>
            <a:r>
              <a:rPr lang="en-US" altLang="en-US" sz="1200" i="1" dirty="0" err="1" smtClean="0"/>
              <a:t>kidon</a:t>
            </a:r>
            <a:r>
              <a:rPr lang="en-US" altLang="en-US" sz="1200" dirty="0" smtClean="0"/>
              <a:t> standing over them” [p.12]… </a:t>
            </a:r>
            <a:r>
              <a:rPr lang="en-US" altLang="en-US" sz="1200" dirty="0" smtClean="0">
                <a:solidFill>
                  <a:schemeClr val="tx2"/>
                </a:solidFill>
              </a:rPr>
              <a:t>Gordon Thomas and Martin Dillion, </a:t>
            </a:r>
            <a:r>
              <a:rPr lang="en-US" altLang="en-US" sz="1200" b="1" i="1" dirty="0" smtClean="0">
                <a:solidFill>
                  <a:schemeClr val="tx2"/>
                </a:solidFill>
              </a:rPr>
              <a:t>Robert Maxwell, Israel Superspy: The Life and Murder of a Media Mogul</a:t>
            </a:r>
            <a:r>
              <a:rPr lang="en-US" altLang="en-US" sz="1200" dirty="0" smtClean="0">
                <a:solidFill>
                  <a:schemeClr val="tx2"/>
                </a:solidFill>
              </a:rPr>
              <a:t>, Carroll and Graf Publishers, New York, 2002, pp. 10-12.</a:t>
            </a:r>
          </a:p>
        </p:txBody>
      </p:sp>
    </p:spTree>
  </p:cSld>
  <p:clrMapOvr>
    <a:masterClrMapping/>
  </p:clrMapOvr>
  <p:transition/>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Title 1"/>
          <p:cNvSpPr>
            <a:spLocks noGrp="1"/>
          </p:cNvSpPr>
          <p:nvPr>
            <p:ph type="title"/>
          </p:nvPr>
        </p:nvSpPr>
        <p:spPr>
          <a:xfrm>
            <a:off x="0" y="0"/>
            <a:ext cx="9144000" cy="838200"/>
          </a:xfrm>
        </p:spPr>
        <p:txBody>
          <a:bodyPr/>
          <a:lstStyle/>
          <a:p>
            <a:r>
              <a:rPr lang="en-US" altLang="en-US" sz="8000" b="1" i="1" smtClean="0"/>
              <a:t>Sayanim</a:t>
            </a:r>
          </a:p>
        </p:txBody>
      </p:sp>
      <p:sp>
        <p:nvSpPr>
          <p:cNvPr id="265219" name="Content Placeholder 2"/>
          <p:cNvSpPr>
            <a:spLocks noGrp="1"/>
          </p:cNvSpPr>
          <p:nvPr>
            <p:ph idx="1"/>
          </p:nvPr>
        </p:nvSpPr>
        <p:spPr>
          <a:xfrm>
            <a:off x="0" y="914400"/>
            <a:ext cx="9194800" cy="5943600"/>
          </a:xfrm>
        </p:spPr>
        <p:txBody>
          <a:bodyPr/>
          <a:lstStyle/>
          <a:p>
            <a:pPr marL="0" indent="0">
              <a:buFontTx/>
              <a:buNone/>
            </a:pPr>
            <a:r>
              <a:rPr lang="en-US" altLang="en-US" sz="1800" dirty="0" smtClean="0"/>
              <a:t>Akin to military reservists, </a:t>
            </a:r>
            <a:r>
              <a:rPr lang="en-US" altLang="en-US" sz="1800" i="1" dirty="0" err="1" smtClean="0"/>
              <a:t>sayanim</a:t>
            </a:r>
            <a:r>
              <a:rPr lang="en-US" altLang="en-US" sz="1800" dirty="0" smtClean="0"/>
              <a:t> are activated when their skills are required to support Israeli operations. They agree to remain “on call” for missions they </a:t>
            </a:r>
            <a:r>
              <a:rPr lang="en-US" altLang="en-US" sz="1800" i="1" dirty="0" smtClean="0"/>
              <a:t>believe </a:t>
            </a:r>
            <a:r>
              <a:rPr lang="en-US" altLang="en-US" sz="1800" dirty="0" smtClean="0"/>
              <a:t>are in the best interest of Israel. In effect, </a:t>
            </a:r>
            <a:r>
              <a:rPr lang="en-US" altLang="en-US" sz="1800" i="1" dirty="0" err="1" smtClean="0"/>
              <a:t>sayanim</a:t>
            </a:r>
            <a:r>
              <a:rPr lang="en-US" altLang="en-US" sz="1800" dirty="0" smtClean="0"/>
              <a:t> operate as a cost-effective undercover corps. When not engaged in an operation they gather an d report intelligence useful to Israel. The assistance of </a:t>
            </a:r>
            <a:r>
              <a:rPr lang="en-US" altLang="en-US" sz="1800" i="1" dirty="0" err="1" smtClean="0"/>
              <a:t>sayanim</a:t>
            </a:r>
            <a:r>
              <a:rPr lang="en-US" altLang="en-US" sz="1800" dirty="0" smtClean="0"/>
              <a:t> may be logistics, medical care or intelligence gathering. </a:t>
            </a:r>
            <a:r>
              <a:rPr lang="en-US" altLang="en-US" sz="1800" i="1" dirty="0" err="1" smtClean="0"/>
              <a:t>Sayanim</a:t>
            </a:r>
            <a:r>
              <a:rPr lang="en-US" altLang="en-US" sz="1800" dirty="0" smtClean="0"/>
              <a:t> also operate as the people in between in legislative bodies worldwide. Morris </a:t>
            </a:r>
            <a:r>
              <a:rPr lang="en-US" altLang="en-US" sz="1800" dirty="0" err="1" smtClean="0"/>
              <a:t>Amitay</a:t>
            </a:r>
            <a:r>
              <a:rPr lang="en-US" altLang="en-US" sz="1800" dirty="0" smtClean="0"/>
              <a:t>, a former executive director of the Israel lobby (AIPAC), explains: “There are a lot of guys at the working level up here [on Capitol Hill]…who happen to be Jewish, who are willing…to look at certain issues in terms of their Jewishness…These are all guys who are in a position to make the decision in these areas for those senators…You can get an awful lot done just at the staff level.” As Federal grand juries are impaneled to identify and indict </a:t>
            </a:r>
            <a:r>
              <a:rPr lang="en-US" altLang="en-US" sz="1800" i="1" dirty="0" smtClean="0"/>
              <a:t>the people in between </a:t>
            </a:r>
            <a:r>
              <a:rPr lang="en-US" altLang="en-US" sz="1800" dirty="0" smtClean="0"/>
              <a:t>who are involved in this trans-generational operation, how many </a:t>
            </a:r>
            <a:r>
              <a:rPr lang="en-US" altLang="en-US" sz="1800" i="1" dirty="0" err="1" smtClean="0"/>
              <a:t>sayanim</a:t>
            </a:r>
            <a:r>
              <a:rPr lang="en-US" altLang="en-US" sz="1800" dirty="0" smtClean="0"/>
              <a:t> should the Federal Bureau of Investigation expect to identify? No one knows. Former Mossad case officer Victor </a:t>
            </a:r>
            <a:r>
              <a:rPr lang="en-US" altLang="en-US" sz="1800" dirty="0" err="1" smtClean="0"/>
              <a:t>Ostrovsky</a:t>
            </a:r>
            <a:r>
              <a:rPr lang="en-US" altLang="en-US" sz="1800" dirty="0" smtClean="0"/>
              <a:t> wrote in 1990 that the Mossad had 7,000 </a:t>
            </a:r>
            <a:r>
              <a:rPr lang="en-US" altLang="en-US" sz="1800" i="1" dirty="0" err="1" smtClean="0"/>
              <a:t>sayanim</a:t>
            </a:r>
            <a:r>
              <a:rPr lang="en-US" altLang="en-US" sz="1800" dirty="0" smtClean="0"/>
              <a:t> on which it could rely in London alone. If that volunteer population is divided by London’s 1990 population of 6.8 million, </a:t>
            </a:r>
            <a:r>
              <a:rPr lang="en-US" altLang="en-US" sz="1800" i="1" dirty="0" err="1" smtClean="0"/>
              <a:t>sayanim</a:t>
            </a:r>
            <a:r>
              <a:rPr lang="en-US" altLang="en-US" sz="1800" dirty="0" smtClean="0"/>
              <a:t> then represented one-tenth of 1 percent of the population of that capital city. If the capital of the United States is, say, four times more important to Israel’s geopolitical goals than the capital of the United Kingdom, does that mean that the FBI should expect four times more </a:t>
            </a:r>
            <a:r>
              <a:rPr lang="en-US" altLang="en-US" sz="1800" i="1" dirty="0" err="1" smtClean="0"/>
              <a:t>sayanim</a:t>
            </a:r>
            <a:r>
              <a:rPr lang="en-US" altLang="en-US" sz="1800" dirty="0" smtClean="0"/>
              <a:t> per capita in </a:t>
            </a:r>
            <a:r>
              <a:rPr lang="en-US" altLang="en-US" sz="1800" dirty="0" err="1" smtClean="0"/>
              <a:t>Wsshington</a:t>
            </a:r>
            <a:r>
              <a:rPr lang="en-US" altLang="en-US" sz="1800" dirty="0" smtClean="0"/>
              <a:t>, D.C.? What about </a:t>
            </a:r>
            <a:r>
              <a:rPr lang="en-US" altLang="en-US" sz="1800" i="1" dirty="0" err="1" smtClean="0"/>
              <a:t>sayanim</a:t>
            </a:r>
            <a:r>
              <a:rPr lang="en-US" altLang="en-US" sz="1800" dirty="0" smtClean="0"/>
              <a:t> in New York, Los Angeles, Miami, Atlanta, Boston, Cleveland, Denver, Phoenix, Minneapolis, Chicago, Philadelphia, Houston, St. Louis, San Diego, Seattle, Tampa? No one knows. And Tel Aviv is unlikely to volunteer the information.” </a:t>
            </a:r>
            <a:r>
              <a:rPr lang="en-US" altLang="en-US" sz="1800" dirty="0" smtClean="0">
                <a:solidFill>
                  <a:schemeClr val="tx2"/>
                </a:solidFill>
              </a:rPr>
              <a:t>Jeff Gates, </a:t>
            </a:r>
            <a:r>
              <a:rPr lang="en-US" altLang="en-US" sz="1800" i="1" dirty="0" smtClean="0">
                <a:solidFill>
                  <a:schemeClr val="tx2"/>
                </a:solidFill>
              </a:rPr>
              <a:t>Guilt by Association</a:t>
            </a:r>
            <a:r>
              <a:rPr lang="en-US" altLang="en-US" sz="1800" dirty="0" smtClean="0">
                <a:solidFill>
                  <a:schemeClr val="tx2"/>
                </a:solidFill>
              </a:rPr>
              <a:t>, p. xxix-xxx</a:t>
            </a:r>
          </a:p>
        </p:txBody>
      </p:sp>
    </p:spTree>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Title 1"/>
          <p:cNvSpPr>
            <a:spLocks noGrp="1"/>
          </p:cNvSpPr>
          <p:nvPr>
            <p:ph type="title"/>
          </p:nvPr>
        </p:nvSpPr>
        <p:spPr>
          <a:xfrm>
            <a:off x="0" y="0"/>
            <a:ext cx="9144000" cy="1752600"/>
          </a:xfrm>
        </p:spPr>
        <p:txBody>
          <a:bodyPr/>
          <a:lstStyle/>
          <a:p>
            <a:r>
              <a:rPr lang="en-US" altLang="en-US" b="1" smtClean="0"/>
              <a:t>Secret life of the German judge who brought the Mossad to Eichmann</a:t>
            </a:r>
            <a:endParaRPr lang="en-US" altLang="en-US" smtClean="0"/>
          </a:p>
        </p:txBody>
      </p:sp>
      <p:sp>
        <p:nvSpPr>
          <p:cNvPr id="266243" name="Content Placeholder 2"/>
          <p:cNvSpPr>
            <a:spLocks noGrp="1"/>
          </p:cNvSpPr>
          <p:nvPr>
            <p:ph idx="1"/>
          </p:nvPr>
        </p:nvSpPr>
        <p:spPr>
          <a:xfrm>
            <a:off x="0" y="1600200"/>
            <a:ext cx="9144000" cy="5257800"/>
          </a:xfrm>
        </p:spPr>
        <p:txBody>
          <a:bodyPr/>
          <a:lstStyle/>
          <a:p>
            <a:pPr marL="0" indent="0">
              <a:buFontTx/>
              <a:buNone/>
            </a:pPr>
            <a:r>
              <a:rPr lang="en-US" altLang="en-US" dirty="0" smtClean="0"/>
              <a:t>Much mystery surrounds the life of Fritz Bauer, the German-Jewish judge who told Israel where Adolf Eichmann was hiding. A new biography sheds light on Bauer - who hid the fact that he was Jewish and possibly homosexual...</a:t>
            </a:r>
          </a:p>
          <a:p>
            <a:pPr marL="0" indent="0">
              <a:buFontTx/>
              <a:buNone/>
            </a:pPr>
            <a:r>
              <a:rPr lang="en-US" altLang="en-US" dirty="0" smtClean="0"/>
              <a:t>Bauer actually invited the Mossad to burgle his office and furnished the spy organization with the key and the building plan. He left the Eichmann files on his desk</a:t>
            </a:r>
            <a:r>
              <a:rPr lang="en-US" altLang="en-US" sz="2400" dirty="0" smtClean="0"/>
              <a:t>.  </a:t>
            </a:r>
          </a:p>
          <a:p>
            <a:pPr marL="0" indent="0">
              <a:buFontTx/>
              <a:buNone/>
            </a:pPr>
            <a:r>
              <a:rPr lang="en-US" altLang="en-US" sz="2400" dirty="0" smtClean="0">
                <a:hlinkClick r:id="rId2"/>
              </a:rPr>
              <a:t>http://www.haaretz.com/weekend/magazine/.premium-1.553006</a:t>
            </a:r>
            <a:r>
              <a:rPr lang="en-US" altLang="en-US" sz="2400" dirty="0" smtClean="0"/>
              <a:t> </a:t>
            </a:r>
          </a:p>
        </p:txBody>
      </p:sp>
    </p:spTree>
  </p:cSld>
  <p:clrMapOvr>
    <a:masterClrMapping/>
  </p:clrMapOvr>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Title 1"/>
          <p:cNvSpPr>
            <a:spLocks noGrp="1"/>
          </p:cNvSpPr>
          <p:nvPr>
            <p:ph type="title"/>
          </p:nvPr>
        </p:nvSpPr>
        <p:spPr>
          <a:xfrm>
            <a:off x="0" y="0"/>
            <a:ext cx="5181600" cy="2743200"/>
          </a:xfrm>
        </p:spPr>
        <p:txBody>
          <a:bodyPr/>
          <a:lstStyle/>
          <a:p>
            <a:r>
              <a:rPr lang="en-US" altLang="en-US" sz="3600" b="1" dirty="0" smtClean="0"/>
              <a:t>Even French President Nicolas Sarkozy was accused of  working as a </a:t>
            </a:r>
            <a:r>
              <a:rPr lang="en-US" altLang="en-US" sz="3600" b="1" i="1" dirty="0" err="1" smtClean="0"/>
              <a:t>Sayan</a:t>
            </a:r>
            <a:r>
              <a:rPr lang="en-US" altLang="en-US" sz="3600" b="1" dirty="0" smtClean="0"/>
              <a:t> before he was elected president</a:t>
            </a:r>
            <a:endParaRPr lang="en-US" altLang="en-US" sz="3600" b="1" i="1" dirty="0" smtClean="0"/>
          </a:p>
        </p:txBody>
      </p:sp>
      <p:sp>
        <p:nvSpPr>
          <p:cNvPr id="267267" name="Content Placeholder 2"/>
          <p:cNvSpPr>
            <a:spLocks noGrp="1"/>
          </p:cNvSpPr>
          <p:nvPr>
            <p:ph idx="1"/>
          </p:nvPr>
        </p:nvSpPr>
        <p:spPr>
          <a:xfrm>
            <a:off x="0" y="2667000"/>
            <a:ext cx="9144000" cy="4191000"/>
          </a:xfrm>
        </p:spPr>
        <p:txBody>
          <a:bodyPr/>
          <a:lstStyle/>
          <a:p>
            <a:r>
              <a:rPr lang="en-US" altLang="en-US" sz="3000" dirty="0" smtClean="0"/>
              <a:t>“The influential French daily </a:t>
            </a:r>
            <a:r>
              <a:rPr lang="en-US" altLang="en-US" sz="3000" i="1" dirty="0" smtClean="0"/>
              <a:t>Le Figaro</a:t>
            </a:r>
            <a:r>
              <a:rPr lang="en-US" altLang="en-US" sz="3000" dirty="0" smtClean="0"/>
              <a:t> last week revealed that the French leader once worked for -- and perhaps still does, it hinted -- Israeli intelligence as a </a:t>
            </a:r>
            <a:r>
              <a:rPr lang="en-US" altLang="en-US" sz="3000" i="1" dirty="0" err="1" smtClean="0"/>
              <a:t>sayan</a:t>
            </a:r>
            <a:r>
              <a:rPr lang="en-US" altLang="en-US" sz="3000" dirty="0" smtClean="0"/>
              <a:t> (Hebrew for helper), one of the thousands of Jewish citizens of countries other than Israel who cooperate with the </a:t>
            </a:r>
            <a:r>
              <a:rPr lang="en-US" altLang="en-US" sz="3000" i="1" dirty="0" err="1" smtClean="0"/>
              <a:t>katsas</a:t>
            </a:r>
            <a:r>
              <a:rPr lang="en-US" altLang="en-US" sz="3000" dirty="0" smtClean="0"/>
              <a:t> (Mossad case-officers).” </a:t>
            </a:r>
          </a:p>
          <a:p>
            <a:pPr>
              <a:buFontTx/>
              <a:buNone/>
            </a:pPr>
            <a:r>
              <a:rPr lang="en-US" altLang="en-US" sz="1600" dirty="0" smtClean="0">
                <a:solidFill>
                  <a:schemeClr val="tx2"/>
                </a:solidFill>
              </a:rPr>
              <a:t>“Furl the flag: Gamal Nkrumah reflects on Sarkozy's bad week,” </a:t>
            </a:r>
            <a:r>
              <a:rPr lang="en-US" altLang="en-US" sz="1600" i="1" dirty="0" smtClean="0">
                <a:solidFill>
                  <a:schemeClr val="tx2"/>
                </a:solidFill>
              </a:rPr>
              <a:t>Al-Ahram Weekly Online</a:t>
            </a:r>
            <a:r>
              <a:rPr lang="en-US" altLang="en-US" sz="1600" dirty="0" smtClean="0">
                <a:solidFill>
                  <a:schemeClr val="tx2"/>
                </a:solidFill>
              </a:rPr>
              <a:t>, 25 - 31 October 2007, Issue No. 868,  </a:t>
            </a:r>
            <a:r>
              <a:rPr lang="en-US" altLang="en-US" sz="1600" dirty="0" smtClean="0">
                <a:solidFill>
                  <a:schemeClr val="tx2"/>
                </a:solidFill>
                <a:hlinkClick r:id="rId3"/>
              </a:rPr>
              <a:t>http://weekly.ahram.org.eg/2007/868/in2.htm</a:t>
            </a:r>
            <a:endParaRPr lang="en-US" altLang="en-US" sz="1600" dirty="0" smtClean="0">
              <a:solidFill>
                <a:schemeClr val="tx2"/>
              </a:solidFill>
            </a:endParaRPr>
          </a:p>
          <a:p>
            <a:pPr>
              <a:buFontTx/>
              <a:buNone/>
            </a:pPr>
            <a:r>
              <a:rPr lang="fr-FR" altLang="en-US" sz="1600" dirty="0" smtClean="0">
                <a:solidFill>
                  <a:schemeClr val="tx2"/>
                </a:solidFill>
              </a:rPr>
              <a:t>JEAN-MARC LECLERC, Les étranges accusations d'un </a:t>
            </a:r>
            <a:r>
              <a:rPr lang="fr-FR" altLang="en-US" sz="1600" dirty="0" err="1" smtClean="0">
                <a:solidFill>
                  <a:schemeClr val="tx2"/>
                </a:solidFill>
              </a:rPr>
              <a:t>cybercorbeau</a:t>
            </a:r>
            <a:r>
              <a:rPr lang="fr-FR" altLang="en-US" sz="1600" dirty="0" smtClean="0">
                <a:solidFill>
                  <a:schemeClr val="tx2"/>
                </a:solidFill>
              </a:rPr>
              <a:t>, </a:t>
            </a:r>
            <a:r>
              <a:rPr lang="fr-FR" altLang="en-US" sz="1600" i="1" dirty="0" smtClean="0">
                <a:solidFill>
                  <a:schemeClr val="tx2"/>
                </a:solidFill>
              </a:rPr>
              <a:t>Le Figaro</a:t>
            </a:r>
            <a:r>
              <a:rPr lang="fr-FR" altLang="en-US" sz="1600" dirty="0" smtClean="0">
                <a:solidFill>
                  <a:schemeClr val="tx2"/>
                </a:solidFill>
              </a:rPr>
              <a:t>, 10/22/2007, </a:t>
            </a:r>
            <a:r>
              <a:rPr lang="en-US" altLang="en-US" sz="1600" dirty="0" smtClean="0">
                <a:solidFill>
                  <a:schemeClr val="tx2"/>
                </a:solidFill>
                <a:hlinkClick r:id="rId4"/>
              </a:rPr>
              <a:t>http://www.lefigaro.fr/actualites/2007/10/12/01001-20071012ARTFIG90291-les_etranges_accusations_d_un_cybercorbeau.php</a:t>
            </a:r>
            <a:endParaRPr lang="en-US" altLang="en-US" sz="1600" dirty="0" smtClean="0">
              <a:solidFill>
                <a:schemeClr val="tx2"/>
              </a:solidFill>
            </a:endParaRPr>
          </a:p>
          <a:p>
            <a:pPr>
              <a:buFontTx/>
              <a:buNone/>
            </a:pPr>
            <a:endParaRPr lang="en-US" altLang="en-US" sz="1600" dirty="0" smtClean="0">
              <a:solidFill>
                <a:schemeClr val="tx2"/>
              </a:solidFill>
            </a:endParaRPr>
          </a:p>
        </p:txBody>
      </p:sp>
      <p:pic>
        <p:nvPicPr>
          <p:cNvPr id="267268" name="Picture 2" descr="http://weekly.ahram.org.eg/2007/868/inter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05400" y="0"/>
            <a:ext cx="4038600"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Title 1"/>
          <p:cNvSpPr>
            <a:spLocks noGrp="1"/>
          </p:cNvSpPr>
          <p:nvPr>
            <p:ph type="title"/>
          </p:nvPr>
        </p:nvSpPr>
        <p:spPr>
          <a:xfrm>
            <a:off x="685800" y="0"/>
            <a:ext cx="7772400" cy="1600200"/>
          </a:xfrm>
        </p:spPr>
        <p:txBody>
          <a:bodyPr/>
          <a:lstStyle/>
          <a:p>
            <a:r>
              <a:rPr lang="en-US" altLang="en-US" b="1" smtClean="0"/>
              <a:t>Mossad spy and founding father David Kimche dies</a:t>
            </a:r>
          </a:p>
        </p:txBody>
      </p:sp>
      <p:sp>
        <p:nvSpPr>
          <p:cNvPr id="268291" name="Content Placeholder 2"/>
          <p:cNvSpPr>
            <a:spLocks noGrp="1"/>
          </p:cNvSpPr>
          <p:nvPr>
            <p:ph idx="1"/>
          </p:nvPr>
        </p:nvSpPr>
        <p:spPr>
          <a:xfrm>
            <a:off x="0" y="1676400"/>
            <a:ext cx="9144000" cy="5181600"/>
          </a:xfrm>
        </p:spPr>
        <p:txBody>
          <a:bodyPr/>
          <a:lstStyle/>
          <a:p>
            <a:pPr>
              <a:buFontTx/>
              <a:buNone/>
            </a:pPr>
            <a:r>
              <a:rPr lang="en-US" altLang="en-US" sz="1800" dirty="0" smtClean="0"/>
              <a:t>"The former leading Mossad agent and diplomat David </a:t>
            </a:r>
            <a:r>
              <a:rPr lang="en-US" altLang="en-US" sz="1800" dirty="0" err="1" smtClean="0"/>
              <a:t>Kimche</a:t>
            </a:r>
            <a:r>
              <a:rPr lang="en-US" altLang="en-US" sz="1800" dirty="0" smtClean="0"/>
              <a:t> has died aged 82. Born in London, </a:t>
            </a:r>
            <a:r>
              <a:rPr lang="en-US" altLang="en-US" sz="1800" dirty="0" err="1" smtClean="0"/>
              <a:t>Mr</a:t>
            </a:r>
            <a:r>
              <a:rPr lang="en-US" altLang="en-US" sz="1800" dirty="0" smtClean="0"/>
              <a:t> </a:t>
            </a:r>
            <a:r>
              <a:rPr lang="en-US" altLang="en-US" sz="1800" dirty="0" err="1" smtClean="0"/>
              <a:t>Kimche</a:t>
            </a:r>
            <a:r>
              <a:rPr lang="en-US" altLang="en-US" sz="1800" dirty="0" smtClean="0"/>
              <a:t> made </a:t>
            </a:r>
            <a:r>
              <a:rPr lang="en-US" altLang="en-US" sz="1800" dirty="0" err="1" smtClean="0"/>
              <a:t>aliyah</a:t>
            </a:r>
            <a:r>
              <a:rPr lang="en-US" altLang="en-US" sz="1800" dirty="0" smtClean="0"/>
              <a:t> aged 18 and fought in the War of Independence before joining Mossad in the early 1950s. He became one of the </a:t>
            </a:r>
            <a:r>
              <a:rPr lang="en-US" altLang="en-US" sz="1800" dirty="0" err="1" smtClean="0"/>
              <a:t>organisation’s</a:t>
            </a:r>
            <a:r>
              <a:rPr lang="en-US" altLang="en-US" sz="1800" dirty="0" smtClean="0"/>
              <a:t> leading figures, helping to formulate its mission statement. He also founded Mossad’s research department. He recruited and directed agents for the intelligence agency, which infiltrated Arab countries, and spent time undercover in Africa, posing as a journalist, in the late 1960s. He later became deputy head of Mossad... </a:t>
            </a:r>
            <a:r>
              <a:rPr lang="en-US" altLang="en-US" sz="1800" b="1" dirty="0" smtClean="0">
                <a:solidFill>
                  <a:schemeClr val="tx2"/>
                </a:solidFill>
              </a:rPr>
              <a:t>In 1975 </a:t>
            </a:r>
            <a:r>
              <a:rPr lang="en-US" altLang="en-US" sz="1800" b="1" dirty="0" err="1" smtClean="0">
                <a:solidFill>
                  <a:schemeClr val="tx2"/>
                </a:solidFill>
              </a:rPr>
              <a:t>Mr</a:t>
            </a:r>
            <a:r>
              <a:rPr lang="en-US" altLang="en-US" sz="1800" b="1" dirty="0" smtClean="0">
                <a:solidFill>
                  <a:schemeClr val="tx2"/>
                </a:solidFill>
              </a:rPr>
              <a:t> </a:t>
            </a:r>
            <a:r>
              <a:rPr lang="en-US" altLang="en-US" sz="1800" b="1" dirty="0" err="1" smtClean="0">
                <a:solidFill>
                  <a:schemeClr val="tx2"/>
                </a:solidFill>
              </a:rPr>
              <a:t>Kimche</a:t>
            </a:r>
            <a:r>
              <a:rPr lang="en-US" altLang="en-US" sz="1800" b="1" dirty="0" smtClean="0">
                <a:solidFill>
                  <a:schemeClr val="tx2"/>
                </a:solidFill>
              </a:rPr>
              <a:t> gave UK passport officials a fright, when he applied to renew his British passport. It was at the height of a scandal over a Mossad agent who used a British passport when he travelled to kill a man in Sweden, whom he mistook for a Palestinian terrorist. A </a:t>
            </a:r>
            <a:r>
              <a:rPr lang="en-US" altLang="en-US" sz="1800" b="1" dirty="0" err="1" smtClean="0">
                <a:solidFill>
                  <a:schemeClr val="tx2"/>
                </a:solidFill>
              </a:rPr>
              <a:t>Mr</a:t>
            </a:r>
            <a:r>
              <a:rPr lang="en-US" altLang="en-US" sz="1800" b="1" dirty="0" smtClean="0">
                <a:solidFill>
                  <a:schemeClr val="tx2"/>
                </a:solidFill>
              </a:rPr>
              <a:t> S Weir noted in government archives: “This is really extraordinary. At the same time as the minister of state is about to protest to the Israeli embassy over the misuse of British passports for Israeli intelligence operations, we are apparently contemplating issuing a British passport to the man who may have been in charge of the operation complained of!”</a:t>
            </a:r>
          </a:p>
          <a:p>
            <a:pPr>
              <a:buFontTx/>
              <a:buNone/>
            </a:pPr>
            <a:endParaRPr lang="en-US" altLang="en-US" sz="900" dirty="0" smtClean="0"/>
          </a:p>
          <a:p>
            <a:pPr>
              <a:buFontTx/>
              <a:buNone/>
            </a:pPr>
            <a:r>
              <a:rPr lang="en-US" altLang="en-US" sz="1800" dirty="0" smtClean="0"/>
              <a:t>Mossad spy and founding father David </a:t>
            </a:r>
            <a:r>
              <a:rPr lang="en-US" altLang="en-US" sz="1800" dirty="0" err="1" smtClean="0"/>
              <a:t>Kimche</a:t>
            </a:r>
            <a:r>
              <a:rPr lang="en-US" altLang="en-US" sz="1800" dirty="0" smtClean="0"/>
              <a:t> dies, The Jewish Chronicle, 3/9/2010, http://www.thejc.com/news/israel-news/29199/mossad-spy-and-founding-father-david-kimche-dies</a:t>
            </a:r>
          </a:p>
        </p:txBody>
      </p:sp>
    </p:spTree>
  </p:cSld>
  <p:clrMapOvr>
    <a:masterClrMapping/>
  </p:clrMapOvr>
  <p:transition/>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ChangeArrowheads="1"/>
          </p:cNvSpPr>
          <p:nvPr/>
        </p:nvSpPr>
        <p:spPr bwMode="auto">
          <a:xfrm>
            <a:off x="0" y="0"/>
            <a:ext cx="6324600"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fontAlgn="t" hangingPunct="1">
              <a:spcBef>
                <a:spcPct val="0"/>
              </a:spcBef>
              <a:buFontTx/>
              <a:buNone/>
            </a:pPr>
            <a:r>
              <a:rPr lang="en-GB" altLang="en-US" sz="3400" b="1" dirty="0">
                <a:solidFill>
                  <a:schemeClr val="tx2"/>
                </a:solidFill>
              </a:rPr>
              <a:t>Pictures of 26 'agents' sought over Hamas killing </a:t>
            </a:r>
          </a:p>
          <a:p>
            <a:pPr eaLnBrk="1" fontAlgn="t" hangingPunct="1">
              <a:spcBef>
                <a:spcPct val="0"/>
              </a:spcBef>
              <a:buFontTx/>
              <a:buNone/>
            </a:pPr>
            <a:r>
              <a:rPr lang="en-GB" altLang="en-US" sz="1400" dirty="0"/>
              <a:t>Images show suspected agents with the names and nationalities of the faked European and Australian passports they used.</a:t>
            </a:r>
          </a:p>
          <a:p>
            <a:pPr eaLnBrk="1" fontAlgn="t" hangingPunct="1">
              <a:spcBef>
                <a:spcPct val="0"/>
              </a:spcBef>
              <a:buFontTx/>
              <a:buNone/>
            </a:pPr>
            <a:r>
              <a:rPr lang="en-GB" altLang="en-US" sz="1400" dirty="0"/>
              <a:t>The government in Dubai has issued pictures of 26 "agents" with faked European and Australian passports that it suspects of involvement in the assassination of a top Hamas official last month.</a:t>
            </a:r>
          </a:p>
          <a:p>
            <a:pPr eaLnBrk="1" fontAlgn="t" hangingPunct="1">
              <a:spcBef>
                <a:spcPct val="0"/>
              </a:spcBef>
              <a:buFontTx/>
              <a:buNone/>
            </a:pPr>
            <a:r>
              <a:rPr lang="en-GB" altLang="en-US" sz="1400" dirty="0"/>
              <a:t>Mahmoud al-</a:t>
            </a:r>
            <a:r>
              <a:rPr lang="en-GB" altLang="en-US" sz="1400" dirty="0" err="1"/>
              <a:t>Mabhouh</a:t>
            </a:r>
            <a:r>
              <a:rPr lang="en-GB" altLang="en-US" sz="1400" dirty="0"/>
              <a:t> was murdered in his hotel room in Dubai on 20 January. </a:t>
            </a:r>
          </a:p>
          <a:p>
            <a:pPr eaLnBrk="1" fontAlgn="t" hangingPunct="1">
              <a:spcBef>
                <a:spcPct val="0"/>
              </a:spcBef>
              <a:buFontTx/>
              <a:buNone/>
            </a:pPr>
            <a:r>
              <a:rPr lang="en-GB" altLang="en-US" sz="1400" dirty="0"/>
              <a:t>Hamas, the Palestinian Islamist movement, accused Israeli agents of killing him. Israel has neither confirmed nor denied involvement. Reports said he was in Dubai to buy weapons for Hamas. </a:t>
            </a:r>
          </a:p>
          <a:p>
            <a:pPr eaLnBrk="1" fontAlgn="t" hangingPunct="1">
              <a:spcBef>
                <a:spcPct val="0"/>
              </a:spcBef>
              <a:buFontTx/>
              <a:buNone/>
            </a:pPr>
            <a:r>
              <a:rPr lang="en-GB" altLang="en-US" sz="1400" dirty="0"/>
              <a:t>Dubai's police said 12 of the suspects had British passports, six had Irish passports, four had French, three had Australian and one had a German passport. </a:t>
            </a:r>
            <a:r>
              <a:rPr lang="en-GB" altLang="en-US" sz="1400" dirty="0">
                <a:hlinkClick r:id="rId2"/>
              </a:rPr>
              <a:t>http://news.bbc.co.uk/2/hi/in_depth/8517716.stm</a:t>
            </a:r>
            <a:r>
              <a:rPr lang="en-GB" altLang="en-US" sz="1400" dirty="0"/>
              <a:t> </a:t>
            </a:r>
          </a:p>
        </p:txBody>
      </p:sp>
      <p:sp>
        <p:nvSpPr>
          <p:cNvPr id="269315" name="Rectangle 3"/>
          <p:cNvSpPr>
            <a:spLocks noChangeArrowheads="1"/>
          </p:cNvSpPr>
          <p:nvPr/>
        </p:nvSpPr>
        <p:spPr bwMode="auto">
          <a:xfrm>
            <a:off x="0" y="4506913"/>
            <a:ext cx="63246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solidFill>
                  <a:schemeClr val="tx2"/>
                </a:solidFill>
              </a:rPr>
              <a:t>“INTERPOL [the world’s largest international police organization]: </a:t>
            </a:r>
            <a:r>
              <a:rPr lang="en-US" altLang="en-US" sz="1600" dirty="0"/>
              <a:t>Broadening Dubai murder investigation sees INTERPOL join international task force as it issues 16 additional Red Notices-- INTERPOL media release, 3/8/2010, </a:t>
            </a:r>
            <a:r>
              <a:rPr lang="en-US" altLang="en-US" sz="1000" dirty="0">
                <a:hlinkClick r:id="rId3"/>
              </a:rPr>
              <a:t>http://www.interpol.int/public/ICPO/PressReleases/PR2010/PR016.asp</a:t>
            </a:r>
            <a:r>
              <a:rPr lang="en-US" altLang="en-US" sz="1000" dirty="0"/>
              <a:t>   </a:t>
            </a:r>
            <a:endParaRPr lang="en-US" altLang="en-US" sz="1000" dirty="0">
              <a:solidFill>
                <a:schemeClr val="tx2"/>
              </a:solidFill>
            </a:endParaRPr>
          </a:p>
        </p:txBody>
      </p:sp>
      <p:pic>
        <p:nvPicPr>
          <p:cNvPr id="269316" name="Picture 6" descr="26 suspects wanted for assasina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24600" y="0"/>
            <a:ext cx="2819400" cy="516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9317" name="Rectangle 7"/>
          <p:cNvSpPr>
            <a:spLocks noChangeArrowheads="1"/>
          </p:cNvSpPr>
          <p:nvPr/>
        </p:nvSpPr>
        <p:spPr bwMode="auto">
          <a:xfrm>
            <a:off x="76200" y="3724275"/>
            <a:ext cx="62484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Robert Fisk: Dubai police hunt Briton over murder of Hamas official, </a:t>
            </a:r>
            <a:r>
              <a:rPr lang="en-US" altLang="en-US" sz="1400" dirty="0">
                <a:solidFill>
                  <a:srgbClr val="FFFFFF"/>
                </a:solidFill>
                <a:hlinkClick r:id="rId5"/>
              </a:rPr>
              <a:t>http://www.independent.co.uk/opinion/commentators/fisk/robert-fisk-dubai-police-hunt-briton-over-murder-of-hamas-official-1974688.html</a:t>
            </a:r>
            <a:r>
              <a:rPr lang="en-US" altLang="en-US" sz="1400" dirty="0">
                <a:solidFill>
                  <a:srgbClr val="FFFFFF"/>
                </a:solidFill>
              </a:rPr>
              <a:t>  </a:t>
            </a:r>
          </a:p>
        </p:txBody>
      </p:sp>
      <p:cxnSp>
        <p:nvCxnSpPr>
          <p:cNvPr id="269318" name="Straight Connector 9"/>
          <p:cNvCxnSpPr>
            <a:cxnSpLocks noChangeShapeType="1"/>
          </p:cNvCxnSpPr>
          <p:nvPr/>
        </p:nvCxnSpPr>
        <p:spPr bwMode="auto">
          <a:xfrm>
            <a:off x="0" y="3673475"/>
            <a:ext cx="6324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69319" name="Straight Connector 11"/>
          <p:cNvCxnSpPr>
            <a:cxnSpLocks noChangeShapeType="1"/>
          </p:cNvCxnSpPr>
          <p:nvPr/>
        </p:nvCxnSpPr>
        <p:spPr bwMode="auto">
          <a:xfrm>
            <a:off x="0" y="4410075"/>
            <a:ext cx="6324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69320" name="TextBox 1"/>
          <p:cNvSpPr txBox="1">
            <a:spLocks noChangeArrowheads="1"/>
          </p:cNvSpPr>
          <p:nvPr/>
        </p:nvSpPr>
        <p:spPr bwMode="auto">
          <a:xfrm>
            <a:off x="-76200" y="5584825"/>
            <a:ext cx="9220200"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New Mossad chief to </a:t>
            </a:r>
            <a:r>
              <a:rPr lang="en-US" altLang="en-US" sz="1200" dirty="0" err="1">
                <a:solidFill>
                  <a:schemeClr val="tx2"/>
                </a:solidFill>
              </a:rPr>
              <a:t>apologise</a:t>
            </a:r>
            <a:r>
              <a:rPr lang="en-US" altLang="en-US" sz="1200" dirty="0">
                <a:solidFill>
                  <a:schemeClr val="tx2"/>
                </a:solidFill>
              </a:rPr>
              <a:t> for use of UK passports in Dubai killing: The new head of Israel's secret service, Mossad, is ready to </a:t>
            </a:r>
            <a:r>
              <a:rPr lang="en-US" altLang="en-US" sz="1200" dirty="0" err="1">
                <a:solidFill>
                  <a:schemeClr val="tx2"/>
                </a:solidFill>
              </a:rPr>
              <a:t>apologise</a:t>
            </a:r>
            <a:r>
              <a:rPr lang="en-US" altLang="en-US" sz="1200" dirty="0">
                <a:solidFill>
                  <a:schemeClr val="tx2"/>
                </a:solidFill>
              </a:rPr>
              <a:t> for the use of forged British passports during the assassination of a leading Hamas militant in Dubai</a:t>
            </a:r>
            <a:r>
              <a:rPr lang="en-US" altLang="en-US" sz="1200" dirty="0"/>
              <a:t>. Daily Telegraph, 12/25/2010, </a:t>
            </a:r>
            <a:r>
              <a:rPr lang="en-US" altLang="en-US" sz="800" dirty="0">
                <a:hlinkClick r:id="rId6"/>
              </a:rPr>
              <a:t>http://www.telegraph.co.uk/news/worldnews/middleeast/israel/8224391/New-Mossad-chief-to-apologise-for-use-of-UK-passports-in-Dubai-killing.html</a:t>
            </a:r>
            <a:r>
              <a:rPr lang="en-US" altLang="en-US" sz="800" dirty="0"/>
              <a:t>   </a:t>
            </a:r>
          </a:p>
          <a:p>
            <a:pPr eaLnBrk="1" hangingPunct="1">
              <a:spcBef>
                <a:spcPct val="0"/>
              </a:spcBef>
              <a:buFontTx/>
              <a:buNone/>
            </a:pPr>
            <a:endParaRPr lang="en-US" altLang="en-US" sz="800" dirty="0"/>
          </a:p>
          <a:p>
            <a:pPr eaLnBrk="1" hangingPunct="1">
              <a:spcBef>
                <a:spcPct val="0"/>
              </a:spcBef>
              <a:buFontTx/>
              <a:buNone/>
            </a:pPr>
            <a:r>
              <a:rPr lang="en-US" altLang="en-US" sz="1200" dirty="0">
                <a:solidFill>
                  <a:schemeClr val="tx2"/>
                </a:solidFill>
              </a:rPr>
              <a:t>Mossad agent 'brought down Egypt's internet‘: An Egyptian national accused of spying for Mossad has allegedly told his interrogators that Israeli sabotage brought down the country's internet network two years ago</a:t>
            </a:r>
            <a:r>
              <a:rPr lang="en-US" altLang="en-US" sz="1200" dirty="0"/>
              <a:t>. Daily Telegraph, 12/27/2010, </a:t>
            </a:r>
            <a:r>
              <a:rPr lang="en-US" altLang="en-US" sz="1200" dirty="0">
                <a:hlinkClick r:id="rId7"/>
              </a:rPr>
              <a:t>http://www.telegraph.co.uk/news/worldnews/africaandindianocean/egypt/8227098/Mossad-agent-brought-down-Egypts-internet.html</a:t>
            </a:r>
            <a:r>
              <a:rPr lang="en-US" altLang="en-US" sz="1200" dirty="0"/>
              <a:t> </a:t>
            </a:r>
          </a:p>
        </p:txBody>
      </p:sp>
      <p:cxnSp>
        <p:nvCxnSpPr>
          <p:cNvPr id="269321" name="Straight Connector 8"/>
          <p:cNvCxnSpPr>
            <a:cxnSpLocks noChangeShapeType="1"/>
          </p:cNvCxnSpPr>
          <p:nvPr/>
        </p:nvCxnSpPr>
        <p:spPr bwMode="auto">
          <a:xfrm>
            <a:off x="0" y="5584825"/>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69322" name="Straight Connector 10"/>
          <p:cNvCxnSpPr>
            <a:cxnSpLocks noChangeShapeType="1"/>
            <a:stCxn id="269320" idx="1"/>
            <a:endCxn id="269320" idx="3"/>
          </p:cNvCxnSpPr>
          <p:nvPr/>
        </p:nvCxnSpPr>
        <p:spPr bwMode="auto">
          <a:xfrm>
            <a:off x="-76200" y="6215063"/>
            <a:ext cx="9220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69323" name="TextBox 11"/>
          <p:cNvSpPr txBox="1">
            <a:spLocks noChangeArrowheads="1"/>
          </p:cNvSpPr>
          <p:nvPr/>
        </p:nvSpPr>
        <p:spPr bwMode="auto">
          <a:xfrm>
            <a:off x="5867400" y="5118100"/>
            <a:ext cx="32766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a:solidFill>
                  <a:schemeClr val="tx2"/>
                </a:solidFill>
              </a:rPr>
              <a:t>“Iran executed a man convicted of spying for Israel</a:t>
            </a:r>
            <a:r>
              <a:rPr lang="en-US" altLang="en-US" sz="1200"/>
              <a:t>”--Jerusalem Post, 12/28/2010, </a:t>
            </a:r>
            <a:r>
              <a:rPr lang="en-US" altLang="en-US" sz="200">
                <a:hlinkClick r:id="rId8"/>
              </a:rPr>
              <a:t>http://www.jta.org/news/article/2010/12/28/2742339/iranian-executed-for-spyng-for-israel</a:t>
            </a:r>
            <a:r>
              <a:rPr lang="en-US" altLang="en-US" sz="200"/>
              <a:t>  </a:t>
            </a:r>
          </a:p>
        </p:txBody>
      </p:sp>
      <p:cxnSp>
        <p:nvCxnSpPr>
          <p:cNvPr id="269324" name="Straight Connector 13"/>
          <p:cNvCxnSpPr>
            <a:cxnSpLocks noChangeShapeType="1"/>
          </p:cNvCxnSpPr>
          <p:nvPr/>
        </p:nvCxnSpPr>
        <p:spPr bwMode="auto">
          <a:xfrm flipH="1">
            <a:off x="5867400" y="5168900"/>
            <a:ext cx="3276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69325" name="Straight Connector 15"/>
          <p:cNvCxnSpPr>
            <a:cxnSpLocks noChangeShapeType="1"/>
          </p:cNvCxnSpPr>
          <p:nvPr/>
        </p:nvCxnSpPr>
        <p:spPr bwMode="auto">
          <a:xfrm>
            <a:off x="5867400" y="5168900"/>
            <a:ext cx="0" cy="41592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0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925" y="-9525"/>
            <a:ext cx="8499475"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0339" name="Rectangle 2"/>
          <p:cNvSpPr>
            <a:spLocks noChangeArrowheads="1"/>
          </p:cNvSpPr>
          <p:nvPr/>
        </p:nvSpPr>
        <p:spPr bwMode="auto">
          <a:xfrm>
            <a:off x="1905000" y="6611938"/>
            <a:ext cx="4114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000" dirty="0">
                <a:solidFill>
                  <a:schemeClr val="bg2"/>
                </a:solidFill>
              </a:rPr>
              <a:t>http://gulfnews.com/polopoly_fs/1.588332!menu/standard/file/suspects.pdf</a:t>
            </a:r>
          </a:p>
        </p:txBody>
      </p:sp>
    </p:spTree>
  </p:cSld>
  <p:clrMapOvr>
    <a:masterClrMapping/>
  </p:clrMapOvr>
  <p:transition/>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1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46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1363" name="Rectangle 2"/>
          <p:cNvSpPr>
            <a:spLocks noChangeArrowheads="1"/>
          </p:cNvSpPr>
          <p:nvPr/>
        </p:nvSpPr>
        <p:spPr bwMode="auto">
          <a:xfrm>
            <a:off x="0" y="5715000"/>
            <a:ext cx="91440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1600" b="1">
                <a:solidFill>
                  <a:schemeClr val="bg2"/>
                </a:solidFill>
              </a:rPr>
              <a:t>The suspects gathered in Dubai and dispersed to various locations before pairing up again in different teams and heading off to other destinations</a:t>
            </a:r>
            <a:r>
              <a:rPr lang="en-GB" altLang="en-US" sz="1600">
                <a:solidFill>
                  <a:schemeClr val="bg2"/>
                </a:solidFill>
              </a:rPr>
              <a:t> </a:t>
            </a:r>
          </a:p>
          <a:p>
            <a:pPr algn="ctr" eaLnBrk="1" hangingPunct="1">
              <a:spcBef>
                <a:spcPct val="0"/>
              </a:spcBef>
              <a:buFontTx/>
              <a:buNone/>
            </a:pPr>
            <a:endParaRPr lang="en-US" altLang="en-US" sz="1600">
              <a:solidFill>
                <a:schemeClr val="bg2"/>
              </a:solidFill>
            </a:endParaRPr>
          </a:p>
          <a:p>
            <a:pPr algn="ctr" eaLnBrk="1" hangingPunct="1">
              <a:spcBef>
                <a:spcPct val="0"/>
              </a:spcBef>
              <a:buFontTx/>
              <a:buNone/>
            </a:pPr>
            <a:r>
              <a:rPr lang="en-US" altLang="en-US" sz="1600">
                <a:solidFill>
                  <a:schemeClr val="tx2"/>
                </a:solidFill>
              </a:rPr>
              <a:t>BBC, 2/24/10, http://news.bbc.co.uk/2/shared/bsp/hi/pdfs/24_02_10_dubai_suspects_routes.pdf</a:t>
            </a:r>
          </a:p>
        </p:txBody>
      </p:sp>
      <p:sp>
        <p:nvSpPr>
          <p:cNvPr id="271364" name="TextBox 3"/>
          <p:cNvSpPr txBox="1">
            <a:spLocks noChangeArrowheads="1"/>
          </p:cNvSpPr>
          <p:nvPr/>
        </p:nvSpPr>
        <p:spPr bwMode="auto">
          <a:xfrm>
            <a:off x="0" y="0"/>
            <a:ext cx="838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b="1" dirty="0">
                <a:solidFill>
                  <a:schemeClr val="bg2"/>
                </a:solidFill>
              </a:rPr>
              <a:t>Police in Dubai have identified 15 more suspects in last month's killing of a senior member of Palestinian militant group Hamas, taking the total to 26</a:t>
            </a:r>
            <a:endParaRPr lang="en-US" altLang="en-US" sz="2000" b="1" dirty="0">
              <a:solidFill>
                <a:schemeClr val="bg2"/>
              </a:solidFill>
            </a:endParaRPr>
          </a:p>
        </p:txBody>
      </p:sp>
      <p:pic>
        <p:nvPicPr>
          <p:cNvPr id="271365" name="Picture 4" descr="Mahmoud al-Mabhou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0575" y="0"/>
            <a:ext cx="7334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1366" name="TextBox 5"/>
          <p:cNvSpPr txBox="1">
            <a:spLocks noChangeArrowheads="1"/>
          </p:cNvSpPr>
          <p:nvPr/>
        </p:nvSpPr>
        <p:spPr bwMode="auto">
          <a:xfrm>
            <a:off x="8382000" y="914400"/>
            <a:ext cx="7620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1000" dirty="0" err="1">
                <a:solidFill>
                  <a:schemeClr val="bg2"/>
                </a:solidFill>
              </a:rPr>
              <a:t>Mabhouh</a:t>
            </a:r>
            <a:r>
              <a:rPr lang="en-GB" altLang="en-US" sz="1000" dirty="0">
                <a:solidFill>
                  <a:schemeClr val="bg2"/>
                </a:solidFill>
              </a:rPr>
              <a:t>  [above] was found dead in a hotel room in the Gulf emirate on January 20, 2010</a:t>
            </a:r>
          </a:p>
          <a:p>
            <a:pPr eaLnBrk="1" hangingPunct="1">
              <a:spcBef>
                <a:spcPct val="0"/>
              </a:spcBef>
              <a:buFontTx/>
              <a:buNone/>
            </a:pPr>
            <a:endParaRPr lang="en-GB" altLang="en-US" sz="1000" dirty="0">
              <a:solidFill>
                <a:schemeClr val="bg2"/>
              </a:solidFill>
            </a:endParaRPr>
          </a:p>
          <a:p>
            <a:pPr eaLnBrk="1" hangingPunct="1">
              <a:spcBef>
                <a:spcPct val="0"/>
              </a:spcBef>
              <a:buFontTx/>
              <a:buNone/>
            </a:pPr>
            <a:r>
              <a:rPr lang="en-GB" altLang="en-US" sz="1000" dirty="0">
                <a:solidFill>
                  <a:schemeClr val="bg2"/>
                </a:solidFill>
              </a:rPr>
              <a:t> </a:t>
            </a:r>
          </a:p>
          <a:p>
            <a:pPr eaLnBrk="1" hangingPunct="1">
              <a:spcBef>
                <a:spcPct val="0"/>
              </a:spcBef>
              <a:buFontTx/>
              <a:buNone/>
            </a:pPr>
            <a:r>
              <a:rPr lang="en-GB" altLang="en-US" sz="1000" dirty="0">
                <a:solidFill>
                  <a:schemeClr val="bg2"/>
                </a:solidFill>
              </a:rPr>
              <a:t>Israeli opposition leader </a:t>
            </a:r>
            <a:r>
              <a:rPr lang="en-GB" altLang="en-US" sz="1000" dirty="0" err="1">
                <a:solidFill>
                  <a:schemeClr val="bg2"/>
                </a:solidFill>
              </a:rPr>
              <a:t>Tzipi</a:t>
            </a:r>
            <a:r>
              <a:rPr lang="en-GB" altLang="en-US" sz="1000" dirty="0">
                <a:solidFill>
                  <a:schemeClr val="bg2"/>
                </a:solidFill>
              </a:rPr>
              <a:t> </a:t>
            </a:r>
            <a:r>
              <a:rPr lang="en-GB" altLang="en-US" sz="1000" dirty="0" err="1">
                <a:solidFill>
                  <a:schemeClr val="bg2"/>
                </a:solidFill>
              </a:rPr>
              <a:t>Livni</a:t>
            </a:r>
            <a:r>
              <a:rPr lang="en-GB" altLang="en-US" sz="1000" dirty="0">
                <a:solidFill>
                  <a:schemeClr val="bg2"/>
                </a:solidFill>
              </a:rPr>
              <a:t> applauded the killing, which Dubai believes Israel was behind</a:t>
            </a:r>
            <a:r>
              <a:rPr lang="en-GB" altLang="en-US" sz="1000" dirty="0"/>
              <a:t>.</a:t>
            </a:r>
            <a:endParaRPr lang="en-GB" altLang="en-US" sz="1000" dirty="0">
              <a:solidFill>
                <a:schemeClr val="bg2"/>
              </a:solidFill>
            </a:endParaRPr>
          </a:p>
        </p:txBody>
      </p:sp>
    </p:spTree>
  </p:cSld>
  <p:clrMapOvr>
    <a:masterClrMapping/>
  </p:clrMapOvr>
  <p:transition/>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2386" name="Picture 2" descr="DUBHAM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4475"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2387" name="TextBox 3"/>
          <p:cNvSpPr txBox="1">
            <a:spLocks noChangeArrowheads="1"/>
          </p:cNvSpPr>
          <p:nvPr/>
        </p:nvSpPr>
        <p:spPr bwMode="auto">
          <a:xfrm>
            <a:off x="0" y="3124200"/>
            <a:ext cx="9144000"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“American investigators, cooperating in a probe of the January assassination of a top Palestinian leader in Dubai, have identified a handful of U.S.-based companies believed to have been used to transfer money to suspects in the case, a finding that brings international authorities closer to identifying who funded the operation.</a:t>
            </a:r>
          </a:p>
          <a:p>
            <a:pPr eaLnBrk="1" hangingPunct="1">
              <a:spcBef>
                <a:spcPct val="0"/>
              </a:spcBef>
              <a:buFontTx/>
              <a:buNone/>
            </a:pPr>
            <a:r>
              <a:rPr lang="en-US" altLang="en-US" sz="1600" dirty="0"/>
              <a:t>The findings show American authorities playing a bigger role in the investigation than previously revealed. The case is especially delicate for the U.S., because Dubai police have said their prime suspect in the case is Mossad, the intelligence service of Israel, a key U.S. ally. International investigators see money transfers made through the U.S. companies as key clues in a globe-spanning manhunt aimed at identifying more than two dozen suspects in the case, according to officials familiar with the matter.</a:t>
            </a:r>
          </a:p>
          <a:p>
            <a:pPr eaLnBrk="1" hangingPunct="1">
              <a:spcBef>
                <a:spcPct val="0"/>
              </a:spcBef>
              <a:buFontTx/>
              <a:buNone/>
            </a:pPr>
            <a:r>
              <a:rPr lang="en-US" altLang="en-US" sz="1600" dirty="0"/>
              <a:t>The U.S. companies identified by investigators include Internet-based businesses that match freelance job-seekers with employers and process payments between the two sides. Authorities have identified financial transfers from several of these intermediary businesses into prepaid, cash-card accounts used by suspects in the Dubai killing, according to international investigators”</a:t>
            </a:r>
          </a:p>
          <a:p>
            <a:pPr eaLnBrk="1" hangingPunct="1">
              <a:spcBef>
                <a:spcPct val="0"/>
              </a:spcBef>
              <a:buFontTx/>
              <a:buNone/>
            </a:pPr>
            <a:r>
              <a:rPr lang="en-US" altLang="en-US" sz="1400" dirty="0">
                <a:solidFill>
                  <a:schemeClr val="tx2"/>
                </a:solidFill>
              </a:rPr>
              <a:t>Chip Cummins in Dubai and Evan Perez in Washington, “Hamas Probe Leads to American Firms,” </a:t>
            </a:r>
            <a:r>
              <a:rPr lang="en-US" altLang="en-US" sz="1400" i="1" dirty="0">
                <a:solidFill>
                  <a:schemeClr val="tx2"/>
                </a:solidFill>
              </a:rPr>
              <a:t>The Wall Street Journal, </a:t>
            </a:r>
            <a:r>
              <a:rPr lang="en-US" altLang="en-US" sz="1400" dirty="0">
                <a:solidFill>
                  <a:schemeClr val="tx2"/>
                </a:solidFill>
              </a:rPr>
              <a:t>7/31/2020, </a:t>
            </a:r>
            <a:r>
              <a:rPr lang="en-US" altLang="en-US" sz="1400" dirty="0">
                <a:solidFill>
                  <a:schemeClr val="tx2"/>
                </a:solidFill>
                <a:hlinkClick r:id="rId3"/>
              </a:rPr>
              <a:t>http://online.wsj.com/article/SB10001424052748703314904575399091233047622.html</a:t>
            </a:r>
            <a:r>
              <a:rPr lang="en-US" altLang="en-US" sz="1400" dirty="0">
                <a:solidFill>
                  <a:schemeClr val="tx2"/>
                </a:solidFill>
              </a:rPr>
              <a:t> </a:t>
            </a:r>
            <a:endParaRPr lang="en-US" altLang="en-US" sz="1400" dirty="0"/>
          </a:p>
        </p:txBody>
      </p:sp>
    </p:spTree>
  </p:cSld>
  <p:clrMapOvr>
    <a:masterClrMapping/>
  </p:clrMapOvr>
  <p:transition/>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752600"/>
          </a:xfrm>
        </p:spPr>
        <p:txBody>
          <a:bodyPr/>
          <a:lstStyle/>
          <a:p>
            <a:pPr>
              <a:defRPr/>
            </a:pPr>
            <a:r>
              <a:rPr lang="en-US" sz="5400" b="1" dirty="0" smtClean="0">
                <a:latin typeface="+mn-lt"/>
                <a:ea typeface="+mn-ea"/>
                <a:cs typeface="+mn-cs"/>
              </a:rPr>
              <a:t>Russia refuses Israel cultural center over spy fears</a:t>
            </a:r>
            <a:endParaRPr lang="en-US" sz="5400" dirty="0"/>
          </a:p>
        </p:txBody>
      </p:sp>
      <p:sp>
        <p:nvSpPr>
          <p:cNvPr id="273411" name="Content Placeholder 2"/>
          <p:cNvSpPr>
            <a:spLocks noGrp="1"/>
          </p:cNvSpPr>
          <p:nvPr>
            <p:ph idx="1"/>
          </p:nvPr>
        </p:nvSpPr>
        <p:spPr>
          <a:xfrm>
            <a:off x="0" y="1905000"/>
            <a:ext cx="9144000" cy="4953000"/>
          </a:xfrm>
        </p:spPr>
        <p:txBody>
          <a:bodyPr/>
          <a:lstStyle/>
          <a:p>
            <a:pPr>
              <a:buFontTx/>
              <a:buNone/>
            </a:pPr>
            <a:r>
              <a:rPr lang="en-US" altLang="en-US" sz="2800" dirty="0" smtClean="0"/>
              <a:t>Lieberman has been trying to obtain Russia's permission for the cultural center, to be run by the Israeli Liaison Bureau. </a:t>
            </a:r>
            <a:br>
              <a:rPr lang="en-US" altLang="en-US" sz="2800" dirty="0" smtClean="0"/>
            </a:br>
            <a:r>
              <a:rPr lang="en-US" altLang="en-US" sz="2800" dirty="0" smtClean="0"/>
              <a:t>Moscow has refused repeated requests from Foreign Minister Avigdor Lieberman to open an Israeli cultural center in Russia, for fear it would operate as an intelligence agency, Israeli officials said. </a:t>
            </a:r>
            <a:br>
              <a:rPr lang="en-US" altLang="en-US" sz="2800" dirty="0" smtClean="0"/>
            </a:br>
            <a:r>
              <a:rPr lang="en-US" altLang="en-US" sz="2800" dirty="0" smtClean="0"/>
              <a:t>Lieberman has been trying to obtain Russia's permission for the cultural center, to be run by </a:t>
            </a:r>
            <a:r>
              <a:rPr lang="en-US" altLang="en-US" sz="2800" dirty="0" err="1" smtClean="0"/>
              <a:t>Nativ</a:t>
            </a:r>
            <a:r>
              <a:rPr lang="en-US" altLang="en-US" sz="2800" dirty="0" smtClean="0"/>
              <a:t> - the Israeli Liaison Bureau - in Novosibirsk, Russia's third-largest city. </a:t>
            </a:r>
          </a:p>
          <a:p>
            <a:pPr>
              <a:buFontTx/>
              <a:buNone/>
            </a:pPr>
            <a:r>
              <a:rPr lang="en-US" altLang="en-US" sz="2400" dirty="0" err="1" smtClean="0">
                <a:solidFill>
                  <a:schemeClr val="tx2"/>
                </a:solidFill>
              </a:rPr>
              <a:t>Haaretz</a:t>
            </a:r>
            <a:r>
              <a:rPr lang="en-US" altLang="en-US" sz="2400" dirty="0" smtClean="0">
                <a:solidFill>
                  <a:schemeClr val="tx2"/>
                </a:solidFill>
              </a:rPr>
              <a:t>, 7/1/2010,</a:t>
            </a:r>
            <a:r>
              <a:rPr lang="en-US" altLang="en-US" sz="2400" dirty="0" smtClean="0"/>
              <a:t> </a:t>
            </a:r>
            <a:r>
              <a:rPr lang="en-US" altLang="en-US" sz="2400" dirty="0" smtClean="0">
                <a:hlinkClick r:id="rId2"/>
              </a:rPr>
              <a:t>http://www.haaretz.com/news/diplomacy-defense/russia-refuses-israel-cultural-center-over-spy-fears-1.299272</a:t>
            </a:r>
            <a:r>
              <a:rPr lang="en-US" altLang="en-US" sz="2400" dirty="0" smtClean="0"/>
              <a:t> </a:t>
            </a:r>
          </a:p>
          <a:p>
            <a:endParaRPr lang="en-US" altLang="en-US" sz="2800" dirty="0" smtClean="0"/>
          </a:p>
        </p:txBody>
      </p:sp>
    </p:spTree>
  </p:cSld>
  <p:clrMapOvr>
    <a:masterClrMapping/>
  </p:clrMapOvr>
  <p:transition/>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Title 1"/>
          <p:cNvSpPr>
            <a:spLocks noGrp="1"/>
          </p:cNvSpPr>
          <p:nvPr>
            <p:ph type="title"/>
          </p:nvPr>
        </p:nvSpPr>
        <p:spPr>
          <a:xfrm>
            <a:off x="0" y="0"/>
            <a:ext cx="9144000" cy="2286000"/>
          </a:xfrm>
        </p:spPr>
        <p:txBody>
          <a:bodyPr/>
          <a:lstStyle/>
          <a:p>
            <a:r>
              <a:rPr lang="en-US" altLang="en-US" sz="4800" b="1" dirty="0" smtClean="0"/>
              <a:t>Ireland seeks to block Israel access to data on EU citizens</a:t>
            </a:r>
            <a:r>
              <a:rPr lang="en-US" altLang="en-US" sz="2000" dirty="0" smtClean="0"/>
              <a:t/>
            </a:r>
            <a:br>
              <a:rPr lang="en-US" altLang="en-US" sz="2000" dirty="0" smtClean="0"/>
            </a:br>
            <a:r>
              <a:rPr lang="en-US" altLang="en-US" sz="2800" dirty="0" smtClean="0"/>
              <a:t>Irish government retaliates over use of forged Irish passports by alleged Mossad spies in Dubai assassination</a:t>
            </a:r>
          </a:p>
        </p:txBody>
      </p:sp>
      <p:sp>
        <p:nvSpPr>
          <p:cNvPr id="274435" name="Content Placeholder 2"/>
          <p:cNvSpPr>
            <a:spLocks noGrp="1"/>
          </p:cNvSpPr>
          <p:nvPr>
            <p:ph idx="1"/>
          </p:nvPr>
        </p:nvSpPr>
        <p:spPr>
          <a:xfrm>
            <a:off x="0" y="2438400"/>
            <a:ext cx="9144000" cy="4419600"/>
          </a:xfrm>
        </p:spPr>
        <p:txBody>
          <a:bodyPr/>
          <a:lstStyle/>
          <a:p>
            <a:r>
              <a:rPr lang="en-US" altLang="en-US" sz="1700" dirty="0" smtClean="0"/>
              <a:t>Ireland is seeking to stop a European Union initiative that would enable Israel to receive sensitive information about European citizens, due to concerns about the use that Israel would make of this information, the Irish minister for justice said over the weekend… </a:t>
            </a:r>
          </a:p>
          <a:p>
            <a:r>
              <a:rPr lang="en-US" altLang="en-US" sz="1700" dirty="0" smtClean="0"/>
              <a:t>Under a plan put forward at the beginning of the year, the European organizations for protecting individuals' privacy agreed that Israeli companies and European companies should be able to exchange information about customers. </a:t>
            </a:r>
          </a:p>
          <a:p>
            <a:r>
              <a:rPr lang="en-US" altLang="en-US" sz="1700" dirty="0" smtClean="0"/>
              <a:t>For example, this would mean that an Israeli customer of a local cell phone company, say, </a:t>
            </a:r>
            <a:r>
              <a:rPr lang="en-US" altLang="en-US" sz="1700" dirty="0" err="1" smtClean="0"/>
              <a:t>Pelephone</a:t>
            </a:r>
            <a:r>
              <a:rPr lang="en-US" altLang="en-US" sz="1700" dirty="0" smtClean="0"/>
              <a:t>, would be able to use his phone to connect to the Internet, say, in Italy, and the Italian telecom would be able to receive his personal data from </a:t>
            </a:r>
            <a:r>
              <a:rPr lang="en-US" altLang="en-US" sz="1700" dirty="0" err="1" smtClean="0"/>
              <a:t>Pelephone</a:t>
            </a:r>
            <a:r>
              <a:rPr lang="en-US" altLang="en-US" sz="1700" dirty="0" smtClean="0"/>
              <a:t> and charge his account accordingly. The same would be true for people with European cell phones in Israel who wanted to use Israeli networks. </a:t>
            </a:r>
          </a:p>
          <a:p>
            <a:r>
              <a:rPr lang="en-US" altLang="en-US" sz="1700" dirty="0" smtClean="0"/>
              <a:t>In addition, multinational corporations would be able to entrust Israeli companies to secure their databases, and the data could be stored on servers in Israel. Plus, information about employees could be passed freely between European and Israeli branches of the same company.  </a:t>
            </a:r>
            <a:r>
              <a:rPr lang="en-US" altLang="en-US" sz="1700" dirty="0" err="1" smtClean="0">
                <a:solidFill>
                  <a:schemeClr val="tx2"/>
                </a:solidFill>
              </a:rPr>
              <a:t>Haaretz</a:t>
            </a:r>
            <a:r>
              <a:rPr lang="en-US" altLang="en-US" sz="1700" dirty="0" smtClean="0">
                <a:solidFill>
                  <a:schemeClr val="tx2"/>
                </a:solidFill>
              </a:rPr>
              <a:t>, 7/11/2010</a:t>
            </a:r>
            <a:r>
              <a:rPr lang="en-US" altLang="en-US" sz="1700" dirty="0" smtClean="0"/>
              <a:t>, </a:t>
            </a:r>
            <a:r>
              <a:rPr lang="en-US" altLang="en-US" sz="1700" dirty="0" smtClean="0">
                <a:hlinkClick r:id="rId2"/>
              </a:rPr>
              <a:t>http://www.haaretz.com/print-edition/business/ireland-seeks-to-block-israel-access-to-data-on-eu-citizens-1.301180</a:t>
            </a:r>
            <a:r>
              <a:rPr lang="en-US" altLang="en-US" sz="1700" dirty="0" smtClean="0"/>
              <a:t>  </a:t>
            </a:r>
          </a:p>
        </p:txBody>
      </p:sp>
    </p:spTree>
  </p:cSld>
  <p:clrMapOvr>
    <a:masterClrMapping/>
  </p:clrMapOvr>
  <p:transition/>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9" name="Content Placeholder 2"/>
          <p:cNvSpPr>
            <a:spLocks noGrp="1"/>
          </p:cNvSpPr>
          <p:nvPr>
            <p:ph idx="1"/>
          </p:nvPr>
        </p:nvSpPr>
        <p:spPr>
          <a:xfrm>
            <a:off x="0" y="0"/>
            <a:ext cx="9144000" cy="6858000"/>
          </a:xfrm>
        </p:spPr>
        <p:txBody>
          <a:bodyPr/>
          <a:lstStyle/>
          <a:p>
            <a:pPr marL="0" indent="0">
              <a:buFontTx/>
              <a:buNone/>
            </a:pPr>
            <a:r>
              <a:rPr lang="en-US" altLang="en-US" sz="4400" b="1" dirty="0">
                <a:solidFill>
                  <a:schemeClr val="tx2"/>
                </a:solidFill>
              </a:rPr>
              <a:t>Mossad Goes Hollywood in Video Launching Startup Investment Fund, </a:t>
            </a:r>
          </a:p>
          <a:p>
            <a:pPr marL="0" indent="0">
              <a:buFontTx/>
              <a:buNone/>
            </a:pPr>
            <a:r>
              <a:rPr lang="en-US" altLang="en-US" sz="2300" dirty="0"/>
              <a:t>"The Mossad’s promotional video looks like something from Steven Spielberg's futuristic action movie "Minority Report." The camera zooms in on an attractive brunette sitting at a café. The viewer then hears a voice coming from an invisible earpiece: “Get ready, he’s on his way.”</a:t>
            </a:r>
          </a:p>
          <a:p>
            <a:pPr marL="0" indent="0">
              <a:buFontTx/>
              <a:buNone/>
            </a:pPr>
            <a:r>
              <a:rPr lang="en-US" altLang="en-US" sz="2300" dirty="0"/>
              <a:t>As the music builds, the woman removes a small case from her purse, presses on its smooth and featureless surface, and a contact lens magically floats up from inside. Inserted in her eye, it delivers real-time facial recognition and biometric data on everyone passing on the street, as she sips her cocktail. And then bingo! There's a match with her digital database.</a:t>
            </a:r>
          </a:p>
          <a:p>
            <a:pPr marL="0" indent="0">
              <a:buFontTx/>
              <a:buNone/>
            </a:pPr>
            <a:r>
              <a:rPr lang="en-US" altLang="en-US" sz="2300" dirty="0"/>
              <a:t>With a wink of her eyelid, she transmits the image back to base. The response is instantaneous: “Mission Approved.” A Mona Lisa smile straight into the camera leaves us guessing. Is she a honey trapper? An assassin? Or just a very sophisticated autograph hunter</a:t>
            </a:r>
            <a:r>
              <a:rPr lang="en-US" altLang="en-US" sz="2300" dirty="0" smtClean="0"/>
              <a:t>?” </a:t>
            </a:r>
            <a:endParaRPr lang="en-US" altLang="en-US" sz="2300" dirty="0"/>
          </a:p>
          <a:p>
            <a:pPr marL="0" indent="0">
              <a:buFontTx/>
              <a:buNone/>
            </a:pPr>
            <a:r>
              <a:rPr lang="en-US" altLang="en-US" sz="1800" dirty="0" err="1">
                <a:solidFill>
                  <a:schemeClr val="tx2"/>
                </a:solidFill>
              </a:rPr>
              <a:t>Haaretz</a:t>
            </a:r>
            <a:r>
              <a:rPr lang="en-US" altLang="en-US" sz="1800" dirty="0">
                <a:solidFill>
                  <a:schemeClr val="tx2"/>
                </a:solidFill>
              </a:rPr>
              <a:t>, 6/28/2017</a:t>
            </a:r>
            <a:r>
              <a:rPr lang="en-US" altLang="en-US" sz="1800" dirty="0"/>
              <a:t>, </a:t>
            </a:r>
            <a:r>
              <a:rPr lang="en-US" altLang="en-US" sz="1200" dirty="0">
                <a:hlinkClick r:id="rId2"/>
              </a:rPr>
              <a:t>http://</a:t>
            </a:r>
            <a:r>
              <a:rPr lang="en-US" altLang="en-US" sz="1200" dirty="0" smtClean="0">
                <a:hlinkClick r:id="rId2"/>
              </a:rPr>
              <a:t>www.haaretz.com/israel-news/1.798149</a:t>
            </a:r>
            <a:r>
              <a:rPr lang="en-US" altLang="en-US" sz="1200" dirty="0" smtClean="0"/>
              <a:t> </a:t>
            </a:r>
          </a:p>
        </p:txBody>
      </p:sp>
    </p:spTree>
  </p:cSld>
  <p:clrMapOvr>
    <a:masterClrMapping/>
  </p:clrMapOvr>
  <p:transition/>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0" y="0"/>
            <a:ext cx="9144000" cy="5657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483" name="Rectangle 2"/>
          <p:cNvSpPr>
            <a:spLocks noChangeArrowheads="1"/>
          </p:cNvSpPr>
          <p:nvPr/>
        </p:nvSpPr>
        <p:spPr bwMode="auto">
          <a:xfrm>
            <a:off x="5105400" y="5224463"/>
            <a:ext cx="40274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bg2"/>
                </a:solidFill>
              </a:rPr>
              <a:t>Jeff Gates, </a:t>
            </a:r>
            <a:r>
              <a:rPr lang="en-US" altLang="en-US" sz="1800" i="1" dirty="0">
                <a:solidFill>
                  <a:schemeClr val="bg2"/>
                </a:solidFill>
              </a:rPr>
              <a:t>Guilt by Association</a:t>
            </a:r>
            <a:r>
              <a:rPr lang="en-US" altLang="en-US" sz="1800" dirty="0">
                <a:solidFill>
                  <a:schemeClr val="bg2"/>
                </a:solidFill>
              </a:rPr>
              <a:t>, p. 191</a:t>
            </a:r>
          </a:p>
        </p:txBody>
      </p:sp>
      <p:sp>
        <p:nvSpPr>
          <p:cNvPr id="2" name="Rectangle 1"/>
          <p:cNvSpPr/>
          <p:nvPr/>
        </p:nvSpPr>
        <p:spPr>
          <a:xfrm>
            <a:off x="-6561" y="5657671"/>
            <a:ext cx="9144000" cy="1261884"/>
          </a:xfrm>
          <a:prstGeom prst="rect">
            <a:avLst/>
          </a:prstGeom>
        </p:spPr>
        <p:txBody>
          <a:bodyPr wrap="square">
            <a:spAutoFit/>
          </a:bodyPr>
          <a:lstStyle/>
          <a:p>
            <a:r>
              <a:rPr lang="en-US" sz="1400" b="1" dirty="0">
                <a:solidFill>
                  <a:schemeClr val="tx2"/>
                </a:solidFill>
              </a:rPr>
              <a:t>Israeli firm 'helped FBI crack San Bernardino gunman's cell phone without Apple's help'</a:t>
            </a:r>
          </a:p>
          <a:p>
            <a:r>
              <a:rPr lang="en-US" sz="1400" dirty="0" smtClean="0"/>
              <a:t>Israel's </a:t>
            </a:r>
            <a:r>
              <a:rPr lang="en-US" sz="1400" dirty="0" err="1"/>
              <a:t>Cellebrite</a:t>
            </a:r>
            <a:r>
              <a:rPr lang="en-US" sz="1400" dirty="0"/>
              <a:t> is a provider of mobile forensic </a:t>
            </a:r>
            <a:r>
              <a:rPr lang="en-US" sz="1400" dirty="0" smtClean="0"/>
              <a:t>software… </a:t>
            </a:r>
            <a:r>
              <a:rPr lang="en-US" sz="1400" dirty="0"/>
              <a:t>Does business with thousands of law enforcement and intelligence agencies, militaries and governments in more than 90 countries. </a:t>
            </a:r>
            <a:r>
              <a:rPr lang="en-US" sz="1400" dirty="0">
                <a:solidFill>
                  <a:schemeClr val="tx2"/>
                </a:solidFill>
              </a:rPr>
              <a:t>Daily Mail, 3/29/2016, </a:t>
            </a:r>
            <a:r>
              <a:rPr lang="en-US" sz="500" dirty="0">
                <a:solidFill>
                  <a:schemeClr val="tx2"/>
                </a:solidFill>
                <a:hlinkClick r:id="rId3"/>
              </a:rPr>
              <a:t>http://</a:t>
            </a:r>
            <a:r>
              <a:rPr lang="en-US" sz="500" dirty="0" smtClean="0">
                <a:solidFill>
                  <a:schemeClr val="tx2"/>
                </a:solidFill>
                <a:hlinkClick r:id="rId3"/>
              </a:rPr>
              <a:t>www.dailymail.co.uk/news/article-3514875/Israeli-firm-helped-FBI-crack-San-Bernardino-gunman-s-cellphone-without-Apple-s-help.html</a:t>
            </a:r>
            <a:r>
              <a:rPr lang="en-US" sz="500" dirty="0" smtClean="0">
                <a:solidFill>
                  <a:schemeClr val="tx2"/>
                </a:solidFill>
              </a:rPr>
              <a:t>  </a:t>
            </a:r>
          </a:p>
          <a:p>
            <a:endParaRPr lang="en-US" sz="500" dirty="0">
              <a:solidFill>
                <a:schemeClr val="tx2"/>
              </a:solidFill>
            </a:endParaRPr>
          </a:p>
          <a:p>
            <a:r>
              <a:rPr lang="en-US" sz="1600" dirty="0">
                <a:solidFill>
                  <a:schemeClr val="tx2"/>
                </a:solidFill>
              </a:rPr>
              <a:t>NSA shares raw intelligence including Americans' data with Israel, </a:t>
            </a:r>
            <a:r>
              <a:rPr lang="en-US" sz="1600" dirty="0" smtClean="0"/>
              <a:t>The Guardian, 9/11/2013, </a:t>
            </a:r>
            <a:r>
              <a:rPr lang="en-US" sz="800" dirty="0" smtClean="0">
                <a:hlinkClick r:id="rId4"/>
              </a:rPr>
              <a:t>https</a:t>
            </a:r>
            <a:r>
              <a:rPr lang="en-US" sz="800" dirty="0">
                <a:hlinkClick r:id="rId4"/>
              </a:rPr>
              <a:t>://</a:t>
            </a:r>
            <a:r>
              <a:rPr lang="en-US" sz="800" dirty="0" smtClean="0">
                <a:hlinkClick r:id="rId4"/>
              </a:rPr>
              <a:t>www.theguardian.com/world/2013/sep/11/nsa-americans-personal-data-israel-documents</a:t>
            </a:r>
            <a:r>
              <a:rPr lang="en-US" sz="800" dirty="0" smtClean="0"/>
              <a:t> </a:t>
            </a:r>
            <a:endParaRPr lang="en-US" sz="800" dirty="0"/>
          </a:p>
        </p:txBody>
      </p:sp>
      <p:cxnSp>
        <p:nvCxnSpPr>
          <p:cNvPr id="4" name="Straight Connector 3"/>
          <p:cNvCxnSpPr/>
          <p:nvPr/>
        </p:nvCxnSpPr>
        <p:spPr bwMode="auto">
          <a:xfrm>
            <a:off x="-6561" y="6477000"/>
            <a:ext cx="915056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Title 1"/>
          <p:cNvSpPr>
            <a:spLocks noGrp="1"/>
          </p:cNvSpPr>
          <p:nvPr>
            <p:ph type="title"/>
          </p:nvPr>
        </p:nvSpPr>
        <p:spPr>
          <a:xfrm>
            <a:off x="0" y="0"/>
            <a:ext cx="7010400" cy="1143000"/>
          </a:xfrm>
        </p:spPr>
        <p:txBody>
          <a:bodyPr/>
          <a:lstStyle/>
          <a:p>
            <a:r>
              <a:rPr lang="en-US" altLang="en-US" b="1" dirty="0" smtClean="0"/>
              <a:t>Jewish security network to be national model</a:t>
            </a:r>
            <a:endParaRPr lang="en-US" altLang="en-US" dirty="0" smtClean="0"/>
          </a:p>
        </p:txBody>
      </p:sp>
      <p:sp>
        <p:nvSpPr>
          <p:cNvPr id="277507" name="Content Placeholder 2"/>
          <p:cNvSpPr>
            <a:spLocks noGrp="1"/>
          </p:cNvSpPr>
          <p:nvPr>
            <p:ph idx="1"/>
          </p:nvPr>
        </p:nvSpPr>
        <p:spPr>
          <a:xfrm>
            <a:off x="0" y="1219200"/>
            <a:ext cx="7086600" cy="5638800"/>
          </a:xfrm>
        </p:spPr>
        <p:txBody>
          <a:bodyPr/>
          <a:lstStyle/>
          <a:p>
            <a:pPr>
              <a:buFontTx/>
              <a:buNone/>
            </a:pPr>
            <a:r>
              <a:rPr lang="en-US" altLang="en-US" sz="1700" dirty="0" smtClean="0"/>
              <a:t>“WASHINGTON (JTA) -- A Jewish security network will be used as a national model by the U.S. Department of Homeland Security.</a:t>
            </a:r>
          </a:p>
          <a:p>
            <a:pPr>
              <a:buFontTx/>
              <a:buNone/>
            </a:pPr>
            <a:r>
              <a:rPr lang="en-US" altLang="en-US" sz="1700" dirty="0" smtClean="0"/>
              <a:t>The Secure Community Network, established 4 1/2 years ago by the Conference of Presidents of Major American Jewish Organizations and the Jewish Federations of North America, will be expanded “to include other communities as well,” said Homeland Security Secretary Janet Napolitano in a speech late last month on preparedness.</a:t>
            </a:r>
          </a:p>
          <a:p>
            <a:pPr>
              <a:buFontTx/>
              <a:buNone/>
            </a:pPr>
            <a:r>
              <a:rPr lang="en-US" altLang="en-US" sz="1700" dirty="0" smtClean="0"/>
              <a:t>“They're a benchmark of what we'd like to be doing with other groups,” said William Flynn, acting assistant secretary of infrastructure protection for the Department of Homeland Security in an interview with JTA. “They've got a network and a means of reaching out -- they're proactive.”</a:t>
            </a:r>
          </a:p>
          <a:p>
            <a:pPr>
              <a:buFontTx/>
              <a:buNone/>
            </a:pPr>
            <a:r>
              <a:rPr lang="en-US" altLang="en-US" sz="1700" dirty="0" smtClean="0"/>
              <a:t>For example, Flynn said his department has 96 infrastructure security specialists throughout the United States that SCN has been connecting with local Jewish organizations for security reviews. Homeland Security also partners with SCN to hold webinars providing advice to Jewish groups on how to spot security risks. And the department has worked with SCN on special Jewish community events such as the annual JCC Maccabi Games.</a:t>
            </a:r>
          </a:p>
          <a:p>
            <a:pPr>
              <a:buFontTx/>
              <a:buNone/>
            </a:pPr>
            <a:r>
              <a:rPr lang="en-US" altLang="en-US" sz="1700" dirty="0" smtClean="0"/>
              <a:t>With a four-person staff, SCN also disseminates information it receives from Homeland Security on security threats through its alert system to more than 500 member institutions.”</a:t>
            </a:r>
          </a:p>
        </p:txBody>
      </p:sp>
      <p:pic>
        <p:nvPicPr>
          <p:cNvPr id="277508" name="Picture 5" descr="Homeland Security Secretary Janet Napolitano accepts certificates of appreciation from Secure Community Network officials Stephen Hoffman, center, and Paul Goldenberg. Napolitano cited SCN as a national model for security networ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0"/>
            <a:ext cx="21336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7509" name="TextBox 4"/>
          <p:cNvSpPr txBox="1">
            <a:spLocks noChangeArrowheads="1"/>
          </p:cNvSpPr>
          <p:nvPr/>
        </p:nvSpPr>
        <p:spPr bwMode="auto">
          <a:xfrm>
            <a:off x="7010400" y="1422400"/>
            <a:ext cx="2133600"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solidFill>
                  <a:schemeClr val="tx2"/>
                </a:solidFill>
              </a:rPr>
              <a:t>Homeland Security Secretary Janet Napolitano accepts certificates of appreciation from Secure Community Network officials Stephen Hoffman, center, and Paul Goldenberg. Napolitano cited SCN as a national model for security networks. (SCN) </a:t>
            </a:r>
          </a:p>
          <a:p>
            <a:pPr eaLnBrk="1" hangingPunct="1">
              <a:spcBef>
                <a:spcPct val="0"/>
              </a:spcBef>
              <a:buFontTx/>
              <a:buNone/>
            </a:pPr>
            <a:r>
              <a:rPr lang="en-US" altLang="en-US" sz="1600" dirty="0"/>
              <a:t>JTA, 10/12/2009,</a:t>
            </a:r>
            <a:endParaRPr lang="en-US" altLang="en-US" sz="1000" dirty="0"/>
          </a:p>
          <a:p>
            <a:pPr eaLnBrk="1" hangingPunct="1">
              <a:spcBef>
                <a:spcPct val="0"/>
              </a:spcBef>
              <a:buFontTx/>
              <a:buNone/>
            </a:pPr>
            <a:r>
              <a:rPr lang="en-US" altLang="en-US" sz="1000" dirty="0">
                <a:hlinkClick r:id="rId3"/>
              </a:rPr>
              <a:t>http://jta.org/news/article/2009/10/12/1008462/jewish-security-network</a:t>
            </a:r>
            <a:r>
              <a:rPr lang="en-US" altLang="en-US" sz="1000" dirty="0"/>
              <a:t> </a:t>
            </a:r>
          </a:p>
        </p:txBody>
      </p:sp>
      <p:cxnSp>
        <p:nvCxnSpPr>
          <p:cNvPr id="277510" name="Straight Connector 4"/>
          <p:cNvCxnSpPr>
            <a:cxnSpLocks noChangeShapeType="1"/>
          </p:cNvCxnSpPr>
          <p:nvPr/>
        </p:nvCxnSpPr>
        <p:spPr bwMode="auto">
          <a:xfrm>
            <a:off x="7010400" y="1422400"/>
            <a:ext cx="0" cy="5435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8530" name="Picture 2" descr="http://www.tabletmag.com/wp-content/plugins/fresh-page/files_flutter/1294206166nap.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500" y="19050"/>
            <a:ext cx="361950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8531" name="Rectangle 1"/>
          <p:cNvSpPr>
            <a:spLocks noChangeArrowheads="1"/>
          </p:cNvSpPr>
          <p:nvPr/>
        </p:nvSpPr>
        <p:spPr bwMode="auto">
          <a:xfrm>
            <a:off x="5524500" y="2447925"/>
            <a:ext cx="3652838"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solidFill>
                  <a:schemeClr val="tx2"/>
                </a:solidFill>
              </a:rPr>
              <a:t>[U.S. Homeland Security Secretary Janet] Napolitano and Israeli President Shimon Peres Monday---</a:t>
            </a:r>
            <a:r>
              <a:rPr lang="en-US" altLang="en-US" sz="2000" dirty="0" err="1"/>
              <a:t>Menahem</a:t>
            </a:r>
            <a:r>
              <a:rPr lang="en-US" altLang="en-US" sz="2000" dirty="0"/>
              <a:t> </a:t>
            </a:r>
            <a:r>
              <a:rPr lang="en-US" altLang="en-US" sz="2000" dirty="0" err="1"/>
              <a:t>Kahana</a:t>
            </a:r>
            <a:r>
              <a:rPr lang="en-US" altLang="en-US" sz="2000" dirty="0"/>
              <a:t>/AFP/Getty Images</a:t>
            </a:r>
          </a:p>
          <a:p>
            <a:pPr eaLnBrk="1" hangingPunct="1">
              <a:spcBef>
                <a:spcPct val="0"/>
              </a:spcBef>
              <a:buFontTx/>
              <a:buNone/>
            </a:pPr>
            <a:endParaRPr lang="en-US" altLang="en-US" sz="1000" dirty="0"/>
          </a:p>
          <a:p>
            <a:pPr eaLnBrk="1" hangingPunct="1">
              <a:spcBef>
                <a:spcPct val="0"/>
              </a:spcBef>
              <a:buFontTx/>
              <a:buNone/>
            </a:pPr>
            <a:r>
              <a:rPr lang="en-US" altLang="en-US" sz="1800" b="1" dirty="0">
                <a:solidFill>
                  <a:schemeClr val="tx2"/>
                </a:solidFill>
              </a:rPr>
              <a:t>Package to U.S. homeland security chief ignites in Washington </a:t>
            </a:r>
          </a:p>
          <a:p>
            <a:pPr eaLnBrk="1" hangingPunct="1">
              <a:spcBef>
                <a:spcPct val="0"/>
              </a:spcBef>
              <a:buFontTx/>
              <a:buNone/>
            </a:pPr>
            <a:r>
              <a:rPr lang="en-US" altLang="en-US" sz="1200" dirty="0"/>
              <a:t>Police say postal worker was tossing mail into a bin when package addressed to Janet Napolitano was discovered 'popping, smoking and with a brief flash of fire.'</a:t>
            </a:r>
          </a:p>
          <a:p>
            <a:pPr eaLnBrk="1" hangingPunct="1">
              <a:spcBef>
                <a:spcPct val="0"/>
              </a:spcBef>
              <a:buFontTx/>
              <a:buNone/>
            </a:pPr>
            <a:r>
              <a:rPr lang="en-US" altLang="en-US" sz="1200" dirty="0"/>
              <a:t>A package addressed to United States Homeland Security Secretary Janet Napolitano ignited on Friday at a postal facility in Washington, D.C. but was quickly extinguished and no one was injured, authorities said. </a:t>
            </a:r>
            <a:r>
              <a:rPr lang="en-US" altLang="en-US" sz="1200" dirty="0" err="1">
                <a:solidFill>
                  <a:schemeClr val="tx2"/>
                </a:solidFill>
              </a:rPr>
              <a:t>Haaretz</a:t>
            </a:r>
            <a:r>
              <a:rPr lang="en-US" altLang="en-US" sz="1200" dirty="0">
                <a:solidFill>
                  <a:schemeClr val="tx2"/>
                </a:solidFill>
              </a:rPr>
              <a:t>, 1/8/2011</a:t>
            </a:r>
            <a:r>
              <a:rPr lang="en-US" altLang="en-US" sz="1200" dirty="0"/>
              <a:t>, </a:t>
            </a:r>
            <a:r>
              <a:rPr lang="en-US" altLang="en-US" sz="1000" dirty="0">
                <a:hlinkClick r:id="rId3"/>
              </a:rPr>
              <a:t>http://www.haaretz.com/news/international/package-to-u-s-homeland-security-chief-ignites-in-washington-1.335865</a:t>
            </a:r>
            <a:r>
              <a:rPr lang="en-US" altLang="en-US" sz="1000" dirty="0"/>
              <a:t> </a:t>
            </a:r>
          </a:p>
        </p:txBody>
      </p:sp>
      <p:sp>
        <p:nvSpPr>
          <p:cNvPr id="278532" name="Rectangle 3"/>
          <p:cNvSpPr>
            <a:spLocks noChangeArrowheads="1"/>
          </p:cNvSpPr>
          <p:nvPr/>
        </p:nvSpPr>
        <p:spPr bwMode="auto">
          <a:xfrm>
            <a:off x="-11113" y="-6350"/>
            <a:ext cx="5535613" cy="697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U.S. Homeland Security Secretary </a:t>
            </a:r>
            <a:r>
              <a:rPr lang="en-US" altLang="en-US" sz="2800" b="1" dirty="0">
                <a:solidFill>
                  <a:srgbClr val="FFFF00"/>
                </a:solidFill>
              </a:rPr>
              <a:t>Napolitano s</a:t>
            </a:r>
            <a:r>
              <a:rPr lang="en-US" altLang="en-US" sz="2800" b="1" dirty="0">
                <a:solidFill>
                  <a:schemeClr val="tx2"/>
                </a:solidFill>
              </a:rPr>
              <a:t>aid she was impressed</a:t>
            </a:r>
          </a:p>
          <a:p>
            <a:pPr eaLnBrk="1" hangingPunct="1">
              <a:spcBef>
                <a:spcPct val="0"/>
              </a:spcBef>
              <a:buFontTx/>
              <a:buNone/>
            </a:pPr>
            <a:r>
              <a:rPr lang="en-US" altLang="en-US" sz="2700" dirty="0"/>
              <a:t>“Visiting Israel yesterday, Homeland Security Secretary Janet Napolitano confirmed the naysayers, </a:t>
            </a:r>
            <a:r>
              <a:rPr lang="en-US" altLang="en-US" sz="2700" dirty="0">
                <a:hlinkClick r:id="rId4"/>
              </a:rPr>
              <a:t>insisting</a:t>
            </a:r>
            <a:r>
              <a:rPr lang="en-US" altLang="en-US" sz="2700" dirty="0"/>
              <a:t>, “There are many differences in the United States system versus Israel. Part of that is driven by sheer size.” She did say she was impressed after receiving a security-focused tour of Ben </a:t>
            </a:r>
            <a:r>
              <a:rPr lang="en-US" altLang="en-US" sz="2700" dirty="0" err="1"/>
              <a:t>Gurion</a:t>
            </a:r>
            <a:r>
              <a:rPr lang="en-US" altLang="en-US" sz="2700" dirty="0"/>
              <a:t> Airport—a good reminder that security expertise is likely to be an increasing Israeli </a:t>
            </a:r>
            <a:r>
              <a:rPr lang="en-US" altLang="en-US" sz="2700" dirty="0">
                <a:hlinkClick r:id="rId5"/>
              </a:rPr>
              <a:t>export</a:t>
            </a:r>
            <a:r>
              <a:rPr lang="en-US" altLang="en-US" sz="2700" dirty="0"/>
              <a:t> over the coming years. Just don’t expect the whole system.” </a:t>
            </a:r>
            <a:r>
              <a:rPr lang="en-US" altLang="en-US" sz="2000" dirty="0"/>
              <a:t>Marc Tracy,  </a:t>
            </a:r>
            <a:r>
              <a:rPr lang="en-US" altLang="en-US" sz="2000" dirty="0">
                <a:solidFill>
                  <a:schemeClr val="tx2"/>
                </a:solidFill>
              </a:rPr>
              <a:t>Tablet, 1/5/2011</a:t>
            </a:r>
            <a:r>
              <a:rPr lang="en-US" altLang="en-US" sz="2000" dirty="0"/>
              <a:t>, </a:t>
            </a:r>
            <a:r>
              <a:rPr lang="en-US" altLang="en-US" sz="2000" dirty="0">
                <a:hlinkClick r:id="rId6"/>
              </a:rPr>
              <a:t>http://www.tabletmag.com/scroll/55104/we-have-seen-israeli-security-and-it-is-not-ours/</a:t>
            </a:r>
            <a:r>
              <a:rPr lang="en-US" altLang="en-US" sz="2000" dirty="0"/>
              <a:t> </a:t>
            </a:r>
            <a:endParaRPr lang="en-US" altLang="en-US" sz="2000" b="1" dirty="0"/>
          </a:p>
        </p:txBody>
      </p:sp>
      <p:cxnSp>
        <p:nvCxnSpPr>
          <p:cNvPr id="278533" name="Straight Connector 5"/>
          <p:cNvCxnSpPr>
            <a:cxnSpLocks noChangeShapeType="1"/>
          </p:cNvCxnSpPr>
          <p:nvPr/>
        </p:nvCxnSpPr>
        <p:spPr bwMode="auto">
          <a:xfrm>
            <a:off x="5524500" y="2447925"/>
            <a:ext cx="0" cy="44100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78534" name="Straight Connector 2"/>
          <p:cNvCxnSpPr>
            <a:cxnSpLocks noChangeShapeType="1"/>
          </p:cNvCxnSpPr>
          <p:nvPr/>
        </p:nvCxnSpPr>
        <p:spPr bwMode="auto">
          <a:xfrm>
            <a:off x="5524500" y="4114800"/>
            <a:ext cx="36195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Title 1"/>
          <p:cNvSpPr>
            <a:spLocks noGrp="1"/>
          </p:cNvSpPr>
          <p:nvPr>
            <p:ph type="title"/>
          </p:nvPr>
        </p:nvSpPr>
        <p:spPr>
          <a:xfrm>
            <a:off x="0" y="0"/>
            <a:ext cx="5810250" cy="1752600"/>
          </a:xfrm>
        </p:spPr>
        <p:txBody>
          <a:bodyPr/>
          <a:lstStyle/>
          <a:p>
            <a:r>
              <a:rPr lang="en-US" altLang="en-US" sz="4000" b="1" dirty="0" smtClean="0"/>
              <a:t>Jewish groups’ security adviser to lead U.S. foreign fighter task force</a:t>
            </a:r>
          </a:p>
        </p:txBody>
      </p:sp>
      <p:sp>
        <p:nvSpPr>
          <p:cNvPr id="279555" name="Content Placeholder 2"/>
          <p:cNvSpPr>
            <a:spLocks noGrp="1"/>
          </p:cNvSpPr>
          <p:nvPr>
            <p:ph idx="1"/>
          </p:nvPr>
        </p:nvSpPr>
        <p:spPr>
          <a:xfrm>
            <a:off x="0" y="1981200"/>
            <a:ext cx="6267450" cy="4876800"/>
          </a:xfrm>
        </p:spPr>
        <p:txBody>
          <a:bodyPr/>
          <a:lstStyle/>
          <a:p>
            <a:pPr marL="0" indent="0">
              <a:buFontTx/>
              <a:buNone/>
            </a:pPr>
            <a:r>
              <a:rPr lang="en-US" altLang="en-US" sz="1200" dirty="0" smtClean="0"/>
              <a:t>WASHINGTON (JTA) — A senior security official for national Jewish umbrella groups was named to help lead a U.S. Department of Homeland Security task force on foreign fighters. </a:t>
            </a:r>
          </a:p>
          <a:p>
            <a:pPr marL="0" indent="0">
              <a:buFontTx/>
              <a:buNone/>
            </a:pPr>
            <a:endParaRPr lang="en-US" altLang="en-US" sz="1200" dirty="0" smtClean="0"/>
          </a:p>
          <a:p>
            <a:pPr marL="0" indent="0">
              <a:buFontTx/>
              <a:buNone/>
            </a:pPr>
            <a:r>
              <a:rPr lang="en-US" altLang="en-US" sz="1200" dirty="0" err="1" smtClean="0"/>
              <a:t>Jeh</a:t>
            </a:r>
            <a:r>
              <a:rPr lang="en-US" altLang="en-US" sz="1200" dirty="0" smtClean="0"/>
              <a:t> Jonson, the Homeland Security secretary, named Paul Goldenberg, who heads the Secure Community Network, to co-chair the U.S. Department of Homeland Security Foreign Fighter Task Force. </a:t>
            </a:r>
          </a:p>
          <a:p>
            <a:pPr marL="0" indent="0">
              <a:buFontTx/>
              <a:buNone/>
            </a:pPr>
            <a:endParaRPr lang="en-US" altLang="en-US" sz="1200" dirty="0" smtClean="0"/>
          </a:p>
          <a:p>
            <a:pPr marL="0" indent="0">
              <a:buFontTx/>
              <a:buNone/>
            </a:pPr>
            <a:r>
              <a:rPr lang="en-US" altLang="en-US" sz="1200" dirty="0" smtClean="0"/>
              <a:t>The task force was announced Tuesday in the Federal Register and SCN, an initiative of the Jewish Federations of North America and the Conference of Presidents of Major American Jewish Organizations, announced Goldenberg’s leadership role on Thursday. </a:t>
            </a:r>
          </a:p>
          <a:p>
            <a:pPr marL="0" indent="0">
              <a:buFontTx/>
              <a:buNone/>
            </a:pPr>
            <a:endParaRPr lang="en-US" altLang="en-US" sz="1200" dirty="0" smtClean="0"/>
          </a:p>
          <a:p>
            <a:pPr marL="0" indent="0">
              <a:buFontTx/>
              <a:buNone/>
            </a:pPr>
            <a:r>
              <a:rPr lang="en-US" altLang="en-US" sz="1200" dirty="0" smtClean="0"/>
              <a:t>“Foreign fighters, as seen so prevalently fighting alongside the Islamic State, present an unparalleled security challenge for the U.S and one that intelligence, counterterrorism officials, law enforcement and communities may be dealing with for years to come,” Goldenberg said in the SCN release. </a:t>
            </a:r>
          </a:p>
          <a:p>
            <a:pPr marL="0" indent="0">
              <a:buFontTx/>
              <a:buNone/>
            </a:pPr>
            <a:endParaRPr lang="en-US" altLang="en-US" sz="1200" dirty="0" smtClean="0"/>
          </a:p>
          <a:p>
            <a:pPr marL="0" indent="0">
              <a:buFontTx/>
              <a:buNone/>
            </a:pPr>
            <a:r>
              <a:rPr lang="en-US" altLang="en-US" sz="1200" dirty="0" smtClean="0"/>
              <a:t>The task force, the release said, will address strategies to keep Americans from joining foreign militant groups, assess border, immigration and transportation security policies, and recommend strategies to keep fighters returned from abroad from carrying out violence in their communities. </a:t>
            </a:r>
          </a:p>
          <a:p>
            <a:pPr marL="0" indent="0">
              <a:buFontTx/>
              <a:buNone/>
            </a:pPr>
            <a:endParaRPr lang="en-US" altLang="en-US" sz="1200" dirty="0" smtClean="0"/>
          </a:p>
          <a:p>
            <a:pPr marL="0" indent="0">
              <a:buFontTx/>
              <a:buNone/>
            </a:pPr>
            <a:r>
              <a:rPr lang="en-US" altLang="en-US" sz="1200" dirty="0" smtClean="0"/>
              <a:t>Goldenberg, who also serves on the DHS’ Faith-Based Advisory and Communications Committee, has a background in law enforcement, at one time heading the bias crimes office for the New Jersey attorney general. </a:t>
            </a:r>
            <a:r>
              <a:rPr lang="en-US" altLang="en-US" sz="1000" dirty="0" smtClean="0">
                <a:solidFill>
                  <a:schemeClr val="tx2"/>
                </a:solidFill>
              </a:rPr>
              <a:t>JTA, 11/20/2014, </a:t>
            </a:r>
            <a:r>
              <a:rPr lang="en-US" altLang="en-US" sz="1000" dirty="0" smtClean="0">
                <a:solidFill>
                  <a:schemeClr val="tx2"/>
                </a:solidFill>
                <a:hlinkClick r:id="rId2"/>
              </a:rPr>
              <a:t>http://www.jta.org/2014/11/20/news-opinion/united-states/jewish-groups-security-adviser-to-lead-u-s-foreign-fighter-task-force</a:t>
            </a:r>
            <a:r>
              <a:rPr lang="en-US" altLang="en-US" sz="1000" dirty="0" smtClean="0">
                <a:solidFill>
                  <a:schemeClr val="tx2"/>
                </a:solidFill>
              </a:rPr>
              <a:t> </a:t>
            </a:r>
          </a:p>
          <a:p>
            <a:pPr marL="0" indent="0">
              <a:buFontTx/>
              <a:buNone/>
            </a:pPr>
            <a:endParaRPr lang="en-US" altLang="en-US" sz="1200" dirty="0" smtClean="0"/>
          </a:p>
        </p:txBody>
      </p:sp>
      <p:pic>
        <p:nvPicPr>
          <p:cNvPr id="279556" name="Picture 2" descr="Paul Goldenberg (Courtesy SC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7450" y="0"/>
            <a:ext cx="287655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9557" name="Rectangle 3"/>
          <p:cNvSpPr>
            <a:spLocks noChangeArrowheads="1"/>
          </p:cNvSpPr>
          <p:nvPr/>
        </p:nvSpPr>
        <p:spPr bwMode="auto">
          <a:xfrm>
            <a:off x="6267450" y="3352800"/>
            <a:ext cx="287655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100" b="1">
                <a:solidFill>
                  <a:schemeClr val="tx2"/>
                </a:solidFill>
              </a:rPr>
              <a:t>Paul Goldenberg (Courtesy SCN)</a:t>
            </a:r>
          </a:p>
        </p:txBody>
      </p:sp>
    </p:spTree>
  </p:cSld>
  <p:clrMapOvr>
    <a:masterClrMapping/>
  </p:clrMapOvr>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0578" name="Picture 2" descr="http://www.washingtonpost.com/wp-srv/special/politics/prism-collection-documents/images/prism-slid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9525"/>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0579" name="Rectangle 1"/>
          <p:cNvSpPr>
            <a:spLocks noChangeArrowheads="1"/>
          </p:cNvSpPr>
          <p:nvPr/>
        </p:nvSpPr>
        <p:spPr bwMode="auto">
          <a:xfrm>
            <a:off x="0" y="9525"/>
            <a:ext cx="4572000" cy="707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Documents: U.S. mining data from 9 leading Internet firms; companies deny knowledge</a:t>
            </a:r>
          </a:p>
          <a:p>
            <a:pPr eaLnBrk="1" hangingPunct="1">
              <a:spcBef>
                <a:spcPct val="0"/>
              </a:spcBef>
              <a:buFontTx/>
              <a:buNone/>
            </a:pPr>
            <a:endParaRPr lang="en-US" altLang="en-US" sz="1800" b="1" dirty="0">
              <a:solidFill>
                <a:schemeClr val="tx2"/>
              </a:solidFill>
            </a:endParaRPr>
          </a:p>
          <a:p>
            <a:pPr eaLnBrk="1" hangingPunct="1">
              <a:spcBef>
                <a:spcPct val="0"/>
              </a:spcBef>
              <a:buFontTx/>
              <a:buNone/>
            </a:pPr>
            <a:r>
              <a:rPr lang="en-US" altLang="en-US" sz="1600" dirty="0"/>
              <a:t>The National Security Agency and the FBI are tapping directly into the central servers of nine leading U.S. Internet companies, extracting audio and video chats, photographs, e-mails, documents, and connection logs that enable analysts to track foreign targets, according to a top-secret document obtained by The Washington Post.</a:t>
            </a:r>
          </a:p>
          <a:p>
            <a:pPr eaLnBrk="1" hangingPunct="1">
              <a:spcBef>
                <a:spcPct val="0"/>
              </a:spcBef>
              <a:buFontTx/>
              <a:buNone/>
            </a:pPr>
            <a:r>
              <a:rPr lang="en-US" altLang="en-US" sz="1600" dirty="0"/>
              <a:t>The program, code-named PRISM, has not been made public until now. It may be the first of its kind. The NSA prides itself on stealing secrets and breaking codes, and it is accustomed to corporate partnerships that help it divert data traffic or sidestep barriers. But there has never been a Google or Facebook before, and it is unlikely that there are richer troves of valuable intelligence than the ones in Silicon Valley.</a:t>
            </a:r>
          </a:p>
          <a:p>
            <a:pPr eaLnBrk="1" hangingPunct="1">
              <a:spcBef>
                <a:spcPct val="0"/>
              </a:spcBef>
              <a:buFontTx/>
              <a:buNone/>
            </a:pPr>
            <a:r>
              <a:rPr lang="en-US" altLang="en-US" sz="1600" dirty="0"/>
              <a:t>Equally unusual is the way the NSA extracts what it wants, according to the document: “Collection directly from the servers of these U.S. Service Providers: Microsoft, Yahoo, Google, Facebook, </a:t>
            </a:r>
            <a:r>
              <a:rPr lang="en-US" altLang="en-US" sz="1600" dirty="0" err="1"/>
              <a:t>PalTalk</a:t>
            </a:r>
            <a:r>
              <a:rPr lang="en-US" altLang="en-US" sz="1600" dirty="0"/>
              <a:t>, AOL, Skype, YouTube, Apple.” </a:t>
            </a:r>
          </a:p>
          <a:p>
            <a:pPr eaLnBrk="1" hangingPunct="1">
              <a:spcBef>
                <a:spcPct val="0"/>
              </a:spcBef>
              <a:buFontTx/>
              <a:buNone/>
            </a:pPr>
            <a:r>
              <a:rPr lang="en-US" altLang="en-US" sz="1200" dirty="0">
                <a:hlinkClick r:id="rId3"/>
              </a:rPr>
              <a:t>http://www.washingtonpost.com/investigations/us-intelligence-mining-data-from-nine-us-internet-companies-in-broad-secret-program/2013/06/06/3a0c0da8-cebf-11e2-8845-d970ccb04497_story.html</a:t>
            </a:r>
            <a:r>
              <a:rPr lang="en-US" altLang="en-US" sz="1200" dirty="0"/>
              <a:t> </a:t>
            </a:r>
          </a:p>
        </p:txBody>
      </p:sp>
      <p:sp>
        <p:nvSpPr>
          <p:cNvPr id="4" name="TextBox 3"/>
          <p:cNvSpPr txBox="1"/>
          <p:nvPr/>
        </p:nvSpPr>
        <p:spPr>
          <a:xfrm>
            <a:off x="4572000" y="3581400"/>
            <a:ext cx="4572000" cy="3278188"/>
          </a:xfrm>
          <a:prstGeom prst="rect">
            <a:avLst/>
          </a:prstGeom>
          <a:noFill/>
        </p:spPr>
        <p:txBody>
          <a:bodyPr>
            <a:spAutoFit/>
          </a:bodyPr>
          <a:lstStyle/>
          <a:p>
            <a:pPr>
              <a:defRPr/>
            </a:pPr>
            <a:r>
              <a:rPr lang="en-US" sz="1600" b="1" dirty="0">
                <a:solidFill>
                  <a:schemeClr val="tx2"/>
                </a:solidFill>
              </a:rPr>
              <a:t>NSA collecting phone records of millions of Verizon customers daily</a:t>
            </a:r>
          </a:p>
          <a:p>
            <a:pPr>
              <a:defRPr/>
            </a:pPr>
            <a:r>
              <a:rPr lang="en-US" sz="1600" dirty="0"/>
              <a:t>Exclusive: Top secret court order requiring Verizon to hand over all call data shows scale of domestic surveillance under Obama--</a:t>
            </a:r>
            <a:r>
              <a:rPr lang="en-US" sz="1000" dirty="0">
                <a:hlinkClick r:id="rId4"/>
              </a:rPr>
              <a:t>http://www.guardian.co.uk/world/2013/jun/06/nsa-phone-records-verizon-court-order</a:t>
            </a:r>
            <a:r>
              <a:rPr lang="en-US" sz="1000" dirty="0"/>
              <a:t> </a:t>
            </a:r>
          </a:p>
          <a:p>
            <a:pPr>
              <a:defRPr/>
            </a:pPr>
            <a:endParaRPr lang="en-US" sz="1600" dirty="0"/>
          </a:p>
          <a:p>
            <a:pPr>
              <a:defRPr/>
            </a:pPr>
            <a:r>
              <a:rPr lang="en-US" sz="1600" b="1" dirty="0">
                <a:solidFill>
                  <a:schemeClr val="tx2"/>
                </a:solidFill>
              </a:rPr>
              <a:t>Dianne Feinstein, the Democratic chairwoman of the Senate intelligence committee, said the Verizon court order had been in place for seven years. "People want the homeland kept safe</a:t>
            </a:r>
            <a:r>
              <a:rPr lang="en-US" sz="1600" dirty="0"/>
              <a:t>," Feinstein said. </a:t>
            </a:r>
          </a:p>
          <a:p>
            <a:pPr>
              <a:defRPr/>
            </a:pPr>
            <a:r>
              <a:rPr lang="en-US" sz="1050" dirty="0">
                <a:hlinkClick r:id="rId5"/>
              </a:rPr>
              <a:t>http://www.guardian.co.uk/world/2013/jun/06/obama-administration-nsa-verizon-records</a:t>
            </a:r>
            <a:r>
              <a:rPr lang="en-US" sz="1050" dirty="0"/>
              <a:t> </a:t>
            </a:r>
          </a:p>
        </p:txBody>
      </p:sp>
      <p:cxnSp>
        <p:nvCxnSpPr>
          <p:cNvPr id="280581" name="Straight Connector 5"/>
          <p:cNvCxnSpPr>
            <a:cxnSpLocks noChangeShapeType="1"/>
          </p:cNvCxnSpPr>
          <p:nvPr/>
        </p:nvCxnSpPr>
        <p:spPr bwMode="auto">
          <a:xfrm>
            <a:off x="4572000" y="3581400"/>
            <a:ext cx="4572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0582" name="Straight Connector 7"/>
          <p:cNvCxnSpPr>
            <a:cxnSpLocks noChangeShapeType="1"/>
          </p:cNvCxnSpPr>
          <p:nvPr/>
        </p:nvCxnSpPr>
        <p:spPr bwMode="auto">
          <a:xfrm>
            <a:off x="4572000" y="3581400"/>
            <a:ext cx="0" cy="3276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0583" name="Straight Connector 9"/>
          <p:cNvCxnSpPr>
            <a:cxnSpLocks noChangeShapeType="1"/>
          </p:cNvCxnSpPr>
          <p:nvPr/>
        </p:nvCxnSpPr>
        <p:spPr bwMode="auto">
          <a:xfrm>
            <a:off x="4572000" y="5105400"/>
            <a:ext cx="4572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TextBox 2"/>
          <p:cNvSpPr txBox="1">
            <a:spLocks noChangeArrowheads="1"/>
          </p:cNvSpPr>
          <p:nvPr/>
        </p:nvSpPr>
        <p:spPr bwMode="auto">
          <a:xfrm>
            <a:off x="0" y="15875"/>
            <a:ext cx="9144000" cy="5339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rgbClr val="FFFF00"/>
                </a:solidFill>
              </a:rPr>
              <a:t>Shady Companies With Ties to Israel Wiretap the U.S. for the NSA  </a:t>
            </a:r>
          </a:p>
          <a:p>
            <a:pPr eaLnBrk="1" hangingPunct="1">
              <a:spcBef>
                <a:spcPct val="0"/>
              </a:spcBef>
              <a:buFontTx/>
              <a:buNone/>
            </a:pPr>
            <a:r>
              <a:rPr lang="en-US" altLang="en-US" sz="1100" dirty="0"/>
              <a:t>Army General Keith Alexander, the director of the NSA, is having a busy year — hopping around the country, cutting ribbons at secret bases and bringing to life the agency’s greatly expanded eavesdropping network</a:t>
            </a:r>
            <a:r>
              <a:rPr lang="en-US" altLang="en-US" sz="1100" dirty="0" smtClean="0"/>
              <a:t>. In </a:t>
            </a:r>
            <a:r>
              <a:rPr lang="en-US" altLang="en-US" sz="1100" dirty="0"/>
              <a:t>January he dedicated the new $358 million CAPT Joseph J. </a:t>
            </a:r>
            <a:r>
              <a:rPr lang="en-US" altLang="en-US" sz="1100" dirty="0" err="1"/>
              <a:t>Rochefort</a:t>
            </a:r>
            <a:r>
              <a:rPr lang="en-US" altLang="en-US" sz="1100" dirty="0"/>
              <a:t> Building at NSA Hawaii, and in March he unveiled the 604,000-square-foot John Whitelaw Building at NSA Georgia</a:t>
            </a:r>
            <a:r>
              <a:rPr lang="en-US" altLang="en-US" sz="1100" dirty="0" smtClean="0"/>
              <a:t>. Designed </a:t>
            </a:r>
            <a:r>
              <a:rPr lang="en-US" altLang="en-US" sz="1100" dirty="0"/>
              <a:t>to house about 4,000 earphone-clad intercept operators, analysts and other specialists, many of them employed by private contractors, it will have a 2,800-square-foot fitness center open 24/7, 47 conference rooms and VTCs, and “22 caves,” according to an NSA brochure from the event. No television news cameras were allowed within two miles of the ceremony</a:t>
            </a:r>
            <a:r>
              <a:rPr lang="en-US" altLang="en-US" sz="1100" dirty="0" smtClean="0"/>
              <a:t>… According </a:t>
            </a:r>
            <a:r>
              <a:rPr lang="en-US" altLang="en-US" sz="1100" dirty="0"/>
              <a:t>to a former Verizon employee briefed on the program, </a:t>
            </a:r>
            <a:r>
              <a:rPr lang="en-US" altLang="en-US" sz="1100" dirty="0" err="1"/>
              <a:t>Verint</a:t>
            </a:r>
            <a:r>
              <a:rPr lang="en-US" altLang="en-US" sz="1100" dirty="0"/>
              <a:t>, owned by Comverse Technology, taps the communication lines at Verizon, which I first reported in my book The Shadow Factory in 2008. </a:t>
            </a:r>
            <a:r>
              <a:rPr lang="en-US" altLang="en-US" sz="1100" dirty="0" err="1"/>
              <a:t>Verint</a:t>
            </a:r>
            <a:r>
              <a:rPr lang="en-US" altLang="en-US" sz="1100" dirty="0"/>
              <a:t> did not return a call seeking comment, while Verizon said it does not comment on such matters</a:t>
            </a:r>
            <a:r>
              <a:rPr lang="en-US" altLang="en-US" sz="1100" dirty="0" smtClean="0"/>
              <a:t>. At </a:t>
            </a:r>
            <a:r>
              <a:rPr lang="en-US" altLang="en-US" sz="1100" dirty="0"/>
              <a:t>AT&amp;T the wiretapping rooms are powered by software and hardware from </a:t>
            </a:r>
            <a:r>
              <a:rPr lang="en-US" altLang="en-US" sz="1100" dirty="0" err="1"/>
              <a:t>Narus</a:t>
            </a:r>
            <a:r>
              <a:rPr lang="en-US" altLang="en-US" sz="1100" dirty="0"/>
              <a:t>, now owned by Boeing, a discovery made by AT&amp;T whistleblower Mark Klein in 2004. </a:t>
            </a:r>
            <a:r>
              <a:rPr lang="en-US" altLang="en-US" sz="1100" dirty="0" err="1"/>
              <a:t>Narus</a:t>
            </a:r>
            <a:r>
              <a:rPr lang="en-US" altLang="en-US" sz="1100" dirty="0"/>
              <a:t> did not return a call seeking comment</a:t>
            </a:r>
            <a:r>
              <a:rPr lang="en-US" altLang="en-US" sz="1100" dirty="0" smtClean="0"/>
              <a:t>. What </a:t>
            </a:r>
            <a:r>
              <a:rPr lang="en-US" altLang="en-US" sz="1100" dirty="0"/>
              <a:t>is especially troubling is that both companies have had extensive ties to Israel, as well as links to that country’s intelligence service, a country with a long and aggressive history of spying on the U.S</a:t>
            </a:r>
            <a:r>
              <a:rPr lang="en-US" altLang="en-US" sz="1100" dirty="0" smtClean="0"/>
              <a:t>. In </a:t>
            </a:r>
            <a:r>
              <a:rPr lang="en-US" altLang="en-US" sz="1100" dirty="0"/>
              <a:t>fact, according to </a:t>
            </a:r>
            <a:r>
              <a:rPr lang="en-US" altLang="en-US" sz="1100" dirty="0" err="1"/>
              <a:t>Binney</a:t>
            </a:r>
            <a:r>
              <a:rPr lang="en-US" altLang="en-US" sz="1100" dirty="0"/>
              <a:t>, the advanced analytical and data mining software the NSA had developed for both its worldwide and international eavesdropping operations was secretly passed to Israel by a mid-level employee, apparently with close connections to the country. The employee, a technical director in the Operations Directorate, “who was a very strong supporter of Israel,” said </a:t>
            </a:r>
            <a:r>
              <a:rPr lang="en-US" altLang="en-US" sz="1100" dirty="0" err="1"/>
              <a:t>Binney</a:t>
            </a:r>
            <a:r>
              <a:rPr lang="en-US" altLang="en-US" sz="1100" dirty="0"/>
              <a:t>, “gave, unbeknownst to us, he gave the software that we had, doing these fast rates, to the Israelis</a:t>
            </a:r>
            <a:r>
              <a:rPr lang="en-US" altLang="en-US" sz="1100" dirty="0" smtClean="0"/>
              <a:t>.”... But </a:t>
            </a:r>
            <a:r>
              <a:rPr lang="en-US" altLang="en-US" sz="1100" dirty="0" err="1"/>
              <a:t>Binney</a:t>
            </a:r>
            <a:r>
              <a:rPr lang="en-US" altLang="en-US" sz="1100" dirty="0"/>
              <a:t> now suspects that Israeli intelligence in turn passed the technology on to Israeli companies who operate in countries around the world, including the U.S. In return, the companies could act as extensions of Israeli intelligence and pass critical military, economic and diplomatic information back to them. “And then five years later, four or five years later, you see a </a:t>
            </a:r>
            <a:r>
              <a:rPr lang="en-US" altLang="en-US" sz="1100" dirty="0" err="1"/>
              <a:t>Narus</a:t>
            </a:r>
            <a:r>
              <a:rPr lang="en-US" altLang="en-US" sz="1100" dirty="0"/>
              <a:t> device,” he said. “I think there’s a connection there, we don’t know for sure</a:t>
            </a:r>
            <a:r>
              <a:rPr lang="en-US" altLang="en-US" sz="1100" dirty="0" smtClean="0"/>
              <a:t>.” </a:t>
            </a:r>
            <a:r>
              <a:rPr lang="en-US" altLang="en-US" sz="1100" dirty="0" err="1" smtClean="0"/>
              <a:t>Narus</a:t>
            </a:r>
            <a:r>
              <a:rPr lang="en-US" altLang="en-US" sz="1100" dirty="0" smtClean="0"/>
              <a:t> </a:t>
            </a:r>
            <a:r>
              <a:rPr lang="en-US" altLang="en-US" sz="1100" dirty="0"/>
              <a:t>was formed in Israel in November 1997 by six Israelis with much of its money coming from Walden Israel, an Israeli venture capital company. Its founder and former chairman, Ori Cohen, once told Israel’s Fortune Magazine that his partners have done technology work for Israeli intelligence. And among the five founders was Stanislav </a:t>
            </a:r>
            <a:r>
              <a:rPr lang="en-US" altLang="en-US" sz="1100" dirty="0" err="1"/>
              <a:t>Khirman</a:t>
            </a:r>
            <a:r>
              <a:rPr lang="en-US" altLang="en-US" sz="1100" dirty="0"/>
              <a:t>, a husky, bearded Russian who had previously worked for </a:t>
            </a:r>
            <a:r>
              <a:rPr lang="en-US" altLang="en-US" sz="1100" dirty="0" err="1"/>
              <a:t>Elta</a:t>
            </a:r>
            <a:r>
              <a:rPr lang="en-US" altLang="en-US" sz="1100" dirty="0"/>
              <a:t> Systems, Inc. A division of Israel Aerospace Industries, Ltd., </a:t>
            </a:r>
            <a:r>
              <a:rPr lang="en-US" altLang="en-US" sz="1100" dirty="0" err="1"/>
              <a:t>Elta</a:t>
            </a:r>
            <a:r>
              <a:rPr lang="en-US" altLang="en-US" sz="1100" dirty="0"/>
              <a:t> specializes in developing advanced eavesdropping systems for Israeli defense and intelligence organizations. At </a:t>
            </a:r>
            <a:r>
              <a:rPr lang="en-US" altLang="en-US" sz="1100" dirty="0" err="1"/>
              <a:t>Narus</a:t>
            </a:r>
            <a:r>
              <a:rPr lang="en-US" altLang="en-US" sz="1100" dirty="0"/>
              <a:t>, </a:t>
            </a:r>
            <a:r>
              <a:rPr lang="en-US" altLang="en-US" sz="1100" dirty="0" err="1"/>
              <a:t>Khirman</a:t>
            </a:r>
            <a:r>
              <a:rPr lang="en-US" altLang="en-US" sz="1100" dirty="0"/>
              <a:t> became the chief technology officer…. </a:t>
            </a:r>
            <a:r>
              <a:rPr lang="en-US" altLang="en-US" sz="1100" b="1" dirty="0">
                <a:solidFill>
                  <a:schemeClr val="tx2"/>
                </a:solidFill>
              </a:rPr>
              <a:t>So take the NSA’s assurances as you will</a:t>
            </a:r>
            <a:r>
              <a:rPr lang="en-US" altLang="en-US" sz="1100" b="1" dirty="0" smtClean="0">
                <a:solidFill>
                  <a:schemeClr val="tx2"/>
                </a:solidFill>
              </a:rPr>
              <a:t>. But </a:t>
            </a:r>
            <a:r>
              <a:rPr lang="en-US" altLang="en-US" sz="1100" b="1" dirty="0">
                <a:solidFill>
                  <a:schemeClr val="tx2"/>
                </a:solidFill>
              </a:rPr>
              <a:t>as NSA director Alexander flies around the country, scissors in hand, opening one top-secret, outsourced eavesdropping center after another, someone might want to ask the question no one in Congress seems willing to ask: Who’s listening to the listeners</a:t>
            </a:r>
            <a:r>
              <a:rPr lang="en-US" altLang="en-US" sz="1100" b="1" dirty="0" smtClean="0">
                <a:solidFill>
                  <a:schemeClr val="tx2"/>
                </a:solidFill>
              </a:rPr>
              <a:t>?  </a:t>
            </a:r>
            <a:r>
              <a:rPr lang="en-US" altLang="en-US" sz="1100" b="1" dirty="0" smtClean="0"/>
              <a:t>WIRED, 4/3/2012, </a:t>
            </a:r>
            <a:r>
              <a:rPr lang="en-US" altLang="en-US" sz="1100" dirty="0" smtClean="0">
                <a:hlinkClick r:id="rId2"/>
              </a:rPr>
              <a:t>http</a:t>
            </a:r>
            <a:r>
              <a:rPr lang="en-US" altLang="en-US" sz="1100" dirty="0">
                <a:hlinkClick r:id="rId2"/>
              </a:rPr>
              <a:t>://</a:t>
            </a:r>
            <a:r>
              <a:rPr lang="en-US" altLang="en-US" sz="1100" dirty="0" smtClean="0">
                <a:hlinkClick r:id="rId2"/>
              </a:rPr>
              <a:t>www.wired.com/threatlevel/2012/04/shady-companies-nsa/all/1</a:t>
            </a:r>
            <a:r>
              <a:rPr lang="en-US" altLang="en-US" sz="1100" dirty="0" smtClean="0"/>
              <a:t>   </a:t>
            </a:r>
            <a:endParaRPr lang="en-US" altLang="en-US" sz="1100" dirty="0"/>
          </a:p>
        </p:txBody>
      </p:sp>
      <p:sp>
        <p:nvSpPr>
          <p:cNvPr id="281603" name="TextBox 3"/>
          <p:cNvSpPr txBox="1">
            <a:spLocks noChangeArrowheads="1"/>
          </p:cNvSpPr>
          <p:nvPr/>
        </p:nvSpPr>
        <p:spPr bwMode="auto">
          <a:xfrm>
            <a:off x="-22225" y="5257562"/>
            <a:ext cx="9166225"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rgbClr val="FFFF00"/>
                </a:solidFill>
              </a:rPr>
              <a:t>What was the Israeli involvement in collecting U.S. communications intel for NSA?  </a:t>
            </a:r>
          </a:p>
          <a:p>
            <a:pPr eaLnBrk="1" hangingPunct="1">
              <a:spcBef>
                <a:spcPct val="0"/>
              </a:spcBef>
              <a:buFontTx/>
              <a:buNone/>
            </a:pPr>
            <a:r>
              <a:rPr lang="en-US" altLang="en-US" sz="1000" dirty="0"/>
              <a:t>Israeli high-tech firms </a:t>
            </a:r>
            <a:r>
              <a:rPr lang="en-US" altLang="en-US" sz="1000" dirty="0" err="1"/>
              <a:t>Verint</a:t>
            </a:r>
            <a:r>
              <a:rPr lang="en-US" altLang="en-US" sz="1000" dirty="0"/>
              <a:t> and </a:t>
            </a:r>
            <a:r>
              <a:rPr lang="en-US" altLang="en-US" sz="1000" dirty="0" err="1"/>
              <a:t>Narus</a:t>
            </a:r>
            <a:r>
              <a:rPr lang="en-US" altLang="en-US" sz="1000" dirty="0"/>
              <a:t> have had connections with U.S. companies and Israeli intelligence in the past, and ties between the countries' intelligence agencies remain strong.  Were Israeli companies </a:t>
            </a:r>
            <a:r>
              <a:rPr lang="en-US" altLang="en-US" sz="1000" dirty="0" err="1"/>
              <a:t>Verint</a:t>
            </a:r>
            <a:r>
              <a:rPr lang="en-US" altLang="en-US" sz="1000" dirty="0"/>
              <a:t> and </a:t>
            </a:r>
            <a:r>
              <a:rPr lang="en-US" altLang="en-US" sz="1000" dirty="0" err="1"/>
              <a:t>Narus</a:t>
            </a:r>
            <a:r>
              <a:rPr lang="en-US" altLang="en-US" sz="1000" dirty="0"/>
              <a:t> the ones that collected information from the U.S. communications network for the National Security Agency? </a:t>
            </a:r>
          </a:p>
          <a:p>
            <a:pPr eaLnBrk="1" hangingPunct="1">
              <a:spcBef>
                <a:spcPct val="0"/>
              </a:spcBef>
              <a:buFontTx/>
              <a:buNone/>
            </a:pPr>
            <a:r>
              <a:rPr lang="en-US" altLang="en-US" sz="1000" dirty="0"/>
              <a:t>According to an article in the American technology magazine "Wired" from April 2012, two Israeli companies – which the magazine describes as having close connections to the Israeli security community – conduct bugging and wiretapping for the NSA... Both </a:t>
            </a:r>
            <a:r>
              <a:rPr lang="en-US" altLang="en-US" sz="1000" dirty="0" err="1"/>
              <a:t>Verint</a:t>
            </a:r>
            <a:r>
              <a:rPr lang="en-US" altLang="en-US" sz="1000" dirty="0"/>
              <a:t> and </a:t>
            </a:r>
            <a:r>
              <a:rPr lang="en-US" altLang="en-US" sz="1000" dirty="0" err="1"/>
              <a:t>Narus</a:t>
            </a:r>
            <a:r>
              <a:rPr lang="en-US" altLang="en-US" sz="1000" dirty="0"/>
              <a:t> have ties to the Israeli intelligence agency and the Israel Defense Forces intelligence-gathering unit 8200. </a:t>
            </a:r>
            <a:r>
              <a:rPr lang="en-US" altLang="en-US" sz="1000" dirty="0" err="1">
                <a:solidFill>
                  <a:srgbClr val="FFFF00"/>
                </a:solidFill>
              </a:rPr>
              <a:t>Haaretz</a:t>
            </a:r>
            <a:r>
              <a:rPr lang="en-US" altLang="en-US" sz="1000" dirty="0">
                <a:solidFill>
                  <a:srgbClr val="FFFF00"/>
                </a:solidFill>
              </a:rPr>
              <a:t>, June 8, 2013, </a:t>
            </a:r>
            <a:r>
              <a:rPr lang="en-US" altLang="en-US" sz="1000" dirty="0" smtClean="0">
                <a:solidFill>
                  <a:srgbClr val="FFFF00"/>
                </a:solidFill>
              </a:rPr>
              <a:t> </a:t>
            </a:r>
            <a:r>
              <a:rPr lang="en-US" altLang="en-US" sz="800" dirty="0" smtClean="0">
                <a:hlinkClick r:id="rId3"/>
              </a:rPr>
              <a:t>http</a:t>
            </a:r>
            <a:r>
              <a:rPr lang="en-US" altLang="en-US" sz="800" dirty="0">
                <a:hlinkClick r:id="rId3"/>
              </a:rPr>
              <a:t>://www.haaretz.com/news/diplomacy-defense/how-was-israel-involved-in-collecting-u-s-communications-intel-for-nsa-1.528529</a:t>
            </a:r>
            <a:r>
              <a:rPr lang="en-US" altLang="en-US" sz="800" dirty="0"/>
              <a:t> </a:t>
            </a:r>
          </a:p>
        </p:txBody>
      </p:sp>
      <p:cxnSp>
        <p:nvCxnSpPr>
          <p:cNvPr id="281604" name="Straight Connector 5"/>
          <p:cNvCxnSpPr>
            <a:cxnSpLocks noChangeShapeType="1"/>
          </p:cNvCxnSpPr>
          <p:nvPr/>
        </p:nvCxnSpPr>
        <p:spPr bwMode="auto">
          <a:xfrm>
            <a:off x="0" y="5334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2626" name="Picture 6" descr="133187 600 Obama NSA Little Ears and Intervention in Syria carto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3" y="12700"/>
            <a:ext cx="9167813"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3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9525"/>
            <a:ext cx="44958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3651" name="TextBox 2"/>
          <p:cNvSpPr txBox="1">
            <a:spLocks noChangeArrowheads="1"/>
          </p:cNvSpPr>
          <p:nvPr/>
        </p:nvSpPr>
        <p:spPr bwMode="auto">
          <a:xfrm>
            <a:off x="0" y="0"/>
            <a:ext cx="4659313" cy="680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[European Union] Parliament to launch in-depth inquiry into US surveillance </a:t>
            </a:r>
            <a:r>
              <a:rPr lang="en-US" altLang="en-US" sz="3600" b="1" dirty="0" err="1">
                <a:solidFill>
                  <a:schemeClr val="tx2"/>
                </a:solidFill>
              </a:rPr>
              <a:t>programmes</a:t>
            </a:r>
            <a:endParaRPr lang="en-US" altLang="en-US" sz="3600" b="1" dirty="0">
              <a:solidFill>
                <a:schemeClr val="tx2"/>
              </a:solidFill>
            </a:endParaRPr>
          </a:p>
          <a:p>
            <a:pPr eaLnBrk="1" hangingPunct="1">
              <a:spcBef>
                <a:spcPct val="0"/>
              </a:spcBef>
              <a:buFontTx/>
              <a:buNone/>
            </a:pPr>
            <a:endParaRPr lang="en-US" altLang="en-US" sz="2000" dirty="0"/>
          </a:p>
          <a:p>
            <a:pPr eaLnBrk="1" hangingPunct="1">
              <a:spcBef>
                <a:spcPct val="0"/>
              </a:spcBef>
              <a:buFontTx/>
              <a:buNone/>
            </a:pPr>
            <a:r>
              <a:rPr lang="en-US" altLang="en-US" sz="2000" dirty="0"/>
              <a:t>Parliament's Civil Liberties Committee will conduct an "in-depth inquiry" into the US surveillance </a:t>
            </a:r>
            <a:r>
              <a:rPr lang="en-US" altLang="en-US" sz="2000" dirty="0" err="1"/>
              <a:t>programmes</a:t>
            </a:r>
            <a:r>
              <a:rPr lang="en-US" altLang="en-US" sz="2000" dirty="0"/>
              <a:t>, including the bugging of EU premises and other spying allegations, and present its results by the end of this year, says a resolution passed by the full House on Thursday. Parliament's President and political group leaders formally confirmed the launch of the inquiry. </a:t>
            </a:r>
            <a:r>
              <a:rPr lang="en-US" altLang="en-US" sz="2000" dirty="0">
                <a:solidFill>
                  <a:schemeClr val="tx2"/>
                </a:solidFill>
              </a:rPr>
              <a:t>European Parliament, July 4, 2013, </a:t>
            </a:r>
            <a:r>
              <a:rPr lang="en-US" altLang="en-US" sz="1200" dirty="0">
                <a:solidFill>
                  <a:schemeClr val="tx2"/>
                </a:solidFill>
                <a:hlinkClick r:id="rId3"/>
              </a:rPr>
              <a:t>http://www.europarl.europa.eu/news/en/pressroom/content/20130701IPR14770/html/Parliament-to-launch-in-depth-inquiry-into-US-surveillance-programmes</a:t>
            </a:r>
            <a:r>
              <a:rPr lang="en-US" altLang="en-US" sz="1200" dirty="0">
                <a:solidFill>
                  <a:schemeClr val="tx2"/>
                </a:solidFill>
              </a:rPr>
              <a:t> </a:t>
            </a:r>
          </a:p>
        </p:txBody>
      </p:sp>
    </p:spTree>
  </p:cSld>
  <p:clrMapOvr>
    <a:masterClrMapping/>
  </p:clrMapOvr>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4674" name="Picture 2" descr="http://www.jta.org/wp-content/uploads/2013/06/9215736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7476" y="17463"/>
            <a:ext cx="3026524" cy="234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4675" name="Rectangle 1"/>
          <p:cNvSpPr>
            <a:spLocks noChangeArrowheads="1"/>
          </p:cNvSpPr>
          <p:nvPr/>
        </p:nvSpPr>
        <p:spPr bwMode="auto">
          <a:xfrm>
            <a:off x="6117476" y="2286000"/>
            <a:ext cx="302652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U.S. Ambassador to the U.N. Susan Rice, who is to be named national security adviser, meeting with Israeli Prime Minister Benjamin Netanyahu in Jerusalem, October 2009. (Moshe Milner/GPO/Getty), </a:t>
            </a:r>
            <a:r>
              <a:rPr lang="en-US" altLang="en-US" sz="200" dirty="0">
                <a:hlinkClick r:id="rId3"/>
              </a:rPr>
              <a:t>http://www.jta.org/2013/06/05/news-opinion/politics/in-new-white-house-role-israel-will-still-keep-susan-rice-busy</a:t>
            </a:r>
            <a:r>
              <a:rPr lang="en-US" altLang="en-US" sz="200" dirty="0"/>
              <a:t> </a:t>
            </a:r>
          </a:p>
        </p:txBody>
      </p:sp>
      <p:sp>
        <p:nvSpPr>
          <p:cNvPr id="284676" name="TextBox 2"/>
          <p:cNvSpPr txBox="1">
            <a:spLocks noChangeArrowheads="1"/>
          </p:cNvSpPr>
          <p:nvPr/>
        </p:nvSpPr>
        <p:spPr bwMode="auto">
          <a:xfrm>
            <a:off x="0" y="0"/>
            <a:ext cx="6117476"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In new White House role, Israel will still keep Susan Rice busy</a:t>
            </a:r>
          </a:p>
          <a:p>
            <a:pPr eaLnBrk="1" hangingPunct="1">
              <a:spcBef>
                <a:spcPct val="0"/>
              </a:spcBef>
              <a:buFontTx/>
              <a:buNone/>
            </a:pPr>
            <a:r>
              <a:rPr lang="en-US" altLang="en-US" sz="1600" dirty="0"/>
              <a:t>WASHINGTON (JTA) — Susan Rice has said that a “huge” portion of her work at the United Nations was defending Israel’s legitimacy. Her new job will likely be no less Israel-centric. President Obama plans Wednesday to name Rice his national security adviser and replace her at the U.N. with Samantha Power, one of his top White House advisers... Rice has scored mostly high marks from Jewish groups for her defense of Israel at the United Nations... Last month, she was honored by the American Jewish Committee with its Distinguished Public Service Award</a:t>
            </a:r>
            <a:r>
              <a:rPr lang="en-US" altLang="en-US" sz="1600" dirty="0" smtClean="0"/>
              <a:t>… </a:t>
            </a:r>
            <a:r>
              <a:rPr lang="en-US" altLang="en-US" sz="1600" dirty="0" smtClean="0">
                <a:solidFill>
                  <a:schemeClr val="tx2"/>
                </a:solidFill>
              </a:rPr>
              <a:t>JTA, 6/5/2013</a:t>
            </a:r>
            <a:r>
              <a:rPr lang="en-US" altLang="en-US" sz="1800" dirty="0" smtClean="0">
                <a:solidFill>
                  <a:schemeClr val="tx2"/>
                </a:solidFill>
              </a:rPr>
              <a:t>,  </a:t>
            </a:r>
            <a:r>
              <a:rPr lang="en-US" altLang="en-US" sz="300" dirty="0">
                <a:solidFill>
                  <a:schemeClr val="tx2"/>
                </a:solidFill>
                <a:hlinkClick r:id="rId3"/>
              </a:rPr>
              <a:t>http://</a:t>
            </a:r>
            <a:r>
              <a:rPr lang="en-US" altLang="en-US" sz="300" dirty="0" smtClean="0">
                <a:solidFill>
                  <a:schemeClr val="tx2"/>
                </a:solidFill>
                <a:hlinkClick r:id="rId3"/>
              </a:rPr>
              <a:t>www.jta.org/2013/06/05/news-opinion/politics/in-new-white-house-role-israel-will-still-keep-susan-rice-busy</a:t>
            </a:r>
            <a:endParaRPr lang="en-US" altLang="en-US" sz="300" dirty="0" smtClean="0">
              <a:solidFill>
                <a:schemeClr val="tx2"/>
              </a:solidFill>
            </a:endParaRPr>
          </a:p>
          <a:p>
            <a:pPr eaLnBrk="1" hangingPunct="1">
              <a:spcBef>
                <a:spcPct val="0"/>
              </a:spcBef>
              <a:buFontTx/>
              <a:buNone/>
            </a:pPr>
            <a:endParaRPr lang="en-US" altLang="en-US" sz="300" dirty="0" smtClean="0">
              <a:solidFill>
                <a:schemeClr val="tx2"/>
              </a:solidFill>
            </a:endParaRPr>
          </a:p>
          <a:p>
            <a:pPr eaLnBrk="1" hangingPunct="1">
              <a:spcBef>
                <a:spcPct val="0"/>
              </a:spcBef>
              <a:buFontTx/>
              <a:buNone/>
            </a:pPr>
            <a:r>
              <a:rPr lang="en-US" altLang="en-US" sz="1400" b="1" dirty="0" smtClean="0">
                <a:solidFill>
                  <a:schemeClr val="tx2"/>
                </a:solidFill>
              </a:rPr>
              <a:t>5 </a:t>
            </a:r>
            <a:r>
              <a:rPr lang="en-US" altLang="en-US" sz="1400" b="1" dirty="0">
                <a:solidFill>
                  <a:schemeClr val="tx2"/>
                </a:solidFill>
              </a:rPr>
              <a:t>Things To Know About Nikki Haley’s Jewish Right-Hand Man Jon Lerner, </a:t>
            </a:r>
            <a:r>
              <a:rPr lang="en-US" altLang="en-US" sz="1400" dirty="0">
                <a:solidFill>
                  <a:schemeClr val="tx2"/>
                </a:solidFill>
              </a:rPr>
              <a:t>Forward, 12/11/2017, </a:t>
            </a:r>
            <a:r>
              <a:rPr lang="en-US" altLang="en-US" sz="300" dirty="0">
                <a:solidFill>
                  <a:schemeClr val="tx2"/>
                </a:solidFill>
                <a:hlinkClick r:id="rId4"/>
              </a:rPr>
              <a:t>https://forward.com/news/national/389760/5-things-to-know-about-nikki-haleys-jewish-right-hand-man-jon-lerner</a:t>
            </a:r>
            <a:r>
              <a:rPr lang="en-US" altLang="en-US" sz="300" dirty="0" smtClean="0">
                <a:solidFill>
                  <a:schemeClr val="tx2"/>
                </a:solidFill>
                <a:hlinkClick r:id="rId4"/>
              </a:rPr>
              <a:t>/</a:t>
            </a:r>
            <a:r>
              <a:rPr lang="en-US" altLang="en-US" sz="300" dirty="0">
                <a:solidFill>
                  <a:schemeClr val="tx2"/>
                </a:solidFill>
              </a:rPr>
              <a:t> </a:t>
            </a:r>
          </a:p>
        </p:txBody>
      </p:sp>
      <p:sp>
        <p:nvSpPr>
          <p:cNvPr id="284677" name="TextBox 3"/>
          <p:cNvSpPr txBox="1">
            <a:spLocks noChangeArrowheads="1"/>
          </p:cNvSpPr>
          <p:nvPr/>
        </p:nvSpPr>
        <p:spPr bwMode="auto">
          <a:xfrm>
            <a:off x="15875" y="3580180"/>
            <a:ext cx="9128125" cy="327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smtClean="0">
                <a:solidFill>
                  <a:schemeClr val="tx2"/>
                </a:solidFill>
              </a:rPr>
              <a:t>Israeli President Peres </a:t>
            </a:r>
            <a:r>
              <a:rPr lang="en-US" altLang="en-US" sz="2400" b="1" dirty="0">
                <a:solidFill>
                  <a:schemeClr val="tx2"/>
                </a:solidFill>
              </a:rPr>
              <a:t>Congratulates Susan Rice on Appointment</a:t>
            </a:r>
          </a:p>
          <a:p>
            <a:pPr eaLnBrk="1" hangingPunct="1">
              <a:spcBef>
                <a:spcPct val="0"/>
              </a:spcBef>
              <a:buFontTx/>
              <a:buNone/>
            </a:pPr>
            <a:r>
              <a:rPr lang="en-US" altLang="en-US" sz="2000" dirty="0"/>
              <a:t>[</a:t>
            </a:r>
            <a:r>
              <a:rPr lang="en-US" altLang="en-US" sz="1800" dirty="0"/>
              <a:t>Israeli] President </a:t>
            </a:r>
            <a:r>
              <a:rPr lang="en-US" altLang="en-US" sz="1800" dirty="0" err="1"/>
              <a:t>Shim'on</a:t>
            </a:r>
            <a:r>
              <a:rPr lang="en-US" altLang="en-US" sz="1800" dirty="0"/>
              <a:t> Peres congratulated Doctor Susan Rice, Thursday [June 6, 2013], on her being appointed National Security Advisor of the United States</a:t>
            </a:r>
            <a:r>
              <a:rPr lang="en-US" altLang="en-US" sz="1800" dirty="0" smtClean="0"/>
              <a:t>. </a:t>
            </a:r>
            <a:r>
              <a:rPr lang="en-US" altLang="en-US" sz="1600" dirty="0" smtClean="0">
                <a:solidFill>
                  <a:schemeClr val="tx2"/>
                </a:solidFill>
              </a:rPr>
              <a:t>Israel National News, 6/6/2013,</a:t>
            </a:r>
            <a:r>
              <a:rPr lang="en-US" altLang="en-US" sz="1800" dirty="0" smtClean="0">
                <a:solidFill>
                  <a:schemeClr val="tx2"/>
                </a:solidFill>
              </a:rPr>
              <a:t> </a:t>
            </a:r>
            <a:r>
              <a:rPr lang="en-US" altLang="en-US" sz="1000" dirty="0" smtClean="0">
                <a:solidFill>
                  <a:schemeClr val="tx2"/>
                </a:solidFill>
                <a:hlinkClick r:id="rId5"/>
              </a:rPr>
              <a:t>http</a:t>
            </a:r>
            <a:r>
              <a:rPr lang="en-US" altLang="en-US" sz="1000" dirty="0">
                <a:solidFill>
                  <a:schemeClr val="tx2"/>
                </a:solidFill>
                <a:hlinkClick r:id="rId5"/>
              </a:rPr>
              <a:t>://</a:t>
            </a:r>
            <a:r>
              <a:rPr lang="en-US" altLang="en-US" sz="1000" dirty="0" smtClean="0">
                <a:solidFill>
                  <a:schemeClr val="tx2"/>
                </a:solidFill>
                <a:hlinkClick r:id="rId5"/>
              </a:rPr>
              <a:t>www.israelnationalnews.com/News/Flash.aspx/269810</a:t>
            </a:r>
            <a:r>
              <a:rPr lang="en-US" altLang="en-US" sz="1000" dirty="0" smtClean="0">
                <a:solidFill>
                  <a:schemeClr val="tx2"/>
                </a:solidFill>
              </a:rPr>
              <a:t> </a:t>
            </a:r>
          </a:p>
          <a:p>
            <a:pPr eaLnBrk="1" hangingPunct="1">
              <a:spcBef>
                <a:spcPct val="0"/>
              </a:spcBef>
              <a:buFontTx/>
              <a:buNone/>
            </a:pPr>
            <a:r>
              <a:rPr lang="en-US" altLang="en-US" sz="1800" b="1" dirty="0" smtClean="0">
                <a:solidFill>
                  <a:schemeClr val="tx2"/>
                </a:solidFill>
              </a:rPr>
              <a:t>NSA </a:t>
            </a:r>
            <a:r>
              <a:rPr lang="en-US" altLang="en-US" sz="1800" b="1" dirty="0">
                <a:solidFill>
                  <a:schemeClr val="tx2"/>
                </a:solidFill>
              </a:rPr>
              <a:t>[US National Security Agency] shares raw intelligence including Americans' data with Israel, </a:t>
            </a:r>
            <a:r>
              <a:rPr lang="en-US" altLang="en-US" sz="1800" dirty="0"/>
              <a:t>The Guardian, 9/11/2013, </a:t>
            </a:r>
            <a:r>
              <a:rPr lang="en-US" altLang="en-US" sz="1000" dirty="0">
                <a:hlinkClick r:id="rId6"/>
              </a:rPr>
              <a:t>https://</a:t>
            </a:r>
            <a:r>
              <a:rPr lang="en-US" altLang="en-US" sz="1000" dirty="0" smtClean="0">
                <a:hlinkClick r:id="rId6"/>
              </a:rPr>
              <a:t>www.theguardian.com/world/2013/sep/11/nsa-americans-personal-data-israel-documents</a:t>
            </a:r>
            <a:endParaRPr lang="en-US" altLang="en-US" sz="1000" dirty="0" smtClean="0"/>
          </a:p>
          <a:p>
            <a:pPr eaLnBrk="1" hangingPunct="1">
              <a:spcBef>
                <a:spcPct val="0"/>
              </a:spcBef>
              <a:buFontTx/>
              <a:buNone/>
            </a:pPr>
            <a:r>
              <a:rPr lang="en-US" altLang="en-US" sz="1800" b="1" dirty="0" smtClean="0">
                <a:solidFill>
                  <a:schemeClr val="tx2"/>
                </a:solidFill>
              </a:rPr>
              <a:t>Russia </a:t>
            </a:r>
            <a:r>
              <a:rPr lang="en-US" altLang="en-US" sz="1800" b="1" dirty="0">
                <a:solidFill>
                  <a:schemeClr val="tx2"/>
                </a:solidFill>
              </a:rPr>
              <a:t>refuses Israel cultural center over spy fears, </a:t>
            </a:r>
            <a:r>
              <a:rPr lang="en-US" altLang="en-US" sz="1800" dirty="0" err="1"/>
              <a:t>Haaretz</a:t>
            </a:r>
            <a:r>
              <a:rPr lang="en-US" altLang="en-US" sz="1800" dirty="0"/>
              <a:t>, 7/1/2010, </a:t>
            </a:r>
            <a:r>
              <a:rPr lang="en-US" altLang="en-US" sz="300" dirty="0">
                <a:hlinkClick r:id="rId7"/>
              </a:rPr>
              <a:t>http://</a:t>
            </a:r>
            <a:r>
              <a:rPr lang="en-US" altLang="en-US" sz="300" dirty="0" smtClean="0">
                <a:hlinkClick r:id="rId7"/>
              </a:rPr>
              <a:t>www.haaretz.com/news/diplomacy-defense/russia-refuses-israel-cultural-center-over-spy-fears-1.299272</a:t>
            </a:r>
            <a:r>
              <a:rPr lang="en-US" altLang="en-US" sz="300" dirty="0" smtClean="0"/>
              <a:t>  </a:t>
            </a:r>
          </a:p>
          <a:p>
            <a:pPr eaLnBrk="1" hangingPunct="1">
              <a:spcBef>
                <a:spcPct val="0"/>
              </a:spcBef>
              <a:buFontTx/>
              <a:buNone/>
            </a:pPr>
            <a:endParaRPr lang="en-US" altLang="en-US" sz="300" dirty="0"/>
          </a:p>
          <a:p>
            <a:pPr eaLnBrk="1" hangingPunct="1">
              <a:spcBef>
                <a:spcPct val="0"/>
              </a:spcBef>
              <a:buFontTx/>
              <a:buNone/>
            </a:pPr>
            <a:r>
              <a:rPr lang="en-US" altLang="en-US" sz="1800" b="1" dirty="0" smtClean="0">
                <a:solidFill>
                  <a:schemeClr val="tx2"/>
                </a:solidFill>
              </a:rPr>
              <a:t>Ireland </a:t>
            </a:r>
            <a:r>
              <a:rPr lang="en-US" altLang="en-US" sz="1800" b="1" dirty="0">
                <a:solidFill>
                  <a:schemeClr val="tx2"/>
                </a:solidFill>
              </a:rPr>
              <a:t>seeks to block Israel access to data on EU citizens, </a:t>
            </a:r>
            <a:r>
              <a:rPr lang="en-US" altLang="en-US" sz="1800" dirty="0" err="1"/>
              <a:t>Haaretz</a:t>
            </a:r>
            <a:r>
              <a:rPr lang="en-US" altLang="en-US" sz="1800" dirty="0"/>
              <a:t>, 7/11/2010, </a:t>
            </a:r>
            <a:r>
              <a:rPr lang="en-US" altLang="en-US" sz="500" dirty="0">
                <a:hlinkClick r:id="rId8"/>
              </a:rPr>
              <a:t>http://</a:t>
            </a:r>
            <a:r>
              <a:rPr lang="en-US" altLang="en-US" sz="500" dirty="0" smtClean="0">
                <a:hlinkClick r:id="rId8"/>
              </a:rPr>
              <a:t>www.haaretz.com/print-edition/business/ireland-seeks-to-block-israel-access-to-data-on-eu-citizens-1.301180</a:t>
            </a:r>
            <a:r>
              <a:rPr lang="en-US" altLang="en-US" sz="500" dirty="0" smtClean="0"/>
              <a:t>   </a:t>
            </a:r>
          </a:p>
          <a:p>
            <a:pPr eaLnBrk="1" hangingPunct="1">
              <a:spcBef>
                <a:spcPct val="0"/>
              </a:spcBef>
              <a:buFontTx/>
              <a:buNone/>
            </a:pPr>
            <a:endParaRPr lang="en-US" altLang="en-US" sz="500" dirty="0" smtClean="0"/>
          </a:p>
          <a:p>
            <a:pPr eaLnBrk="1" hangingPunct="1">
              <a:spcBef>
                <a:spcPct val="0"/>
              </a:spcBef>
              <a:buFontTx/>
              <a:buNone/>
            </a:pPr>
            <a:r>
              <a:rPr lang="en-US" altLang="en-US" sz="1600" b="1" dirty="0">
                <a:solidFill>
                  <a:schemeClr val="tx2"/>
                </a:solidFill>
              </a:rPr>
              <a:t>Bill Clinton-Monica Lewinsky scandal: Former US President's denial, grand jury, and admittance</a:t>
            </a:r>
            <a:r>
              <a:rPr lang="en-US" altLang="en-US" sz="1600" dirty="0"/>
              <a:t>, </a:t>
            </a:r>
            <a:r>
              <a:rPr lang="en-US" altLang="en-US" sz="900" dirty="0">
                <a:hlinkClick r:id="rId9"/>
              </a:rPr>
              <a:t>https://</a:t>
            </a:r>
            <a:r>
              <a:rPr lang="en-US" altLang="en-US" sz="900" dirty="0" smtClean="0">
                <a:hlinkClick r:id="rId9"/>
              </a:rPr>
              <a:t>www.youtube.com/watch?v=HV7zqaKHY3Y</a:t>
            </a:r>
            <a:r>
              <a:rPr lang="en-US" altLang="en-US" sz="900" dirty="0" smtClean="0"/>
              <a:t>      </a:t>
            </a:r>
            <a:r>
              <a:rPr lang="en-US" altLang="en-US" sz="900" dirty="0"/>
              <a:t>, </a:t>
            </a:r>
            <a:r>
              <a:rPr lang="en-US" altLang="en-US" sz="900" dirty="0">
                <a:hlinkClick r:id="rId10"/>
              </a:rPr>
              <a:t>http://</a:t>
            </a:r>
            <a:r>
              <a:rPr lang="en-US" altLang="en-US" sz="900" dirty="0" smtClean="0">
                <a:hlinkClick r:id="rId10"/>
              </a:rPr>
              <a:t>www.wrmea.org/1998-march/with-mideast-peace-and-clinton-presidency-about-to-both-go-over-a-cliff-is-there-a-connection.html</a:t>
            </a:r>
            <a:r>
              <a:rPr lang="en-US" altLang="en-US" sz="900" dirty="0" smtClean="0"/>
              <a:t> </a:t>
            </a:r>
          </a:p>
          <a:p>
            <a:pPr eaLnBrk="1" hangingPunct="1">
              <a:spcBef>
                <a:spcPct val="0"/>
              </a:spcBef>
              <a:buFontTx/>
              <a:buNone/>
            </a:pPr>
            <a:r>
              <a:rPr lang="en-US" altLang="en-US" sz="900" dirty="0" smtClean="0"/>
              <a:t> </a:t>
            </a:r>
            <a:endParaRPr lang="en-US" altLang="en-US" sz="900" dirty="0"/>
          </a:p>
          <a:p>
            <a:pPr eaLnBrk="1" hangingPunct="1">
              <a:spcBef>
                <a:spcPct val="0"/>
              </a:spcBef>
              <a:buFontTx/>
              <a:buNone/>
            </a:pPr>
            <a:r>
              <a:rPr lang="en-US" altLang="en-US" sz="1600" b="1" dirty="0" smtClean="0">
                <a:solidFill>
                  <a:schemeClr val="tx2"/>
                </a:solidFill>
              </a:rPr>
              <a:t>CNN </a:t>
            </a:r>
            <a:r>
              <a:rPr lang="en-US" altLang="en-US" sz="1600" b="1" dirty="0">
                <a:solidFill>
                  <a:schemeClr val="tx2"/>
                </a:solidFill>
              </a:rPr>
              <a:t>Official Interview: George W. Bush reflects on no WMDs in </a:t>
            </a:r>
            <a:r>
              <a:rPr lang="en-US" altLang="en-US" sz="1600" b="1" dirty="0" smtClean="0">
                <a:solidFill>
                  <a:schemeClr val="tx2"/>
                </a:solidFill>
              </a:rPr>
              <a:t>Iraq, </a:t>
            </a:r>
            <a:r>
              <a:rPr lang="en-US" altLang="en-US" sz="800" dirty="0" smtClean="0">
                <a:hlinkClick r:id="rId11"/>
              </a:rPr>
              <a:t>https</a:t>
            </a:r>
            <a:r>
              <a:rPr lang="en-US" altLang="en-US" sz="800" dirty="0">
                <a:hlinkClick r:id="rId11"/>
              </a:rPr>
              <a:t>://</a:t>
            </a:r>
            <a:r>
              <a:rPr lang="en-US" altLang="en-US" sz="800" dirty="0" smtClean="0">
                <a:hlinkClick r:id="rId11"/>
              </a:rPr>
              <a:t>www.youtube.com/watch?v=18M70UgmV40</a:t>
            </a:r>
            <a:r>
              <a:rPr lang="en-US" altLang="en-US" sz="800" dirty="0" smtClean="0"/>
              <a:t>  </a:t>
            </a:r>
            <a:endParaRPr lang="en-US" altLang="en-US" sz="800" dirty="0"/>
          </a:p>
        </p:txBody>
      </p:sp>
      <p:cxnSp>
        <p:nvCxnSpPr>
          <p:cNvPr id="284678" name="Straight Connector 5"/>
          <p:cNvCxnSpPr>
            <a:cxnSpLocks noChangeShapeType="1"/>
          </p:cNvCxnSpPr>
          <p:nvPr/>
        </p:nvCxnSpPr>
        <p:spPr bwMode="auto">
          <a:xfrm>
            <a:off x="15875" y="3657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15875" y="52959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15875" y="4724400"/>
            <a:ext cx="91281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55753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15875" y="60071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flipV="1">
            <a:off x="0" y="3124200"/>
            <a:ext cx="6117476"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6117476" y="3124200"/>
            <a:ext cx="0" cy="546795"/>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5698" name="Picture 2" descr="5.9_PG0219_Israel_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1200" y="7938"/>
            <a:ext cx="3352800" cy="195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5699" name="Rectangle 1"/>
          <p:cNvSpPr>
            <a:spLocks noChangeArrowheads="1"/>
          </p:cNvSpPr>
          <p:nvPr/>
        </p:nvSpPr>
        <p:spPr bwMode="auto">
          <a:xfrm>
            <a:off x="0" y="0"/>
            <a:ext cx="5634038" cy="707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Israel Won’t Stop Spying on the U.S.</a:t>
            </a:r>
          </a:p>
          <a:p>
            <a:pPr eaLnBrk="1" hangingPunct="1">
              <a:spcBef>
                <a:spcPct val="0"/>
              </a:spcBef>
              <a:buFontTx/>
              <a:buNone/>
            </a:pPr>
            <a:r>
              <a:rPr lang="en-US" altLang="en-US" sz="1600" dirty="0">
                <a:solidFill>
                  <a:srgbClr val="FFFFFF"/>
                </a:solidFill>
              </a:rPr>
              <a:t>Whatever happened to honor among thieves? When the National Security Agency was caught eavesdropping on German Chancellor Angela Merkel’s cell phone, it was considered a rude way to treat a friend. Now U.S. intelligence officials are saying—albeit very quietly, behind closed doors on Capitol Hill—that our Israeli “friends” have gone too far with their spying operations here…</a:t>
            </a:r>
          </a:p>
          <a:p>
            <a:pPr eaLnBrk="1" hangingPunct="1">
              <a:spcBef>
                <a:spcPct val="0"/>
              </a:spcBef>
              <a:buFontTx/>
              <a:buNone/>
            </a:pPr>
            <a:r>
              <a:rPr lang="en-US" altLang="en-US" sz="1600" dirty="0">
                <a:solidFill>
                  <a:srgbClr val="FFFFFF"/>
                </a:solidFill>
              </a:rPr>
              <a:t>The Jewish state’s primary target: America’s industrial and technical secrets…</a:t>
            </a:r>
          </a:p>
          <a:p>
            <a:pPr eaLnBrk="1" hangingPunct="1">
              <a:spcBef>
                <a:spcPct val="0"/>
              </a:spcBef>
              <a:buFontTx/>
              <a:buNone/>
            </a:pPr>
            <a:r>
              <a:rPr lang="en-US" altLang="en-US" sz="1600" dirty="0">
                <a:solidFill>
                  <a:srgbClr val="FFFFFF"/>
                </a:solidFill>
              </a:rPr>
              <a:t> Israel and pro-Israel groups in America have long lobbied U.S. administrations to free Pollard, a former U.S. naval intelligence analyst serving a life sentence since 1987 for stealing tens of thousands of secrets for Israel. (U.S. counterintelligence officials suspect that Israel traded some of the Cold War-era information to Moscow in exchange for the emigration of Russian Jews.) After denying for over a decade that Pollard was its paid agent, Israel apologized and promised not to spy on U.S. soil again. Since then, more Israeli spies have been arrested and convicted by U.S. courts…</a:t>
            </a:r>
          </a:p>
          <a:p>
            <a:pPr eaLnBrk="1" hangingPunct="1">
              <a:spcBef>
                <a:spcPct val="0"/>
              </a:spcBef>
              <a:buFontTx/>
              <a:buNone/>
            </a:pPr>
            <a:r>
              <a:rPr lang="en-US" altLang="en-US" sz="1600" dirty="0">
                <a:solidFill>
                  <a:srgbClr val="FFFFFF"/>
                </a:solidFill>
              </a:rPr>
              <a:t>While all this was going on, Israel was lobbying hard to be put on the short list of countries (38 today) whose citizens don’t need visas to visit here.  </a:t>
            </a:r>
            <a:r>
              <a:rPr lang="en-US" altLang="en-US" sz="1600" dirty="0">
                <a:solidFill>
                  <a:schemeClr val="tx2"/>
                </a:solidFill>
              </a:rPr>
              <a:t>Newsweek, Jeff Stein, May 6, 2014, </a:t>
            </a:r>
            <a:r>
              <a:rPr lang="en-US" altLang="en-US" sz="1200" dirty="0">
                <a:solidFill>
                  <a:schemeClr val="tx2"/>
                </a:solidFill>
                <a:hlinkClick r:id="rId3"/>
              </a:rPr>
              <a:t>http://www.newsweek.com/israel-wont-stop-spying-us-249757</a:t>
            </a:r>
            <a:r>
              <a:rPr lang="en-US" altLang="en-US" sz="1200" dirty="0">
                <a:solidFill>
                  <a:schemeClr val="tx2"/>
                </a:solidFill>
              </a:rPr>
              <a:t> </a:t>
            </a:r>
          </a:p>
          <a:p>
            <a:pPr eaLnBrk="1" hangingPunct="1">
              <a:spcBef>
                <a:spcPct val="0"/>
              </a:spcBef>
              <a:buFontTx/>
              <a:buNone/>
            </a:pPr>
            <a:endParaRPr lang="en-US" altLang="en-US" sz="1500" b="1" dirty="0">
              <a:solidFill>
                <a:schemeClr val="tx2"/>
              </a:solidFill>
            </a:endParaRPr>
          </a:p>
          <a:p>
            <a:pPr eaLnBrk="1" hangingPunct="1">
              <a:spcBef>
                <a:spcPct val="0"/>
              </a:spcBef>
              <a:buFontTx/>
              <a:buNone/>
            </a:pPr>
            <a:r>
              <a:rPr lang="en-US" altLang="en-US" sz="1500" b="1" dirty="0">
                <a:solidFill>
                  <a:schemeClr val="tx2"/>
                </a:solidFill>
              </a:rPr>
              <a:t>There Was An Israeli Spy In Al Gore's Bathroom, Report Claims</a:t>
            </a:r>
          </a:p>
          <a:p>
            <a:pPr eaLnBrk="1" hangingPunct="1">
              <a:spcBef>
                <a:spcPct val="0"/>
              </a:spcBef>
              <a:buFontTx/>
              <a:buNone/>
            </a:pPr>
            <a:r>
              <a:rPr lang="en-US" altLang="en-US" sz="1200" dirty="0">
                <a:solidFill>
                  <a:schemeClr val="tx2"/>
                </a:solidFill>
              </a:rPr>
              <a:t>The Huffington Post, by  Chris </a:t>
            </a:r>
            <a:r>
              <a:rPr lang="en-US" altLang="en-US" sz="1200" dirty="0" err="1">
                <a:solidFill>
                  <a:schemeClr val="tx2"/>
                </a:solidFill>
              </a:rPr>
              <a:t>Gentilviso</a:t>
            </a:r>
            <a:r>
              <a:rPr lang="en-US" altLang="en-US" sz="1200" dirty="0">
                <a:solidFill>
                  <a:schemeClr val="tx2"/>
                </a:solidFill>
              </a:rPr>
              <a:t>, 05/10/2014</a:t>
            </a:r>
            <a:endParaRPr lang="en-US" altLang="en-US" sz="1000" dirty="0">
              <a:solidFill>
                <a:schemeClr val="tx2"/>
              </a:solidFill>
            </a:endParaRPr>
          </a:p>
          <a:p>
            <a:pPr eaLnBrk="1" hangingPunct="1">
              <a:spcBef>
                <a:spcPct val="0"/>
              </a:spcBef>
              <a:buFontTx/>
              <a:buNone/>
            </a:pPr>
            <a:r>
              <a:rPr lang="en-US" altLang="en-US" sz="1000" dirty="0">
                <a:solidFill>
                  <a:schemeClr val="tx2"/>
                </a:solidFill>
                <a:hlinkClick r:id="rId4"/>
              </a:rPr>
              <a:t>http://www.huffingtonpost.com/2014/05/10/israeli-spy-al-gore-bathroom_n_5301226.html</a:t>
            </a:r>
            <a:r>
              <a:rPr lang="en-US" altLang="en-US" sz="1000" dirty="0">
                <a:solidFill>
                  <a:schemeClr val="tx2"/>
                </a:solidFill>
              </a:rPr>
              <a:t> </a:t>
            </a:r>
          </a:p>
        </p:txBody>
      </p:sp>
      <p:sp>
        <p:nvSpPr>
          <p:cNvPr id="285700" name="Rectangle 2"/>
          <p:cNvSpPr>
            <a:spLocks noChangeArrowheads="1"/>
          </p:cNvSpPr>
          <p:nvPr/>
        </p:nvSpPr>
        <p:spPr bwMode="auto">
          <a:xfrm>
            <a:off x="5634038" y="1962150"/>
            <a:ext cx="3509962" cy="497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The Jewish state’s primary target: America’s industrial and technical secrets</a:t>
            </a:r>
            <a:r>
              <a:rPr lang="en-US" altLang="en-US" sz="1400" dirty="0"/>
              <a:t>…</a:t>
            </a:r>
          </a:p>
          <a:p>
            <a:pPr eaLnBrk="1" hangingPunct="1">
              <a:spcBef>
                <a:spcPct val="0"/>
              </a:spcBef>
              <a:buFontTx/>
              <a:buNone/>
            </a:pPr>
            <a:r>
              <a:rPr lang="en-US" altLang="en-US" sz="1300" dirty="0"/>
              <a:t>As Paul Pillar, the CIA’s former national intelligence officer for the Near East and South Asia, told Newsweek, old habits are hard to break: Zionists were dispatching spies to America before there even was an Israel, to gather money and materials for the cause and later the fledgling state. Key components for Israel’s nuclear bombs were clandestinely obtained here. “They’ve found creative and inventive ways,” Pillar said, to get what they want.</a:t>
            </a:r>
          </a:p>
          <a:p>
            <a:pPr eaLnBrk="1" hangingPunct="1">
              <a:spcBef>
                <a:spcPct val="0"/>
              </a:spcBef>
              <a:buFontTx/>
              <a:buNone/>
            </a:pPr>
            <a:r>
              <a:rPr lang="en-US" altLang="en-US" sz="1300" dirty="0"/>
              <a:t>“If we give them free rein to send people over here, how are we going to stop that?” the former congressional aide asked. “They’re incredibly aggressive. They’re aggressive in all aspects of their relationship with the United States. Why would their intelligence relationship with us be any different?”</a:t>
            </a:r>
          </a:p>
        </p:txBody>
      </p:sp>
      <p:cxnSp>
        <p:nvCxnSpPr>
          <p:cNvPr id="285701" name="Straight Connector 4"/>
          <p:cNvCxnSpPr>
            <a:cxnSpLocks noChangeShapeType="1"/>
          </p:cNvCxnSpPr>
          <p:nvPr/>
        </p:nvCxnSpPr>
        <p:spPr bwMode="auto">
          <a:xfrm>
            <a:off x="0" y="6019800"/>
            <a:ext cx="56340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5702" name="Straight Connector 6"/>
          <p:cNvCxnSpPr>
            <a:cxnSpLocks noChangeShapeType="1"/>
          </p:cNvCxnSpPr>
          <p:nvPr/>
        </p:nvCxnSpPr>
        <p:spPr bwMode="auto">
          <a:xfrm>
            <a:off x="5634038" y="6019800"/>
            <a:ext cx="0" cy="838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AutoShape 2" descr="http://coverart.oclc.org.ezproxy.indstate.edu:2048/ImageWebSvc/oclc/+-+296987203_400.jpg?SearchOrder=+-+GO,AV"/>
          <p:cNvSpPr>
            <a:spLocks noChangeAspect="1" noChangeArrowheads="1"/>
          </p:cNvSpPr>
          <p:nvPr/>
        </p:nvSpPr>
        <p:spPr bwMode="auto">
          <a:xfrm>
            <a:off x="228600" y="-5476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sp>
        <p:nvSpPr>
          <p:cNvPr id="286723" name="AutoShape 4" descr="http://coverart.oclc.org.ezproxy.indstate.edu:2048/ImageWebSvc/oclc/+-+296987203_400.jpg?SearchOrder=+-+GO,AV"/>
          <p:cNvSpPr>
            <a:spLocks noChangeAspect="1" noChangeArrowheads="1"/>
          </p:cNvSpPr>
          <p:nvPr/>
        </p:nvSpPr>
        <p:spPr bwMode="auto">
          <a:xfrm>
            <a:off x="381000" y="-3952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pic>
        <p:nvPicPr>
          <p:cNvPr id="28672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9938" y="0"/>
            <a:ext cx="4564062"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6725" name="Rectangle 3"/>
          <p:cNvSpPr>
            <a:spLocks noChangeArrowheads="1"/>
          </p:cNvSpPr>
          <p:nvPr/>
        </p:nvSpPr>
        <p:spPr bwMode="auto">
          <a:xfrm>
            <a:off x="7938" y="3175"/>
            <a:ext cx="45720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800" b="1" dirty="0">
                <a:solidFill>
                  <a:schemeClr val="tx2"/>
                </a:solidFill>
              </a:rPr>
              <a:t>Robert Gates: The man who would ban Netanyahu from the White House</a:t>
            </a:r>
          </a:p>
          <a:p>
            <a:pPr eaLnBrk="1" hangingPunct="1">
              <a:spcBef>
                <a:spcPct val="0"/>
              </a:spcBef>
              <a:buFontTx/>
              <a:buNone/>
            </a:pPr>
            <a:r>
              <a:rPr lang="en-US" altLang="en-US" sz="1800" dirty="0"/>
              <a:t>Former U.S. Secretary of Defense Robert Gates has been vocal that he has no love lost for Prime Minister Benjamin Netanyahu, but his upcoming book reveals that he once tried to ban the Israeli from the White House, Bloomberg reported Monday. </a:t>
            </a:r>
          </a:p>
          <a:p>
            <a:pPr eaLnBrk="1" hangingPunct="1">
              <a:spcBef>
                <a:spcPct val="0"/>
              </a:spcBef>
              <a:buFontTx/>
              <a:buNone/>
            </a:pPr>
            <a:endParaRPr lang="en-US" altLang="en-US" sz="1800" dirty="0"/>
          </a:p>
          <a:p>
            <a:pPr eaLnBrk="1" hangingPunct="1">
              <a:spcBef>
                <a:spcPct val="0"/>
              </a:spcBef>
              <a:buFontTx/>
              <a:buNone/>
            </a:pPr>
            <a:r>
              <a:rPr lang="en-US" altLang="en-US" sz="1800" dirty="0"/>
              <a:t>“I was offended by his glibness and his criticism of U.S. policy – not to mention his arrogance and outlandish ambition – and I told national security adviser Brent Scowcroft that Bibi ought not be allowed back on White House grounds,” Gates is quoted as writing in “Duty: Memoirs of a Secretary at War.”</a:t>
            </a:r>
          </a:p>
          <a:p>
            <a:pPr eaLnBrk="1" hangingPunct="1">
              <a:spcBef>
                <a:spcPct val="0"/>
              </a:spcBef>
              <a:buFontTx/>
              <a:buNone/>
            </a:pPr>
            <a:r>
              <a:rPr lang="en-US" altLang="en-US" sz="1800" dirty="0"/>
              <a:t> </a:t>
            </a:r>
            <a:r>
              <a:rPr lang="en-US" altLang="en-US" sz="1800" dirty="0">
                <a:hlinkClick r:id="rId3"/>
              </a:rPr>
              <a:t>http://www.haaretz.com/news/diplomacy-defense/.premium-1.568477</a:t>
            </a:r>
            <a:r>
              <a:rPr lang="en-US" altLang="en-US" sz="1800" dirty="0"/>
              <a:t> </a:t>
            </a:r>
          </a:p>
        </p:txBody>
      </p:sp>
    </p:spTree>
  </p:cSld>
  <p:clrMapOvr>
    <a:masterClrMapping/>
  </p:clrMapOvr>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Title 1"/>
          <p:cNvSpPr>
            <a:spLocks noGrp="1"/>
          </p:cNvSpPr>
          <p:nvPr>
            <p:ph type="title"/>
          </p:nvPr>
        </p:nvSpPr>
        <p:spPr>
          <a:xfrm>
            <a:off x="0" y="0"/>
            <a:ext cx="9144000" cy="990600"/>
          </a:xfrm>
        </p:spPr>
        <p:txBody>
          <a:bodyPr/>
          <a:lstStyle/>
          <a:p>
            <a:r>
              <a:rPr lang="en-US" altLang="en-US" sz="4200" b="1" dirty="0" smtClean="0"/>
              <a:t>Attorney Jeff Gates’ “Way Forward” </a:t>
            </a:r>
            <a:br>
              <a:rPr lang="en-US" altLang="en-US" sz="4200" b="1" dirty="0" smtClean="0"/>
            </a:br>
            <a:r>
              <a:rPr lang="en-US" altLang="en-US" sz="3600" b="1" dirty="0" smtClean="0"/>
              <a:t>to weed out Israel from the US government</a:t>
            </a:r>
            <a:endParaRPr lang="en-US" altLang="en-US" sz="3600" dirty="0" smtClean="0"/>
          </a:p>
        </p:txBody>
      </p:sp>
      <p:sp>
        <p:nvSpPr>
          <p:cNvPr id="287747" name="Content Placeholder 2"/>
          <p:cNvSpPr>
            <a:spLocks noGrp="1"/>
          </p:cNvSpPr>
          <p:nvPr>
            <p:ph idx="1"/>
          </p:nvPr>
        </p:nvSpPr>
        <p:spPr>
          <a:xfrm>
            <a:off x="0" y="990600"/>
            <a:ext cx="9144000" cy="5867400"/>
          </a:xfrm>
        </p:spPr>
        <p:txBody>
          <a:bodyPr/>
          <a:lstStyle/>
          <a:p>
            <a:pPr>
              <a:buFont typeface="Times New Roman" pitchFamily="18" charset="0"/>
              <a:buAutoNum type="arabicPeriod"/>
            </a:pPr>
            <a:r>
              <a:rPr lang="en-US" altLang="en-US" sz="1500" dirty="0" smtClean="0"/>
              <a:t>Law enforcement must identify and depose the </a:t>
            </a:r>
            <a:r>
              <a:rPr lang="en-US" altLang="en-US" sz="1500" i="1" dirty="0" err="1" smtClean="0"/>
              <a:t>sayanim</a:t>
            </a:r>
            <a:endParaRPr lang="en-US" altLang="en-US" sz="1500" i="1" dirty="0" smtClean="0"/>
          </a:p>
          <a:p>
            <a:pPr>
              <a:buFont typeface="Times New Roman" pitchFamily="18" charset="0"/>
              <a:buAutoNum type="arabicPeriod"/>
            </a:pPr>
            <a:r>
              <a:rPr lang="en-US" altLang="en-US" sz="1500" dirty="0" smtClean="0"/>
              <a:t>To access the active lists of </a:t>
            </a:r>
            <a:r>
              <a:rPr lang="en-US" altLang="en-US" sz="1500" i="1" dirty="0" err="1" smtClean="0"/>
              <a:t>sayanim</a:t>
            </a:r>
            <a:r>
              <a:rPr lang="en-US" altLang="en-US" sz="1500" dirty="0" smtClean="0"/>
              <a:t> may require suspension of the diplomatic immunity that Israel has thus far enjoyed</a:t>
            </a:r>
          </a:p>
          <a:p>
            <a:pPr>
              <a:buFont typeface="Times New Roman" pitchFamily="18" charset="0"/>
              <a:buAutoNum type="arabicPeriod"/>
            </a:pPr>
            <a:r>
              <a:rPr lang="en-US" altLang="en-US" sz="1500" dirty="0" smtClean="0"/>
              <a:t>With those lists, FBI personnel can interview the </a:t>
            </a:r>
            <a:r>
              <a:rPr lang="en-US" altLang="en-US" sz="1500" i="1" dirty="0" err="1" smtClean="0"/>
              <a:t>sayanim</a:t>
            </a:r>
            <a:r>
              <a:rPr lang="en-US" altLang="en-US" sz="1500" dirty="0" smtClean="0"/>
              <a:t> corps to clarify the scope, scale, </a:t>
            </a:r>
            <a:r>
              <a:rPr lang="en-US" altLang="en-US" sz="1500" dirty="0" err="1" smtClean="0"/>
              <a:t>duraton</a:t>
            </a:r>
            <a:r>
              <a:rPr lang="en-US" altLang="en-US" sz="1500" dirty="0" smtClean="0"/>
              <a:t> and long-term goals of this transgenerational operation</a:t>
            </a:r>
          </a:p>
          <a:p>
            <a:pPr>
              <a:buFont typeface="Times New Roman" pitchFamily="18" charset="0"/>
              <a:buAutoNum type="arabicPeriod"/>
            </a:pPr>
            <a:r>
              <a:rPr lang="en-US" altLang="en-US" sz="1500" dirty="0" smtClean="0"/>
              <a:t>U.S. attorneys should be allowed to grant limited immunity for those willing to testify</a:t>
            </a:r>
          </a:p>
          <a:p>
            <a:pPr>
              <a:buFont typeface="Times New Roman" pitchFamily="18" charset="0"/>
              <a:buAutoNum type="arabicPeriod"/>
            </a:pPr>
            <a:r>
              <a:rPr lang="en-US" altLang="en-US" sz="1500" dirty="0" smtClean="0"/>
              <a:t>Amnesty should be considered for those who identify operative </a:t>
            </a:r>
            <a:r>
              <a:rPr lang="en-US" altLang="en-US" sz="1500" i="1" dirty="0" err="1" smtClean="0"/>
              <a:t>sayanim</a:t>
            </a:r>
            <a:r>
              <a:rPr lang="en-US" altLang="en-US" sz="1500" dirty="0" smtClean="0"/>
              <a:t> networks</a:t>
            </a:r>
          </a:p>
          <a:p>
            <a:pPr>
              <a:buFont typeface="Times New Roman" pitchFamily="18" charset="0"/>
              <a:buAutoNum type="arabicPeriod"/>
            </a:pPr>
            <a:r>
              <a:rPr lang="en-US" altLang="en-US" sz="1500" dirty="0" smtClean="0"/>
              <a:t>Testimony should be sought from those who declined to be recruited as </a:t>
            </a:r>
            <a:r>
              <a:rPr lang="en-US" altLang="en-US" sz="1500" i="1" dirty="0" err="1" smtClean="0"/>
              <a:t>sayanim</a:t>
            </a:r>
            <a:endParaRPr lang="en-US" altLang="en-US" sz="1500" i="1" dirty="0" smtClean="0"/>
          </a:p>
          <a:p>
            <a:pPr>
              <a:buFont typeface="Times New Roman" pitchFamily="18" charset="0"/>
              <a:buAutoNum type="arabicPeriod"/>
            </a:pPr>
            <a:r>
              <a:rPr lang="en-US" altLang="en-US" sz="1500" dirty="0" smtClean="0"/>
              <a:t>The FBI should offer cash rewards for evidence of Israeli espionage and the disclosure of active </a:t>
            </a:r>
            <a:r>
              <a:rPr lang="en-US" altLang="en-US" sz="1500" i="1" dirty="0" err="1" smtClean="0"/>
              <a:t>sayanim</a:t>
            </a:r>
            <a:r>
              <a:rPr lang="en-US" altLang="en-US" sz="1500" dirty="0" smtClean="0"/>
              <a:t> networks </a:t>
            </a:r>
          </a:p>
          <a:p>
            <a:pPr>
              <a:buFont typeface="Times New Roman" pitchFamily="18" charset="0"/>
              <a:buAutoNum type="arabicPeriod"/>
            </a:pPr>
            <a:r>
              <a:rPr lang="en-US" altLang="en-US" sz="1500" dirty="0" smtClean="0"/>
              <a:t>Should an investigation uncover complicity by Israeli officials, Israel’s embassy and its consular offices should be closed, its diplomatic corps expelled and its staff (Israeli and American alike) detained for questioning. U.S. diplomats should be withdrawn from Israel and the embassy closed and replaced with a modest interest section</a:t>
            </a:r>
          </a:p>
          <a:p>
            <a:pPr>
              <a:buFont typeface="Times New Roman" pitchFamily="18" charset="0"/>
              <a:buAutoNum type="arabicPeriod"/>
            </a:pPr>
            <a:r>
              <a:rPr lang="en-US" altLang="en-US" sz="1500" dirty="0" smtClean="0"/>
              <a:t>Should an investigation identify evidence of complicity within community centers or places of worship, federal investigators should search there for evidence of </a:t>
            </a:r>
            <a:r>
              <a:rPr lang="en-US" altLang="en-US" sz="1500" i="1" dirty="0" err="1" smtClean="0"/>
              <a:t>sayanim</a:t>
            </a:r>
            <a:r>
              <a:rPr lang="en-US" altLang="en-US" sz="1500" dirty="0" smtClean="0"/>
              <a:t> support systems</a:t>
            </a:r>
          </a:p>
          <a:p>
            <a:pPr>
              <a:buFont typeface="Times New Roman" pitchFamily="18" charset="0"/>
              <a:buAutoNum type="arabicPeriod"/>
            </a:pPr>
            <a:r>
              <a:rPr lang="en-US" altLang="en-US" sz="1500" dirty="0" smtClean="0"/>
              <a:t>Former U.S. military officers who were dispatched by the Pentagon to offer expert commentary on the Iraq war should be interviewed to identify all those who conceived, organized and directed that program </a:t>
            </a:r>
          </a:p>
          <a:p>
            <a:pPr>
              <a:buFont typeface="Times New Roman" pitchFamily="18" charset="0"/>
              <a:buAutoNum type="arabicPeriod"/>
            </a:pPr>
            <a:r>
              <a:rPr lang="en-US" altLang="en-US" sz="1500" dirty="0" smtClean="0"/>
              <a:t>Those commentators should identify all those with whom they collaborated in acting for the Pentagon as “message-force multipliers”</a:t>
            </a:r>
          </a:p>
          <a:p>
            <a:pPr>
              <a:buFont typeface="Times New Roman" pitchFamily="18" charset="0"/>
              <a:buAutoNum type="arabicPeriod"/>
            </a:pPr>
            <a:r>
              <a:rPr lang="en-US" altLang="en-US" sz="1500" dirty="0" smtClean="0"/>
              <a:t>To determine personal responsibility for the media component of this opinion-shaping operation, television and radio producers as well as print media editors should be interviewed and profiles prepared of all participants and collaborators in this Pentagon directed program—</a:t>
            </a:r>
            <a:r>
              <a:rPr lang="en-US" altLang="en-US" sz="1500" dirty="0" smtClean="0">
                <a:solidFill>
                  <a:schemeClr val="tx2"/>
                </a:solidFill>
              </a:rPr>
              <a:t>Source: compiled from Attorney Jeff Gates, </a:t>
            </a:r>
            <a:r>
              <a:rPr lang="en-US" altLang="en-US" sz="1500" i="1" dirty="0" smtClean="0">
                <a:solidFill>
                  <a:schemeClr val="tx2"/>
                </a:solidFill>
              </a:rPr>
              <a:t>Guilt by Association</a:t>
            </a:r>
            <a:r>
              <a:rPr lang="en-US" altLang="en-US" sz="1500" dirty="0" smtClean="0">
                <a:solidFill>
                  <a:schemeClr val="tx2"/>
                </a:solidFill>
              </a:rPr>
              <a:t>, p. 181</a:t>
            </a:r>
          </a:p>
        </p:txBody>
      </p:sp>
      <p:sp>
        <p:nvSpPr>
          <p:cNvPr id="2" name="TextBox 1"/>
          <p:cNvSpPr txBox="1"/>
          <p:nvPr/>
        </p:nvSpPr>
        <p:spPr>
          <a:xfrm>
            <a:off x="7010400" y="2133600"/>
            <a:ext cx="2133600" cy="1015663"/>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Jeff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Gates - How the Israel Lobby Took Control of U.S. Foreign Policy and Public Opinion,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Published on Feb 21,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2015, </a:t>
            </a:r>
            <a:r>
              <a:rPr kumimoji="0" lang="en-US" sz="6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2"/>
              </a:rPr>
              <a:t>https</a:t>
            </a:r>
            <a:r>
              <a:rPr kumimoji="0" lang="en-US" sz="6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2"/>
              </a:rPr>
              <a:t>://</a:t>
            </a:r>
            <a:r>
              <a:rPr kumimoji="0" lang="en-US" sz="6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2"/>
              </a:rPr>
              <a:t>www.youtube.com/watch?v=hUJx1dVX45s</a:t>
            </a:r>
            <a:r>
              <a:rPr kumimoji="0" lang="en-US" sz="6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6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4" name="Straight Connector 3"/>
          <p:cNvCxnSpPr/>
          <p:nvPr/>
        </p:nvCxnSpPr>
        <p:spPr bwMode="auto">
          <a:xfrm>
            <a:off x="7010400" y="2133600"/>
            <a:ext cx="0" cy="1015663"/>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7010400" y="2133600"/>
            <a:ext cx="2133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7010400" y="3149263"/>
            <a:ext cx="2133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980984790"/>
      </p:ext>
    </p:extLst>
  </p:cSld>
  <p:clrMapOvr>
    <a:masterClrMapping/>
  </p:clrMapOvr>
  <p:transition/>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Title 1"/>
          <p:cNvSpPr>
            <a:spLocks noGrp="1"/>
          </p:cNvSpPr>
          <p:nvPr>
            <p:ph type="title"/>
          </p:nvPr>
        </p:nvSpPr>
        <p:spPr>
          <a:xfrm>
            <a:off x="0" y="0"/>
            <a:ext cx="9144000" cy="609600"/>
          </a:xfrm>
        </p:spPr>
        <p:txBody>
          <a:bodyPr/>
          <a:lstStyle/>
          <a:p>
            <a:r>
              <a:rPr lang="en-US" altLang="en-US" sz="2000" b="1" dirty="0" smtClean="0"/>
              <a:t>The following is Victor </a:t>
            </a:r>
            <a:r>
              <a:rPr lang="en-US" altLang="en-US" sz="2000" b="1" dirty="0" err="1" smtClean="0"/>
              <a:t>Ostrovsky’s</a:t>
            </a:r>
            <a:r>
              <a:rPr lang="en-US" altLang="en-US" sz="2000" b="1" dirty="0" smtClean="0"/>
              <a:t> description of how the Mossad poisoned Palestinian leader Khaled </a:t>
            </a:r>
            <a:r>
              <a:rPr lang="en-US" altLang="en-US" sz="2000" b="1" dirty="0" err="1" smtClean="0"/>
              <a:t>Meshal</a:t>
            </a:r>
            <a:r>
              <a:rPr lang="en-US" altLang="en-US" sz="2000" b="1" dirty="0" smtClean="0"/>
              <a:t> in Amman, Jordan, in 1997: </a:t>
            </a:r>
          </a:p>
        </p:txBody>
      </p:sp>
      <p:sp>
        <p:nvSpPr>
          <p:cNvPr id="3" name="Content Placeholder 2"/>
          <p:cNvSpPr>
            <a:spLocks noGrp="1"/>
          </p:cNvSpPr>
          <p:nvPr>
            <p:ph idx="1"/>
          </p:nvPr>
        </p:nvSpPr>
        <p:spPr>
          <a:xfrm>
            <a:off x="0" y="609600"/>
            <a:ext cx="9144000" cy="6248400"/>
          </a:xfrm>
        </p:spPr>
        <p:txBody>
          <a:bodyPr/>
          <a:lstStyle/>
          <a:p>
            <a:pPr>
              <a:buFontTx/>
              <a:buNone/>
              <a:defRPr/>
            </a:pPr>
            <a:r>
              <a:rPr lang="en-US" sz="1050" dirty="0" smtClean="0"/>
              <a:t>“On Sept. 19, six members of the Israeli hit squad arrived in Amman and registered at the Amman Intercontinental Hotel. Two had come on a flight from New York and registered as Canadian tourists. The others arrived from Europe, three with Canadian passports, one under the assumed name of Guy </a:t>
            </a:r>
            <a:r>
              <a:rPr lang="en-US" sz="1050" dirty="0" err="1" smtClean="0"/>
              <a:t>Erez</a:t>
            </a:r>
            <a:r>
              <a:rPr lang="en-US" sz="1050" dirty="0" smtClean="0"/>
              <a:t>, and the fourth on a French passport. All four posed as businessmen, and also had fake Egyptian passports in their possession to be left behind in the event of an accident, to point a finger in a different direction. The passports did not attract the attention of Jordanian officials because all passports used in such operations are replicas of the real thing, and the persons to whom the real passports belong actually reside in Israel. These persons turn in their passports willingly, and promise not to report them stolen. Unknown to them, however, they are unable to leave the country while their passports are in use by </a:t>
            </a:r>
            <a:r>
              <a:rPr lang="en-US" sz="1050" dirty="0" err="1" smtClean="0"/>
              <a:t>Mossad</a:t>
            </a:r>
            <a:r>
              <a:rPr lang="en-US" sz="1050" dirty="0" smtClean="0"/>
              <a:t> agents unless they are active, in which case their addresses and phone numbers are used as umbilical cords for operatives in the field. The two triggermen, using the names of Shawn Kendall, 28, and Barry Beads, 36, set out to see the city and did not associate with the other team members. They already knew details of the plan and they went over their planned escape route. The other agents rented a Hyundai automobile and several cellular phones…. </a:t>
            </a:r>
          </a:p>
          <a:p>
            <a:pPr>
              <a:buFontTx/>
              <a:buNone/>
              <a:defRPr/>
            </a:pPr>
            <a:r>
              <a:rPr lang="en-US" sz="1050" dirty="0" smtClean="0"/>
              <a:t>On Sept. 25, "Kendall" and "Beads" accosted </a:t>
            </a:r>
            <a:r>
              <a:rPr lang="en-US" sz="1050" dirty="0" err="1" smtClean="0"/>
              <a:t>Meshal</a:t>
            </a:r>
            <a:r>
              <a:rPr lang="en-US" sz="1050" dirty="0" smtClean="0"/>
              <a:t> as he sought to enter his office in Amman. One stepped in front of him while the other assaulted him from behind, placing a pressure-gas injector against his neck and releasing a toxin that immediately penetrated the skin without breaking it. As they fled, one of </a:t>
            </a:r>
            <a:r>
              <a:rPr lang="en-US" sz="1050" dirty="0" err="1" smtClean="0"/>
              <a:t>Meshal's</a:t>
            </a:r>
            <a:r>
              <a:rPr lang="en-US" sz="1050" dirty="0" smtClean="0"/>
              <a:t> two bodyguards, Mohammad Abu </a:t>
            </a:r>
            <a:r>
              <a:rPr lang="en-US" sz="1050" dirty="0" err="1" smtClean="0"/>
              <a:t>Saif</a:t>
            </a:r>
            <a:r>
              <a:rPr lang="en-US" sz="1050" dirty="0" smtClean="0"/>
              <a:t>, sprinted after them. He was gaining on them until they turned a corner and jumped into the Hyundai, driven by "Guy </a:t>
            </a:r>
            <a:r>
              <a:rPr lang="en-US" sz="1050" dirty="0" err="1" smtClean="0"/>
              <a:t>Erez</a:t>
            </a:r>
            <a:r>
              <a:rPr lang="en-US" sz="1050" dirty="0" smtClean="0"/>
              <a:t>," who was waiting for them with his motor running. Abu </a:t>
            </a:r>
            <a:r>
              <a:rPr lang="en-US" sz="1050" dirty="0" err="1" smtClean="0"/>
              <a:t>Saif</a:t>
            </a:r>
            <a:r>
              <a:rPr lang="en-US" sz="1050" dirty="0" smtClean="0"/>
              <a:t> then flagged down a passing vehicle and continued the pursuit. He caught up with them when the Hyundai stopped and the two triggermen got out, as part of a prearranged plan to switch cars. When they saw Abu </a:t>
            </a:r>
            <a:r>
              <a:rPr lang="en-US" sz="1050" dirty="0" err="1" smtClean="0"/>
              <a:t>Saif</a:t>
            </a:r>
            <a:r>
              <a:rPr lang="en-US" sz="1050" dirty="0" smtClean="0"/>
              <a:t>, however, "Kendall" and "Beads" ran across the street and then attempted to disappear into an alley while the Hyundai sped off to the Israeli Embassy. But Abu </a:t>
            </a:r>
            <a:r>
              <a:rPr lang="en-US" sz="1050" dirty="0" err="1" smtClean="0"/>
              <a:t>Saif</a:t>
            </a:r>
            <a:r>
              <a:rPr lang="en-US" sz="1050" dirty="0" smtClean="0"/>
              <a:t> overtook them, knocked one of the two to the ground, was in turn gashed in the head, and then pushed the other triggerman down a slope, plunging after him. At this time a Jordanian security guard who was passing by came to </a:t>
            </a:r>
            <a:r>
              <a:rPr lang="en-US" sz="1050" dirty="0" err="1" smtClean="0"/>
              <a:t>Saif's</a:t>
            </a:r>
            <a:r>
              <a:rPr lang="en-US" sz="1050" dirty="0" smtClean="0"/>
              <a:t> assistance and, together, they managed to subdue the two triggermen, get them into a taxi, and deliver them to the police…. </a:t>
            </a:r>
          </a:p>
          <a:p>
            <a:pPr>
              <a:buFontTx/>
              <a:buNone/>
              <a:defRPr/>
            </a:pPr>
            <a:r>
              <a:rPr lang="en-US" sz="1050" dirty="0" smtClean="0"/>
              <a:t>By that time </a:t>
            </a:r>
            <a:r>
              <a:rPr lang="en-US" sz="1050" dirty="0" err="1" smtClean="0"/>
              <a:t>Meshal</a:t>
            </a:r>
            <a:r>
              <a:rPr lang="en-US" sz="1050" dirty="0" smtClean="0"/>
              <a:t> was in the hospital in critical condition. Jordanian interrogators then turned their attention to the two men in custody and, after several hours of intense interrogation, they broke down and admitted their real identity. Soon negotiations were underway between Israel and Jordan in an attempt by the Israeli government to contain the storm. King Hussein warned that if </a:t>
            </a:r>
            <a:r>
              <a:rPr lang="en-US" sz="1050" dirty="0" err="1" smtClean="0"/>
              <a:t>Meshal</a:t>
            </a:r>
            <a:r>
              <a:rPr lang="en-US" sz="1050" dirty="0" smtClean="0"/>
              <a:t> died, Jordan would try the triggermen and have them publicly hanged for murder. He insisted that Israel could avoid this only by handing over the antidote the </a:t>
            </a:r>
            <a:r>
              <a:rPr lang="en-US" sz="1050" dirty="0" err="1" smtClean="0"/>
              <a:t>Mossad</a:t>
            </a:r>
            <a:r>
              <a:rPr lang="en-US" sz="1050" dirty="0" smtClean="0"/>
              <a:t> back-up team, now holed up in the Israeli Embassy in Jordan, must be carrying in case of an accident. The Israelis insisted on the release of their agents and claimed the antidote the agents had been carrying had been discarded. They offered to send some antidote from Israel. Hussein, not trusting Netanyahu and suspecting the antidote sent from Israel would be nothing more than another dose of poison, demanded to know what the poison was. Netanyahu, through emissaries, since at this point the king would not talk directly to Netanyahu, refused, stating the poison was a state secret. King Hussein asked U.S. President Bill Clinton to intervene. The frustrated president declared Netanyahu an impossible man, but finally the prime minister agreed. The poison was identified, the Jordanians applied the antidote, and </a:t>
            </a:r>
            <a:r>
              <a:rPr lang="en-US" sz="1050" dirty="0" err="1" smtClean="0"/>
              <a:t>Meshal's</a:t>
            </a:r>
            <a:r>
              <a:rPr lang="en-US" sz="1050" dirty="0" smtClean="0"/>
              <a:t> life was saved. As quid pro quo, the Jordanian government allowed the </a:t>
            </a:r>
            <a:r>
              <a:rPr lang="en-US" sz="1050" dirty="0" err="1" smtClean="0"/>
              <a:t>Mossad</a:t>
            </a:r>
            <a:r>
              <a:rPr lang="en-US" sz="1050" dirty="0" smtClean="0"/>
              <a:t> back-up team holed up in the Israeli Embassy to leave for Israel. By this time some of the information was in the hands of the media, and events moved rapidly. … </a:t>
            </a:r>
          </a:p>
          <a:p>
            <a:pPr>
              <a:buFontTx/>
              <a:buNone/>
              <a:defRPr/>
            </a:pPr>
            <a:r>
              <a:rPr lang="en-US" sz="1050" dirty="0" smtClean="0"/>
              <a:t>Netanyahu suggested that if he released the spiritual leader of Hamas, Sheikh Ahmed Yassin, </a:t>
            </a:r>
            <a:r>
              <a:rPr lang="en-US" sz="1050" dirty="0" smtClean="0"/>
              <a:t>[“</a:t>
            </a:r>
            <a:r>
              <a:rPr lang="en-US" sz="1050" dirty="0" smtClean="0">
                <a:solidFill>
                  <a:schemeClr val="tx2"/>
                </a:solidFill>
              </a:rPr>
              <a:t>The </a:t>
            </a:r>
            <a:r>
              <a:rPr lang="en-US" sz="1050" dirty="0">
                <a:solidFill>
                  <a:schemeClr val="tx2"/>
                </a:solidFill>
              </a:rPr>
              <a:t>helicopter v the wheelchair</a:t>
            </a:r>
            <a:r>
              <a:rPr lang="en-US" sz="1050" dirty="0" smtClean="0"/>
              <a:t>,” </a:t>
            </a:r>
            <a:r>
              <a:rPr lang="en-US" sz="1050" dirty="0"/>
              <a:t>Middle East Monitor, 3/24/2016, </a:t>
            </a:r>
            <a:r>
              <a:rPr lang="en-US" sz="1050" dirty="0">
                <a:hlinkClick r:id="rId2"/>
              </a:rPr>
              <a:t>https://www.middleeastmonitor.com/20160324-the-helicopter-v-the-wheelchair</a:t>
            </a:r>
            <a:r>
              <a:rPr lang="en-US" sz="1050" dirty="0" smtClean="0">
                <a:hlinkClick r:id="rId2"/>
              </a:rPr>
              <a:t>/</a:t>
            </a:r>
            <a:r>
              <a:rPr lang="en-US" sz="1050" dirty="0" smtClean="0"/>
              <a:t> </a:t>
            </a:r>
            <a:r>
              <a:rPr lang="en-US" sz="1050" u="sng" dirty="0" smtClean="0"/>
              <a:t>]</a:t>
            </a:r>
            <a:r>
              <a:rPr lang="en-US" sz="1050" dirty="0" smtClean="0"/>
              <a:t>, </a:t>
            </a:r>
            <a:r>
              <a:rPr lang="en-US" sz="1050" dirty="0" smtClean="0"/>
              <a:t>who had spent eight years in Israeli prisons, the king would be seen as the man who brought about his release, putting a different spin on the matter. (Several months earlier, Netanyahu turned down a similar American request, saying that Sheikh </a:t>
            </a:r>
            <a:r>
              <a:rPr lang="en-US" sz="1050" dirty="0" err="1" smtClean="0"/>
              <a:t>Yassin's</a:t>
            </a:r>
            <a:r>
              <a:rPr lang="en-US" sz="1050" dirty="0" smtClean="0"/>
              <a:t> release would be a direct threat to Israeli security by bolstering Hamas.)…. </a:t>
            </a:r>
          </a:p>
          <a:p>
            <a:pPr>
              <a:buFontTx/>
              <a:buNone/>
              <a:defRPr/>
            </a:pPr>
            <a:r>
              <a:rPr lang="en-US" sz="1050" dirty="0" smtClean="0"/>
              <a:t>After the release and return of Sheikh Yassin to Gaza, the release from Israeli jails of 20 Hamas members accused of “terrorism,” and a promise of 50 more releases, the Jordanians returned the two triggermen and Netanyahu hoped that the story dubbed by the Israeli media as “the Jordanian affair” would come to an end.” </a:t>
            </a:r>
            <a:r>
              <a:rPr lang="en-US" sz="1050" dirty="0" smtClean="0">
                <a:solidFill>
                  <a:schemeClr val="tx2"/>
                </a:solidFill>
              </a:rPr>
              <a:t>Source: Victor </a:t>
            </a:r>
            <a:r>
              <a:rPr lang="en-US" sz="1050" dirty="0" err="1" smtClean="0">
                <a:solidFill>
                  <a:schemeClr val="tx2"/>
                </a:solidFill>
              </a:rPr>
              <a:t>Ostrovsky</a:t>
            </a:r>
            <a:r>
              <a:rPr lang="en-US" sz="1050" dirty="0" smtClean="0">
                <a:solidFill>
                  <a:schemeClr val="tx2"/>
                </a:solidFill>
              </a:rPr>
              <a:t>, “Bungled Amman Assassination Plot Exposes Rift Within Israeli Government Over Peace Negotiations,” Washington Report on Middle East Affairs, December 1997, pages 7-8, 92. </a:t>
            </a:r>
            <a:endParaRPr lang="en-US" sz="1050" dirty="0" smtClean="0">
              <a:solidFill>
                <a:schemeClr val="tx2"/>
              </a:solidFill>
            </a:endParaRPr>
          </a:p>
          <a:p>
            <a:pPr>
              <a:buFontTx/>
              <a:buNone/>
              <a:defRPr/>
            </a:pPr>
            <a:r>
              <a:rPr lang="en-US" sz="1050" dirty="0" smtClean="0"/>
              <a:t>See also: </a:t>
            </a:r>
            <a:r>
              <a:rPr lang="en-US" sz="1400" b="1" dirty="0" smtClean="0">
                <a:solidFill>
                  <a:schemeClr val="tx2"/>
                </a:solidFill>
              </a:rPr>
              <a:t>The </a:t>
            </a:r>
            <a:r>
              <a:rPr lang="en-US" sz="1400" b="1" dirty="0">
                <a:solidFill>
                  <a:schemeClr val="tx2"/>
                </a:solidFill>
              </a:rPr>
              <a:t>Daring Attack That Blew Up in Israel's Fac</a:t>
            </a:r>
            <a:r>
              <a:rPr lang="en-US" sz="1400" dirty="0">
                <a:solidFill>
                  <a:schemeClr val="tx2"/>
                </a:solidFill>
              </a:rPr>
              <a:t>e, </a:t>
            </a:r>
            <a:r>
              <a:rPr lang="en-US" sz="1050" dirty="0"/>
              <a:t>The New York Times, 10/15/1997</a:t>
            </a:r>
            <a:r>
              <a:rPr lang="en-US" sz="500" dirty="0">
                <a:solidFill>
                  <a:schemeClr val="tx2"/>
                </a:solidFill>
              </a:rPr>
              <a:t>, </a:t>
            </a:r>
            <a:r>
              <a:rPr lang="en-US" sz="500" dirty="0">
                <a:solidFill>
                  <a:schemeClr val="tx2"/>
                </a:solidFill>
                <a:hlinkClick r:id="rId3"/>
              </a:rPr>
              <a:t>https://</a:t>
            </a:r>
            <a:r>
              <a:rPr lang="en-US" sz="500" dirty="0" smtClean="0">
                <a:solidFill>
                  <a:schemeClr val="tx2"/>
                </a:solidFill>
                <a:hlinkClick r:id="rId3"/>
              </a:rPr>
              <a:t>www.nytimes.com/1997/10/15/world/the-daring-attack-that-blew-up-in-israel-s-face.html</a:t>
            </a:r>
            <a:r>
              <a:rPr lang="en-US" sz="500" dirty="0" smtClean="0">
                <a:solidFill>
                  <a:schemeClr val="tx2"/>
                </a:solidFill>
              </a:rPr>
              <a:t> </a:t>
            </a:r>
            <a:endParaRPr lang="en-US" sz="500" dirty="0" smtClean="0">
              <a:solidFill>
                <a:schemeClr val="tx2"/>
              </a:solidFill>
            </a:endParaRPr>
          </a:p>
        </p:txBody>
      </p:sp>
      <p:cxnSp>
        <p:nvCxnSpPr>
          <p:cNvPr id="4" name="Straight Connector 3"/>
          <p:cNvCxnSpPr/>
          <p:nvPr/>
        </p:nvCxnSpPr>
        <p:spPr bwMode="auto">
          <a:xfrm>
            <a:off x="0" y="65532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pPr>
              <a:defRPr/>
            </a:pPr>
            <a:r>
              <a:rPr lang="en-US" sz="2800" b="1" dirty="0" smtClean="0">
                <a:latin typeface="+mn-lt"/>
                <a:ea typeface="+mn-ea"/>
                <a:cs typeface="+mn-cs"/>
              </a:rPr>
              <a:t>The following is Aaron J. Klein's description of how the </a:t>
            </a:r>
            <a:r>
              <a:rPr lang="en-US" sz="2800" b="1" dirty="0" err="1" smtClean="0">
                <a:latin typeface="+mn-lt"/>
                <a:ea typeface="+mn-ea"/>
                <a:cs typeface="+mn-cs"/>
              </a:rPr>
              <a:t>Mossad</a:t>
            </a:r>
            <a:r>
              <a:rPr lang="en-US" sz="2800" b="1" dirty="0" smtClean="0">
                <a:latin typeface="+mn-lt"/>
                <a:ea typeface="+mn-ea"/>
                <a:cs typeface="+mn-cs"/>
              </a:rPr>
              <a:t> poisoned Dr. </a:t>
            </a:r>
            <a:r>
              <a:rPr lang="en-US" sz="2800" b="1" dirty="0" err="1" smtClean="0">
                <a:latin typeface="+mn-lt"/>
                <a:ea typeface="+mn-ea"/>
                <a:cs typeface="+mn-cs"/>
              </a:rPr>
              <a:t>Wadi</a:t>
            </a:r>
            <a:r>
              <a:rPr lang="en-US" sz="2800" b="1" dirty="0" smtClean="0">
                <a:latin typeface="+mn-lt"/>
                <a:ea typeface="+mn-ea"/>
                <a:cs typeface="+mn-cs"/>
              </a:rPr>
              <a:t> Haddad: </a:t>
            </a:r>
            <a:endParaRPr lang="en-US" sz="2800" b="1" dirty="0"/>
          </a:p>
        </p:txBody>
      </p:sp>
      <p:sp>
        <p:nvSpPr>
          <p:cNvPr id="289795" name="Content Placeholder 2"/>
          <p:cNvSpPr>
            <a:spLocks noGrp="1"/>
          </p:cNvSpPr>
          <p:nvPr>
            <p:ph idx="1"/>
          </p:nvPr>
        </p:nvSpPr>
        <p:spPr>
          <a:xfrm>
            <a:off x="0" y="1143000"/>
            <a:ext cx="9144000" cy="5715000"/>
          </a:xfrm>
        </p:spPr>
        <p:txBody>
          <a:bodyPr/>
          <a:lstStyle/>
          <a:p>
            <a:pPr>
              <a:buFontTx/>
              <a:buNone/>
            </a:pPr>
            <a:r>
              <a:rPr lang="en-US" altLang="en-US" sz="1800" dirty="0" smtClean="0"/>
              <a:t>“He died a slow, painful death in a grim East German hospital. The Palestinian doctor flew to Germany from Iraq, terminally ill. Once a fat man, he was now weak and emaciated, confined to his bed, waiting out his days. He died on March 30, 1978, only forty-eight years old… </a:t>
            </a:r>
          </a:p>
          <a:p>
            <a:pPr>
              <a:buFontTx/>
              <a:buNone/>
            </a:pPr>
            <a:r>
              <a:rPr lang="en-US" altLang="en-US" sz="1800" dirty="0" smtClean="0"/>
              <a:t>He died of an unknown terminal disease that attacked and debilitated his immune system. They could not be certain if his death was natural or induced... For years Israel kept silent on the matter. Now it is possible to reveal that Dr. Haddad died an unnatural death. Poison was slipped into his food... </a:t>
            </a:r>
          </a:p>
          <a:p>
            <a:pPr>
              <a:buFontTx/>
              <a:buNone/>
            </a:pPr>
            <a:r>
              <a:rPr lang="en-US" altLang="en-US" sz="1800" dirty="0" smtClean="0"/>
              <a:t>[In the spring of 1977] an assassination plan took shape and was authorized by newly inaugurated Prime Minister Menachem Begin. Dr. Haddad had a weak point: his sweet tooth. The man loved good chocolate, Belgian chocolate, particularly; </a:t>
            </a:r>
            <a:r>
              <a:rPr lang="en-US" altLang="en-US" sz="1800" dirty="0" err="1" smtClean="0"/>
              <a:t>Tzomet</a:t>
            </a:r>
            <a:r>
              <a:rPr lang="en-US" altLang="en-US" sz="1800" dirty="0" smtClean="0"/>
              <a:t>, the human intelligence collection arm of the Mossad, was taken to capitalize on that weakness. The plan called for a reliable Palestinian agent, a member of Dr. </a:t>
            </a:r>
            <a:r>
              <a:rPr lang="en-US" altLang="en-US" sz="1800" dirty="0" err="1" smtClean="0"/>
              <a:t>Haddad‟s</a:t>
            </a:r>
            <a:r>
              <a:rPr lang="en-US" altLang="en-US" sz="1800" dirty="0" smtClean="0"/>
              <a:t> organization, to bring the doctor a gift of Belgian chocolates upon return from travels in Europe. The valuable gift, unattainable in Iraq in those years, was coated by Mossad specialists with a lethal biological poison. </a:t>
            </a:r>
            <a:r>
              <a:rPr lang="en-US" altLang="en-US" sz="1800" dirty="0" err="1" smtClean="0"/>
              <a:t>Tzomet</a:t>
            </a:r>
            <a:r>
              <a:rPr lang="en-US" altLang="en-US" sz="1800" dirty="0" smtClean="0"/>
              <a:t> had good reason to believe that the chocoholic would eat the creamy squares alone, unwilling to share the delectable gift. And so it was. The agent brought his boss the gift when he got back from Europe and the doctor gleefully devoured it—alone. Weeks later he began to lose weight. He lost his appetite. Blood tests showed that his immune system was compromised. It took him a few long months to die.” </a:t>
            </a:r>
            <a:r>
              <a:rPr lang="en-US" altLang="en-US" sz="1800" dirty="0" smtClean="0">
                <a:solidFill>
                  <a:schemeClr val="tx2"/>
                </a:solidFill>
              </a:rPr>
              <a:t>Aaron J. Klein, </a:t>
            </a:r>
            <a:r>
              <a:rPr lang="en-US" altLang="en-US" sz="1800" i="1" dirty="0" smtClean="0">
                <a:solidFill>
                  <a:schemeClr val="tx2"/>
                </a:solidFill>
              </a:rPr>
              <a:t>Striking Back, </a:t>
            </a:r>
            <a:r>
              <a:rPr lang="en-US" altLang="en-US" sz="1800" dirty="0" smtClean="0">
                <a:solidFill>
                  <a:schemeClr val="tx2"/>
                </a:solidFill>
              </a:rPr>
              <a:t>New York: Random House, 2005, page 208.</a:t>
            </a:r>
          </a:p>
        </p:txBody>
      </p:sp>
    </p:spTree>
  </p:cSld>
  <p:clrMapOvr>
    <a:masterClrMapping/>
  </p:clrMapOvr>
  <p:transition/>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Title 1"/>
          <p:cNvSpPr>
            <a:spLocks noGrp="1"/>
          </p:cNvSpPr>
          <p:nvPr>
            <p:ph type="title"/>
          </p:nvPr>
        </p:nvSpPr>
        <p:spPr>
          <a:xfrm>
            <a:off x="0" y="0"/>
            <a:ext cx="9144000" cy="914400"/>
          </a:xfrm>
        </p:spPr>
        <p:txBody>
          <a:bodyPr/>
          <a:lstStyle/>
          <a:p>
            <a:r>
              <a:rPr lang="en-US" altLang="en-US" sz="1900" b="1" smtClean="0"/>
              <a:t>The following is Gordon Thomas’ description of how the Mossad assassinated Palestinian Yasser Arafat’s deputy, Khalil Al-Wazir (known on Mossad’s Honeywell computer as Abu Jihad), in his villa on the outskirts of Tunis, Tunisia, in 1988:</a:t>
            </a:r>
          </a:p>
        </p:txBody>
      </p:sp>
      <p:sp>
        <p:nvSpPr>
          <p:cNvPr id="3" name="Content Placeholder 2"/>
          <p:cNvSpPr>
            <a:spLocks noGrp="1"/>
          </p:cNvSpPr>
          <p:nvPr>
            <p:ph idx="1"/>
          </p:nvPr>
        </p:nvSpPr>
        <p:spPr>
          <a:xfrm>
            <a:off x="0" y="1066800"/>
            <a:ext cx="9144000" cy="5791200"/>
          </a:xfrm>
        </p:spPr>
        <p:txBody>
          <a:bodyPr/>
          <a:lstStyle/>
          <a:p>
            <a:pPr>
              <a:buFontTx/>
              <a:buNone/>
              <a:defRPr/>
            </a:pPr>
            <a:r>
              <a:rPr lang="en-US" sz="1150" dirty="0" smtClean="0"/>
              <a:t>“For two months </a:t>
            </a:r>
            <a:r>
              <a:rPr lang="en-US" sz="1150" dirty="0" err="1" smtClean="0"/>
              <a:t>Mossad</a:t>
            </a:r>
            <a:r>
              <a:rPr lang="en-US" sz="1150" dirty="0" smtClean="0"/>
              <a:t> agents conducted an exhaustive reconnaissance of Abu Jihad’s villa in the resort of </a:t>
            </a:r>
            <a:r>
              <a:rPr lang="en-US" sz="1150" dirty="0" err="1" smtClean="0"/>
              <a:t>Sidi</a:t>
            </a:r>
            <a:r>
              <a:rPr lang="en-US" sz="1150" dirty="0" smtClean="0"/>
              <a:t> </a:t>
            </a:r>
            <a:r>
              <a:rPr lang="en-US" sz="1150" dirty="0" err="1" smtClean="0"/>
              <a:t>Bou</a:t>
            </a:r>
            <a:r>
              <a:rPr lang="en-US" sz="1150" dirty="0" smtClean="0"/>
              <a:t> Said on the outskirts of Tunis. Access roads, points of entry, fence heights and types, windows, doors, locks, defenses, the routing employed by Abu Jihad’s guards: everything was monitored, checked, and checked again. </a:t>
            </a:r>
          </a:p>
          <a:p>
            <a:pPr>
              <a:buFontTx/>
              <a:buNone/>
              <a:defRPr/>
            </a:pPr>
            <a:r>
              <a:rPr lang="en-US" sz="1150" dirty="0" smtClean="0"/>
              <a:t>They watched Abu Jihad’s wife play with her children; they came alongside her as she shopped and went to the hair dresser. They listened to her husband’s phone calls, bugged their bedroom, listened to their lovemaking. They calculated distances from one room to another, found out what the neighbors did, when they were at home, and logged the makes, colors, and registrations of all the vehicles that came and went from the villa. </a:t>
            </a:r>
          </a:p>
          <a:p>
            <a:pPr>
              <a:buFontTx/>
              <a:buNone/>
              <a:defRPr/>
            </a:pPr>
            <a:r>
              <a:rPr lang="en-US" sz="1150" dirty="0" smtClean="0"/>
              <a:t>The rules for preparing an assassination Meir </a:t>
            </a:r>
            <a:r>
              <a:rPr lang="en-US" sz="1150" dirty="0" err="1" smtClean="0"/>
              <a:t>Amit</a:t>
            </a:r>
            <a:r>
              <a:rPr lang="en-US" sz="1150" dirty="0" smtClean="0"/>
              <a:t> had laid down all those years ago was constantly in their minds: Think like your target and only stop being him when you pull the trigger.</a:t>
            </a:r>
          </a:p>
          <a:p>
            <a:pPr>
              <a:buFontTx/>
              <a:buNone/>
              <a:defRPr/>
            </a:pPr>
            <a:r>
              <a:rPr lang="en-US" sz="1150" dirty="0" smtClean="0"/>
              <a:t>Satisfied, the team returned to Tel Aviv. For the next month they practiced their deadly mission in and around a </a:t>
            </a:r>
            <a:r>
              <a:rPr lang="en-US" sz="1150" dirty="0" err="1" smtClean="0"/>
              <a:t>Mossad</a:t>
            </a:r>
            <a:r>
              <a:rPr lang="en-US" sz="1150" dirty="0" smtClean="0"/>
              <a:t> safe house near Haifa that matched the target villa. From the time they would enter Abu Jihad’s house, it should take the unit just twenty-two seconds to murder him.</a:t>
            </a:r>
          </a:p>
          <a:p>
            <a:pPr>
              <a:buFontTx/>
              <a:buNone/>
              <a:defRPr/>
            </a:pPr>
            <a:r>
              <a:rPr lang="en-US" sz="1150" dirty="0" smtClean="0"/>
              <a:t>On April 16, 1988, the order was given for the operation to go ahead.</a:t>
            </a:r>
          </a:p>
          <a:p>
            <a:pPr>
              <a:buFontTx/>
              <a:buNone/>
              <a:defRPr/>
            </a:pPr>
            <a:r>
              <a:rPr lang="en-US" sz="1150" dirty="0" smtClean="0"/>
              <a:t>That night several Israeli air force Boeing 707s took off from a military base south of Tel Aviv. One carried [Israel Prime Minister] Yitzhak Rabin and other high ranking Israeli officers. Their aircraft was in constant touch by safe radio with the execution team already in position and led by an operative code-named “Sword.” The other aircraft was crammed with jamming and monitoring devices. Two more 707s acted as fuel tankers. High above the villa the fleet of aircraft circulated, following every move on the ground through a secure radio frequency. A little after midnight on April 17 the airborne officers heard Abu Jihad had returned home in the Mercedes Yasser Arafat had given him as a wedding gift. Prior to that the hit team had set up sensitive listening devices able to hear everything inside the villa. </a:t>
            </a:r>
          </a:p>
          <a:p>
            <a:pPr>
              <a:buFontTx/>
              <a:buNone/>
              <a:defRPr/>
            </a:pPr>
            <a:r>
              <a:rPr lang="en-US" sz="1150" dirty="0" smtClean="0"/>
              <a:t>  From his vantage point near the villa, Sword announced into his lip mike that he could hear Abu Jihad climbing the stairs, going to his bedroom, whispering to his wife, tiptoeing to an adjoining bedroom to kiss his sleeping son, before finally going to his study on the ground floor. The details were picked up by the electronic warfare plane—the Israeli version of an American AWAC and relayed to Rabin’s command aircraft. At 12:17 A.M. he ordered : “Go!”</a:t>
            </a:r>
          </a:p>
          <a:p>
            <a:pPr>
              <a:buFontTx/>
              <a:buNone/>
              <a:defRPr/>
            </a:pPr>
            <a:r>
              <a:rPr lang="en-US" sz="1150" dirty="0" smtClean="0"/>
              <a:t>Outside the villa, Abu Jihad’s driver was asleep in the Mercedes. One of Sword’s men ran forward, pressed a silenced Beretta into his ear, and pulled the trigger. The driver slumped dead across the front seat. </a:t>
            </a:r>
          </a:p>
          <a:p>
            <a:pPr>
              <a:buFontTx/>
              <a:buNone/>
              <a:defRPr/>
            </a:pPr>
            <a:r>
              <a:rPr lang="en-US" sz="1150" dirty="0" smtClean="0"/>
              <a:t>Next, Sword and another member of the hit team laid and explosive charge at the base of the villa’s heavy iron front door. A new type of “silent” plastic explosive, it made little sound as it blew the doors clean off their hinges. Inside, two of Abu Jihad’s body guards were standing in the entrance hall, too stunned by the explosion to move. They, too, were shot dead by silenced weapons. </a:t>
            </a:r>
          </a:p>
          <a:p>
            <a:pPr>
              <a:buFontTx/>
              <a:buNone/>
              <a:defRPr/>
            </a:pPr>
            <a:r>
              <a:rPr lang="en-US" sz="1150" dirty="0" smtClean="0"/>
              <a:t>Running to the study, Sword found Abu Jihad watching video footage of the PLO. As he rose to his feet. Sword shot him twice in the chest. Abu Jihad crashed heavily to the floor. Sword stepped quickly forward and put two more bullets through his head.”   </a:t>
            </a:r>
            <a:r>
              <a:rPr lang="en-US" sz="1150" dirty="0" smtClean="0">
                <a:solidFill>
                  <a:schemeClr val="tx2"/>
                </a:solidFill>
              </a:rPr>
              <a:t>Source: Gordon Thomas, </a:t>
            </a:r>
            <a:r>
              <a:rPr lang="en-US" sz="1150" i="1" dirty="0" smtClean="0">
                <a:solidFill>
                  <a:schemeClr val="tx2"/>
                </a:solidFill>
              </a:rPr>
              <a:t>Gideon’s Spies: The Secret History of the </a:t>
            </a:r>
            <a:r>
              <a:rPr lang="en-US" sz="1150" i="1" dirty="0" err="1" smtClean="0">
                <a:solidFill>
                  <a:schemeClr val="tx2"/>
                </a:solidFill>
              </a:rPr>
              <a:t>Mossad</a:t>
            </a:r>
            <a:r>
              <a:rPr lang="en-US" sz="1150" dirty="0" smtClean="0">
                <a:solidFill>
                  <a:schemeClr val="tx2"/>
                </a:solidFill>
              </a:rPr>
              <a:t>, updated for 2009 (New York: Thomas Dunne St Martin’s Griffin , 2009), pages 111-113.</a:t>
            </a:r>
            <a:endParaRPr lang="en-US" sz="1150" dirty="0">
              <a:solidFill>
                <a:schemeClr val="tx2"/>
              </a:solidFill>
            </a:endParaRPr>
          </a:p>
        </p:txBody>
      </p:sp>
    </p:spTree>
  </p:cSld>
  <p:clrMapOvr>
    <a:masterClrMapping/>
  </p:clrMapOvr>
  <p:transition/>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Title 1"/>
          <p:cNvSpPr>
            <a:spLocks noGrp="1"/>
          </p:cNvSpPr>
          <p:nvPr>
            <p:ph type="title"/>
          </p:nvPr>
        </p:nvSpPr>
        <p:spPr>
          <a:xfrm>
            <a:off x="0" y="0"/>
            <a:ext cx="9144000" cy="838200"/>
          </a:xfrm>
        </p:spPr>
        <p:txBody>
          <a:bodyPr/>
          <a:lstStyle/>
          <a:p>
            <a:r>
              <a:rPr lang="en-US" altLang="en-US" sz="1800" b="1" smtClean="0"/>
              <a:t>The following is Victor Ostrovsky’s description of how the Mossad designed operation “Trojan” in order to embroil the United States into (among other things) a military confrontation with Libya in 1986:</a:t>
            </a:r>
          </a:p>
        </p:txBody>
      </p:sp>
      <p:sp>
        <p:nvSpPr>
          <p:cNvPr id="291843" name="Content Placeholder 2"/>
          <p:cNvSpPr>
            <a:spLocks noGrp="1"/>
          </p:cNvSpPr>
          <p:nvPr>
            <p:ph idx="1"/>
          </p:nvPr>
        </p:nvSpPr>
        <p:spPr>
          <a:xfrm>
            <a:off x="0" y="838200"/>
            <a:ext cx="9144000" cy="6019800"/>
          </a:xfrm>
        </p:spPr>
        <p:txBody>
          <a:bodyPr/>
          <a:lstStyle/>
          <a:p>
            <a:pPr>
              <a:buFontTx/>
              <a:buNone/>
            </a:pPr>
            <a:r>
              <a:rPr lang="en-US" altLang="en-US" sz="1200" dirty="0" smtClean="0"/>
              <a:t>“Trojan was a special communication device that could be planted by naval commandos deep inside enemy territory. The device would act as a relay station for misleading transmissions made by the disinformation unit in the Mossad, called LAP, and intended to be received  by American and British listening stations. Originating from an IDF navy ship out at sea, the prerecorded digital transmissions could be picked up only by the Trojan. The device would then rebroadcast the transmission on another frequency, one used for official business in the enemy country, at which point the transmission would finally be picked up by American ears in Britain. The listeners would have no doubt they had intercepted a genuine communication, hence the name Trojan, reminiscent of the mythical Trojan horse. Further, the content of the messages, once deciphered, would confirm information from other intelligence sources, namely the Mossad. The only catch was that the Trojan itself would have to be located as close as possible to the normal origin of such transmissions, because of the sophisticated methods of triangulation the Americans and others would use to verify the source.” </a:t>
            </a:r>
          </a:p>
          <a:p>
            <a:pPr>
              <a:buFontTx/>
              <a:buNone/>
            </a:pPr>
            <a:r>
              <a:rPr lang="en-US" altLang="en-US" sz="1200" dirty="0" smtClean="0"/>
              <a:t>On the night of 17-18 February 1986, the Mossad planted the Trojan device in Tripoli, Libya. By the end of March 1986, “the Americans were already intercepting messages broadcast by the Trojan, which was only activated during heavy communication traffic hours. Using the Trojan, the Mossad tried to make it appear that a long series of terrorist orders were being transmitted to various Libyan embassies around the world (or, as they were called by the Libyans, Peoples’ Bureaus). As the Mossad has hoped, the transmissions were deciphered by the Americans and construed as ample proof that the Libyans were active sponsors of terrorism. What’s more, the Americans pointed out, Mossad reports confirmed it. The French and the Spanish, though, were not buying into the new steam of information.” The Mossad was tied in to many of the European terrorist organizations, and it was convinced that in the volatile atmosphere that had engulfed Europe, a bombing with an American victim was just a matter of time </a:t>
            </a:r>
            <a:r>
              <a:rPr lang="en-US" altLang="en-US" sz="1200" dirty="0" smtClean="0">
                <a:solidFill>
                  <a:schemeClr val="tx2"/>
                </a:solidFill>
              </a:rPr>
              <a:t>["I never spied on Israel" and "After East Germany fell, I considered escaping to Israel" says Markus Wolf, the spy master who led the East German security apparatus almost until the demise of the Communist regime. </a:t>
            </a:r>
            <a:r>
              <a:rPr lang="en-US" altLang="en-US" sz="1200" dirty="0" err="1" smtClean="0">
                <a:solidFill>
                  <a:schemeClr val="tx2"/>
                </a:solidFill>
              </a:rPr>
              <a:t>Haaretz</a:t>
            </a:r>
            <a:r>
              <a:rPr lang="en-US" altLang="en-US" sz="1200" dirty="0" smtClean="0">
                <a:solidFill>
                  <a:schemeClr val="tx2"/>
                </a:solidFill>
              </a:rPr>
              <a:t>, 10/7/2004]</a:t>
            </a:r>
            <a:r>
              <a:rPr lang="en-US" altLang="en-US" sz="1200" dirty="0" smtClean="0"/>
              <a:t>.” That’s what actually happened when a planted bomb killed one American serviceman and wounded several others in La Belle discotheque in West Berlin on 5 April 1986. The Mossad was counting on “the American promise to retaliate with vengeance” against Libya. “The Trojan gave the Americans the proof they needed. The Mossad also plugged into the equation </a:t>
            </a:r>
            <a:r>
              <a:rPr lang="en-US" altLang="en-US" sz="1200" dirty="0" err="1" smtClean="0"/>
              <a:t>Qadhafi’s</a:t>
            </a:r>
            <a:r>
              <a:rPr lang="en-US" altLang="en-US" sz="1200" dirty="0" smtClean="0"/>
              <a:t> lunatic image and momentous declarations, which were really only meant for internal consumption”…</a:t>
            </a:r>
          </a:p>
          <a:p>
            <a:pPr>
              <a:buFontTx/>
              <a:buNone/>
            </a:pPr>
            <a:r>
              <a:rPr lang="en-US" altLang="en-US" sz="1200" dirty="0" smtClean="0"/>
              <a:t>“Operation Trojan was one of the Mossad’s greatest success. It brought about the air strike on Libya that President Reagan had promised—a strike that had three important consequences. First, it derailed a deal for the release of the American hostages in Lebanon, thus preserving </a:t>
            </a:r>
            <a:r>
              <a:rPr lang="en-US" altLang="en-US" sz="1200" dirty="0" err="1" smtClean="0"/>
              <a:t>Hizballah</a:t>
            </a:r>
            <a:r>
              <a:rPr lang="en-US" altLang="en-US" sz="1200" dirty="0" smtClean="0"/>
              <a:t> (Party of God) as the number one enemy in the eyes of the West. Second, it sent a message to the entire Arab world, telling them exactly where the United States stood regarding the Arab-Israeli conflict. Third, it boosted the Mossad’s image of itself, since it was they who, by ingenious sleight of hand, had prodded the United States to do what was right.” “After the bombing, the </a:t>
            </a:r>
            <a:r>
              <a:rPr lang="en-US" altLang="en-US" sz="1200" dirty="0" err="1" smtClean="0"/>
              <a:t>Hizballah</a:t>
            </a:r>
            <a:r>
              <a:rPr lang="en-US" altLang="en-US" sz="1200" dirty="0" smtClean="0"/>
              <a:t> broke off negotiations regarding the hostages they held in Beirut and executed three of them, including one American named Peter Kilburn.” ...</a:t>
            </a:r>
          </a:p>
          <a:p>
            <a:pPr>
              <a:buFontTx/>
              <a:buNone/>
            </a:pPr>
            <a:r>
              <a:rPr lang="en-US" altLang="en-US" sz="1200" dirty="0" smtClean="0"/>
              <a:t>Ephraim, the Mossad agent, said “After the bombing of Libya, our friend </a:t>
            </a:r>
            <a:r>
              <a:rPr lang="en-US" altLang="en-US" sz="1200" dirty="0" err="1" smtClean="0"/>
              <a:t>Qadhafi</a:t>
            </a:r>
            <a:r>
              <a:rPr lang="en-US" altLang="en-US" sz="1200" dirty="0" smtClean="0"/>
              <a:t> is sure to stay out of the picture for some time. Iraq and Saddam Hussein are the next target. We’re starting now to build him up as the big villain. It will take some time, but in the end, there’s no doubt it’ll work.” </a:t>
            </a:r>
            <a:r>
              <a:rPr lang="en-US" altLang="en-US" sz="1200" dirty="0" smtClean="0">
                <a:solidFill>
                  <a:schemeClr val="tx2"/>
                </a:solidFill>
              </a:rPr>
              <a:t>Source: Victor </a:t>
            </a:r>
            <a:r>
              <a:rPr lang="en-US" altLang="en-US" sz="1200" dirty="0" err="1" smtClean="0">
                <a:solidFill>
                  <a:schemeClr val="tx2"/>
                </a:solidFill>
              </a:rPr>
              <a:t>Ostrovsky</a:t>
            </a:r>
            <a:r>
              <a:rPr lang="en-US" altLang="en-US" sz="1200" dirty="0" smtClean="0">
                <a:solidFill>
                  <a:schemeClr val="tx2"/>
                </a:solidFill>
              </a:rPr>
              <a:t>, </a:t>
            </a:r>
            <a:r>
              <a:rPr lang="en-US" altLang="en-US" sz="1200" i="1" dirty="0" smtClean="0">
                <a:solidFill>
                  <a:schemeClr val="tx2"/>
                </a:solidFill>
              </a:rPr>
              <a:t>The Other Side of Deception: A Rogue Agent Exposes the Mossad’s Secret Agenda</a:t>
            </a:r>
            <a:r>
              <a:rPr lang="en-US" altLang="en-US" sz="1200" dirty="0" smtClean="0">
                <a:solidFill>
                  <a:schemeClr val="tx2"/>
                </a:solidFill>
              </a:rPr>
              <a:t>, New York: Harper </a:t>
            </a:r>
            <a:r>
              <a:rPr lang="en-US" altLang="en-US" sz="1200" dirty="0" err="1" smtClean="0">
                <a:solidFill>
                  <a:schemeClr val="tx2"/>
                </a:solidFill>
              </a:rPr>
              <a:t>Colins</a:t>
            </a:r>
            <a:r>
              <a:rPr lang="en-US" altLang="en-US" sz="1200" dirty="0" smtClean="0">
                <a:solidFill>
                  <a:schemeClr val="tx2"/>
                </a:solidFill>
              </a:rPr>
              <a:t> Publishers, 1994, pages 113-117.</a:t>
            </a:r>
          </a:p>
        </p:txBody>
      </p:sp>
    </p:spTree>
  </p:cSld>
  <p:clrMapOvr>
    <a:masterClrMapping/>
  </p:clrMapOvr>
  <p:transition/>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381000"/>
          </a:xfrm>
        </p:spPr>
        <p:txBody>
          <a:bodyPr/>
          <a:lstStyle/>
          <a:p>
            <a:pPr>
              <a:defRPr/>
            </a:pPr>
            <a:r>
              <a:rPr lang="en-US" sz="3100" b="1" dirty="0" smtClean="0">
                <a:ea typeface="+mn-ea"/>
                <a:cs typeface="+mn-cs"/>
              </a:rPr>
              <a:t>Reagan’s El </a:t>
            </a:r>
            <a:r>
              <a:rPr lang="en-US" sz="3100" b="1" dirty="0">
                <a:ea typeface="+mn-ea"/>
                <a:cs typeface="+mn-cs"/>
              </a:rPr>
              <a:t>Dorado </a:t>
            </a:r>
            <a:r>
              <a:rPr lang="en-US" sz="3100" b="1" dirty="0" smtClean="0">
                <a:ea typeface="+mn-ea"/>
                <a:cs typeface="+mn-cs"/>
              </a:rPr>
              <a:t>Canyon operation against Libya </a:t>
            </a:r>
            <a:endParaRPr lang="en-US" sz="3100" b="1" dirty="0"/>
          </a:p>
        </p:txBody>
      </p:sp>
      <p:sp>
        <p:nvSpPr>
          <p:cNvPr id="292867" name="Content Placeholder 2"/>
          <p:cNvSpPr>
            <a:spLocks noGrp="1"/>
          </p:cNvSpPr>
          <p:nvPr>
            <p:ph idx="1"/>
          </p:nvPr>
        </p:nvSpPr>
        <p:spPr>
          <a:xfrm>
            <a:off x="0" y="457200"/>
            <a:ext cx="9144000" cy="6400800"/>
          </a:xfrm>
        </p:spPr>
        <p:txBody>
          <a:bodyPr/>
          <a:lstStyle/>
          <a:p>
            <a:pPr marL="0" indent="0">
              <a:buFontTx/>
              <a:buNone/>
            </a:pPr>
            <a:r>
              <a:rPr lang="en-US" altLang="en-US" sz="1800" dirty="0" smtClean="0"/>
              <a:t>On the second day [March 24, 1986] of the operation the director of the Libyan intelligence service sent a cable to Libyan agents in the people's bureaus in Belgrade, East Berlin, Geneva, Madrid, Paris, and Rome [Bolger, Daniel P. Americans at War, 1975-1986: An Era of Violent Peace, Novato, California: Presidio, 1988, p. 402; Martin, David C., and John Walcott, Best Laid Plans: The Inside Story of America's War against Terrorism, New York: Harper and Row, 1988, p. 284; Watson, Russell, et al. "</a:t>
            </a:r>
            <a:r>
              <a:rPr lang="en-US" altLang="en-US" sz="1800" dirty="0" err="1" smtClean="0"/>
              <a:t>Kaddafi"s</a:t>
            </a:r>
            <a:r>
              <a:rPr lang="en-US" altLang="en-US" sz="1800" dirty="0" smtClean="0"/>
              <a:t> Crusade" Newsweek, 7 April 1986, pp. 20-24], and ordered them to carry out terrorist attacks against America military and civilian targets that </a:t>
            </a:r>
            <a:r>
              <a:rPr lang="en-US" altLang="en-US" sz="1800" dirty="0" err="1" smtClean="0"/>
              <a:t>woul</a:t>
            </a:r>
            <a:r>
              <a:rPr lang="en-US" altLang="en-US" sz="1800" dirty="0" smtClean="0"/>
              <a:t> "cause maximum and indiscriminate casualties." The cable was intercepted and decoded by the national Security Agency [</a:t>
            </a:r>
            <a:r>
              <a:rPr lang="en-US" altLang="en-US" sz="1800" dirty="0" err="1" smtClean="0"/>
              <a:t>Vox</a:t>
            </a:r>
            <a:r>
              <a:rPr lang="en-US" altLang="en-US" sz="1800" dirty="0" smtClean="0"/>
              <a:t> </a:t>
            </a:r>
            <a:r>
              <a:rPr lang="en-US" altLang="en-US" sz="1800" dirty="0" err="1" smtClean="0"/>
              <a:t>Militaris</a:t>
            </a:r>
            <a:r>
              <a:rPr lang="en-US" altLang="en-US" sz="1800" dirty="0" smtClean="0"/>
              <a:t>, "The U.S. Strike against Libya: Operation El Dorado Canyon", Army Quarterly and Defense Journal 116 (April 1986)134-48]. With the issuance of this order Qaddafi "crossed the Rubicon" in his conflict with Reagan&gt; The United States and Libya were irreversibly headed for a deadly showdown&gt; On 26 March the State Department announced that it had sent warnings to U.S. diplomatic posts and military installations abroad. It advised Americans to be aware of the increased likelihood of terrorist activity and to take added precautions. The department also issued travel  advisories for Americans planning to travel overseas.  On 27 March the administration </a:t>
            </a:r>
            <a:r>
              <a:rPr lang="en-US" altLang="en-US" sz="1800" dirty="0" err="1" smtClean="0"/>
              <a:t>alos</a:t>
            </a:r>
            <a:r>
              <a:rPr lang="en-US" altLang="en-US" sz="1800" dirty="0" smtClean="0"/>
              <a:t> took the extraordinary step to save American lives when a U.S. diplomat met secretly with representatives of the Soviet and East German governments. The American official apprised them of the threat that the people's bureau in East Berlin posed to American citizens and property in West Berlin and called on them to use their influence to forestall any terrorist attacks planned by Libyan agents in East Berlin. The Soviet and East </a:t>
            </a:r>
            <a:r>
              <a:rPr lang="en-US" altLang="en-US" sz="1800" dirty="0" err="1" smtClean="0"/>
              <a:t>Germna</a:t>
            </a:r>
            <a:r>
              <a:rPr lang="en-US" altLang="en-US" sz="1800" dirty="0" smtClean="0"/>
              <a:t> diplomats promised no action. Instead they demanded that the U.S. government produce evidence of its allegations against Libya" Joseph T. </a:t>
            </a:r>
            <a:r>
              <a:rPr lang="en-US" altLang="en-US" sz="1800" dirty="0" err="1" smtClean="0"/>
              <a:t>Stanik</a:t>
            </a:r>
            <a:r>
              <a:rPr lang="en-US" altLang="en-US" sz="1800" dirty="0" smtClean="0"/>
              <a:t>, El Dorado Canyon, Naval Institute Press, Annapolis, Maryland, 2003, pp. 142-143.</a:t>
            </a:r>
          </a:p>
        </p:txBody>
      </p:sp>
    </p:spTree>
  </p:cSld>
  <p:clrMapOvr>
    <a:masterClrMapping/>
  </p:clrMapOvr>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Title 1"/>
          <p:cNvSpPr>
            <a:spLocks noGrp="1"/>
          </p:cNvSpPr>
          <p:nvPr>
            <p:ph type="title"/>
          </p:nvPr>
        </p:nvSpPr>
        <p:spPr>
          <a:xfrm>
            <a:off x="0" y="0"/>
            <a:ext cx="9144000" cy="1219200"/>
          </a:xfrm>
        </p:spPr>
        <p:txBody>
          <a:bodyPr/>
          <a:lstStyle/>
          <a:p>
            <a:r>
              <a:rPr lang="en-US" altLang="en-US" sz="2000" b="1" dirty="0" smtClean="0"/>
              <a:t>The following is Gordon Thomas’ description of how the Mossad assassinated Dr. Gerald Bull [</a:t>
            </a:r>
            <a:r>
              <a:rPr lang="en-US" altLang="en-US" sz="2000" b="1" dirty="0" smtClean="0">
                <a:solidFill>
                  <a:schemeClr val="tx1"/>
                </a:solidFill>
              </a:rPr>
              <a:t>Bull's work on ballistics was considered so valuable that in 1973, by a special act of Congress, he was made a U.S. citizen</a:t>
            </a:r>
            <a:r>
              <a:rPr lang="en-US" altLang="en-US" sz="2000" b="1" dirty="0" smtClean="0"/>
              <a:t>], a Canadian scientist and the world’s greatest expert on barrel ballistics, in  Brussels, Belgium, in 1990:</a:t>
            </a:r>
          </a:p>
        </p:txBody>
      </p:sp>
      <p:sp>
        <p:nvSpPr>
          <p:cNvPr id="293891" name="Content Placeholder 2"/>
          <p:cNvSpPr>
            <a:spLocks noGrp="1"/>
          </p:cNvSpPr>
          <p:nvPr>
            <p:ph idx="1"/>
          </p:nvPr>
        </p:nvSpPr>
        <p:spPr>
          <a:xfrm>
            <a:off x="0" y="1219200"/>
            <a:ext cx="9144000" cy="5638800"/>
          </a:xfrm>
        </p:spPr>
        <p:txBody>
          <a:bodyPr/>
          <a:lstStyle/>
          <a:p>
            <a:pPr>
              <a:buFontTx/>
              <a:buNone/>
            </a:pPr>
            <a:r>
              <a:rPr lang="en-US" altLang="en-US" sz="1400" dirty="0" smtClean="0"/>
              <a:t>Dr. Gerald Bull, a Canadian scientist, was the world’s greatest expert on barrel ballistics. Israel had made several unsuccessful attempt to buy his expertise. Each time Bull made his distaste for the Jewish state. Instead he had offered his services to Saddam Hussein to build a supergun …. </a:t>
            </a:r>
          </a:p>
          <a:p>
            <a:pPr>
              <a:buFontTx/>
              <a:buNone/>
            </a:pPr>
            <a:r>
              <a:rPr lang="en-US" altLang="en-US" sz="1400" dirty="0" smtClean="0"/>
              <a:t>On February 17, 1990, a </a:t>
            </a:r>
            <a:r>
              <a:rPr lang="en-US" altLang="en-US" sz="1400" i="1" dirty="0" err="1" smtClean="0"/>
              <a:t>katsa</a:t>
            </a:r>
            <a:r>
              <a:rPr lang="en-US" altLang="en-US" sz="1400" dirty="0" smtClean="0"/>
              <a:t> [a Mossad case officer] in Brussels obtained copies of documents setting Babylon’s technical goals: the supergun was really going to be an intermediate range ballistics missile… </a:t>
            </a:r>
          </a:p>
          <a:p>
            <a:pPr>
              <a:buFontTx/>
              <a:buNone/>
            </a:pPr>
            <a:r>
              <a:rPr lang="en-US" altLang="en-US" sz="1400" dirty="0" smtClean="0"/>
              <a:t>Mossad’s director general, Nahum </a:t>
            </a:r>
            <a:r>
              <a:rPr lang="en-US" altLang="en-US" sz="1400" dirty="0" err="1" smtClean="0"/>
              <a:t>Admoni</a:t>
            </a:r>
            <a:r>
              <a:rPr lang="en-US" altLang="en-US" sz="1400" dirty="0" smtClean="0"/>
              <a:t>, sought an immediate meeting with Prime Minister Yitzhak Shamir… </a:t>
            </a:r>
          </a:p>
          <a:p>
            <a:pPr>
              <a:buFontTx/>
              <a:buNone/>
            </a:pPr>
            <a:r>
              <a:rPr lang="en-US" altLang="en-US" sz="1400" dirty="0" smtClean="0"/>
              <a:t>Shamir spent only a short time studying Mossad’s file on Bull….</a:t>
            </a:r>
          </a:p>
          <a:p>
            <a:pPr>
              <a:buFontTx/>
              <a:buNone/>
            </a:pPr>
            <a:r>
              <a:rPr lang="en-US" altLang="en-US" sz="1400" dirty="0" smtClean="0"/>
              <a:t>On the afternoon of March 20, 1990, in the prime minister’s office, Yitzhak Shamir agreed with Nahum </a:t>
            </a:r>
            <a:r>
              <a:rPr lang="en-US" altLang="en-US" sz="1400" dirty="0" err="1" smtClean="0"/>
              <a:t>Admoni</a:t>
            </a:r>
            <a:r>
              <a:rPr lang="en-US" altLang="en-US" sz="1400" dirty="0" smtClean="0"/>
              <a:t> that Gerald had to die. </a:t>
            </a:r>
          </a:p>
          <a:p>
            <a:pPr>
              <a:buFontTx/>
              <a:buNone/>
            </a:pPr>
            <a:r>
              <a:rPr lang="en-US" altLang="en-US" sz="1400" dirty="0" smtClean="0"/>
              <a:t>Two days later after the decision was taken, a two-man </a:t>
            </a:r>
            <a:r>
              <a:rPr lang="en-US" altLang="en-US" sz="1400" dirty="0" err="1" smtClean="0"/>
              <a:t>kideon</a:t>
            </a:r>
            <a:r>
              <a:rPr lang="en-US" altLang="en-US" sz="1400" dirty="0" smtClean="0"/>
              <a:t> team arrived in Brussels. Waiting for them was the </a:t>
            </a:r>
            <a:r>
              <a:rPr lang="en-US" altLang="en-US" sz="1400" i="1" dirty="0" err="1" smtClean="0"/>
              <a:t>katsa</a:t>
            </a:r>
            <a:r>
              <a:rPr lang="en-US" altLang="en-US" sz="1400" dirty="0" smtClean="0"/>
              <a:t> who had been closely monitoring Bull’s activities.</a:t>
            </a:r>
          </a:p>
          <a:p>
            <a:pPr>
              <a:buFontTx/>
              <a:buNone/>
            </a:pPr>
            <a:r>
              <a:rPr lang="en-US" altLang="en-US" sz="1400" dirty="0" smtClean="0"/>
              <a:t>At 6:45 on the evening of March 22, 1990, the three men drove in a hired car to the apartment block where Bull lived. Each </a:t>
            </a:r>
            <a:r>
              <a:rPr lang="en-US" altLang="en-US" sz="1400" dirty="0" err="1" smtClean="0"/>
              <a:t>kideon</a:t>
            </a:r>
            <a:r>
              <a:rPr lang="en-US" altLang="en-US" sz="1400" dirty="0" smtClean="0"/>
              <a:t> carried a handgun in a holster under his jacket.</a:t>
            </a:r>
          </a:p>
          <a:p>
            <a:pPr>
              <a:buFontTx/>
              <a:buNone/>
            </a:pPr>
            <a:r>
              <a:rPr lang="en-US" altLang="en-US" sz="1400" dirty="0" smtClean="0"/>
              <a:t>Twenty minutes later, the sixty-one-year-old Bull answered the chiming doorbell of his luxury apartment. He was shot five times in the head and the neck, the </a:t>
            </a:r>
            <a:r>
              <a:rPr lang="en-US" altLang="en-US" sz="1400" dirty="0" err="1" smtClean="0"/>
              <a:t>kideons</a:t>
            </a:r>
            <a:r>
              <a:rPr lang="en-US" altLang="en-US" sz="1400" dirty="0" smtClean="0"/>
              <a:t> firing their 7.65-mm pistols in turn, leaving Bull dead outside his doorway…. Once the </a:t>
            </a:r>
            <a:r>
              <a:rPr lang="en-US" altLang="en-US" sz="1400" dirty="0" err="1" smtClean="0"/>
              <a:t>kideon</a:t>
            </a:r>
            <a:r>
              <a:rPr lang="en-US" altLang="en-US" sz="1400" dirty="0" smtClean="0"/>
              <a:t> team was safely back home, Mossad’s Department of Psychological Warfare began to feed stories to the media , strongly suggesting that Gerald Bull had died because he had planned to renege on his deal with Saddam Hussein.” </a:t>
            </a:r>
            <a:r>
              <a:rPr lang="en-US" altLang="en-US" sz="1400" dirty="0" smtClean="0">
                <a:solidFill>
                  <a:schemeClr val="tx2"/>
                </a:solidFill>
              </a:rPr>
              <a:t>Source: Gordon Thomas, </a:t>
            </a:r>
            <a:r>
              <a:rPr lang="en-US" altLang="en-US" sz="1400" i="1" dirty="0" smtClean="0">
                <a:solidFill>
                  <a:schemeClr val="tx2"/>
                </a:solidFill>
              </a:rPr>
              <a:t>Gideon’s Spies: The Secret History of the Mossad</a:t>
            </a:r>
            <a:r>
              <a:rPr lang="en-US" altLang="en-US" sz="1400" dirty="0" smtClean="0">
                <a:solidFill>
                  <a:schemeClr val="tx2"/>
                </a:solidFill>
              </a:rPr>
              <a:t>, updated for 2009 (New York: Thomas Dunne St Martin’s Griffin , 2009), pages 119-121.</a:t>
            </a:r>
          </a:p>
          <a:p>
            <a:pPr>
              <a:buFontTx/>
              <a:buNone/>
            </a:pPr>
            <a:r>
              <a:rPr lang="en-US" altLang="en-US" sz="1400" b="1" dirty="0" smtClean="0">
                <a:solidFill>
                  <a:schemeClr val="tx2"/>
                </a:solidFill>
              </a:rPr>
              <a:t>On late Palestinian President and Nobel Prize Laureate Yasser Arafat’s death: </a:t>
            </a:r>
            <a:endParaRPr lang="en-US" altLang="en-US" sz="1400" dirty="0" smtClean="0">
              <a:solidFill>
                <a:schemeClr val="tx2"/>
              </a:solidFill>
            </a:endParaRPr>
          </a:p>
          <a:p>
            <a:pPr>
              <a:buFontTx/>
              <a:buNone/>
            </a:pPr>
            <a:r>
              <a:rPr lang="en-US" altLang="en-US" sz="1400" dirty="0" smtClean="0">
                <a:solidFill>
                  <a:schemeClr val="tx2"/>
                </a:solidFill>
              </a:rPr>
              <a:t>Swiss report - 8 Nov 2013: High levels of polonium; moderate backing for poisoning theory</a:t>
            </a:r>
          </a:p>
          <a:p>
            <a:pPr>
              <a:buFontTx/>
              <a:buNone/>
            </a:pPr>
            <a:r>
              <a:rPr lang="en-US" altLang="en-US" sz="1400" dirty="0" smtClean="0">
                <a:solidFill>
                  <a:schemeClr val="tx2"/>
                </a:solidFill>
              </a:rPr>
              <a:t>French report - 3 Dec 2013: Source says poisoning theory rejected in </a:t>
            </a:r>
            <a:r>
              <a:rPr lang="en-US" altLang="en-US" sz="1400" dirty="0" err="1" smtClean="0">
                <a:solidFill>
                  <a:schemeClr val="tx2"/>
                </a:solidFill>
              </a:rPr>
              <a:t>favour</a:t>
            </a:r>
            <a:r>
              <a:rPr lang="en-US" altLang="en-US" sz="1400" dirty="0" smtClean="0">
                <a:solidFill>
                  <a:schemeClr val="tx2"/>
                </a:solidFill>
              </a:rPr>
              <a:t> of death by natural causes</a:t>
            </a:r>
          </a:p>
          <a:p>
            <a:pPr>
              <a:buFontTx/>
              <a:buNone/>
            </a:pPr>
            <a:r>
              <a:rPr lang="en-US" altLang="en-US" sz="1400" dirty="0" smtClean="0">
                <a:solidFill>
                  <a:schemeClr val="tx2"/>
                </a:solidFill>
              </a:rPr>
              <a:t>Russian report - 26 Dec 2013: Death by natural causes not from radiation exposure</a:t>
            </a:r>
          </a:p>
          <a:p>
            <a:pPr>
              <a:buFontTx/>
              <a:buNone/>
            </a:pPr>
            <a:r>
              <a:rPr lang="en-US" altLang="en-US" sz="1400" dirty="0" smtClean="0"/>
              <a:t>BBC, 12/26/2013</a:t>
            </a:r>
            <a:r>
              <a:rPr lang="en-US" altLang="en-US" sz="1400" dirty="0" smtClean="0">
                <a:solidFill>
                  <a:schemeClr val="tx2"/>
                </a:solidFill>
              </a:rPr>
              <a:t>, </a:t>
            </a:r>
            <a:r>
              <a:rPr lang="en-US" altLang="en-US" sz="1400" dirty="0" smtClean="0">
                <a:solidFill>
                  <a:schemeClr val="tx2"/>
                </a:solidFill>
                <a:hlinkClick r:id="rId2"/>
              </a:rPr>
              <a:t>http://www.bbc.co.uk/news/world-middle-east-25518813</a:t>
            </a:r>
            <a:r>
              <a:rPr lang="en-US" altLang="en-US" sz="1400" dirty="0" smtClean="0">
                <a:solidFill>
                  <a:schemeClr val="tx2"/>
                </a:solidFill>
              </a:rPr>
              <a:t>   </a:t>
            </a:r>
          </a:p>
          <a:p>
            <a:pPr>
              <a:buFontTx/>
              <a:buNone/>
            </a:pPr>
            <a:endParaRPr lang="en-US" altLang="en-US" sz="1400" b="1" dirty="0" smtClean="0">
              <a:solidFill>
                <a:schemeClr val="tx2"/>
              </a:solidFill>
            </a:endParaRPr>
          </a:p>
        </p:txBody>
      </p:sp>
      <p:cxnSp>
        <p:nvCxnSpPr>
          <p:cNvPr id="293892" name="Straight Connector 4"/>
          <p:cNvCxnSpPr>
            <a:cxnSpLocks noChangeShapeType="1"/>
          </p:cNvCxnSpPr>
          <p:nvPr/>
        </p:nvCxnSpPr>
        <p:spPr bwMode="auto">
          <a:xfrm>
            <a:off x="0" y="5638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TextBox 1"/>
          <p:cNvSpPr txBox="1">
            <a:spLocks noChangeArrowheads="1"/>
          </p:cNvSpPr>
          <p:nvPr/>
        </p:nvSpPr>
        <p:spPr bwMode="auto">
          <a:xfrm>
            <a:off x="0" y="0"/>
            <a:ext cx="7413625" cy="701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When [Israeli Prime Minister] Ben-Gurion said no to [US President] JFK</a:t>
            </a:r>
          </a:p>
          <a:p>
            <a:pPr eaLnBrk="1" hangingPunct="1">
              <a:spcBef>
                <a:spcPct val="0"/>
              </a:spcBef>
              <a:buFontTx/>
              <a:buNone/>
            </a:pPr>
            <a:r>
              <a:rPr lang="en-US" altLang="en-US" sz="1400" dirty="0"/>
              <a:t>...history shows that some issues are so critical that even the president of the United States cannot force Israel’s hand. Important examples include Menachem </a:t>
            </a:r>
            <a:r>
              <a:rPr lang="en-US" altLang="en-US" sz="1400" dirty="0" err="1"/>
              <a:t>Begin’s</a:t>
            </a:r>
            <a:r>
              <a:rPr lang="en-US" altLang="en-US" sz="1400" dirty="0"/>
              <a:t> rejection of Jimmy Carter’s demand for an indefinite settlement freeze in the 1978 Camp David summit, and Ariel Sharon’s refusal to accept George W. Bush’s demand to end anti-terror operations in March 2002, following the Passover attacks, including the Park Hotel. </a:t>
            </a:r>
            <a:r>
              <a:rPr lang="en-US" altLang="en-US" sz="1400" dirty="0">
                <a:solidFill>
                  <a:schemeClr val="tx2"/>
                </a:solidFill>
              </a:rPr>
              <a:t>The sharpest example took place almost 50 years ago, when John F. Kennedy demanded that David Ben-Gurion end Israel’s nuclear deterrent program</a:t>
            </a:r>
            <a:r>
              <a:rPr lang="en-US" altLang="en-US" sz="1400" dirty="0"/>
              <a:t>... In some ways, Israel was far weaker than is the case today... Kennedy had enough, and in a personal letter dated May 18, 1963, the president warned that unless American inspectors were allowed into </a:t>
            </a:r>
            <a:r>
              <a:rPr lang="en-US" altLang="en-US" sz="1400" dirty="0" err="1"/>
              <a:t>Dimona</a:t>
            </a:r>
            <a:r>
              <a:rPr lang="en-US" altLang="en-US" sz="1400" dirty="0"/>
              <a:t> (meaning the end of any military activities), Israel would find itself totally isolated. Rather than answering, Ben-Gurion abruptly resigned... Ben-Gurion’s successor, Levi Eshkol received Kennedy’s next letter, which upped the pressure, warning that the American commitment and support of Israel “could be seriously jeopardized.” Later, after Lyndon Johnson became president following Kennedy’s assassination, the issue resurfaced, with threats of an American conventional arms embargo. But Eshkol followed Ben-Gurion’s precedent...  </a:t>
            </a:r>
            <a:r>
              <a:rPr lang="en-US" altLang="en-US" sz="1400" i="1" dirty="0"/>
              <a:t>The writer is president of NGO Monitor and a professor of political science at Bar-</a:t>
            </a:r>
            <a:r>
              <a:rPr lang="en-US" altLang="en-US" sz="1400" i="1" dirty="0" err="1"/>
              <a:t>Ilan</a:t>
            </a:r>
            <a:r>
              <a:rPr lang="en-US" altLang="en-US" sz="1400" i="1" dirty="0"/>
              <a:t> University</a:t>
            </a:r>
            <a:r>
              <a:rPr lang="en-US" altLang="en-US" sz="1400" dirty="0"/>
              <a:t>, </a:t>
            </a:r>
            <a:r>
              <a:rPr lang="en-US" altLang="en-US" sz="1400" dirty="0">
                <a:solidFill>
                  <a:schemeClr val="tx2"/>
                </a:solidFill>
              </a:rPr>
              <a:t>The Jerusalem Post, March </a:t>
            </a:r>
            <a:r>
              <a:rPr lang="en-US" altLang="en-US" sz="1400" dirty="0" smtClean="0">
                <a:solidFill>
                  <a:schemeClr val="tx2"/>
                </a:solidFill>
              </a:rPr>
              <a:t>28 </a:t>
            </a:r>
            <a:r>
              <a:rPr lang="en-US" altLang="en-US" sz="1400" dirty="0">
                <a:solidFill>
                  <a:schemeClr val="tx2"/>
                </a:solidFill>
              </a:rPr>
              <a:t>,2010, </a:t>
            </a:r>
            <a:r>
              <a:rPr lang="en-US" altLang="en-US" sz="1000" dirty="0">
                <a:solidFill>
                  <a:schemeClr val="tx2"/>
                </a:solidFill>
                <a:hlinkClick r:id="rId2"/>
              </a:rPr>
              <a:t>http://</a:t>
            </a:r>
            <a:r>
              <a:rPr lang="en-US" altLang="en-US" sz="1000" dirty="0" smtClean="0">
                <a:solidFill>
                  <a:schemeClr val="tx2"/>
                </a:solidFill>
                <a:hlinkClick r:id="rId2"/>
              </a:rPr>
              <a:t>www.jpost.com/Opinion/Op-Ed-Contributors/When-Ben-Gurion-said-no-to-JFK</a:t>
            </a:r>
            <a:endParaRPr lang="en-US" altLang="en-US" sz="1000" dirty="0" smtClean="0">
              <a:solidFill>
                <a:schemeClr val="tx2"/>
              </a:solidFill>
            </a:endParaRPr>
          </a:p>
          <a:p>
            <a:pPr eaLnBrk="1" hangingPunct="1">
              <a:spcBef>
                <a:spcPct val="0"/>
              </a:spcBef>
              <a:buFontTx/>
              <a:buNone/>
            </a:pPr>
            <a:endParaRPr lang="en-US" altLang="en-US" sz="500" dirty="0" smtClean="0">
              <a:solidFill>
                <a:schemeClr val="tx2"/>
              </a:solidFill>
            </a:endParaRPr>
          </a:p>
          <a:p>
            <a:pPr eaLnBrk="1" hangingPunct="1">
              <a:spcBef>
                <a:spcPct val="0"/>
              </a:spcBef>
              <a:buFontTx/>
              <a:buNone/>
            </a:pPr>
            <a:r>
              <a:rPr lang="en-US" altLang="en-US" sz="1400" dirty="0" smtClean="0">
                <a:solidFill>
                  <a:schemeClr val="tx2"/>
                </a:solidFill>
              </a:rPr>
              <a:t>Former </a:t>
            </a:r>
            <a:r>
              <a:rPr lang="en-US" altLang="en-US" sz="1400" dirty="0">
                <a:solidFill>
                  <a:schemeClr val="tx2"/>
                </a:solidFill>
              </a:rPr>
              <a:t>US President John F. Kennedy was murdered in a coup </a:t>
            </a:r>
            <a:r>
              <a:rPr lang="en-US" altLang="en-US" sz="1400" dirty="0" err="1">
                <a:solidFill>
                  <a:schemeClr val="tx2"/>
                </a:solidFill>
              </a:rPr>
              <a:t>d’etat</a:t>
            </a:r>
            <a:r>
              <a:rPr lang="en-US" altLang="en-US" sz="1400" dirty="0">
                <a:solidFill>
                  <a:schemeClr val="tx2"/>
                </a:solidFill>
              </a:rPr>
              <a:t> by a </a:t>
            </a:r>
            <a:r>
              <a:rPr lang="en-US" altLang="en-US" sz="1400" dirty="0" err="1">
                <a:solidFill>
                  <a:schemeClr val="tx2"/>
                </a:solidFill>
              </a:rPr>
              <a:t>hard-line</a:t>
            </a:r>
            <a:r>
              <a:rPr lang="en-US" altLang="en-US" sz="1400" dirty="0">
                <a:solidFill>
                  <a:schemeClr val="tx2"/>
                </a:solidFill>
              </a:rPr>
              <a:t> faction of the American military and intelligence agencies with the support of Israel’s Mossad and some organized crime networks, according to an American scholar and researcher</a:t>
            </a:r>
            <a:r>
              <a:rPr lang="en-US" altLang="en-US" sz="1400" dirty="0" smtClean="0">
                <a:solidFill>
                  <a:schemeClr val="tx2"/>
                </a:solidFill>
              </a:rPr>
              <a:t>.</a:t>
            </a:r>
            <a:r>
              <a:rPr lang="en-US" altLang="en-US" sz="1400" dirty="0" smtClean="0"/>
              <a:t> Dr</a:t>
            </a:r>
            <a:r>
              <a:rPr lang="en-US" altLang="en-US" sz="1400" dirty="0"/>
              <a:t>. Kevin Barrett, a founding member of the Scientific Panel for the Investigation of 9/11, made the remarks in a phone interview with Press TV on Friday while commenting on the release of documents related to the Kennedy assassination</a:t>
            </a:r>
            <a:r>
              <a:rPr lang="en-US" altLang="en-US" sz="1400" dirty="0" smtClean="0"/>
              <a:t>... “</a:t>
            </a:r>
            <a:r>
              <a:rPr lang="en-US" altLang="en-US" sz="1400" dirty="0"/>
              <a:t>And Michael Collins Piper’s book Final Judgment: The Missing Link in the JFK Assassination Conspiracy makes the case that behind the CIA, which was the most active player in the coup </a:t>
            </a:r>
            <a:r>
              <a:rPr lang="en-US" altLang="en-US" sz="1400" dirty="0" err="1"/>
              <a:t>d’etat</a:t>
            </a:r>
            <a:r>
              <a:rPr lang="en-US" altLang="en-US" sz="1400" dirty="0"/>
              <a:t> that overthrew Kennedy, we had the hidden hand of the Israeli Mossad by the way of </a:t>
            </a:r>
            <a:r>
              <a:rPr lang="en-US" altLang="en-US" sz="1400" dirty="0">
                <a:solidFill>
                  <a:schemeClr val="tx2"/>
                </a:solidFill>
              </a:rPr>
              <a:t>the CIA’s Counterintelligence chief James Jesus Angleton, who was in fact an Israeli mole in the CIA. And to this day, there is a statue honoring Angleton in Tel Aviv,” </a:t>
            </a:r>
            <a:r>
              <a:rPr lang="en-US" altLang="en-US" sz="1400" dirty="0"/>
              <a:t>the researcher </a:t>
            </a:r>
            <a:r>
              <a:rPr lang="en-US" altLang="en-US" sz="1400" dirty="0" smtClean="0"/>
              <a:t>said. </a:t>
            </a:r>
            <a:r>
              <a:rPr lang="en-US" altLang="en-US" sz="1000" dirty="0" smtClean="0">
                <a:hlinkClick r:id="rId3"/>
              </a:rPr>
              <a:t>https</a:t>
            </a:r>
            <a:r>
              <a:rPr lang="en-US" altLang="en-US" sz="1000" dirty="0">
                <a:hlinkClick r:id="rId3"/>
              </a:rPr>
              <a:t>://www.veteranstoday.com/2017/10/27/kennedy-murdered-by-hard-line-faction-of-us-military-researcher</a:t>
            </a:r>
            <a:r>
              <a:rPr lang="en-US" altLang="en-US" sz="1000" dirty="0" smtClean="0">
                <a:hlinkClick r:id="rId3"/>
              </a:rPr>
              <a:t>/</a:t>
            </a:r>
            <a:r>
              <a:rPr lang="en-US" altLang="en-US" sz="1000" dirty="0" smtClean="0"/>
              <a:t> </a:t>
            </a:r>
            <a:endParaRPr lang="en-US" altLang="en-US" sz="1000" dirty="0"/>
          </a:p>
        </p:txBody>
      </p:sp>
      <p:pic>
        <p:nvPicPr>
          <p:cNvPr id="2949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7425" y="1219200"/>
            <a:ext cx="1806575" cy="272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491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9025" y="4763"/>
            <a:ext cx="1704975" cy="1138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94917" name="TextBox 4"/>
          <p:cNvSpPr txBox="1">
            <a:spLocks noChangeArrowheads="1"/>
          </p:cNvSpPr>
          <p:nvPr/>
        </p:nvSpPr>
        <p:spPr bwMode="auto">
          <a:xfrm>
            <a:off x="7277100" y="3927316"/>
            <a:ext cx="1866900" cy="293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100" dirty="0">
                <a:solidFill>
                  <a:schemeClr val="tx2"/>
                </a:solidFill>
              </a:rPr>
              <a:t>The President's Commission on the Assassination of President Kennedy “concluded” (9/24/1964) that Lee Harvey Oswald acted alone in killing Kennedy and that Jack Ruby also acted alone when he killed Oswald two days later before he could stand trial</a:t>
            </a:r>
            <a:r>
              <a:rPr lang="en-US" altLang="en-US" sz="1100" dirty="0" smtClean="0">
                <a:solidFill>
                  <a:schemeClr val="tx2"/>
                </a:solidFill>
              </a:rPr>
              <a:t>.</a:t>
            </a:r>
          </a:p>
          <a:p>
            <a:pPr eaLnBrk="1" hangingPunct="1">
              <a:spcBef>
                <a:spcPct val="0"/>
              </a:spcBef>
              <a:buFontTx/>
              <a:buNone/>
            </a:pPr>
            <a:endParaRPr lang="en-US" altLang="en-US" sz="1100" dirty="0">
              <a:solidFill>
                <a:schemeClr val="tx2"/>
              </a:solidFill>
            </a:endParaRPr>
          </a:p>
          <a:p>
            <a:pPr eaLnBrk="1" hangingPunct="1">
              <a:spcBef>
                <a:spcPct val="0"/>
              </a:spcBef>
              <a:buFontTx/>
              <a:buNone/>
            </a:pPr>
            <a:r>
              <a:rPr lang="en-US" altLang="en-US" sz="1100" dirty="0">
                <a:solidFill>
                  <a:schemeClr val="tx2"/>
                </a:solidFill>
              </a:rPr>
              <a:t>[US President] Donald Trump pledges to release [US President] John F. Kennedy's assassination files, </a:t>
            </a:r>
            <a:r>
              <a:rPr lang="en-US" altLang="en-US" sz="1100" dirty="0"/>
              <a:t>The </a:t>
            </a:r>
            <a:r>
              <a:rPr lang="en-US" altLang="en-US" sz="1000" dirty="0"/>
              <a:t>Telegraph, 10/21/2017</a:t>
            </a:r>
            <a:r>
              <a:rPr lang="en-US" altLang="en-US" sz="1000" dirty="0">
                <a:solidFill>
                  <a:schemeClr val="tx2"/>
                </a:solidFill>
              </a:rPr>
              <a:t>, </a:t>
            </a:r>
            <a:r>
              <a:rPr lang="en-US" altLang="en-US" sz="500" dirty="0">
                <a:solidFill>
                  <a:schemeClr val="tx2"/>
                </a:solidFill>
                <a:hlinkClick r:id="rId6"/>
              </a:rPr>
              <a:t>http://www.telegraph.co.uk/news/2017/10/21/donald-trump-pledges-release-john-f-kennedys-assassination-files</a:t>
            </a:r>
            <a:r>
              <a:rPr lang="en-US" altLang="en-US" sz="500" dirty="0" smtClean="0">
                <a:solidFill>
                  <a:schemeClr val="tx2"/>
                </a:solidFill>
                <a:hlinkClick r:id="rId6"/>
              </a:rPr>
              <a:t>/</a:t>
            </a:r>
            <a:r>
              <a:rPr lang="en-US" altLang="en-US" sz="500" dirty="0" smtClean="0">
                <a:solidFill>
                  <a:schemeClr val="tx2"/>
                </a:solidFill>
              </a:rPr>
              <a:t>   </a:t>
            </a:r>
            <a:endParaRPr lang="en-US" altLang="en-US" sz="500" dirty="0">
              <a:solidFill>
                <a:schemeClr val="tx2"/>
              </a:solidFill>
            </a:endParaRPr>
          </a:p>
        </p:txBody>
      </p:sp>
      <p:cxnSp>
        <p:nvCxnSpPr>
          <p:cNvPr id="3" name="Straight Connector 2"/>
          <p:cNvCxnSpPr/>
          <p:nvPr/>
        </p:nvCxnSpPr>
        <p:spPr bwMode="auto">
          <a:xfrm>
            <a:off x="7337425" y="5715000"/>
            <a:ext cx="18065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7337425" y="5791200"/>
            <a:ext cx="0" cy="10668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flipV="1">
            <a:off x="7337425" y="3946525"/>
            <a:ext cx="0" cy="1844675"/>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7337425" y="3946525"/>
            <a:ext cx="18065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4419600"/>
            <a:ext cx="73374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TextBox 1"/>
          <p:cNvSpPr txBox="1">
            <a:spLocks noChangeArrowheads="1"/>
          </p:cNvSpPr>
          <p:nvPr/>
        </p:nvSpPr>
        <p:spPr bwMode="auto">
          <a:xfrm>
            <a:off x="0" y="9525"/>
            <a:ext cx="9144000"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err="1">
                <a:solidFill>
                  <a:srgbClr val="FFFF00"/>
                </a:solidFill>
              </a:rPr>
              <a:t>Arnon</a:t>
            </a:r>
            <a:r>
              <a:rPr lang="en-US" altLang="en-US" sz="3600" b="1" dirty="0">
                <a:solidFill>
                  <a:srgbClr val="FFFF00"/>
                </a:solidFill>
              </a:rPr>
              <a:t> </a:t>
            </a:r>
            <a:r>
              <a:rPr lang="en-US" altLang="en-US" sz="3600" b="1" dirty="0" err="1">
                <a:solidFill>
                  <a:srgbClr val="FFFF00"/>
                </a:solidFill>
              </a:rPr>
              <a:t>Milchan</a:t>
            </a:r>
            <a:r>
              <a:rPr lang="en-US" altLang="en-US" sz="3600" b="1" dirty="0">
                <a:solidFill>
                  <a:srgbClr val="FFFF00"/>
                </a:solidFill>
              </a:rPr>
              <a:t> reveals past as Israeli spy</a:t>
            </a:r>
          </a:p>
          <a:p>
            <a:pPr eaLnBrk="1" hangingPunct="1">
              <a:spcBef>
                <a:spcPct val="0"/>
              </a:spcBef>
              <a:buFontTx/>
              <a:buNone/>
            </a:pPr>
            <a:r>
              <a:rPr lang="en-US" altLang="en-US" sz="1400" dirty="0">
                <a:solidFill>
                  <a:srgbClr val="FFFFFF"/>
                </a:solidFill>
              </a:rPr>
              <a:t>Hollywood producer gives interview in which he confirms earlier claims that he was an arms dealer</a:t>
            </a:r>
          </a:p>
          <a:p>
            <a:pPr eaLnBrk="1" hangingPunct="1">
              <a:spcBef>
                <a:spcPct val="0"/>
              </a:spcBef>
              <a:buFontTx/>
              <a:buNone/>
            </a:pPr>
            <a:r>
              <a:rPr lang="en-US" altLang="en-US" sz="1400" dirty="0">
                <a:solidFill>
                  <a:srgbClr val="FFFFFF"/>
                </a:solidFill>
              </a:rPr>
              <a:t>The Hollywood producer behind box office hits including Fight Club, Pretty Woman and LA Confidential has spoken about his life as an Israeli secret agent and arms dealer, saying he was proud of working for his country.</a:t>
            </a:r>
          </a:p>
          <a:p>
            <a:pPr eaLnBrk="1" hangingPunct="1">
              <a:spcBef>
                <a:spcPct val="0"/>
              </a:spcBef>
              <a:buFontTx/>
              <a:buNone/>
            </a:pPr>
            <a:r>
              <a:rPr lang="en-US" altLang="en-US" sz="1400" dirty="0" err="1">
                <a:solidFill>
                  <a:srgbClr val="FFFFFF"/>
                </a:solidFill>
              </a:rPr>
              <a:t>Arnon</a:t>
            </a:r>
            <a:r>
              <a:rPr lang="en-US" altLang="en-US" sz="1400" dirty="0">
                <a:solidFill>
                  <a:srgbClr val="FFFFFF"/>
                </a:solidFill>
              </a:rPr>
              <a:t> </a:t>
            </a:r>
            <a:r>
              <a:rPr lang="en-US" altLang="en-US" sz="1400" dirty="0" err="1">
                <a:solidFill>
                  <a:srgbClr val="FFFFFF"/>
                </a:solidFill>
              </a:rPr>
              <a:t>Milchan</a:t>
            </a:r>
            <a:r>
              <a:rPr lang="en-US" altLang="en-US" sz="1400" dirty="0">
                <a:solidFill>
                  <a:srgbClr val="FFFFFF"/>
                </a:solidFill>
              </a:rPr>
              <a:t> gave a lengthy interview to the Israeli documentary </a:t>
            </a:r>
            <a:r>
              <a:rPr lang="en-US" altLang="en-US" sz="1400" dirty="0" err="1">
                <a:solidFill>
                  <a:srgbClr val="FFFFFF"/>
                </a:solidFill>
              </a:rPr>
              <a:t>programme</a:t>
            </a:r>
            <a:r>
              <a:rPr lang="en-US" altLang="en-US" sz="1400" dirty="0">
                <a:solidFill>
                  <a:srgbClr val="FFFFFF"/>
                </a:solidFill>
              </a:rPr>
              <a:t> </a:t>
            </a:r>
            <a:r>
              <a:rPr lang="en-US" altLang="en-US" sz="1400" dirty="0" err="1">
                <a:solidFill>
                  <a:srgbClr val="FFFFFF"/>
                </a:solidFill>
              </a:rPr>
              <a:t>Uvda</a:t>
            </a:r>
            <a:r>
              <a:rPr lang="en-US" altLang="en-US" sz="1400" dirty="0">
                <a:solidFill>
                  <a:srgbClr val="FFFFFF"/>
                </a:solidFill>
              </a:rPr>
              <a:t>, broadcast on Monday on Channel 2, confirming claims made earlier in an </a:t>
            </a:r>
            <a:r>
              <a:rPr lang="en-US" altLang="en-US" sz="1400" dirty="0" err="1">
                <a:solidFill>
                  <a:srgbClr val="FFFFFF"/>
                </a:solidFill>
              </a:rPr>
              <a:t>unauthorised</a:t>
            </a:r>
            <a:r>
              <a:rPr lang="en-US" altLang="en-US" sz="1400" dirty="0">
                <a:solidFill>
                  <a:srgbClr val="FFFFFF"/>
                </a:solidFill>
              </a:rPr>
              <a:t> biography that he worked for an Israeli agency that negotiated arms deals and supported Israel's secret nuclear weapons project... </a:t>
            </a:r>
          </a:p>
          <a:p>
            <a:pPr eaLnBrk="1" hangingPunct="1">
              <a:spcBef>
                <a:spcPct val="0"/>
              </a:spcBef>
              <a:buFontTx/>
              <a:buNone/>
            </a:pPr>
            <a:r>
              <a:rPr lang="en-US" altLang="en-US" sz="1400" dirty="0" err="1">
                <a:solidFill>
                  <a:srgbClr val="FFFFFF"/>
                </a:solidFill>
              </a:rPr>
              <a:t>Milchan</a:t>
            </a:r>
            <a:r>
              <a:rPr lang="en-US" altLang="en-US" sz="1400" dirty="0">
                <a:solidFill>
                  <a:srgbClr val="FFFFFF"/>
                </a:solidFill>
              </a:rPr>
              <a:t>, 68, is the chairman of New Regency Productions, which has produced more than 120 Hollywood movies since the 1970s, working with actors and directors such as Robert de </a:t>
            </a:r>
            <a:r>
              <a:rPr lang="en-US" altLang="en-US" sz="1400" dirty="0" err="1">
                <a:solidFill>
                  <a:srgbClr val="FFFFFF"/>
                </a:solidFill>
              </a:rPr>
              <a:t>Niro</a:t>
            </a:r>
            <a:r>
              <a:rPr lang="en-US" altLang="en-US" sz="1400" dirty="0">
                <a:solidFill>
                  <a:srgbClr val="FFFFFF"/>
                </a:solidFill>
              </a:rPr>
              <a:t>, Martin Scorsese, Roman Polanski, Oliver Stone, Russell Crowe and Ben Affleck... </a:t>
            </a:r>
          </a:p>
          <a:p>
            <a:pPr eaLnBrk="1" hangingPunct="1">
              <a:spcBef>
                <a:spcPct val="0"/>
              </a:spcBef>
              <a:buFontTx/>
              <a:buNone/>
            </a:pPr>
            <a:r>
              <a:rPr lang="en-US" altLang="en-US" sz="1400" dirty="0">
                <a:solidFill>
                  <a:srgbClr val="FFFFFF"/>
                </a:solidFill>
              </a:rPr>
              <a:t>At the peak of his activities he was operating 30 companies in 17 countries and brokering deals worth hundreds of millions of dollars, according to the </a:t>
            </a:r>
            <a:r>
              <a:rPr lang="en-US" altLang="en-US" sz="1400" dirty="0" err="1">
                <a:solidFill>
                  <a:srgbClr val="FFFFFF"/>
                </a:solidFill>
              </a:rPr>
              <a:t>programme</a:t>
            </a:r>
            <a:r>
              <a:rPr lang="en-US" altLang="en-US" sz="1400" dirty="0">
                <a:solidFill>
                  <a:srgbClr val="FFFFFF"/>
                </a:solidFill>
              </a:rPr>
              <a:t>...</a:t>
            </a:r>
          </a:p>
          <a:p>
            <a:pPr eaLnBrk="1" hangingPunct="1">
              <a:spcBef>
                <a:spcPct val="0"/>
              </a:spcBef>
              <a:buFontTx/>
              <a:buNone/>
            </a:pPr>
            <a:r>
              <a:rPr lang="en-US" altLang="en-US" sz="1400" dirty="0" err="1">
                <a:solidFill>
                  <a:srgbClr val="FFFFFF"/>
                </a:solidFill>
              </a:rPr>
              <a:t>Milchan</a:t>
            </a:r>
            <a:r>
              <a:rPr lang="en-US" altLang="en-US" sz="1400" dirty="0">
                <a:solidFill>
                  <a:srgbClr val="FFFFFF"/>
                </a:solidFill>
              </a:rPr>
              <a:t>, who has a degree from the London School of Economics, was estimated earlier this year to have a net worth of $4.2bn (£2.6bn).</a:t>
            </a:r>
          </a:p>
          <a:p>
            <a:pPr eaLnBrk="1" hangingPunct="1">
              <a:spcBef>
                <a:spcPct val="0"/>
              </a:spcBef>
              <a:buFontTx/>
              <a:buNone/>
            </a:pPr>
            <a:r>
              <a:rPr lang="en-US" altLang="en-US" sz="1400" dirty="0">
                <a:solidFill>
                  <a:srgbClr val="FFFFFF"/>
                </a:solidFill>
              </a:rPr>
              <a:t>Peres, who has been Israel's president since 2007 and was the architect of Israel's nuclear weapons </a:t>
            </a:r>
            <a:r>
              <a:rPr lang="en-US" altLang="en-US" sz="1400" dirty="0" err="1">
                <a:solidFill>
                  <a:srgbClr val="FFFFFF"/>
                </a:solidFill>
              </a:rPr>
              <a:t>programme</a:t>
            </a:r>
            <a:r>
              <a:rPr lang="en-US" altLang="en-US" sz="1400" dirty="0">
                <a:solidFill>
                  <a:srgbClr val="FFFFFF"/>
                </a:solidFill>
              </a:rPr>
              <a:t> in the 1960s – which has never been officially acknowledged by the state – admitted recruiting </a:t>
            </a:r>
            <a:r>
              <a:rPr lang="en-US" altLang="en-US" sz="1400" dirty="0" err="1">
                <a:solidFill>
                  <a:srgbClr val="FFFFFF"/>
                </a:solidFill>
              </a:rPr>
              <a:t>Milchan</a:t>
            </a:r>
            <a:r>
              <a:rPr lang="en-US" altLang="en-US" sz="1400" dirty="0">
                <a:solidFill>
                  <a:srgbClr val="FFFFFF"/>
                </a:solidFill>
              </a:rPr>
              <a:t> as an agent.</a:t>
            </a:r>
          </a:p>
          <a:p>
            <a:pPr eaLnBrk="1" hangingPunct="1">
              <a:spcBef>
                <a:spcPct val="0"/>
              </a:spcBef>
              <a:buFontTx/>
              <a:buNone/>
            </a:pPr>
            <a:r>
              <a:rPr lang="en-US" altLang="en-US" sz="1400" dirty="0">
                <a:solidFill>
                  <a:srgbClr val="FFFFFF"/>
                </a:solidFill>
              </a:rPr>
              <a:t>"</a:t>
            </a:r>
            <a:r>
              <a:rPr lang="en-US" altLang="en-US" sz="1400" dirty="0" err="1">
                <a:solidFill>
                  <a:srgbClr val="FFFFFF"/>
                </a:solidFill>
              </a:rPr>
              <a:t>Arnon</a:t>
            </a:r>
            <a:r>
              <a:rPr lang="en-US" altLang="en-US" sz="1400" dirty="0">
                <a:solidFill>
                  <a:srgbClr val="FFFFFF"/>
                </a:solidFill>
              </a:rPr>
              <a:t> is a special man. It was I who recruited him … when I was at the ministry of </a:t>
            </a:r>
            <a:r>
              <a:rPr lang="en-US" altLang="en-US" sz="1400" dirty="0" err="1">
                <a:solidFill>
                  <a:srgbClr val="FFFFFF"/>
                </a:solidFill>
              </a:rPr>
              <a:t>defence</a:t>
            </a:r>
            <a:r>
              <a:rPr lang="en-US" altLang="en-US" sz="1400" dirty="0">
                <a:solidFill>
                  <a:srgbClr val="FFFFFF"/>
                </a:solidFill>
              </a:rPr>
              <a:t> </a:t>
            </a:r>
            <a:r>
              <a:rPr lang="en-US" altLang="en-US" sz="1400" dirty="0" err="1">
                <a:solidFill>
                  <a:srgbClr val="FFFFFF"/>
                </a:solidFill>
              </a:rPr>
              <a:t>Arnon</a:t>
            </a:r>
            <a:r>
              <a:rPr lang="en-US" altLang="en-US" sz="1400" dirty="0">
                <a:solidFill>
                  <a:srgbClr val="FFFFFF"/>
                </a:solidFill>
              </a:rPr>
              <a:t> was involved in numerous </a:t>
            </a:r>
            <a:r>
              <a:rPr lang="en-US" altLang="en-US" sz="1400" dirty="0" err="1">
                <a:solidFill>
                  <a:srgbClr val="FFFFFF"/>
                </a:solidFill>
              </a:rPr>
              <a:t>defence</a:t>
            </a:r>
            <a:r>
              <a:rPr lang="en-US" altLang="en-US" sz="1400" dirty="0">
                <a:solidFill>
                  <a:srgbClr val="FFFFFF"/>
                </a:solidFill>
              </a:rPr>
              <a:t>-related procurement activities and intelligence operations.</a:t>
            </a:r>
          </a:p>
          <a:p>
            <a:pPr eaLnBrk="1" hangingPunct="1">
              <a:spcBef>
                <a:spcPct val="0"/>
              </a:spcBef>
              <a:buFontTx/>
              <a:buNone/>
            </a:pPr>
            <a:r>
              <a:rPr lang="en-US" altLang="en-US" sz="1400" dirty="0">
                <a:solidFill>
                  <a:srgbClr val="FFFFFF"/>
                </a:solidFill>
              </a:rPr>
              <a:t>His strength is in making connections at the highest levels … his activities gave us a huge advantage, strategically, diplomatically and technologically," he said in 2010, according to an interview quoted in Confidential: The Life of Secret Agent Turned Hollywood Tycoon </a:t>
            </a:r>
            <a:r>
              <a:rPr lang="en-US" altLang="en-US" sz="1400" dirty="0" err="1">
                <a:solidFill>
                  <a:srgbClr val="FFFFFF"/>
                </a:solidFill>
              </a:rPr>
              <a:t>Arnon</a:t>
            </a:r>
            <a:r>
              <a:rPr lang="en-US" altLang="en-US" sz="1400" dirty="0">
                <a:solidFill>
                  <a:srgbClr val="FFFFFF"/>
                </a:solidFill>
              </a:rPr>
              <a:t> </a:t>
            </a:r>
            <a:r>
              <a:rPr lang="en-US" altLang="en-US" sz="1400" dirty="0" err="1">
                <a:solidFill>
                  <a:srgbClr val="FFFFFF"/>
                </a:solidFill>
              </a:rPr>
              <a:t>Milchan</a:t>
            </a:r>
            <a:r>
              <a:rPr lang="en-US" altLang="en-US" sz="1400" dirty="0">
                <a:solidFill>
                  <a:srgbClr val="FFFFFF"/>
                </a:solidFill>
              </a:rPr>
              <a:t> by Meir </a:t>
            </a:r>
            <a:r>
              <a:rPr lang="en-US" altLang="en-US" sz="1400" dirty="0" err="1">
                <a:solidFill>
                  <a:srgbClr val="FFFFFF"/>
                </a:solidFill>
              </a:rPr>
              <a:t>Doron</a:t>
            </a:r>
            <a:r>
              <a:rPr lang="en-US" altLang="en-US" sz="1400" dirty="0">
                <a:solidFill>
                  <a:srgbClr val="FFFFFF"/>
                </a:solidFill>
              </a:rPr>
              <a:t> and Joseph </a:t>
            </a:r>
            <a:r>
              <a:rPr lang="en-US" altLang="en-US" sz="1400" dirty="0" err="1">
                <a:solidFill>
                  <a:srgbClr val="FFFFFF"/>
                </a:solidFill>
              </a:rPr>
              <a:t>Gelman</a:t>
            </a:r>
            <a:r>
              <a:rPr lang="en-US" altLang="en-US" sz="1400" dirty="0">
                <a:solidFill>
                  <a:srgbClr val="FFFFFF"/>
                </a:solidFill>
              </a:rPr>
              <a:t>.</a:t>
            </a:r>
          </a:p>
          <a:p>
            <a:pPr eaLnBrk="1" hangingPunct="1">
              <a:spcBef>
                <a:spcPct val="0"/>
              </a:spcBef>
              <a:buFontTx/>
              <a:buNone/>
            </a:pPr>
            <a:r>
              <a:rPr lang="en-US" altLang="en-US" sz="1400" dirty="0">
                <a:solidFill>
                  <a:srgbClr val="FFFFFF"/>
                </a:solidFill>
              </a:rPr>
              <a:t>The Guardian, Tuesday 26 November 2013 05.51 EST, </a:t>
            </a:r>
            <a:r>
              <a:rPr lang="en-US" altLang="en-US" sz="1400" dirty="0">
                <a:solidFill>
                  <a:srgbClr val="FFFFFF"/>
                </a:solidFill>
                <a:hlinkClick r:id="rId2"/>
              </a:rPr>
              <a:t>http://www.theguardian.com/world/2013/nov/26/arnon-milchan-israeli-spy-past</a:t>
            </a:r>
            <a:r>
              <a:rPr lang="en-US" altLang="en-US" sz="1400" dirty="0">
                <a:solidFill>
                  <a:srgbClr val="FFFFFF"/>
                </a:solidFill>
              </a:rPr>
              <a:t> </a:t>
            </a:r>
          </a:p>
          <a:p>
            <a:pPr eaLnBrk="1" hangingPunct="1">
              <a:spcBef>
                <a:spcPct val="0"/>
              </a:spcBef>
              <a:buFontTx/>
              <a:buNone/>
            </a:pPr>
            <a:endParaRPr lang="en-US" altLang="en-US" sz="1400" dirty="0">
              <a:solidFill>
                <a:srgbClr val="FFFFFF"/>
              </a:solidFill>
            </a:endParaRPr>
          </a:p>
          <a:p>
            <a:pPr eaLnBrk="1" hangingPunct="1">
              <a:spcBef>
                <a:spcPct val="0"/>
              </a:spcBef>
              <a:buFontTx/>
              <a:buNone/>
            </a:pPr>
            <a:r>
              <a:rPr lang="en-US" altLang="en-US" sz="1400" dirty="0">
                <a:solidFill>
                  <a:srgbClr val="FFFFFF"/>
                </a:solidFill>
              </a:rPr>
              <a:t>“</a:t>
            </a:r>
            <a:r>
              <a:rPr lang="en-US" altLang="en-US" sz="1800" dirty="0">
                <a:solidFill>
                  <a:schemeClr val="tx2"/>
                </a:solidFill>
              </a:rPr>
              <a:t>Israeli-American producer </a:t>
            </a:r>
            <a:r>
              <a:rPr lang="en-US" altLang="en-US" sz="1800" dirty="0" err="1">
                <a:solidFill>
                  <a:schemeClr val="tx2"/>
                </a:solidFill>
              </a:rPr>
              <a:t>Arnon</a:t>
            </a:r>
            <a:r>
              <a:rPr lang="en-US" altLang="en-US" sz="1800" dirty="0">
                <a:solidFill>
                  <a:schemeClr val="tx2"/>
                </a:solidFill>
              </a:rPr>
              <a:t> </a:t>
            </a:r>
            <a:r>
              <a:rPr lang="en-US" altLang="en-US" sz="1800" dirty="0" err="1">
                <a:solidFill>
                  <a:schemeClr val="tx2"/>
                </a:solidFill>
              </a:rPr>
              <a:t>Milchan</a:t>
            </a:r>
            <a:r>
              <a:rPr lang="en-US" altLang="en-US" sz="1800" dirty="0">
                <a:solidFill>
                  <a:schemeClr val="tx2"/>
                </a:solidFill>
              </a:rPr>
              <a:t>, who is an acknowledged intelligence operative for Israel’s nuclear weapon program, shared in the celebration for best picture winner “12 Years a Slave” as one of the seven listed producers who won a golden statuette on Sunday night</a:t>
            </a:r>
            <a:r>
              <a:rPr lang="en-US" altLang="en-US" sz="1800" dirty="0">
                <a:solidFill>
                  <a:srgbClr val="FFFFFF"/>
                </a:solidFill>
              </a:rPr>
              <a:t>.” JTA, 3/3/2014,  </a:t>
            </a:r>
            <a:r>
              <a:rPr lang="en-US" altLang="en-US" sz="1400" dirty="0">
                <a:solidFill>
                  <a:srgbClr val="FFFFFF"/>
                </a:solidFill>
                <a:hlinkClick r:id="rId3"/>
              </a:rPr>
              <a:t>http://www.jta.org/2014/03/03/arts-entertainment/jews-in-entertainment-industry-well-represented-at-academy-awards</a:t>
            </a:r>
            <a:r>
              <a:rPr lang="en-US" altLang="en-US" sz="1400" dirty="0">
                <a:solidFill>
                  <a:srgbClr val="FFFFFF"/>
                </a:solidFill>
              </a:rPr>
              <a:t> </a:t>
            </a:r>
          </a:p>
        </p:txBody>
      </p:sp>
      <p:pic>
        <p:nvPicPr>
          <p:cNvPr id="29593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0"/>
            <a:ext cx="914400" cy="54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295940" name="Straight Connector 2"/>
          <p:cNvCxnSpPr>
            <a:cxnSpLocks noChangeShapeType="1"/>
          </p:cNvCxnSpPr>
          <p:nvPr/>
        </p:nvCxnSpPr>
        <p:spPr bwMode="auto">
          <a:xfrm>
            <a:off x="0" y="5410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2" name="Title 1"/>
          <p:cNvSpPr>
            <a:spLocks noGrp="1"/>
          </p:cNvSpPr>
          <p:nvPr>
            <p:ph type="title"/>
          </p:nvPr>
        </p:nvSpPr>
        <p:spPr>
          <a:xfrm>
            <a:off x="0" y="0"/>
            <a:ext cx="9144000" cy="1143000"/>
          </a:xfrm>
        </p:spPr>
        <p:txBody>
          <a:bodyPr/>
          <a:lstStyle/>
          <a:p>
            <a:r>
              <a:rPr lang="en-US" altLang="en-US" sz="8800" b="1" smtClean="0"/>
              <a:t>Policing Academia</a:t>
            </a:r>
          </a:p>
        </p:txBody>
      </p:sp>
      <p:sp>
        <p:nvSpPr>
          <p:cNvPr id="296963" name="Content Placeholder 2"/>
          <p:cNvSpPr>
            <a:spLocks noGrp="1"/>
          </p:cNvSpPr>
          <p:nvPr>
            <p:ph idx="1"/>
          </p:nvPr>
        </p:nvSpPr>
        <p:spPr>
          <a:xfrm>
            <a:off x="0" y="1600200"/>
            <a:ext cx="3352800" cy="5257800"/>
          </a:xfrm>
        </p:spPr>
        <p:txBody>
          <a:bodyPr/>
          <a:lstStyle/>
          <a:p>
            <a:pPr>
              <a:buFontTx/>
              <a:buNone/>
            </a:pPr>
            <a:r>
              <a:rPr lang="en-US" altLang="en-US" sz="2000" dirty="0" smtClean="0"/>
              <a:t>Since the late 1970s, “AIPAC more than tripled its spending on college programs as Israel came under fire… In 2003, AIPAC brought 240 college students on all-expenses-paid to Washington, D.C., for four days of intensive advocacy training”--</a:t>
            </a:r>
            <a:r>
              <a:rPr lang="en-US" altLang="en-US" sz="2000" dirty="0" err="1" smtClean="0"/>
              <a:t>Mearsheimer</a:t>
            </a:r>
            <a:r>
              <a:rPr lang="en-US" altLang="en-US" sz="2000" dirty="0" smtClean="0"/>
              <a:t> &amp; Walt</a:t>
            </a:r>
          </a:p>
          <a:p>
            <a:pPr>
              <a:buFontTx/>
              <a:buNone/>
            </a:pPr>
            <a:r>
              <a:rPr lang="en-US" altLang="en-US" sz="1600" dirty="0" smtClean="0">
                <a:solidFill>
                  <a:schemeClr val="tx2"/>
                </a:solidFill>
              </a:rPr>
              <a:t>The Campus Watch branch of the Israel lobby works to blacklist and silence North American Middle East Studies professors whose scholarship could be considered critical of Israel and Zionism.</a:t>
            </a:r>
          </a:p>
        </p:txBody>
      </p:sp>
      <p:sp>
        <p:nvSpPr>
          <p:cNvPr id="296964" name="Rectangle 3"/>
          <p:cNvSpPr>
            <a:spLocks noChangeArrowheads="1"/>
          </p:cNvSpPr>
          <p:nvPr/>
        </p:nvSpPr>
        <p:spPr bwMode="auto">
          <a:xfrm>
            <a:off x="3505200" y="1600200"/>
            <a:ext cx="5638800" cy="517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dirty="0"/>
              <a:t>Read about the Jewish Anti-Defamation League (ADL)’s “</a:t>
            </a:r>
            <a:r>
              <a:rPr lang="en-US" altLang="en-US" sz="2000" b="1" dirty="0">
                <a:solidFill>
                  <a:schemeClr val="tx2"/>
                </a:solidFill>
              </a:rPr>
              <a:t>attempt to determine what should be read in our nation’s schools, what should be read in our nation’s libraries, and what should publicly be discussed at public forums. Through its 31 offices across the country, the ADL monitors school curricula, library acquisition lists, and public conferences and symposiums, working behind the scenes to stifle intellectual freedom</a:t>
            </a:r>
            <a:r>
              <a:rPr lang="en-US" altLang="en-US" sz="2000" dirty="0"/>
              <a:t>.” </a:t>
            </a:r>
            <a:r>
              <a:rPr lang="en-US" altLang="en-US" sz="1600" dirty="0"/>
              <a:t>Source: An Act of a Censorship--American Library Association Becomes Another Israeli Occupied Territory, By Jeffrey </a:t>
            </a:r>
            <a:r>
              <a:rPr lang="en-US" altLang="en-US" sz="1600" dirty="0" err="1"/>
              <a:t>Blankfort</a:t>
            </a:r>
            <a:r>
              <a:rPr lang="en-US" altLang="en-US" sz="1600" dirty="0"/>
              <a:t>, </a:t>
            </a:r>
            <a:r>
              <a:rPr lang="en-US" altLang="en-US" sz="1600" i="1" dirty="0"/>
              <a:t>Middle East Labor Bulletin</a:t>
            </a:r>
            <a:r>
              <a:rPr lang="en-US" altLang="en-US" sz="1600" dirty="0"/>
              <a:t>, Vol. 4 No. 3, Fall 1993, </a:t>
            </a:r>
            <a:r>
              <a:rPr lang="en-US" altLang="en-US" sz="1600" dirty="0">
                <a:hlinkClick r:id="rId2"/>
              </a:rPr>
              <a:t>http://cosmos.ucc.ie/cs1064/jabowen/IPSC/articles/article0019749.html</a:t>
            </a:r>
            <a:r>
              <a:rPr lang="en-US" altLang="en-US" sz="1600" dirty="0"/>
              <a:t> </a:t>
            </a:r>
          </a:p>
          <a:p>
            <a:pPr eaLnBrk="1" hangingPunct="1">
              <a:spcBef>
                <a:spcPct val="0"/>
              </a:spcBef>
              <a:buFontTx/>
              <a:buNone/>
            </a:pPr>
            <a:endParaRPr lang="en-US" altLang="en-US" sz="1600" dirty="0"/>
          </a:p>
          <a:p>
            <a:pPr eaLnBrk="1" hangingPunct="1">
              <a:spcBef>
                <a:spcPct val="0"/>
              </a:spcBef>
              <a:buFontTx/>
              <a:buNone/>
            </a:pPr>
            <a:endParaRPr lang="en-US" altLang="en-US" sz="1800" b="1" dirty="0"/>
          </a:p>
          <a:p>
            <a:pPr eaLnBrk="1" hangingPunct="1">
              <a:spcBef>
                <a:spcPct val="0"/>
              </a:spcBef>
              <a:buFontTx/>
              <a:buNone/>
            </a:pPr>
            <a:r>
              <a:rPr lang="en-US" altLang="en-US" sz="1800" b="1" dirty="0"/>
              <a:t>See also “Campus Watch” at: </a:t>
            </a:r>
            <a:r>
              <a:rPr lang="en-US" altLang="en-US" sz="1800" dirty="0">
                <a:hlinkClick r:id="rId3"/>
              </a:rPr>
              <a:t>http://www.campus-watch.org/about.php</a:t>
            </a:r>
            <a:endParaRPr lang="en-US" altLang="en-US" sz="1800" dirty="0"/>
          </a:p>
        </p:txBody>
      </p:sp>
      <p:cxnSp>
        <p:nvCxnSpPr>
          <p:cNvPr id="296965" name="Straight Connector 5"/>
          <p:cNvCxnSpPr>
            <a:cxnSpLocks noChangeShapeType="1"/>
          </p:cNvCxnSpPr>
          <p:nvPr/>
        </p:nvCxnSpPr>
        <p:spPr bwMode="auto">
          <a:xfrm rot="16200000" flipH="1">
            <a:off x="571500" y="4076700"/>
            <a:ext cx="5562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96966" name="Straight Connector 8"/>
          <p:cNvCxnSpPr>
            <a:cxnSpLocks noChangeShapeType="1"/>
          </p:cNvCxnSpPr>
          <p:nvPr/>
        </p:nvCxnSpPr>
        <p:spPr bwMode="auto">
          <a:xfrm>
            <a:off x="0" y="1295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Title 1"/>
          <p:cNvSpPr>
            <a:spLocks noGrp="1"/>
          </p:cNvSpPr>
          <p:nvPr>
            <p:ph type="title"/>
          </p:nvPr>
        </p:nvSpPr>
        <p:spPr>
          <a:xfrm>
            <a:off x="0" y="0"/>
            <a:ext cx="6324600" cy="1752600"/>
          </a:xfrm>
        </p:spPr>
        <p:txBody>
          <a:bodyPr/>
          <a:lstStyle/>
          <a:p>
            <a:pPr algn="l"/>
            <a:r>
              <a:rPr lang="en-US" altLang="en-US" sz="5400" b="1" dirty="0" smtClean="0"/>
              <a:t>Hasbara Handbook: </a:t>
            </a:r>
            <a:r>
              <a:rPr lang="en-US" altLang="en-US" sz="3600" b="1" dirty="0" smtClean="0"/>
              <a:t>Promoting Israel on Campus</a:t>
            </a:r>
            <a:r>
              <a:rPr lang="en-US" altLang="en-US" sz="4000" b="1" dirty="0" smtClean="0"/>
              <a:t/>
            </a:r>
            <a:br>
              <a:rPr lang="en-US" altLang="en-US" sz="4000" b="1" dirty="0" smtClean="0"/>
            </a:br>
            <a:r>
              <a:rPr lang="en-US" altLang="en-US" sz="1800" i="1" dirty="0" smtClean="0">
                <a:solidFill>
                  <a:schemeClr val="tx1"/>
                </a:solidFill>
              </a:rPr>
              <a:t>The World Union of Jewish Students,  March 2002</a:t>
            </a:r>
            <a:r>
              <a:rPr lang="en-US" altLang="en-US" sz="1800" dirty="0" smtClean="0"/>
              <a:t>, </a:t>
            </a:r>
            <a:r>
              <a:rPr lang="en-US" altLang="en-US" sz="1800" dirty="0" smtClean="0">
                <a:hlinkClick r:id="rId2"/>
              </a:rPr>
              <a:t>http://www.muzzlewatch.com/wp-content/wujshasbara.pdf</a:t>
            </a:r>
            <a:r>
              <a:rPr lang="en-US" altLang="en-US" sz="1800" dirty="0" smtClean="0"/>
              <a:t> </a:t>
            </a:r>
            <a:endParaRPr lang="en-US" altLang="en-US" sz="1800" b="1" dirty="0" smtClean="0"/>
          </a:p>
        </p:txBody>
      </p:sp>
      <p:sp>
        <p:nvSpPr>
          <p:cNvPr id="297987" name="Content Placeholder 2"/>
          <p:cNvSpPr>
            <a:spLocks noGrp="1"/>
          </p:cNvSpPr>
          <p:nvPr>
            <p:ph idx="1"/>
          </p:nvPr>
        </p:nvSpPr>
        <p:spPr>
          <a:xfrm>
            <a:off x="0" y="2133600"/>
            <a:ext cx="6477000" cy="4724400"/>
          </a:xfrm>
        </p:spPr>
        <p:txBody>
          <a:bodyPr/>
          <a:lstStyle/>
          <a:p>
            <a:pPr>
              <a:buFontTx/>
              <a:buNone/>
            </a:pPr>
            <a:r>
              <a:rPr lang="en-US" altLang="en-US" sz="2400" b="1" smtClean="0">
                <a:solidFill>
                  <a:schemeClr val="tx2"/>
                </a:solidFill>
              </a:rPr>
              <a:t>“Seven Basic Propaganda Devices” that “engage the emotions” &amp; “downplay rationality”:</a:t>
            </a:r>
          </a:p>
          <a:p>
            <a:pPr>
              <a:buFontTx/>
              <a:buNone/>
            </a:pPr>
            <a:endParaRPr lang="en-US" altLang="en-US" sz="1000" smtClean="0"/>
          </a:p>
          <a:p>
            <a:pPr>
              <a:buFontTx/>
              <a:buNone/>
            </a:pPr>
            <a:r>
              <a:rPr lang="en-US" altLang="en-US" sz="1800" smtClean="0"/>
              <a:t>1. </a:t>
            </a:r>
            <a:r>
              <a:rPr lang="en-US" altLang="en-US" sz="1800" smtClean="0">
                <a:solidFill>
                  <a:schemeClr val="tx2"/>
                </a:solidFill>
              </a:rPr>
              <a:t>Name Calling</a:t>
            </a:r>
            <a:r>
              <a:rPr lang="en-US" altLang="en-US" sz="1800" smtClean="0"/>
              <a:t> (attaching negative meanings to ideas or people)</a:t>
            </a:r>
          </a:p>
          <a:p>
            <a:pPr>
              <a:buFontTx/>
              <a:buNone/>
            </a:pPr>
            <a:endParaRPr lang="en-US" altLang="en-US" sz="1000" smtClean="0"/>
          </a:p>
          <a:p>
            <a:pPr>
              <a:buFontTx/>
              <a:buNone/>
            </a:pPr>
            <a:r>
              <a:rPr lang="en-US" altLang="en-US" sz="1800" smtClean="0"/>
              <a:t>2. </a:t>
            </a:r>
            <a:r>
              <a:rPr lang="en-US" altLang="en-US" sz="1800" smtClean="0">
                <a:solidFill>
                  <a:schemeClr val="tx2"/>
                </a:solidFill>
              </a:rPr>
              <a:t>Glittering Generality </a:t>
            </a:r>
            <a:r>
              <a:rPr lang="en-US" altLang="en-US" sz="1800" smtClean="0"/>
              <a:t>(name calling in reverse )</a:t>
            </a:r>
          </a:p>
          <a:p>
            <a:pPr>
              <a:buFontTx/>
              <a:buNone/>
            </a:pPr>
            <a:endParaRPr lang="en-US" altLang="en-US" sz="1000" smtClean="0"/>
          </a:p>
          <a:p>
            <a:pPr>
              <a:buFontTx/>
              <a:buNone/>
            </a:pPr>
            <a:r>
              <a:rPr lang="en-US" altLang="en-US" sz="1800" smtClean="0"/>
              <a:t>3. </a:t>
            </a:r>
            <a:r>
              <a:rPr lang="en-US" altLang="en-US" sz="1800" smtClean="0">
                <a:solidFill>
                  <a:schemeClr val="tx2"/>
                </a:solidFill>
              </a:rPr>
              <a:t>Transfer</a:t>
            </a:r>
            <a:r>
              <a:rPr lang="en-US" altLang="en-US" sz="1800" smtClean="0"/>
              <a:t> (transfer the prestige of one concept/symbol to another) </a:t>
            </a:r>
          </a:p>
          <a:p>
            <a:pPr>
              <a:buFontTx/>
              <a:buNone/>
            </a:pPr>
            <a:endParaRPr lang="en-US" altLang="en-US" sz="1000" smtClean="0"/>
          </a:p>
          <a:p>
            <a:pPr>
              <a:buFontTx/>
              <a:buNone/>
            </a:pPr>
            <a:r>
              <a:rPr lang="en-US" altLang="en-US" sz="1800" smtClean="0"/>
              <a:t>4. </a:t>
            </a:r>
            <a:r>
              <a:rPr lang="en-US" altLang="en-US" sz="1800" smtClean="0">
                <a:solidFill>
                  <a:schemeClr val="tx2"/>
                </a:solidFill>
              </a:rPr>
              <a:t>Testimonial </a:t>
            </a:r>
            <a:r>
              <a:rPr lang="en-US" altLang="en-US" sz="1800" smtClean="0"/>
              <a:t>(enlist the support of somebody admired or famous)</a:t>
            </a:r>
          </a:p>
          <a:p>
            <a:pPr>
              <a:buFontTx/>
              <a:buNone/>
            </a:pPr>
            <a:endParaRPr lang="en-US" altLang="en-US" sz="1000" smtClean="0"/>
          </a:p>
          <a:p>
            <a:pPr>
              <a:buFontTx/>
              <a:buNone/>
            </a:pPr>
            <a:r>
              <a:rPr lang="en-US" altLang="en-US" sz="1800" smtClean="0"/>
              <a:t>5. </a:t>
            </a:r>
            <a:r>
              <a:rPr lang="en-US" altLang="en-US" sz="1800" smtClean="0">
                <a:solidFill>
                  <a:schemeClr val="tx2"/>
                </a:solidFill>
              </a:rPr>
              <a:t>Plain Folks</a:t>
            </a:r>
            <a:r>
              <a:rPr lang="en-US" altLang="en-US" sz="1800" smtClean="0"/>
              <a:t> (convince listeners that the speaker is a ‘regular guy’)</a:t>
            </a:r>
          </a:p>
          <a:p>
            <a:pPr>
              <a:buFontTx/>
              <a:buNone/>
            </a:pPr>
            <a:endParaRPr lang="en-US" altLang="en-US" sz="1000" smtClean="0"/>
          </a:p>
          <a:p>
            <a:pPr>
              <a:buFontTx/>
              <a:buNone/>
            </a:pPr>
            <a:r>
              <a:rPr lang="en-US" altLang="en-US" sz="1800" smtClean="0"/>
              <a:t>6. </a:t>
            </a:r>
            <a:r>
              <a:rPr lang="en-US" altLang="en-US" sz="1800" smtClean="0">
                <a:solidFill>
                  <a:schemeClr val="tx2"/>
                </a:solidFill>
              </a:rPr>
              <a:t>Fear</a:t>
            </a:r>
            <a:r>
              <a:rPr lang="en-US" altLang="en-US" sz="1800" smtClean="0"/>
              <a:t> (remind people that Palestinian terrorists operate globally, see next slide for this one)</a:t>
            </a:r>
          </a:p>
          <a:p>
            <a:pPr>
              <a:buFontTx/>
              <a:buNone/>
            </a:pPr>
            <a:r>
              <a:rPr lang="en-US" altLang="en-US" sz="1800" smtClean="0"/>
              <a:t>7. </a:t>
            </a:r>
            <a:r>
              <a:rPr lang="en-US" altLang="en-US" sz="1800" smtClean="0">
                <a:solidFill>
                  <a:schemeClr val="tx2"/>
                </a:solidFill>
              </a:rPr>
              <a:t>Bandwagon</a:t>
            </a:r>
            <a:r>
              <a:rPr lang="en-US" altLang="en-US" sz="1800" smtClean="0"/>
              <a:t> (bandwagon effect through poorly conducted polls)</a:t>
            </a:r>
            <a:endParaRPr lang="en-US" altLang="en-US" smtClean="0"/>
          </a:p>
          <a:p>
            <a:pPr>
              <a:buFontTx/>
              <a:buNone/>
            </a:pPr>
            <a:endParaRPr lang="en-US" altLang="en-US" smtClean="0"/>
          </a:p>
          <a:p>
            <a:pPr>
              <a:buFontTx/>
              <a:buNone/>
            </a:pPr>
            <a:endParaRPr lang="en-US" altLang="en-US" b="1" smtClean="0"/>
          </a:p>
          <a:p>
            <a:endParaRPr lang="en-US" altLang="en-US" b="1" smtClean="0"/>
          </a:p>
          <a:p>
            <a:endParaRPr lang="en-US" altLang="en-US" b="1" smtClean="0"/>
          </a:p>
          <a:p>
            <a:endParaRPr lang="en-US" altLang="en-US" smtClean="0"/>
          </a:p>
        </p:txBody>
      </p:sp>
      <p:sp>
        <p:nvSpPr>
          <p:cNvPr id="297988" name="TextBox 3"/>
          <p:cNvSpPr txBox="1">
            <a:spLocks noChangeArrowheads="1"/>
          </p:cNvSpPr>
          <p:nvPr/>
        </p:nvSpPr>
        <p:spPr bwMode="auto">
          <a:xfrm>
            <a:off x="6400800" y="0"/>
            <a:ext cx="2743200"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t>The World Union of Jewish Students seeks </a:t>
            </a:r>
          </a:p>
          <a:p>
            <a:pPr eaLnBrk="1" hangingPunct="1">
              <a:spcBef>
                <a:spcPct val="0"/>
              </a:spcBef>
              <a:buFontTx/>
              <a:buNone/>
            </a:pPr>
            <a:r>
              <a:rPr lang="en-US" altLang="en-US" sz="1400" dirty="0">
                <a:solidFill>
                  <a:schemeClr val="tx2"/>
                </a:solidFill>
              </a:rPr>
              <a:t>“To promote Zionism, strengthen the ties of Jewish students worldwide with the State of Israel as the central creative factor in Jewish life, and to pursue this through the encouragement of Aliya, strengthening the State of Israel and increasing the ties between the Jewish communities in Israel and the Diaspora.”---</a:t>
            </a:r>
            <a:r>
              <a:rPr lang="en-US" altLang="en-US" sz="1400" dirty="0"/>
              <a:t>Mission Statement</a:t>
            </a:r>
          </a:p>
          <a:p>
            <a:pPr eaLnBrk="1" hangingPunct="1">
              <a:spcBef>
                <a:spcPct val="0"/>
              </a:spcBef>
              <a:buFontTx/>
              <a:buNone/>
            </a:pPr>
            <a:endParaRPr lang="en-US" altLang="en-US" sz="1600" dirty="0"/>
          </a:p>
          <a:p>
            <a:pPr eaLnBrk="1" hangingPunct="1">
              <a:spcBef>
                <a:spcPct val="0"/>
              </a:spcBef>
              <a:buFontTx/>
              <a:buNone/>
            </a:pPr>
            <a:r>
              <a:rPr lang="en-US" altLang="en-US" sz="2000" b="1" dirty="0"/>
              <a:t>Compare/contrast with the Mission Statement of The Muslim Student's Association of the United States and Canada: </a:t>
            </a:r>
          </a:p>
          <a:p>
            <a:pPr eaLnBrk="1" hangingPunct="1">
              <a:spcBef>
                <a:spcPct val="0"/>
              </a:spcBef>
              <a:buFontTx/>
              <a:buNone/>
            </a:pPr>
            <a:r>
              <a:rPr lang="en-US" altLang="en-US" sz="1400" dirty="0">
                <a:solidFill>
                  <a:schemeClr val="tx2"/>
                </a:solidFill>
              </a:rPr>
              <a:t>“The aims and purposes of MSA shall be to serve the best interest of Islam and Muslims in the United States and Canada so as to enable them to practice Islam as a complete way of life.”</a:t>
            </a:r>
            <a:r>
              <a:rPr lang="en-US" altLang="en-US" sz="1400" dirty="0"/>
              <a:t> </a:t>
            </a:r>
            <a:r>
              <a:rPr lang="en-US" altLang="en-US" sz="1400" dirty="0">
                <a:hlinkClick r:id="rId3"/>
              </a:rPr>
              <a:t>http://www.msanational.org/about/constitution/</a:t>
            </a:r>
            <a:r>
              <a:rPr lang="en-US" altLang="en-US" sz="1400" dirty="0"/>
              <a:t> </a:t>
            </a:r>
          </a:p>
        </p:txBody>
      </p:sp>
      <p:cxnSp>
        <p:nvCxnSpPr>
          <p:cNvPr id="297989" name="Straight Connector 5"/>
          <p:cNvCxnSpPr>
            <a:cxnSpLocks noChangeShapeType="1"/>
          </p:cNvCxnSpPr>
          <p:nvPr/>
        </p:nvCxnSpPr>
        <p:spPr bwMode="auto">
          <a:xfrm rot="5400000">
            <a:off x="2972594" y="3428206"/>
            <a:ext cx="6858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Title 1"/>
          <p:cNvSpPr>
            <a:spLocks noGrp="1"/>
          </p:cNvSpPr>
          <p:nvPr>
            <p:ph type="title"/>
          </p:nvPr>
        </p:nvSpPr>
        <p:spPr>
          <a:xfrm>
            <a:off x="0" y="0"/>
            <a:ext cx="9144000" cy="1447800"/>
          </a:xfrm>
        </p:spPr>
        <p:txBody>
          <a:bodyPr/>
          <a:lstStyle/>
          <a:p>
            <a:r>
              <a:rPr lang="en-US" altLang="en-US" b="1" dirty="0" smtClean="0"/>
              <a:t>Israel Hasbara Committee</a:t>
            </a:r>
            <a:r>
              <a:rPr lang="en-US" altLang="en-US" dirty="0" smtClean="0"/>
              <a:t/>
            </a:r>
            <a:br>
              <a:rPr lang="en-US" altLang="en-US" dirty="0" smtClean="0"/>
            </a:br>
            <a:r>
              <a:rPr lang="en-US" altLang="en-US" sz="3200" dirty="0" smtClean="0">
                <a:solidFill>
                  <a:schemeClr val="tx1"/>
                </a:solidFill>
              </a:rPr>
              <a:t>What happens when a fly falls into a coffee cup? </a:t>
            </a:r>
            <a:r>
              <a:rPr lang="en-US" altLang="en-US" sz="1800" dirty="0" smtClean="0">
                <a:hlinkClick r:id="rId2"/>
              </a:rPr>
              <a:t>http://www.infoisrael.net/cgi-local/text.pl?source=4/d/190620022</a:t>
            </a:r>
            <a:r>
              <a:rPr lang="en-US" altLang="en-US" sz="1800" dirty="0" smtClean="0"/>
              <a:t> </a:t>
            </a:r>
          </a:p>
        </p:txBody>
      </p:sp>
      <p:sp>
        <p:nvSpPr>
          <p:cNvPr id="106499" name="Content Placeholder 2"/>
          <p:cNvSpPr>
            <a:spLocks noGrp="1"/>
          </p:cNvSpPr>
          <p:nvPr>
            <p:ph idx="1"/>
          </p:nvPr>
        </p:nvSpPr>
        <p:spPr>
          <a:xfrm>
            <a:off x="0" y="1524000"/>
            <a:ext cx="9144000" cy="5334000"/>
          </a:xfrm>
        </p:spPr>
        <p:txBody>
          <a:bodyPr/>
          <a:lstStyle/>
          <a:p>
            <a:pPr marL="0" indent="0">
              <a:buNone/>
              <a:defRPr/>
            </a:pPr>
            <a:r>
              <a:rPr lang="en-US" sz="1600" b="1" dirty="0" smtClean="0">
                <a:solidFill>
                  <a:schemeClr val="tx2"/>
                </a:solidFill>
              </a:rPr>
              <a:t>The Englishman </a:t>
            </a:r>
            <a:r>
              <a:rPr lang="en-US" sz="1600" dirty="0" smtClean="0"/>
              <a:t>throws away the cup of coffee and walks away.</a:t>
            </a:r>
          </a:p>
          <a:p>
            <a:pPr marL="0" indent="0">
              <a:buNone/>
              <a:defRPr/>
            </a:pPr>
            <a:r>
              <a:rPr lang="en-US" sz="1600" b="1" dirty="0" smtClean="0">
                <a:solidFill>
                  <a:schemeClr val="tx2"/>
                </a:solidFill>
              </a:rPr>
              <a:t>The American </a:t>
            </a:r>
            <a:r>
              <a:rPr lang="en-US" sz="1600" dirty="0" smtClean="0"/>
              <a:t>takes out the fly and drinks the coffee.</a:t>
            </a:r>
          </a:p>
          <a:p>
            <a:pPr marL="0" indent="0">
              <a:buNone/>
              <a:defRPr/>
            </a:pPr>
            <a:r>
              <a:rPr lang="en-US" sz="1600" b="1" dirty="0" smtClean="0">
                <a:solidFill>
                  <a:schemeClr val="tx2"/>
                </a:solidFill>
              </a:rPr>
              <a:t>The Chinese </a:t>
            </a:r>
            <a:r>
              <a:rPr lang="en-US" sz="1600" dirty="0" smtClean="0"/>
              <a:t>eats the fly and throws away the coffee.</a:t>
            </a:r>
          </a:p>
          <a:p>
            <a:pPr marL="0" indent="0">
              <a:buNone/>
              <a:defRPr/>
            </a:pPr>
            <a:r>
              <a:rPr lang="en-US" sz="1600" b="1" dirty="0" smtClean="0">
                <a:solidFill>
                  <a:schemeClr val="tx2"/>
                </a:solidFill>
              </a:rPr>
              <a:t>The Japanese </a:t>
            </a:r>
            <a:r>
              <a:rPr lang="en-US" sz="1600" dirty="0" smtClean="0"/>
              <a:t>drinks the coffee with the fly, since it was extra.</a:t>
            </a:r>
          </a:p>
          <a:p>
            <a:pPr marL="0" indent="0">
              <a:buNone/>
              <a:defRPr/>
            </a:pPr>
            <a:r>
              <a:rPr lang="en-US" sz="1600" b="1" dirty="0" smtClean="0">
                <a:solidFill>
                  <a:schemeClr val="tx2"/>
                </a:solidFill>
              </a:rPr>
              <a:t>The Israeli </a:t>
            </a:r>
            <a:r>
              <a:rPr lang="en-US" sz="1600" dirty="0" smtClean="0"/>
              <a:t>sells the coffee to the American, the fly to the Chinese, and buys himself a new cup of coffee.</a:t>
            </a:r>
          </a:p>
          <a:p>
            <a:pPr marL="0" indent="0">
              <a:buNone/>
              <a:defRPr/>
            </a:pPr>
            <a:r>
              <a:rPr lang="en-US" sz="1600" b="1" dirty="0" smtClean="0">
                <a:solidFill>
                  <a:schemeClr val="tx2"/>
                </a:solidFill>
              </a:rPr>
              <a:t>The Palestinian </a:t>
            </a:r>
            <a:r>
              <a:rPr lang="en-US" sz="1600" b="1" dirty="0" smtClean="0">
                <a:solidFill>
                  <a:schemeClr val="accent1">
                    <a:lumMod val="40000"/>
                    <a:lumOff val="60000"/>
                  </a:schemeClr>
                </a:solidFill>
              </a:rPr>
              <a:t>blames the Israeli for the violent act of putting the fly in his coffee; asks the UN for aid, takes a loan from the European Union to buy a new cup of coffee; uses the money to purchase explosives, then blows up the coffee house, where the Englishman, the American, the Chinese, and the Japanese are all trying to explain to the Israeli that he was too aggressive.</a:t>
            </a:r>
          </a:p>
          <a:p>
            <a:pPr>
              <a:defRPr/>
            </a:pPr>
            <a:endParaRPr lang="en-US" sz="500" b="1" dirty="0" smtClean="0">
              <a:solidFill>
                <a:schemeClr val="accent1">
                  <a:lumMod val="40000"/>
                  <a:lumOff val="60000"/>
                </a:schemeClr>
              </a:solidFill>
            </a:endParaRPr>
          </a:p>
          <a:p>
            <a:pPr marL="0" indent="0">
              <a:buNone/>
              <a:defRPr/>
            </a:pPr>
            <a:r>
              <a:rPr lang="en-US" sz="2000" b="1" dirty="0" smtClean="0">
                <a:solidFill>
                  <a:schemeClr val="tx2"/>
                </a:solidFill>
              </a:rPr>
              <a:t>How </a:t>
            </a:r>
            <a:r>
              <a:rPr lang="en-US" sz="2000" b="1" dirty="0">
                <a:solidFill>
                  <a:schemeClr val="tx2"/>
                </a:solidFill>
              </a:rPr>
              <a:t>Israel uses Twitter, Facebook &amp; Tinder to legitimize </a:t>
            </a:r>
            <a:r>
              <a:rPr lang="en-US" sz="2000" b="1" dirty="0" smtClean="0">
                <a:solidFill>
                  <a:schemeClr val="tx2"/>
                </a:solidFill>
              </a:rPr>
              <a:t>murder</a:t>
            </a:r>
            <a:r>
              <a:rPr lang="en-US" sz="2000" dirty="0" smtClean="0">
                <a:solidFill>
                  <a:schemeClr val="tx2"/>
                </a:solidFill>
              </a:rPr>
              <a:t>, </a:t>
            </a:r>
            <a:r>
              <a:rPr lang="en-US" sz="2000" dirty="0" smtClean="0">
                <a:solidFill>
                  <a:schemeClr val="tx2"/>
                </a:solidFill>
                <a:hlinkClick r:id="rId3"/>
              </a:rPr>
              <a:t>https</a:t>
            </a:r>
            <a:r>
              <a:rPr lang="en-US" sz="2000" dirty="0">
                <a:solidFill>
                  <a:schemeClr val="tx2"/>
                </a:solidFill>
                <a:hlinkClick r:id="rId3"/>
              </a:rPr>
              <a:t>://www.youtube.com/watch?v=_</a:t>
            </a:r>
            <a:r>
              <a:rPr lang="en-US" sz="2000" dirty="0" smtClean="0">
                <a:solidFill>
                  <a:schemeClr val="tx2"/>
                </a:solidFill>
                <a:hlinkClick r:id="rId3"/>
              </a:rPr>
              <a:t>N_MXe96-10</a:t>
            </a:r>
            <a:r>
              <a:rPr lang="en-US" sz="2000" dirty="0" smtClean="0">
                <a:solidFill>
                  <a:schemeClr val="tx2"/>
                </a:solidFill>
              </a:rPr>
              <a:t>  </a:t>
            </a:r>
          </a:p>
          <a:p>
            <a:pPr marL="0" indent="0">
              <a:buNone/>
              <a:defRPr/>
            </a:pPr>
            <a:endParaRPr lang="en-US" sz="500" dirty="0" smtClean="0">
              <a:solidFill>
                <a:schemeClr val="tx2"/>
              </a:solidFill>
            </a:endParaRPr>
          </a:p>
          <a:p>
            <a:pPr marL="0" indent="0">
              <a:buNone/>
              <a:defRPr/>
            </a:pPr>
            <a:r>
              <a:rPr lang="en-US" sz="2000" b="1" dirty="0" smtClean="0">
                <a:solidFill>
                  <a:schemeClr val="tx2"/>
                </a:solidFill>
              </a:rPr>
              <a:t>Hasbara--Israel’s public image: problems and remedies</a:t>
            </a:r>
            <a:r>
              <a:rPr lang="en-US" sz="2000" dirty="0" smtClean="0"/>
              <a:t>, </a:t>
            </a:r>
            <a:r>
              <a:rPr lang="en-US" sz="2000" dirty="0">
                <a:hlinkClick r:id="rId4"/>
              </a:rPr>
              <a:t>http://</a:t>
            </a:r>
            <a:r>
              <a:rPr lang="en-US" sz="2000" dirty="0" smtClean="0">
                <a:hlinkClick r:id="rId4"/>
              </a:rPr>
              <a:t>www.bjpa.org/Publications/downloadFile.cfm?FileID=16803</a:t>
            </a:r>
            <a:endParaRPr lang="en-US" sz="2000" dirty="0" smtClean="0"/>
          </a:p>
          <a:p>
            <a:pPr marL="0" indent="0">
              <a:buNone/>
              <a:defRPr/>
            </a:pPr>
            <a:r>
              <a:rPr lang="en-US" sz="2000" b="1" dirty="0" smtClean="0">
                <a:solidFill>
                  <a:schemeClr val="tx2"/>
                </a:solidFill>
              </a:rPr>
              <a:t>Hasbara </a:t>
            </a:r>
            <a:r>
              <a:rPr lang="en-US" sz="2000" b="1" dirty="0">
                <a:solidFill>
                  <a:schemeClr val="tx2"/>
                </a:solidFill>
              </a:rPr>
              <a:t>Handbook: Promoting Israel on </a:t>
            </a:r>
            <a:r>
              <a:rPr lang="en-US" sz="2000" b="1" dirty="0" smtClean="0">
                <a:solidFill>
                  <a:schemeClr val="tx2"/>
                </a:solidFill>
              </a:rPr>
              <a:t>Campus</a:t>
            </a:r>
            <a:r>
              <a:rPr lang="en-US" sz="2000" dirty="0" smtClean="0"/>
              <a:t>, </a:t>
            </a:r>
            <a:r>
              <a:rPr lang="en-US" sz="2000" dirty="0">
                <a:hlinkClick r:id="rId5"/>
              </a:rPr>
              <a:t>http://</a:t>
            </a:r>
            <a:r>
              <a:rPr lang="en-US" sz="2000" dirty="0" smtClean="0">
                <a:hlinkClick r:id="rId5"/>
              </a:rPr>
              <a:t>www.muzzlewatch.com/wp-content/wujshasbara.pdf</a:t>
            </a:r>
            <a:r>
              <a:rPr lang="en-US" sz="2000" dirty="0" smtClean="0"/>
              <a:t>  </a:t>
            </a:r>
          </a:p>
          <a:p>
            <a:pPr marL="0" indent="0">
              <a:buNone/>
              <a:defRPr/>
            </a:pPr>
            <a:r>
              <a:rPr lang="en-US" sz="2000" b="1" dirty="0" smtClean="0">
                <a:solidFill>
                  <a:schemeClr val="tx2"/>
                </a:solidFill>
              </a:rPr>
              <a:t>The Israel Project’s 2009:  Global Language Dictionary,   </a:t>
            </a:r>
            <a:r>
              <a:rPr lang="en-US" sz="1400" dirty="0">
                <a:hlinkClick r:id="rId6"/>
              </a:rPr>
              <a:t>https://</a:t>
            </a:r>
            <a:r>
              <a:rPr lang="en-US" sz="1400" dirty="0" smtClean="0">
                <a:hlinkClick r:id="rId6"/>
              </a:rPr>
              <a:t>www.transcend.org/tms/wp-content/uploads/2014/07/sf-israel-projects-2009-global-language-dictionary.pdf</a:t>
            </a:r>
            <a:r>
              <a:rPr lang="en-US" sz="1400" dirty="0" smtClean="0"/>
              <a:t> </a:t>
            </a:r>
          </a:p>
        </p:txBody>
      </p:sp>
      <p:cxnSp>
        <p:nvCxnSpPr>
          <p:cNvPr id="3" name="Straight Connector 2"/>
          <p:cNvCxnSpPr/>
          <p:nvPr/>
        </p:nvCxnSpPr>
        <p:spPr bwMode="auto">
          <a:xfrm>
            <a:off x="0" y="4114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487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1"/>
          <p:cNvSpPr>
            <a:spLocks noChangeArrowheads="1"/>
          </p:cNvSpPr>
          <p:nvPr/>
        </p:nvSpPr>
        <p:spPr bwMode="auto">
          <a:xfrm>
            <a:off x="6934200" y="1066800"/>
            <a:ext cx="22098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European Union countries remained divided over how to deal with Holocaust denial: </a:t>
            </a:r>
            <a:r>
              <a:rPr lang="en-US" altLang="en-US" sz="1400" b="1" dirty="0">
                <a:solidFill>
                  <a:schemeClr val="tx2"/>
                </a:solidFill>
              </a:rPr>
              <a:t>"We would really have problems with arresting one of our citizens and handing him over to another country for denying the Holocaust.”</a:t>
            </a:r>
            <a:r>
              <a:rPr lang="en-US" altLang="en-US" sz="1400" dirty="0"/>
              <a:t> </a:t>
            </a:r>
            <a:r>
              <a:rPr lang="en-US" altLang="en-US" sz="1400" dirty="0" err="1"/>
              <a:t>Haaretz</a:t>
            </a:r>
            <a:r>
              <a:rPr lang="en-US" altLang="en-US" sz="1400" dirty="0"/>
              <a:t>, 2/15/2007. </a:t>
            </a:r>
            <a:r>
              <a:rPr lang="en-US" altLang="en-US" sz="500" dirty="0"/>
              <a:t>Reuters, “Diplomats: EU still divided over how to handle Holocaust denial,” </a:t>
            </a:r>
            <a:r>
              <a:rPr lang="en-US" altLang="en-US" sz="500" i="1" dirty="0" err="1"/>
              <a:t>Haaretz</a:t>
            </a:r>
            <a:r>
              <a:rPr lang="en-US" altLang="en-US" sz="500" dirty="0"/>
              <a:t>, 15 February 2007, accessed 24 December 2007, </a:t>
            </a:r>
            <a:r>
              <a:rPr lang="en-US" altLang="en-US" sz="500" dirty="0">
                <a:hlinkClick r:id="rId2"/>
              </a:rPr>
              <a:t>http://</a:t>
            </a:r>
            <a:r>
              <a:rPr lang="en-US" altLang="en-US" sz="500" dirty="0" smtClean="0">
                <a:hlinkClick r:id="rId2"/>
              </a:rPr>
              <a:t>www.haaretz.com/hasen/spages/826540.html</a:t>
            </a:r>
            <a:r>
              <a:rPr lang="en-US" altLang="en-US" sz="500" dirty="0" smtClean="0"/>
              <a:t> </a:t>
            </a:r>
          </a:p>
          <a:p>
            <a:pPr eaLnBrk="1" hangingPunct="1">
              <a:spcBef>
                <a:spcPct val="0"/>
              </a:spcBef>
              <a:buFontTx/>
              <a:buNone/>
            </a:pPr>
            <a:endParaRPr lang="en-US" altLang="en-US" sz="500" dirty="0" smtClean="0"/>
          </a:p>
          <a:p>
            <a:pPr eaLnBrk="1" hangingPunct="1">
              <a:spcBef>
                <a:spcPct val="0"/>
              </a:spcBef>
              <a:buFontTx/>
              <a:buNone/>
            </a:pPr>
            <a:r>
              <a:rPr lang="en-US" altLang="en-US" sz="1400" b="1" dirty="0" smtClean="0">
                <a:solidFill>
                  <a:schemeClr val="tx2"/>
                </a:solidFill>
              </a:rPr>
              <a:t>German </a:t>
            </a:r>
            <a:r>
              <a:rPr lang="en-US" altLang="en-US" sz="1400" b="1" dirty="0">
                <a:solidFill>
                  <a:schemeClr val="tx2"/>
                </a:solidFill>
              </a:rPr>
              <a:t>‘Nazi grandma’ again sentenced to prison for Holocaust denial, </a:t>
            </a:r>
            <a:r>
              <a:rPr lang="en-US" altLang="en-US" sz="1200" dirty="0" smtClean="0"/>
              <a:t>JTA, 9/4/2016, </a:t>
            </a:r>
            <a:r>
              <a:rPr lang="en-US" altLang="en-US" sz="600" dirty="0" smtClean="0">
                <a:hlinkClick r:id="rId3"/>
              </a:rPr>
              <a:t>http</a:t>
            </a:r>
            <a:r>
              <a:rPr lang="en-US" altLang="en-US" sz="600" dirty="0">
                <a:hlinkClick r:id="rId3"/>
              </a:rPr>
              <a:t>://</a:t>
            </a:r>
            <a:r>
              <a:rPr lang="en-US" altLang="en-US" sz="600" dirty="0" smtClean="0">
                <a:hlinkClick r:id="rId3"/>
              </a:rPr>
              <a:t>www.jta.org/2016/09/04/news-opinion/world/german-nazi-grandma-again-sentenced-to-prison-for-holocaust-denial</a:t>
            </a:r>
            <a:r>
              <a:rPr lang="en-US" altLang="en-US" sz="600" dirty="0" smtClean="0"/>
              <a:t>    </a:t>
            </a:r>
            <a:endParaRPr lang="en-US" altLang="en-US" sz="600" dirty="0"/>
          </a:p>
        </p:txBody>
      </p:sp>
      <p:sp>
        <p:nvSpPr>
          <p:cNvPr id="300035" name="Rectangle 5"/>
          <p:cNvSpPr>
            <a:spLocks noChangeArrowheads="1"/>
          </p:cNvSpPr>
          <p:nvPr/>
        </p:nvSpPr>
        <p:spPr bwMode="auto">
          <a:xfrm>
            <a:off x="6934200" y="4800600"/>
            <a:ext cx="220980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err="1"/>
              <a:t>Satloff</a:t>
            </a:r>
            <a:r>
              <a:rPr lang="en-US" altLang="en-US" sz="1800" dirty="0"/>
              <a:t> said he wants </a:t>
            </a:r>
            <a:r>
              <a:rPr lang="en-US" altLang="en-US" sz="1800" b="1" dirty="0">
                <a:solidFill>
                  <a:schemeClr val="tx2"/>
                </a:solidFill>
              </a:rPr>
              <a:t>to make the Holocaust an “Arab story” even though it was once a “European story.” </a:t>
            </a:r>
            <a:r>
              <a:rPr lang="en-US" altLang="en-US" sz="1200" dirty="0"/>
              <a:t>R. </a:t>
            </a:r>
            <a:r>
              <a:rPr lang="en-US" altLang="en-US" sz="1200" dirty="0" err="1"/>
              <a:t>Satloff</a:t>
            </a:r>
            <a:r>
              <a:rPr lang="en-US" altLang="en-US" sz="1200" dirty="0"/>
              <a:t>, </a:t>
            </a:r>
            <a:r>
              <a:rPr lang="en-US" altLang="en-US" sz="1200" i="1" dirty="0"/>
              <a:t>Among the Righteous</a:t>
            </a:r>
            <a:r>
              <a:rPr lang="en-US" altLang="en-US" sz="200" i="1" dirty="0"/>
              <a:t>: Lost Stories of the Holocaust's Long Reach into Arab Lands</a:t>
            </a:r>
            <a:r>
              <a:rPr lang="en-US" altLang="en-US" sz="200" dirty="0"/>
              <a:t>, New York: Public Affairs, 2006, page 18</a:t>
            </a:r>
          </a:p>
        </p:txBody>
      </p:sp>
      <p:sp>
        <p:nvSpPr>
          <p:cNvPr id="300036" name="Rectangle 6"/>
          <p:cNvSpPr>
            <a:spLocks noChangeArrowheads="1"/>
          </p:cNvSpPr>
          <p:nvPr/>
        </p:nvSpPr>
        <p:spPr bwMode="auto">
          <a:xfrm>
            <a:off x="3733800" y="4709011"/>
            <a:ext cx="32766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“the holocaust represents an ideological weapon to silence critics of Israel and an industry of extortion to enrich a number of Jewish organizations.” </a:t>
            </a:r>
            <a:r>
              <a:rPr lang="en-US" altLang="en-US" sz="1600" dirty="0"/>
              <a:t>Finkelstein, </a:t>
            </a:r>
            <a:r>
              <a:rPr lang="en-US" altLang="en-US" sz="1600" i="1" dirty="0"/>
              <a:t>After Auschwitz </a:t>
            </a:r>
            <a:r>
              <a:rPr lang="en-US" altLang="en-US" sz="200" i="1" dirty="0"/>
              <a:t>: Reflections on the Exploitation of Jewish Suffering</a:t>
            </a:r>
            <a:r>
              <a:rPr lang="en-US" altLang="en-US" sz="200" dirty="0"/>
              <a:t>, New York: Verso, 2000, page 149.</a:t>
            </a:r>
          </a:p>
          <a:p>
            <a:pPr eaLnBrk="1" hangingPunct="1">
              <a:spcBef>
                <a:spcPct val="0"/>
              </a:spcBef>
              <a:buFontTx/>
              <a:buNone/>
            </a:pPr>
            <a:r>
              <a:rPr lang="en-US" altLang="en-US" sz="200" dirty="0"/>
              <a:t>Paul Yule, Henry Kissinger, Peter </a:t>
            </a:r>
            <a:r>
              <a:rPr lang="en-US" altLang="en-US" sz="200" dirty="0" err="1"/>
              <a:t>Novick</a:t>
            </a:r>
            <a:r>
              <a:rPr lang="en-US" altLang="en-US" sz="200" dirty="0"/>
              <a:t>, Norman G Finkelstein, </a:t>
            </a:r>
            <a:r>
              <a:rPr lang="en-US" altLang="en-US" sz="200" dirty="0" err="1"/>
              <a:t>Gulie</a:t>
            </a:r>
            <a:r>
              <a:rPr lang="en-US" altLang="en-US" sz="200" dirty="0"/>
              <a:t> </a:t>
            </a:r>
            <a:r>
              <a:rPr lang="en-US" altLang="en-US" sz="200" dirty="0" err="1"/>
              <a:t>Ne'eman</a:t>
            </a:r>
            <a:r>
              <a:rPr lang="en-US" altLang="en-US" sz="200" dirty="0"/>
              <a:t> Arad, Elan Steinberg, and </a:t>
            </a:r>
            <a:r>
              <a:rPr lang="en-US" altLang="en-US" sz="200" dirty="0" err="1"/>
              <a:t>Elie</a:t>
            </a:r>
            <a:r>
              <a:rPr lang="en-US" altLang="en-US" sz="200" dirty="0"/>
              <a:t> Wiesel, </a:t>
            </a:r>
            <a:r>
              <a:rPr lang="en-US" altLang="en-US" sz="200" i="1" dirty="0"/>
              <a:t>After Auschwitz: Battle for the holocaust</a:t>
            </a:r>
            <a:r>
              <a:rPr lang="en-US" altLang="en-US" sz="200" dirty="0"/>
              <a:t>,  </a:t>
            </a:r>
            <a:r>
              <a:rPr lang="en-US" altLang="en-US" sz="200" dirty="0" err="1"/>
              <a:t>Videorecording</a:t>
            </a:r>
            <a:r>
              <a:rPr lang="en-US" altLang="en-US" sz="200" dirty="0"/>
              <a:t>, New York, N.Y.: Cinema Guild [distributor], 2001.</a:t>
            </a:r>
          </a:p>
          <a:p>
            <a:pPr eaLnBrk="1" hangingPunct="1">
              <a:spcBef>
                <a:spcPct val="0"/>
              </a:spcBef>
              <a:buFontTx/>
              <a:buNone/>
            </a:pPr>
            <a:endParaRPr lang="en-US" altLang="en-US" sz="200" dirty="0"/>
          </a:p>
        </p:txBody>
      </p:sp>
      <p:sp>
        <p:nvSpPr>
          <p:cNvPr id="300037" name="Rectangle 7"/>
          <p:cNvSpPr>
            <a:spLocks noChangeArrowheads="1"/>
          </p:cNvSpPr>
          <p:nvPr/>
        </p:nvSpPr>
        <p:spPr bwMode="auto">
          <a:xfrm>
            <a:off x="0" y="4724400"/>
            <a:ext cx="381000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Speaking at the dedication of the US Holocaust Memorial Museum in 1993, Present Clinton said that </a:t>
            </a:r>
            <a:r>
              <a:rPr lang="en-US" altLang="en-US" sz="1600" b="1" dirty="0">
                <a:solidFill>
                  <a:schemeClr val="tx2"/>
                </a:solidFill>
              </a:rPr>
              <a:t>the holocaust “contributed, indeed made certain the long overdue creation of the nation of Israel”</a:t>
            </a:r>
            <a:r>
              <a:rPr lang="en-US" altLang="en-US" sz="1600" dirty="0"/>
              <a:t> </a:t>
            </a:r>
            <a:r>
              <a:rPr lang="en-US" altLang="en-US" sz="1600" i="1" dirty="0"/>
              <a:t>After Auschwitz</a:t>
            </a:r>
            <a:r>
              <a:rPr lang="en-US" altLang="en-US" sz="1800" i="1" dirty="0"/>
              <a:t>. </a:t>
            </a:r>
            <a:r>
              <a:rPr lang="en-US" altLang="en-US" sz="200" i="1" dirty="0"/>
              <a:t>The Holocaust in American Life</a:t>
            </a:r>
            <a:r>
              <a:rPr lang="en-US" altLang="en-US" sz="200" dirty="0"/>
              <a:t>, Boston: Houghton Mifflin, 1999, page 1.</a:t>
            </a:r>
          </a:p>
        </p:txBody>
      </p:sp>
      <p:sp>
        <p:nvSpPr>
          <p:cNvPr id="300038" name="TextBox 8"/>
          <p:cNvSpPr txBox="1">
            <a:spLocks noChangeArrowheads="1"/>
          </p:cNvSpPr>
          <p:nvPr/>
        </p:nvSpPr>
        <p:spPr bwMode="auto">
          <a:xfrm>
            <a:off x="0" y="0"/>
            <a:ext cx="91440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200" b="1" dirty="0">
                <a:solidFill>
                  <a:schemeClr val="tx2"/>
                </a:solidFill>
              </a:rPr>
              <a:t>The </a:t>
            </a:r>
            <a:r>
              <a:rPr lang="en-US" altLang="en-US" sz="2200" b="1" dirty="0" smtClean="0">
                <a:solidFill>
                  <a:schemeClr val="tx2"/>
                </a:solidFill>
              </a:rPr>
              <a:t>memory of the Nazi </a:t>
            </a:r>
            <a:r>
              <a:rPr lang="en-US" altLang="en-US" sz="2200" b="1" dirty="0">
                <a:solidFill>
                  <a:schemeClr val="tx2"/>
                </a:solidFill>
              </a:rPr>
              <a:t>Holocaust in Europe has been used by </a:t>
            </a:r>
            <a:r>
              <a:rPr lang="en-US" altLang="en-US" sz="2200" b="1" dirty="0" smtClean="0">
                <a:solidFill>
                  <a:schemeClr val="tx2"/>
                </a:solidFill>
              </a:rPr>
              <a:t>Israel and its foreign lobbies </a:t>
            </a:r>
            <a:r>
              <a:rPr lang="en-US" altLang="en-US" sz="2200" b="1" dirty="0">
                <a:solidFill>
                  <a:schemeClr val="tx2"/>
                </a:solidFill>
              </a:rPr>
              <a:t>as an ideological </a:t>
            </a:r>
            <a:r>
              <a:rPr lang="en-US" altLang="en-US" sz="2200" b="1" dirty="0" smtClean="0">
                <a:solidFill>
                  <a:schemeClr val="tx2"/>
                </a:solidFill>
              </a:rPr>
              <a:t>and emotional weapon of mass political manipulation of public opinion to </a:t>
            </a:r>
            <a:r>
              <a:rPr lang="en-US" altLang="en-US" sz="2200" b="1" dirty="0">
                <a:solidFill>
                  <a:schemeClr val="tx2"/>
                </a:solidFill>
              </a:rPr>
              <a:t>excite pity for Israel </a:t>
            </a:r>
            <a:r>
              <a:rPr lang="en-US" altLang="en-US" sz="2200" b="1" dirty="0" smtClean="0">
                <a:solidFill>
                  <a:schemeClr val="tx2"/>
                </a:solidFill>
              </a:rPr>
              <a:t>&amp; </a:t>
            </a:r>
            <a:r>
              <a:rPr lang="en-US" altLang="en-US" sz="2200" b="1" dirty="0">
                <a:solidFill>
                  <a:schemeClr val="tx2"/>
                </a:solidFill>
              </a:rPr>
              <a:t>silence its critics</a:t>
            </a:r>
          </a:p>
        </p:txBody>
      </p:sp>
      <p:sp>
        <p:nvSpPr>
          <p:cNvPr id="300039" name="Rectangle 9"/>
          <p:cNvSpPr>
            <a:spLocks noChangeArrowheads="1"/>
          </p:cNvSpPr>
          <p:nvPr/>
        </p:nvSpPr>
        <p:spPr bwMode="auto">
          <a:xfrm>
            <a:off x="3733800" y="1066800"/>
            <a:ext cx="3124200" cy="375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Furioso sees in the Holocaust a new religion (</a:t>
            </a:r>
            <a:r>
              <a:rPr lang="en-US" altLang="en-US" sz="1800" i="1" dirty="0" err="1"/>
              <a:t>Holocaustianity</a:t>
            </a:r>
            <a:r>
              <a:rPr lang="en-US" altLang="en-US" sz="1800" dirty="0"/>
              <a:t>) that exhibits “</a:t>
            </a:r>
            <a:r>
              <a:rPr lang="en-US" altLang="en-US" sz="1800" b="1" dirty="0">
                <a:solidFill>
                  <a:schemeClr val="tx2"/>
                </a:solidFill>
              </a:rPr>
              <a:t>a grotesque mimicry of Christianity</a:t>
            </a:r>
            <a:r>
              <a:rPr lang="en-US" altLang="en-US" sz="1800" dirty="0"/>
              <a:t>” Furioso listed 20 examples of similarities such as </a:t>
            </a:r>
            <a:r>
              <a:rPr lang="en-US" altLang="en-US" sz="1800" b="1" dirty="0">
                <a:solidFill>
                  <a:schemeClr val="tx2"/>
                </a:solidFill>
              </a:rPr>
              <a:t>“Christianity blamed the Jews for the crucifixion. Jewry blames Christianity for the Holocaust</a:t>
            </a:r>
            <a:r>
              <a:rPr lang="en-US" altLang="en-US" sz="1800" dirty="0"/>
              <a:t>…” Giuseppe Furioso, “A New Religion,” In Mark Green, ed., </a:t>
            </a:r>
            <a:r>
              <a:rPr lang="en-US" altLang="en-US" sz="1800" i="1" dirty="0"/>
              <a:t>Persecution, Privilege &amp; Power</a:t>
            </a:r>
            <a:r>
              <a:rPr lang="en-US" altLang="en-US" sz="200" i="1" dirty="0"/>
              <a:t>: Reconsidering the Zionist Narrative in American Life, Thirty Essential Articles on the Most Pressing Issue of our Time</a:t>
            </a:r>
            <a:r>
              <a:rPr lang="en-US" altLang="en-US" sz="200" dirty="0"/>
              <a:t>, 2007, pp 131-133.</a:t>
            </a:r>
          </a:p>
          <a:p>
            <a:pPr eaLnBrk="1" hangingPunct="1">
              <a:spcBef>
                <a:spcPct val="0"/>
              </a:spcBef>
              <a:buFontTx/>
              <a:buNone/>
            </a:pPr>
            <a:endParaRPr lang="en-US" altLang="en-US" sz="200" dirty="0"/>
          </a:p>
        </p:txBody>
      </p:sp>
      <p:sp>
        <p:nvSpPr>
          <p:cNvPr id="300040" name="Rectangle 10"/>
          <p:cNvSpPr>
            <a:spLocks noChangeArrowheads="1"/>
          </p:cNvSpPr>
          <p:nvPr/>
        </p:nvSpPr>
        <p:spPr bwMode="auto">
          <a:xfrm>
            <a:off x="0" y="1066800"/>
            <a:ext cx="37338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t>In 1980 the US Congress created the U.S. Holocaust Memorial Council with a mandate to sponsor annual national and local observances (Days of Remembrances) and to create the U.S. Holocaust memorial Museum. </a:t>
            </a:r>
            <a:r>
              <a:rPr lang="en-US" altLang="en-US" sz="1600" b="1" dirty="0">
                <a:solidFill>
                  <a:schemeClr val="tx2"/>
                </a:solidFill>
              </a:rPr>
              <a:t>“[Since] there is no museum of slavery, what would we think of the Germans if they said well of course the holocaust was terrible thing, but what is really important is to build a Berlin museum for American black slavery”--</a:t>
            </a:r>
            <a:r>
              <a:rPr lang="en-US" altLang="en-US" sz="1600" dirty="0"/>
              <a:t>P. </a:t>
            </a:r>
            <a:r>
              <a:rPr lang="en-US" altLang="en-US" sz="1600" dirty="0" err="1"/>
              <a:t>Novick</a:t>
            </a:r>
            <a:r>
              <a:rPr lang="en-US" altLang="en-US" sz="1600" dirty="0"/>
              <a:t> , </a:t>
            </a:r>
            <a:r>
              <a:rPr lang="en-US" altLang="en-US" sz="1600" i="1" dirty="0"/>
              <a:t>After Auschwitz</a:t>
            </a:r>
          </a:p>
          <a:p>
            <a:pPr eaLnBrk="1" hangingPunct="1">
              <a:spcBef>
                <a:spcPct val="0"/>
              </a:spcBef>
              <a:buFontTx/>
              <a:buNone/>
            </a:pPr>
            <a:r>
              <a:rPr lang="en-US" altLang="en-US" sz="200" dirty="0"/>
              <a:t>Paul Yule, Henry Kissinger, Peter </a:t>
            </a:r>
            <a:r>
              <a:rPr lang="en-US" altLang="en-US" sz="200" dirty="0" err="1"/>
              <a:t>Novick</a:t>
            </a:r>
            <a:r>
              <a:rPr lang="en-US" altLang="en-US" sz="200" dirty="0"/>
              <a:t>, Norman G Finkelstein, </a:t>
            </a:r>
            <a:r>
              <a:rPr lang="en-US" altLang="en-US" sz="200" dirty="0" err="1"/>
              <a:t>Gulie</a:t>
            </a:r>
            <a:r>
              <a:rPr lang="en-US" altLang="en-US" sz="200" dirty="0"/>
              <a:t> </a:t>
            </a:r>
            <a:r>
              <a:rPr lang="en-US" altLang="en-US" sz="200" dirty="0" err="1"/>
              <a:t>Ne'eman</a:t>
            </a:r>
            <a:r>
              <a:rPr lang="en-US" altLang="en-US" sz="200" dirty="0"/>
              <a:t> Arad, Elan Steinberg, and </a:t>
            </a:r>
            <a:r>
              <a:rPr lang="en-US" altLang="en-US" sz="200" dirty="0" err="1"/>
              <a:t>Elie</a:t>
            </a:r>
            <a:r>
              <a:rPr lang="en-US" altLang="en-US" sz="200" dirty="0"/>
              <a:t> Wiesel, </a:t>
            </a:r>
            <a:r>
              <a:rPr lang="en-US" altLang="en-US" sz="200" i="1" dirty="0"/>
              <a:t>After Auschwitz: Battle for the holocaust</a:t>
            </a:r>
            <a:r>
              <a:rPr lang="en-US" altLang="en-US" sz="200" dirty="0"/>
              <a:t>,  </a:t>
            </a:r>
            <a:r>
              <a:rPr lang="en-US" altLang="en-US" sz="200" dirty="0" err="1"/>
              <a:t>Videorecording</a:t>
            </a:r>
            <a:r>
              <a:rPr lang="en-US" altLang="en-US" sz="200" dirty="0"/>
              <a:t>, New York, N.Y.: Cinema Guild [distributor], 2001.</a:t>
            </a:r>
          </a:p>
          <a:p>
            <a:pPr eaLnBrk="1" hangingPunct="1">
              <a:spcBef>
                <a:spcPct val="0"/>
              </a:spcBef>
              <a:buFontTx/>
              <a:buNone/>
            </a:pPr>
            <a:endParaRPr lang="en-US" altLang="en-US" sz="200" dirty="0" smtClean="0">
              <a:solidFill>
                <a:schemeClr val="tx2"/>
              </a:solidFill>
            </a:endParaRPr>
          </a:p>
          <a:p>
            <a:pPr eaLnBrk="1" hangingPunct="1">
              <a:spcBef>
                <a:spcPct val="0"/>
              </a:spcBef>
              <a:buFontTx/>
              <a:buNone/>
            </a:pPr>
            <a:r>
              <a:rPr lang="en-US" altLang="en-US" sz="1400" dirty="0" smtClean="0">
                <a:solidFill>
                  <a:schemeClr val="tx2"/>
                </a:solidFill>
              </a:rPr>
              <a:t>Lawmakers </a:t>
            </a:r>
            <a:r>
              <a:rPr lang="en-US" altLang="en-US" sz="1400" dirty="0">
                <a:solidFill>
                  <a:schemeClr val="tx2"/>
                </a:solidFill>
              </a:rPr>
              <a:t>push back on Trump's proposed $3M cut to Holocaust museum, ABC, 6/10/2017, </a:t>
            </a:r>
            <a:r>
              <a:rPr lang="en-US" altLang="en-US" sz="200" dirty="0">
                <a:solidFill>
                  <a:schemeClr val="tx2"/>
                </a:solidFill>
                <a:hlinkClick r:id="rId4"/>
              </a:rPr>
              <a:t>http://</a:t>
            </a:r>
            <a:r>
              <a:rPr lang="en-US" altLang="en-US" sz="200" dirty="0" smtClean="0">
                <a:solidFill>
                  <a:schemeClr val="tx2"/>
                </a:solidFill>
                <a:hlinkClick r:id="rId4"/>
              </a:rPr>
              <a:t>www.abc57.com/news/lawmakers-push-back-on-trumps-proposed-3m-cut-to-holocaust-museum</a:t>
            </a:r>
            <a:r>
              <a:rPr lang="en-US" altLang="en-US" sz="200" dirty="0" smtClean="0">
                <a:solidFill>
                  <a:schemeClr val="tx2"/>
                </a:solidFill>
              </a:rPr>
              <a:t> </a:t>
            </a:r>
            <a:endParaRPr lang="en-US" altLang="en-US" sz="200" dirty="0">
              <a:solidFill>
                <a:schemeClr val="tx2"/>
              </a:solidFill>
            </a:endParaRPr>
          </a:p>
          <a:p>
            <a:pPr eaLnBrk="1" hangingPunct="1">
              <a:spcBef>
                <a:spcPct val="0"/>
              </a:spcBef>
              <a:buFontTx/>
              <a:buNone/>
            </a:pPr>
            <a:endParaRPr lang="en-US" altLang="en-US" sz="1800" dirty="0">
              <a:solidFill>
                <a:schemeClr val="tx2"/>
              </a:solidFill>
            </a:endParaRPr>
          </a:p>
        </p:txBody>
      </p:sp>
      <p:cxnSp>
        <p:nvCxnSpPr>
          <p:cNvPr id="300041" name="Straight Connector 12"/>
          <p:cNvCxnSpPr>
            <a:cxnSpLocks noChangeShapeType="1"/>
          </p:cNvCxnSpPr>
          <p:nvPr/>
        </p:nvCxnSpPr>
        <p:spPr bwMode="auto">
          <a:xfrm>
            <a:off x="0" y="10668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0042" name="Straight Connector 20"/>
          <p:cNvCxnSpPr>
            <a:cxnSpLocks noChangeShapeType="1"/>
          </p:cNvCxnSpPr>
          <p:nvPr/>
        </p:nvCxnSpPr>
        <p:spPr bwMode="auto">
          <a:xfrm flipH="1">
            <a:off x="3735389" y="1068388"/>
            <a:ext cx="1" cy="522492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0043" name="Straight Connector 22"/>
          <p:cNvCxnSpPr>
            <a:cxnSpLocks noChangeShapeType="1"/>
          </p:cNvCxnSpPr>
          <p:nvPr/>
        </p:nvCxnSpPr>
        <p:spPr bwMode="auto">
          <a:xfrm rot="5400000">
            <a:off x="4039394" y="3961606"/>
            <a:ext cx="57912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0044" name="Straight Connector 24"/>
          <p:cNvCxnSpPr>
            <a:cxnSpLocks noChangeShapeType="1"/>
          </p:cNvCxnSpPr>
          <p:nvPr/>
        </p:nvCxnSpPr>
        <p:spPr bwMode="auto">
          <a:xfrm flipH="1">
            <a:off x="3735390" y="4724399"/>
            <a:ext cx="5408610" cy="1"/>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0" y="6293316"/>
            <a:ext cx="6934200" cy="584775"/>
          </a:xfrm>
          <a:prstGeom prst="rect">
            <a:avLst/>
          </a:prstGeom>
        </p:spPr>
        <p:txBody>
          <a:bodyPr wrap="square">
            <a:spAutoFit/>
          </a:bodyPr>
          <a:lstStyle/>
          <a:p>
            <a:r>
              <a:rPr lang="en-US" sz="1400" b="1" dirty="0">
                <a:solidFill>
                  <a:schemeClr val="tx2"/>
                </a:solidFill>
              </a:rPr>
              <a:t>Israeli Prime Minister “Benjamin Netanyahu blames Holocaust on Palestinian leader Haj Amin al-Husseini</a:t>
            </a:r>
            <a:r>
              <a:rPr lang="en-US" sz="1400" dirty="0"/>
              <a:t>”---- The Independent, 10/21/2015</a:t>
            </a:r>
            <a:r>
              <a:rPr lang="en-US" sz="1800" dirty="0"/>
              <a:t>, </a:t>
            </a:r>
            <a:r>
              <a:rPr lang="en-US" sz="300" dirty="0">
                <a:hlinkClick r:id="rId5"/>
              </a:rPr>
              <a:t>http://</a:t>
            </a:r>
            <a:r>
              <a:rPr lang="en-US" sz="300" dirty="0" smtClean="0">
                <a:hlinkClick r:id="rId5"/>
              </a:rPr>
              <a:t>www.independent.co.uk/news/world/middle-east/benjamin-netanyahu-blames-holocaust-on-palestinian-leader-haj-amin-al-husseini-a6702091.html</a:t>
            </a:r>
            <a:endParaRPr lang="en-US" sz="300" dirty="0"/>
          </a:p>
        </p:txBody>
      </p:sp>
      <p:cxnSp>
        <p:nvCxnSpPr>
          <p:cNvPr id="5" name="Straight Connector 4"/>
          <p:cNvCxnSpPr/>
          <p:nvPr/>
        </p:nvCxnSpPr>
        <p:spPr bwMode="auto">
          <a:xfrm>
            <a:off x="0" y="6293316"/>
            <a:ext cx="693578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6935788" y="3680852"/>
            <a:ext cx="22082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9" name="Rectangle 1"/>
          <p:cNvSpPr>
            <a:spLocks noChangeArrowheads="1"/>
          </p:cNvSpPr>
          <p:nvPr/>
        </p:nvSpPr>
        <p:spPr bwMode="auto">
          <a:xfrm>
            <a:off x="1" y="19050"/>
            <a:ext cx="65532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chemeClr val="tx2"/>
                </a:solidFill>
              </a:rPr>
              <a:t>University to partner with CANDLES museum on Holocaust education</a:t>
            </a:r>
          </a:p>
        </p:txBody>
      </p:sp>
      <p:sp>
        <p:nvSpPr>
          <p:cNvPr id="301060" name="TextBox 2"/>
          <p:cNvSpPr txBox="1">
            <a:spLocks noChangeArrowheads="1"/>
          </p:cNvSpPr>
          <p:nvPr/>
        </p:nvSpPr>
        <p:spPr bwMode="auto">
          <a:xfrm>
            <a:off x="15875" y="914400"/>
            <a:ext cx="6537325" cy="606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500" b="1" dirty="0">
                <a:solidFill>
                  <a:schemeClr val="tx2"/>
                </a:solidFill>
              </a:rPr>
              <a:t>A three-year partnership between Indiana State and CANDLES provides for:</a:t>
            </a:r>
          </a:p>
          <a:p>
            <a:pPr eaLnBrk="1" hangingPunct="1">
              <a:spcBef>
                <a:spcPct val="0"/>
              </a:spcBef>
              <a:buFontTx/>
              <a:buNone/>
            </a:pPr>
            <a:r>
              <a:rPr lang="en-US" altLang="en-US" sz="1100" dirty="0"/>
              <a:t> </a:t>
            </a:r>
            <a:r>
              <a:rPr lang="en-US" altLang="en-US" sz="1000" dirty="0"/>
              <a:t>• Development of curriculum focused on the Holocaust, genocide, human rights, bioethics as related to human medical experimentation, diversity and inclusion, healing from trauma and literature related to the Holocaust and genocide</a:t>
            </a:r>
          </a:p>
          <a:p>
            <a:pPr eaLnBrk="1" hangingPunct="1">
              <a:spcBef>
                <a:spcPct val="0"/>
              </a:spcBef>
              <a:buFontTx/>
              <a:buNone/>
            </a:pPr>
            <a:r>
              <a:rPr lang="en-US" altLang="en-US" sz="1000" dirty="0"/>
              <a:t> • Pre-service and in-service teacher training on the Holocaust and genocide</a:t>
            </a:r>
          </a:p>
          <a:p>
            <a:pPr eaLnBrk="1" hangingPunct="1">
              <a:spcBef>
                <a:spcPct val="0"/>
              </a:spcBef>
              <a:buFontTx/>
              <a:buNone/>
            </a:pPr>
            <a:r>
              <a:rPr lang="en-US" altLang="en-US" sz="1000" dirty="0"/>
              <a:t> • Original research and conferences about the Holocaust and related themes</a:t>
            </a:r>
          </a:p>
          <a:p>
            <a:pPr eaLnBrk="1" hangingPunct="1">
              <a:spcBef>
                <a:spcPct val="0"/>
              </a:spcBef>
              <a:buFontTx/>
              <a:buNone/>
            </a:pPr>
            <a:r>
              <a:rPr lang="en-US" altLang="en-US" sz="1000" dirty="0"/>
              <a:t> • Regular programming such as film screenings and presentations by scholars, genocide survivors and human rights activists</a:t>
            </a:r>
          </a:p>
          <a:p>
            <a:pPr eaLnBrk="1" hangingPunct="1">
              <a:spcBef>
                <a:spcPct val="0"/>
              </a:spcBef>
              <a:buFontTx/>
              <a:buNone/>
            </a:pPr>
            <a:r>
              <a:rPr lang="en-US" altLang="en-US" sz="1000" dirty="0"/>
              <a:t> • Online program allowing virtual visits to CANDLES and engagement with new curriculum</a:t>
            </a:r>
          </a:p>
          <a:p>
            <a:pPr eaLnBrk="1" hangingPunct="1">
              <a:spcBef>
                <a:spcPct val="0"/>
              </a:spcBef>
              <a:buFontTx/>
              <a:buNone/>
            </a:pPr>
            <a:r>
              <a:rPr lang="en-US" altLang="en-US" sz="1000" dirty="0"/>
              <a:t> • Advocacy for meaningful inclusion of Holocaust and genocide education in K-16 curriculum</a:t>
            </a:r>
          </a:p>
          <a:p>
            <a:pPr eaLnBrk="1" hangingPunct="1">
              <a:spcBef>
                <a:spcPct val="0"/>
              </a:spcBef>
              <a:buFontTx/>
              <a:buNone/>
            </a:pPr>
            <a:r>
              <a:rPr lang="en-US" altLang="en-US" sz="1000" dirty="0"/>
              <a:t> • Raising awareness and educating the university community and CANDLES constituents about genocide and human rights crises in the world today</a:t>
            </a:r>
          </a:p>
          <a:p>
            <a:pPr eaLnBrk="1" hangingPunct="1">
              <a:spcBef>
                <a:spcPct val="0"/>
              </a:spcBef>
              <a:buFontTx/>
              <a:buNone/>
            </a:pPr>
            <a:r>
              <a:rPr lang="en-US" altLang="en-US" sz="1000" dirty="0"/>
              <a:t> • Education of community leaders, policy makers and others concerning the partnership's impact in promoting genocide awareness and prevention</a:t>
            </a:r>
          </a:p>
          <a:p>
            <a:pPr eaLnBrk="1" hangingPunct="1">
              <a:spcBef>
                <a:spcPct val="0"/>
              </a:spcBef>
              <a:buFontTx/>
              <a:buNone/>
            </a:pPr>
            <a:r>
              <a:rPr lang="en-US" altLang="en-US" sz="1000" dirty="0"/>
              <a:t> • Collaboratively seek financial support for partnership programs</a:t>
            </a:r>
          </a:p>
          <a:p>
            <a:pPr eaLnBrk="1" hangingPunct="1">
              <a:spcBef>
                <a:spcPct val="0"/>
              </a:spcBef>
              <a:buFontTx/>
              <a:buNone/>
            </a:pPr>
            <a:r>
              <a:rPr lang="en-US" altLang="en-US" sz="1000" dirty="0">
                <a:solidFill>
                  <a:schemeClr val="tx2"/>
                </a:solidFill>
              </a:rPr>
              <a:t>ISU Newsroom, 7/25/2014</a:t>
            </a:r>
            <a:r>
              <a:rPr lang="en-US" altLang="en-US" sz="1000" dirty="0"/>
              <a:t>, </a:t>
            </a:r>
            <a:r>
              <a:rPr lang="en-US" altLang="en-US" sz="1000" dirty="0">
                <a:hlinkClick r:id="rId2"/>
              </a:rPr>
              <a:t>http://www.indstate.edu/news/news.php?newsid=4025</a:t>
            </a:r>
            <a:r>
              <a:rPr lang="en-US" altLang="en-US" sz="1000" dirty="0"/>
              <a:t> </a:t>
            </a:r>
          </a:p>
          <a:p>
            <a:pPr eaLnBrk="1" hangingPunct="1">
              <a:spcBef>
                <a:spcPct val="0"/>
              </a:spcBef>
              <a:buFontTx/>
              <a:buNone/>
            </a:pPr>
            <a:r>
              <a:rPr lang="en-US" altLang="en-US" sz="1800" b="1" dirty="0">
                <a:solidFill>
                  <a:schemeClr val="tx2"/>
                </a:solidFill>
              </a:rPr>
              <a:t>Grandson of Nazi commandant to speak at Indiana State </a:t>
            </a:r>
          </a:p>
          <a:p>
            <a:pPr eaLnBrk="1" hangingPunct="1">
              <a:spcBef>
                <a:spcPct val="0"/>
              </a:spcBef>
              <a:buFontTx/>
              <a:buNone/>
            </a:pPr>
            <a:r>
              <a:rPr lang="en-US" altLang="en-US" sz="1200" dirty="0"/>
              <a:t>Indiana State University Newsroom,  9/17/2014,  </a:t>
            </a:r>
            <a:r>
              <a:rPr lang="en-US" altLang="en-US" sz="800" dirty="0">
                <a:hlinkClick r:id="rId3"/>
              </a:rPr>
              <a:t>http://</a:t>
            </a:r>
            <a:r>
              <a:rPr lang="en-US" altLang="en-US" sz="800" dirty="0" smtClean="0">
                <a:hlinkClick r:id="rId3"/>
              </a:rPr>
              <a:t>www.indstate.edu/news/news.php?newsid=4080</a:t>
            </a:r>
            <a:r>
              <a:rPr lang="en-US" altLang="en-US" sz="800" dirty="0" smtClean="0"/>
              <a:t> </a:t>
            </a:r>
          </a:p>
          <a:p>
            <a:pPr eaLnBrk="1" hangingPunct="1">
              <a:spcBef>
                <a:spcPct val="0"/>
              </a:spcBef>
              <a:buFontTx/>
              <a:buNone/>
            </a:pPr>
            <a:r>
              <a:rPr lang="en-US" altLang="en-US" sz="1800" b="1" dirty="0" smtClean="0">
                <a:solidFill>
                  <a:schemeClr val="tx2"/>
                </a:solidFill>
              </a:rPr>
              <a:t>CANDLES </a:t>
            </a:r>
            <a:r>
              <a:rPr lang="en-US" altLang="en-US" sz="1800" b="1" dirty="0">
                <a:solidFill>
                  <a:schemeClr val="tx2"/>
                </a:solidFill>
              </a:rPr>
              <a:t>founder set to present</a:t>
            </a:r>
          </a:p>
          <a:p>
            <a:pPr eaLnBrk="1" hangingPunct="1">
              <a:spcBef>
                <a:spcPct val="0"/>
              </a:spcBef>
              <a:buFontTx/>
              <a:buNone/>
            </a:pPr>
            <a:r>
              <a:rPr lang="en-US" altLang="en-US" sz="1200" dirty="0"/>
              <a:t>Indiana State University Newsroom, 9/29/2014, </a:t>
            </a:r>
            <a:r>
              <a:rPr lang="en-US" altLang="en-US" sz="800" dirty="0">
                <a:hlinkClick r:id="rId4"/>
              </a:rPr>
              <a:t>http://</a:t>
            </a:r>
            <a:r>
              <a:rPr lang="en-US" altLang="en-US" sz="800" dirty="0" smtClean="0">
                <a:hlinkClick r:id="rId4"/>
              </a:rPr>
              <a:t>www.indstate.edu/news/isutoday.php?articleid=11425</a:t>
            </a:r>
            <a:endParaRPr lang="en-US" altLang="en-US" sz="800" dirty="0" smtClean="0"/>
          </a:p>
          <a:p>
            <a:pPr eaLnBrk="1" hangingPunct="1">
              <a:spcBef>
                <a:spcPct val="0"/>
              </a:spcBef>
              <a:buFontTx/>
              <a:buNone/>
            </a:pPr>
            <a:r>
              <a:rPr lang="en-US" altLang="en-US" sz="1200" b="1" dirty="0" smtClean="0">
                <a:solidFill>
                  <a:schemeClr val="tx2"/>
                </a:solidFill>
              </a:rPr>
              <a:t> </a:t>
            </a:r>
            <a:r>
              <a:rPr lang="en-US" altLang="en-US" sz="1400" b="1" dirty="0">
                <a:solidFill>
                  <a:schemeClr val="tx2"/>
                </a:solidFill>
              </a:rPr>
              <a:t>See the recently formed pro-Israel "Academic Engagement Network" </a:t>
            </a:r>
            <a:r>
              <a:rPr lang="en-US" altLang="en-US" sz="1400" dirty="0"/>
              <a:t>with some 270 faculty operatives working on more than 100 campuses</a:t>
            </a:r>
            <a:r>
              <a:rPr lang="en-US" altLang="en-US" sz="1400" dirty="0" smtClean="0"/>
              <a:t>, </a:t>
            </a:r>
            <a:r>
              <a:rPr lang="en-US" altLang="en-US" sz="1200" dirty="0" smtClean="0"/>
              <a:t> </a:t>
            </a:r>
            <a:r>
              <a:rPr lang="en-US" altLang="en-US" sz="800" dirty="0">
                <a:hlinkClick r:id="rId5"/>
              </a:rPr>
              <a:t>http://</a:t>
            </a:r>
            <a:r>
              <a:rPr lang="en-US" altLang="en-US" sz="800" dirty="0" smtClean="0">
                <a:hlinkClick r:id="rId5"/>
              </a:rPr>
              <a:t>www.academicengagement.org/en</a:t>
            </a:r>
            <a:r>
              <a:rPr lang="en-US" altLang="en-US" sz="800" dirty="0" smtClean="0"/>
              <a:t>   </a:t>
            </a:r>
          </a:p>
          <a:p>
            <a:pPr eaLnBrk="1" hangingPunct="1">
              <a:spcBef>
                <a:spcPct val="0"/>
              </a:spcBef>
              <a:buFontTx/>
              <a:buNone/>
            </a:pPr>
            <a:r>
              <a:rPr lang="en-US" altLang="en-US" sz="1200" b="1" dirty="0" smtClean="0">
                <a:solidFill>
                  <a:schemeClr val="tx2"/>
                </a:solidFill>
              </a:rPr>
              <a:t>See </a:t>
            </a:r>
            <a:r>
              <a:rPr lang="en-US" altLang="en-US" sz="1200" b="1" dirty="0">
                <a:solidFill>
                  <a:schemeClr val="tx2"/>
                </a:solidFill>
              </a:rPr>
              <a:t>Israel’s Influence on America: </a:t>
            </a:r>
            <a:r>
              <a:rPr lang="en-US" altLang="en-US" sz="1200" dirty="0"/>
              <a:t>In 2001 Israeli Prime Minister Binyamin Netanyahu, who characterized the 9/11 attacks on America as “good” for Israel, stated, “I know what America is. America is a thing you can move very easily, move it in the right </a:t>
            </a:r>
            <a:r>
              <a:rPr lang="en-US" altLang="en-US" sz="1200" dirty="0" smtClean="0"/>
              <a:t>direction,  </a:t>
            </a:r>
            <a:r>
              <a:rPr lang="en-US" altLang="en-US" sz="1200" dirty="0">
                <a:hlinkClick r:id="rId6"/>
              </a:rPr>
              <a:t>http://israelsinfluence.org</a:t>
            </a:r>
            <a:r>
              <a:rPr lang="en-US" altLang="en-US" sz="1200" dirty="0" smtClean="0">
                <a:hlinkClick r:id="rId6"/>
              </a:rPr>
              <a:t>/</a:t>
            </a:r>
            <a:endParaRPr lang="en-US" altLang="en-US" sz="1200" dirty="0" smtClean="0"/>
          </a:p>
          <a:p>
            <a:pPr eaLnBrk="1" hangingPunct="1">
              <a:spcBef>
                <a:spcPct val="0"/>
              </a:spcBef>
              <a:buFontTx/>
              <a:buNone/>
            </a:pPr>
            <a:r>
              <a:rPr lang="en-US" altLang="en-US" sz="1200" dirty="0" smtClean="0"/>
              <a:t> </a:t>
            </a:r>
            <a:r>
              <a:rPr lang="en-US" altLang="en-US" sz="1800" dirty="0" smtClean="0">
                <a:solidFill>
                  <a:schemeClr val="tx2"/>
                </a:solidFill>
              </a:rPr>
              <a:t>See also the “</a:t>
            </a:r>
            <a:r>
              <a:rPr lang="en-US" altLang="en-US" sz="1800" b="1" dirty="0" smtClean="0">
                <a:solidFill>
                  <a:schemeClr val="tx2"/>
                </a:solidFill>
              </a:rPr>
              <a:t>Geographies </a:t>
            </a:r>
            <a:r>
              <a:rPr lang="en-US" altLang="en-US" sz="1800" b="1" dirty="0">
                <a:solidFill>
                  <a:schemeClr val="tx2"/>
                </a:solidFill>
              </a:rPr>
              <a:t>of the Palestine-Israel </a:t>
            </a:r>
            <a:r>
              <a:rPr lang="en-US" altLang="en-US" sz="1800" b="1" dirty="0" smtClean="0">
                <a:solidFill>
                  <a:schemeClr val="tx2"/>
                </a:solidFill>
              </a:rPr>
              <a:t>Conflict</a:t>
            </a:r>
            <a:r>
              <a:rPr lang="en-US" altLang="en-US" sz="1800" dirty="0" smtClean="0">
                <a:solidFill>
                  <a:schemeClr val="tx2"/>
                </a:solidFill>
              </a:rPr>
              <a:t>” course proposal </a:t>
            </a:r>
            <a:r>
              <a:rPr lang="en-US" altLang="en-US" sz="1800" dirty="0" smtClean="0">
                <a:solidFill>
                  <a:schemeClr val="tx2"/>
                </a:solidFill>
                <a:hlinkClick r:id="rId7"/>
              </a:rPr>
              <a:t>http</a:t>
            </a:r>
            <a:r>
              <a:rPr lang="en-US" altLang="en-US" sz="1800" dirty="0">
                <a:solidFill>
                  <a:schemeClr val="tx2"/>
                </a:solidFill>
                <a:hlinkClick r:id="rId7"/>
              </a:rPr>
              <a:t>://</a:t>
            </a:r>
            <a:r>
              <a:rPr lang="en-US" altLang="en-US" sz="1800" dirty="0" smtClean="0">
                <a:solidFill>
                  <a:schemeClr val="tx2"/>
                </a:solidFill>
                <a:hlinkClick r:id="rId7"/>
              </a:rPr>
              <a:t>faculty.indstate.edu/melyassini/Geographies%20of%20the%20Palestine-Israel%20Conflict%20course%20proposal.pdf</a:t>
            </a:r>
            <a:r>
              <a:rPr lang="en-US" altLang="en-US" sz="1800" dirty="0" smtClean="0">
                <a:solidFill>
                  <a:schemeClr val="tx2"/>
                </a:solidFill>
              </a:rPr>
              <a:t> which was reviewed between </a:t>
            </a:r>
            <a:r>
              <a:rPr lang="en-US" altLang="en-US" sz="1800" dirty="0">
                <a:solidFill>
                  <a:schemeClr val="tx2"/>
                </a:solidFill>
              </a:rPr>
              <a:t>March 2014 and March 2015 and voted </a:t>
            </a:r>
            <a:r>
              <a:rPr lang="en-US" altLang="en-US" sz="1800" dirty="0" smtClean="0">
                <a:solidFill>
                  <a:schemeClr val="tx2"/>
                </a:solidFill>
              </a:rPr>
              <a:t>down here at ISU,  </a:t>
            </a:r>
            <a:r>
              <a:rPr lang="en-US" altLang="en-US" sz="1800" dirty="0">
                <a:solidFill>
                  <a:schemeClr val="tx2"/>
                </a:solidFill>
                <a:hlinkClick r:id="rId8"/>
              </a:rPr>
              <a:t>https://</a:t>
            </a:r>
            <a:r>
              <a:rPr lang="en-US" altLang="en-US" sz="1800" dirty="0" smtClean="0">
                <a:solidFill>
                  <a:schemeClr val="tx2"/>
                </a:solidFill>
                <a:hlinkClick r:id="rId8"/>
              </a:rPr>
              <a:t>www.youtube.com/watch?v=hrlUzkd8Z8g</a:t>
            </a:r>
            <a:endParaRPr lang="en-US" altLang="en-US" sz="1800" dirty="0">
              <a:solidFill>
                <a:schemeClr val="tx2"/>
              </a:solidFill>
            </a:endParaRPr>
          </a:p>
        </p:txBody>
      </p:sp>
      <p:sp>
        <p:nvSpPr>
          <p:cNvPr id="4" name="TextBox 3"/>
          <p:cNvSpPr txBox="1"/>
          <p:nvPr/>
        </p:nvSpPr>
        <p:spPr>
          <a:xfrm>
            <a:off x="6580189" y="19050"/>
            <a:ext cx="2563811" cy="5663089"/>
          </a:xfrm>
          <a:prstGeom prst="rect">
            <a:avLst/>
          </a:prstGeom>
          <a:noFill/>
        </p:spPr>
        <p:txBody>
          <a:bodyPr wrap="square">
            <a:spAutoFit/>
          </a:bodyPr>
          <a:lstStyle/>
          <a:p>
            <a:pPr>
              <a:defRPr/>
            </a:pPr>
            <a:r>
              <a:rPr lang="en-US" sz="1800" dirty="0" smtClean="0">
                <a:solidFill>
                  <a:schemeClr val="tx2"/>
                </a:solidFill>
              </a:rPr>
              <a:t>The </a:t>
            </a:r>
            <a:r>
              <a:rPr lang="en-US" sz="1800" dirty="0">
                <a:solidFill>
                  <a:schemeClr val="tx2"/>
                </a:solidFill>
              </a:rPr>
              <a:t>holocaust represents an ideological weapon to silence critics of Israel and an industry of extortion to enrich a number of Jewish </a:t>
            </a:r>
            <a:r>
              <a:rPr lang="en-US" sz="1800" dirty="0" smtClean="0">
                <a:solidFill>
                  <a:schemeClr val="tx2"/>
                </a:solidFill>
              </a:rPr>
              <a:t>organizations</a:t>
            </a:r>
            <a:endParaRPr lang="en-US" sz="1800" dirty="0"/>
          </a:p>
          <a:p>
            <a:pPr>
              <a:defRPr/>
            </a:pPr>
            <a:r>
              <a:rPr lang="en-US" sz="1800" dirty="0" smtClean="0"/>
              <a:t>Watch: </a:t>
            </a:r>
          </a:p>
          <a:p>
            <a:pPr>
              <a:defRPr/>
            </a:pPr>
            <a:r>
              <a:rPr lang="en-US" sz="1800" dirty="0" smtClean="0"/>
              <a:t>Professor Finkelstein, </a:t>
            </a:r>
            <a:r>
              <a:rPr lang="en-US" sz="800" dirty="0">
                <a:hlinkClick r:id="rId9"/>
              </a:rPr>
              <a:t>http://</a:t>
            </a:r>
            <a:r>
              <a:rPr lang="en-US" sz="800" dirty="0" smtClean="0">
                <a:hlinkClick r:id="rId9"/>
              </a:rPr>
              <a:t>www.c-spanvideo.org/program/181037-1</a:t>
            </a:r>
            <a:r>
              <a:rPr lang="en-US" sz="800" dirty="0" smtClean="0"/>
              <a:t> </a:t>
            </a:r>
          </a:p>
          <a:p>
            <a:pPr>
              <a:defRPr/>
            </a:pPr>
            <a:r>
              <a:rPr lang="en-US" sz="1600" dirty="0" smtClean="0">
                <a:solidFill>
                  <a:schemeClr val="tx2"/>
                </a:solidFill>
              </a:rPr>
              <a:t>The </a:t>
            </a:r>
            <a:r>
              <a:rPr lang="en-US" sz="1600" dirty="0">
                <a:solidFill>
                  <a:schemeClr val="tx2"/>
                </a:solidFill>
              </a:rPr>
              <a:t>Holocaust Industry: Reflections on the Exploitation of Jewish </a:t>
            </a:r>
            <a:r>
              <a:rPr lang="en-US" sz="1600" dirty="0" smtClean="0">
                <a:solidFill>
                  <a:schemeClr val="tx2"/>
                </a:solidFill>
              </a:rPr>
              <a:t>Suffering</a:t>
            </a:r>
          </a:p>
          <a:p>
            <a:pPr>
              <a:defRPr/>
            </a:pPr>
            <a:r>
              <a:rPr lang="en-US" sz="2000" dirty="0" smtClean="0"/>
              <a:t>Watch also:</a:t>
            </a:r>
          </a:p>
          <a:p>
            <a:pPr>
              <a:defRPr/>
            </a:pPr>
            <a:r>
              <a:rPr lang="en-US" sz="2000" dirty="0" smtClean="0">
                <a:solidFill>
                  <a:schemeClr val="tx2"/>
                </a:solidFill>
              </a:rPr>
              <a:t>The </a:t>
            </a:r>
            <a:r>
              <a:rPr lang="en-US" sz="2000" dirty="0">
                <a:solidFill>
                  <a:schemeClr val="tx2"/>
                </a:solidFill>
              </a:rPr>
              <a:t>First </a:t>
            </a:r>
            <a:r>
              <a:rPr lang="en-US" sz="2000" dirty="0" smtClean="0">
                <a:solidFill>
                  <a:schemeClr val="tx2"/>
                </a:solidFill>
              </a:rPr>
              <a:t>Holocaust: </a:t>
            </a:r>
            <a:r>
              <a:rPr lang="en-US" sz="2000" dirty="0">
                <a:solidFill>
                  <a:schemeClr val="tx2"/>
                </a:solidFill>
              </a:rPr>
              <a:t>The Surprising Origin of the Six-Million Figure </a:t>
            </a:r>
            <a:endParaRPr lang="en-US" sz="1400" dirty="0">
              <a:solidFill>
                <a:schemeClr val="tx2"/>
              </a:solidFill>
            </a:endParaRPr>
          </a:p>
          <a:p>
            <a:pPr>
              <a:defRPr/>
            </a:pPr>
            <a:r>
              <a:rPr lang="en-US" sz="1400" dirty="0">
                <a:solidFill>
                  <a:schemeClr val="tx2"/>
                </a:solidFill>
                <a:hlinkClick r:id="rId10"/>
              </a:rPr>
              <a:t>https://</a:t>
            </a:r>
            <a:r>
              <a:rPr lang="en-US" sz="1400" dirty="0" smtClean="0">
                <a:solidFill>
                  <a:schemeClr val="tx2"/>
                </a:solidFill>
                <a:hlinkClick r:id="rId10"/>
              </a:rPr>
              <a:t>www.youtube.com/watch?v=b2O3JuPPrfA</a:t>
            </a:r>
            <a:r>
              <a:rPr lang="en-US" sz="1400" dirty="0" smtClean="0">
                <a:solidFill>
                  <a:schemeClr val="tx2"/>
                </a:solidFill>
              </a:rPr>
              <a:t> </a:t>
            </a:r>
          </a:p>
        </p:txBody>
      </p:sp>
      <p:cxnSp>
        <p:nvCxnSpPr>
          <p:cNvPr id="301062" name="Straight Connector 5"/>
          <p:cNvCxnSpPr>
            <a:cxnSpLocks noChangeShapeType="1"/>
          </p:cNvCxnSpPr>
          <p:nvPr/>
        </p:nvCxnSpPr>
        <p:spPr bwMode="auto">
          <a:xfrm>
            <a:off x="6553201" y="2667000"/>
            <a:ext cx="2590799"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1063" name="Straight Connector 7"/>
          <p:cNvCxnSpPr>
            <a:cxnSpLocks noChangeShapeType="1"/>
          </p:cNvCxnSpPr>
          <p:nvPr/>
        </p:nvCxnSpPr>
        <p:spPr bwMode="auto">
          <a:xfrm>
            <a:off x="6545263" y="0"/>
            <a:ext cx="7938"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1064" name="Straight Connector 7"/>
          <p:cNvCxnSpPr>
            <a:cxnSpLocks noChangeShapeType="1"/>
          </p:cNvCxnSpPr>
          <p:nvPr/>
        </p:nvCxnSpPr>
        <p:spPr bwMode="auto">
          <a:xfrm>
            <a:off x="0" y="3352800"/>
            <a:ext cx="655320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1065" name="Straight Connector 4"/>
          <p:cNvCxnSpPr>
            <a:cxnSpLocks noChangeShapeType="1"/>
          </p:cNvCxnSpPr>
          <p:nvPr/>
        </p:nvCxnSpPr>
        <p:spPr bwMode="auto">
          <a:xfrm>
            <a:off x="15875" y="3810000"/>
            <a:ext cx="6537326"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7937" y="5242956"/>
            <a:ext cx="65373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15875" y="4267200"/>
            <a:ext cx="65373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15875" y="4665023"/>
            <a:ext cx="65373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Title 1"/>
          <p:cNvSpPr>
            <a:spLocks noGrp="1"/>
          </p:cNvSpPr>
          <p:nvPr>
            <p:ph type="title"/>
          </p:nvPr>
        </p:nvSpPr>
        <p:spPr>
          <a:xfrm>
            <a:off x="0" y="0"/>
            <a:ext cx="6334125" cy="1752600"/>
          </a:xfrm>
        </p:spPr>
        <p:txBody>
          <a:bodyPr/>
          <a:lstStyle/>
          <a:p>
            <a:r>
              <a:rPr lang="en-US" altLang="en-US" sz="3900" b="1" smtClean="0"/>
              <a:t>Oliver Stone: Jewish control of the media is preventing free Holocaust debate</a:t>
            </a:r>
          </a:p>
        </p:txBody>
      </p:sp>
      <p:sp>
        <p:nvSpPr>
          <p:cNvPr id="220163" name="Content Placeholder 2"/>
          <p:cNvSpPr>
            <a:spLocks noGrp="1"/>
          </p:cNvSpPr>
          <p:nvPr>
            <p:ph idx="1"/>
          </p:nvPr>
        </p:nvSpPr>
        <p:spPr>
          <a:xfrm>
            <a:off x="0" y="1752600"/>
            <a:ext cx="6019800" cy="5105400"/>
          </a:xfrm>
        </p:spPr>
        <p:txBody>
          <a:bodyPr/>
          <a:lstStyle/>
          <a:p>
            <a:pPr marL="0" indent="0">
              <a:buFontTx/>
              <a:buNone/>
              <a:defRPr/>
            </a:pPr>
            <a:r>
              <a:rPr lang="en-US" sz="1800" dirty="0" smtClean="0"/>
              <a:t>Jewish control of the media is preventing an open discussion of the Holocaust, prominent Hollywood director Oliver Stone told the Sunday Times… adding that "Hitler did far more damage to the Russians than the Jewish people, 25 or 30 [million killed]”… Stone said that Israel had distorted "United States foreign policy for years," adding he felt U.S. policy toward Iran was “horrible.”--</a:t>
            </a:r>
            <a:r>
              <a:rPr lang="en-US" sz="1800" dirty="0" err="1" smtClean="0">
                <a:solidFill>
                  <a:schemeClr val="tx2"/>
                </a:solidFill>
              </a:rPr>
              <a:t>Haaretz</a:t>
            </a:r>
            <a:r>
              <a:rPr lang="en-US" sz="1800" dirty="0" smtClean="0">
                <a:solidFill>
                  <a:schemeClr val="tx2"/>
                </a:solidFill>
              </a:rPr>
              <a:t>, 7/30/2010, </a:t>
            </a:r>
            <a:r>
              <a:rPr lang="en-US" sz="1000" dirty="0" smtClean="0">
                <a:solidFill>
                  <a:schemeClr val="tx2"/>
                </a:solidFill>
                <a:hlinkClick r:id="rId2"/>
              </a:rPr>
              <a:t>http://www.haaretz.com/jewish-world/oliver-stone-jewish-control-of-the-media-is-preventing-free-holocaust-debate-1.304108</a:t>
            </a:r>
            <a:endParaRPr lang="en-US" sz="1000" dirty="0" smtClean="0">
              <a:solidFill>
                <a:schemeClr val="tx2"/>
              </a:solidFill>
            </a:endParaRPr>
          </a:p>
          <a:p>
            <a:pPr marL="0" indent="0">
              <a:buFontTx/>
              <a:buNone/>
              <a:defRPr/>
            </a:pPr>
            <a:endParaRPr lang="en-US" sz="1000" dirty="0">
              <a:solidFill>
                <a:schemeClr val="tx2"/>
              </a:solidFill>
            </a:endParaRPr>
          </a:p>
          <a:p>
            <a:pPr marL="0" indent="0">
              <a:buFontTx/>
              <a:buNone/>
              <a:defRPr/>
            </a:pPr>
            <a:r>
              <a:rPr lang="en-US" sz="2800" b="1" dirty="0" smtClean="0">
                <a:solidFill>
                  <a:srgbClr val="FFFF00"/>
                </a:solidFill>
                <a:latin typeface="+mj-lt"/>
              </a:rPr>
              <a:t>An empire of their own:</a:t>
            </a:r>
            <a:r>
              <a:rPr lang="en-US" sz="2800" dirty="0" smtClean="0">
                <a:solidFill>
                  <a:srgbClr val="FFFF00"/>
                </a:solidFill>
                <a:latin typeface="+mj-lt"/>
              </a:rPr>
              <a:t> </a:t>
            </a:r>
            <a:r>
              <a:rPr lang="en-US" sz="2800" b="1" dirty="0" smtClean="0">
                <a:solidFill>
                  <a:srgbClr val="FFFF00"/>
                </a:solidFill>
                <a:latin typeface="+mj-lt"/>
              </a:rPr>
              <a:t>how the Jews invented Hollywood /</a:t>
            </a:r>
            <a:r>
              <a:rPr lang="en-US" sz="2800" dirty="0" smtClean="0">
                <a:solidFill>
                  <a:srgbClr val="FFFF00"/>
                </a:solidFill>
                <a:latin typeface="+mj-lt"/>
              </a:rPr>
              <a:t> </a:t>
            </a:r>
            <a:r>
              <a:rPr lang="en-US" sz="2800" b="1" dirty="0" smtClean="0">
                <a:solidFill>
                  <a:srgbClr val="FFFF00"/>
                </a:solidFill>
                <a:latin typeface="+mj-lt"/>
              </a:rPr>
              <a:t>Neal </a:t>
            </a:r>
            <a:r>
              <a:rPr lang="en-US" sz="2800" b="1" dirty="0" err="1" smtClean="0">
                <a:solidFill>
                  <a:srgbClr val="FFFF00"/>
                </a:solidFill>
                <a:latin typeface="+mj-lt"/>
              </a:rPr>
              <a:t>Gabler</a:t>
            </a:r>
            <a:endParaRPr lang="en-US" sz="2800" b="1" dirty="0" smtClean="0">
              <a:solidFill>
                <a:srgbClr val="FFFF00"/>
              </a:solidFill>
              <a:latin typeface="+mj-lt"/>
            </a:endParaRPr>
          </a:p>
          <a:p>
            <a:pPr marL="0" indent="0">
              <a:buFontTx/>
              <a:buNone/>
              <a:defRPr/>
            </a:pPr>
            <a:r>
              <a:rPr lang="en-US" sz="1800" dirty="0" smtClean="0">
                <a:latin typeface="+mj-lt"/>
              </a:rPr>
              <a:t>Winner of the </a:t>
            </a:r>
            <a:r>
              <a:rPr lang="en-US" sz="1800" i="1" dirty="0" smtClean="0">
                <a:latin typeface="+mj-lt"/>
              </a:rPr>
              <a:t>Los Angeles Times</a:t>
            </a:r>
            <a:r>
              <a:rPr lang="en-US" sz="1800" dirty="0" smtClean="0">
                <a:latin typeface="+mj-lt"/>
              </a:rPr>
              <a:t> Book Award for history, this "wonderful history of the golden age of the movie moguls" (</a:t>
            </a:r>
            <a:r>
              <a:rPr lang="en-US" sz="1800" i="1" dirty="0" smtClean="0">
                <a:latin typeface="+mj-lt"/>
              </a:rPr>
              <a:t>Chicago Tribune</a:t>
            </a:r>
            <a:r>
              <a:rPr lang="en-US" sz="1800" dirty="0" smtClean="0">
                <a:latin typeface="+mj-lt"/>
              </a:rPr>
              <a:t> ) is a provocative, original, and richly entertaining group biography of the Jewish immigrants who were the moving forces behind the creation of America's motion picture industry. </a:t>
            </a:r>
            <a:r>
              <a:rPr lang="en-US" sz="1800" dirty="0" smtClean="0">
                <a:solidFill>
                  <a:srgbClr val="FFFF00"/>
                </a:solidFill>
                <a:latin typeface="+mj-lt"/>
              </a:rPr>
              <a:t>Amazon.com</a:t>
            </a:r>
          </a:p>
          <a:p>
            <a:pPr>
              <a:defRPr/>
            </a:pPr>
            <a:endParaRPr lang="en-US" sz="2000" dirty="0" smtClean="0">
              <a:solidFill>
                <a:schemeClr val="tx2"/>
              </a:solidFill>
            </a:endParaRPr>
          </a:p>
        </p:txBody>
      </p:sp>
      <p:pic>
        <p:nvPicPr>
          <p:cNvPr id="302084" name="Picture 4" descr="Oliver St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4125" y="0"/>
            <a:ext cx="2809875"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2085" name="Straight Connector 2"/>
          <p:cNvCxnSpPr>
            <a:cxnSpLocks noChangeShapeType="1"/>
          </p:cNvCxnSpPr>
          <p:nvPr/>
        </p:nvCxnSpPr>
        <p:spPr bwMode="auto">
          <a:xfrm>
            <a:off x="0" y="4038600"/>
            <a:ext cx="6019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02086" name="Rectangle 4"/>
          <p:cNvSpPr>
            <a:spLocks noChangeArrowheads="1"/>
          </p:cNvSpPr>
          <p:nvPr/>
        </p:nvSpPr>
        <p:spPr bwMode="auto">
          <a:xfrm>
            <a:off x="6019800" y="2209800"/>
            <a:ext cx="3114675" cy="455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Hollywood stars sign petition in support of Israel  </a:t>
            </a:r>
          </a:p>
          <a:p>
            <a:pPr eaLnBrk="1" hangingPunct="1">
              <a:spcBef>
                <a:spcPct val="0"/>
              </a:spcBef>
              <a:buFontTx/>
              <a:buNone/>
            </a:pPr>
            <a:r>
              <a:rPr lang="en-US" altLang="en-US" sz="1800" dirty="0" err="1"/>
              <a:t>Haaretz</a:t>
            </a:r>
            <a:r>
              <a:rPr lang="en-US" altLang="en-US" sz="1800" dirty="0"/>
              <a:t>, 8/24/2014, </a:t>
            </a:r>
            <a:r>
              <a:rPr lang="en-US" altLang="en-US" sz="500" dirty="0">
                <a:hlinkClick r:id="rId4"/>
              </a:rPr>
              <a:t>http://www.haaretz.com/news/diplomacy-defense/.premium-1.612107</a:t>
            </a:r>
            <a:r>
              <a:rPr lang="en-US" altLang="en-US" sz="500" dirty="0"/>
              <a:t>    </a:t>
            </a:r>
          </a:p>
          <a:p>
            <a:pPr eaLnBrk="1" hangingPunct="1">
              <a:spcBef>
                <a:spcPct val="0"/>
              </a:spcBef>
              <a:buFontTx/>
              <a:buNone/>
            </a:pPr>
            <a:endParaRPr lang="en-US" altLang="en-US" sz="1000" dirty="0"/>
          </a:p>
          <a:p>
            <a:pPr eaLnBrk="1" hangingPunct="1">
              <a:spcBef>
                <a:spcPct val="0"/>
              </a:spcBef>
              <a:buFontTx/>
              <a:buNone/>
            </a:pPr>
            <a:r>
              <a:rPr lang="en-US" altLang="en-US" sz="1800" b="1" dirty="0">
                <a:solidFill>
                  <a:schemeClr val="tx2"/>
                </a:solidFill>
              </a:rPr>
              <a:t>Hollywood elite sign statement condemning [Palestinian] Hamas </a:t>
            </a:r>
          </a:p>
          <a:p>
            <a:pPr eaLnBrk="1" hangingPunct="1">
              <a:spcBef>
                <a:spcPct val="0"/>
              </a:spcBef>
              <a:buFontTx/>
              <a:buNone/>
            </a:pPr>
            <a:r>
              <a:rPr lang="en-US" altLang="en-US" sz="1800" dirty="0"/>
              <a:t>Jewish Telegraphic Agency, 8/24/2014, </a:t>
            </a:r>
            <a:r>
              <a:rPr lang="en-US" altLang="en-US" sz="500" dirty="0">
                <a:hlinkClick r:id="rId5"/>
              </a:rPr>
              <a:t>http://www.jta.org/2014/08/24/news-opinion/israel-middle-east/hollywood-elite-sign-statement-condemning-hamas</a:t>
            </a:r>
            <a:r>
              <a:rPr lang="en-US" altLang="en-US" sz="500" dirty="0"/>
              <a:t> </a:t>
            </a:r>
            <a:endParaRPr lang="en-US" altLang="en-US" sz="500" dirty="0" smtClean="0"/>
          </a:p>
          <a:p>
            <a:pPr eaLnBrk="1" hangingPunct="1">
              <a:spcBef>
                <a:spcPct val="0"/>
              </a:spcBef>
              <a:buFontTx/>
              <a:buNone/>
            </a:pPr>
            <a:endParaRPr lang="en-US" altLang="en-US" sz="500" dirty="0"/>
          </a:p>
          <a:p>
            <a:pPr eaLnBrk="1" hangingPunct="1">
              <a:spcBef>
                <a:spcPct val="0"/>
              </a:spcBef>
              <a:buFontTx/>
              <a:buNone/>
            </a:pPr>
            <a:endParaRPr lang="en-US" altLang="en-US" sz="500" dirty="0" smtClean="0"/>
          </a:p>
          <a:p>
            <a:pPr eaLnBrk="1" hangingPunct="1">
              <a:spcBef>
                <a:spcPct val="0"/>
              </a:spcBef>
              <a:buFontTx/>
              <a:buNone/>
            </a:pPr>
            <a:r>
              <a:rPr lang="en-US" altLang="en-US" sz="1800" b="1" dirty="0" smtClean="0">
                <a:solidFill>
                  <a:schemeClr val="tx2"/>
                </a:solidFill>
              </a:rPr>
              <a:t>Roseanne </a:t>
            </a:r>
            <a:r>
              <a:rPr lang="en-US" altLang="en-US" sz="1800" b="1" dirty="0">
                <a:solidFill>
                  <a:schemeClr val="tx2"/>
                </a:solidFill>
              </a:rPr>
              <a:t>Barr to attend anti-BDS conference in Israel</a:t>
            </a:r>
          </a:p>
          <a:p>
            <a:pPr eaLnBrk="1" hangingPunct="1">
              <a:spcBef>
                <a:spcPct val="0"/>
              </a:spcBef>
              <a:buFontTx/>
              <a:buNone/>
            </a:pPr>
            <a:r>
              <a:rPr lang="en-US" altLang="en-US" sz="1200" dirty="0" smtClean="0"/>
              <a:t>(JTA</a:t>
            </a:r>
            <a:r>
              <a:rPr lang="en-US" altLang="en-US" sz="1200" dirty="0"/>
              <a:t>) — American Jewish comedian Roseanne Barr will participate in a March 28 conference in Jerusalem about fighting the Boycott, Divestment and Sanctions, or BDS, movement</a:t>
            </a:r>
            <a:r>
              <a:rPr lang="en-US" altLang="en-US" sz="1200" dirty="0" smtClean="0"/>
              <a:t>. </a:t>
            </a:r>
            <a:r>
              <a:rPr lang="en-US" altLang="en-US" sz="1200" dirty="0" smtClean="0">
                <a:solidFill>
                  <a:schemeClr val="tx2"/>
                </a:solidFill>
              </a:rPr>
              <a:t>JTA, 2/26/2016, </a:t>
            </a:r>
            <a:r>
              <a:rPr lang="en-US" altLang="en-US" sz="1000" dirty="0">
                <a:solidFill>
                  <a:schemeClr val="tx2"/>
                </a:solidFill>
                <a:hlinkClick r:id="rId6"/>
              </a:rPr>
              <a:t>w.jta.org/2016/02/26/news-opinion/united-states/</a:t>
            </a:r>
            <a:r>
              <a:rPr lang="en-US" altLang="en-US" sz="1000" dirty="0" err="1">
                <a:solidFill>
                  <a:schemeClr val="tx2"/>
                </a:solidFill>
                <a:hlinkClick r:id="rId6"/>
              </a:rPr>
              <a:t>roseanne</a:t>
            </a:r>
            <a:r>
              <a:rPr lang="en-US" altLang="en-US" sz="1000" dirty="0">
                <a:solidFill>
                  <a:schemeClr val="tx2"/>
                </a:solidFill>
                <a:hlinkClick r:id="rId6"/>
              </a:rPr>
              <a:t>-</a:t>
            </a:r>
            <a:r>
              <a:rPr lang="en-US" altLang="en-US" sz="1000" dirty="0" err="1">
                <a:solidFill>
                  <a:schemeClr val="tx2"/>
                </a:solidFill>
                <a:hlinkClick r:id="rId6"/>
              </a:rPr>
              <a:t>barr</a:t>
            </a:r>
            <a:r>
              <a:rPr lang="en-US" altLang="en-US" sz="1000" dirty="0">
                <a:solidFill>
                  <a:schemeClr val="tx2"/>
                </a:solidFill>
                <a:hlinkClick r:id="rId6"/>
              </a:rPr>
              <a:t>-to-attend-anti-</a:t>
            </a:r>
            <a:r>
              <a:rPr lang="en-US" altLang="en-US" sz="1000" dirty="0" err="1">
                <a:solidFill>
                  <a:schemeClr val="tx2"/>
                </a:solidFill>
                <a:hlinkClick r:id="rId6"/>
              </a:rPr>
              <a:t>bds</a:t>
            </a:r>
            <a:r>
              <a:rPr lang="en-US" altLang="en-US" sz="1000" dirty="0">
                <a:solidFill>
                  <a:schemeClr val="tx2"/>
                </a:solidFill>
                <a:hlinkClick r:id="rId6"/>
              </a:rPr>
              <a:t>-</a:t>
            </a:r>
            <a:r>
              <a:rPr lang="en-US" altLang="en-US" sz="1000" dirty="0" err="1">
                <a:solidFill>
                  <a:schemeClr val="tx2"/>
                </a:solidFill>
                <a:hlinkClick r:id="rId6"/>
              </a:rPr>
              <a:t>conferen</a:t>
            </a:r>
            <a:r>
              <a:rPr lang="en-US" altLang="en-US" sz="1000" dirty="0" err="1" smtClean="0">
                <a:solidFill>
                  <a:schemeClr val="tx2"/>
                </a:solidFill>
                <a:hlinkClick r:id="rId6"/>
              </a:rPr>
              <a:t>http</a:t>
            </a:r>
            <a:r>
              <a:rPr lang="en-US" altLang="en-US" sz="1000" dirty="0">
                <a:hlinkClick r:id="rId6"/>
              </a:rPr>
              <a:t>://</a:t>
            </a:r>
            <a:r>
              <a:rPr lang="en-US" altLang="en-US" sz="1000" dirty="0" err="1" smtClean="0">
                <a:hlinkClick r:id="rId6"/>
              </a:rPr>
              <a:t>wwce</a:t>
            </a:r>
            <a:r>
              <a:rPr lang="en-US" altLang="en-US" sz="1000" dirty="0" smtClean="0">
                <a:hlinkClick r:id="rId6"/>
              </a:rPr>
              <a:t>-in-</a:t>
            </a:r>
            <a:r>
              <a:rPr lang="en-US" altLang="en-US" sz="1000" dirty="0" err="1" smtClean="0">
                <a:hlinkClick r:id="rId6"/>
              </a:rPr>
              <a:t>israel</a:t>
            </a:r>
            <a:r>
              <a:rPr lang="en-US" altLang="en-US" sz="1000" dirty="0" smtClean="0"/>
              <a:t> </a:t>
            </a:r>
            <a:endParaRPr lang="en-US" altLang="en-US" sz="1000" dirty="0"/>
          </a:p>
        </p:txBody>
      </p:sp>
      <p:cxnSp>
        <p:nvCxnSpPr>
          <p:cNvPr id="302087" name="Straight Connector 6"/>
          <p:cNvCxnSpPr>
            <a:cxnSpLocks noChangeShapeType="1"/>
          </p:cNvCxnSpPr>
          <p:nvPr/>
        </p:nvCxnSpPr>
        <p:spPr bwMode="auto">
          <a:xfrm>
            <a:off x="6019800" y="2281238"/>
            <a:ext cx="0" cy="45767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2088" name="Straight Connector 8"/>
          <p:cNvCxnSpPr>
            <a:cxnSpLocks noChangeShapeType="1"/>
          </p:cNvCxnSpPr>
          <p:nvPr/>
        </p:nvCxnSpPr>
        <p:spPr bwMode="auto">
          <a:xfrm>
            <a:off x="6019800" y="2281238"/>
            <a:ext cx="310991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02089" name="Rectangle 9"/>
          <p:cNvSpPr>
            <a:spLocks noChangeArrowheads="1"/>
          </p:cNvSpPr>
          <p:nvPr/>
        </p:nvSpPr>
        <p:spPr bwMode="auto">
          <a:xfrm>
            <a:off x="6334125" y="1638300"/>
            <a:ext cx="280987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800" b="1"/>
              <a:t>Oliver Stone</a:t>
            </a:r>
          </a:p>
        </p:txBody>
      </p:sp>
      <p:cxnSp>
        <p:nvCxnSpPr>
          <p:cNvPr id="3" name="Straight Connector 2"/>
          <p:cNvCxnSpPr/>
          <p:nvPr/>
        </p:nvCxnSpPr>
        <p:spPr bwMode="auto">
          <a:xfrm>
            <a:off x="6019800" y="3200400"/>
            <a:ext cx="3124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6019800" y="4800600"/>
            <a:ext cx="3124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Title 1"/>
          <p:cNvSpPr>
            <a:spLocks noGrp="1"/>
          </p:cNvSpPr>
          <p:nvPr>
            <p:ph type="title"/>
          </p:nvPr>
        </p:nvSpPr>
        <p:spPr>
          <a:xfrm>
            <a:off x="0" y="0"/>
            <a:ext cx="7048500" cy="1524000"/>
          </a:xfrm>
        </p:spPr>
        <p:txBody>
          <a:bodyPr/>
          <a:lstStyle/>
          <a:p>
            <a:pPr algn="l"/>
            <a:r>
              <a:rPr lang="en-US" altLang="en-US" sz="3600" b="1" dirty="0" smtClean="0"/>
              <a:t>On September 12, 1991, President George Bush complained on television about the Israel Lobby</a:t>
            </a:r>
          </a:p>
        </p:txBody>
      </p:sp>
      <p:sp>
        <p:nvSpPr>
          <p:cNvPr id="188419" name="Content Placeholder 2"/>
          <p:cNvSpPr>
            <a:spLocks noGrp="1"/>
          </p:cNvSpPr>
          <p:nvPr>
            <p:ph idx="1"/>
          </p:nvPr>
        </p:nvSpPr>
        <p:spPr>
          <a:xfrm>
            <a:off x="0" y="1524000"/>
            <a:ext cx="9144000" cy="5334000"/>
          </a:xfrm>
        </p:spPr>
        <p:txBody>
          <a:bodyPr/>
          <a:lstStyle/>
          <a:p>
            <a:pPr marL="0" indent="0">
              <a:buFontTx/>
              <a:buNone/>
              <a:defRPr/>
            </a:pPr>
            <a:r>
              <a:rPr lang="en-US" sz="1800" dirty="0" smtClean="0"/>
              <a:t>the “powerful political forces” lined up against </a:t>
            </a:r>
            <a:r>
              <a:rPr lang="en-US" sz="1800" dirty="0" smtClean="0">
                <a:solidFill>
                  <a:schemeClr val="tx2"/>
                </a:solidFill>
              </a:rPr>
              <a:t>“the lonely little guy” in the White House </a:t>
            </a:r>
            <a:r>
              <a:rPr lang="en-US" sz="1800" dirty="0" smtClean="0"/>
              <a:t>who wanted no more than a four-month delay of $10 billion loan guarantees requested by Israel to resettle Soviet Jewry in Israel following the disintegration of the Soviet Union. </a:t>
            </a:r>
            <a:r>
              <a:rPr lang="en-US" sz="1100" dirty="0" smtClean="0">
                <a:solidFill>
                  <a:schemeClr val="tx2"/>
                </a:solidFill>
              </a:rPr>
              <a:t>Source: Jonathan Jeremy Goldberg, </a:t>
            </a:r>
            <a:r>
              <a:rPr lang="en-US" sz="1100" i="1" dirty="0" smtClean="0">
                <a:solidFill>
                  <a:schemeClr val="tx2"/>
                </a:solidFill>
              </a:rPr>
              <a:t>Jewish power: inside the American Jewish power establishment</a:t>
            </a:r>
            <a:r>
              <a:rPr lang="en-US" sz="1100" dirty="0" smtClean="0">
                <a:solidFill>
                  <a:schemeClr val="tx2"/>
                </a:solidFill>
              </a:rPr>
              <a:t>, New York: Addison-Wesley Publishing Company, Inc., 1996, pages xvi-xvii.</a:t>
            </a:r>
          </a:p>
          <a:p>
            <a:pPr marL="0" indent="0">
              <a:buFontTx/>
              <a:buNone/>
              <a:defRPr/>
            </a:pPr>
            <a:endParaRPr lang="en-US" sz="1100" dirty="0" smtClean="0">
              <a:solidFill>
                <a:schemeClr val="tx2"/>
              </a:solidFill>
            </a:endParaRPr>
          </a:p>
          <a:p>
            <a:pPr marL="0" indent="0">
              <a:buFontTx/>
              <a:buNone/>
              <a:defRPr/>
            </a:pPr>
            <a:r>
              <a:rPr lang="en-US" sz="1800" dirty="0" smtClean="0">
                <a:latin typeface="+mj-lt"/>
              </a:rPr>
              <a:t>The Soviet Jewry migration movement claimed that “</a:t>
            </a:r>
            <a:r>
              <a:rPr lang="en-US" sz="1800" b="1" dirty="0" smtClean="0">
                <a:solidFill>
                  <a:schemeClr val="tx2"/>
                </a:solidFill>
                <a:latin typeface="+mj-lt"/>
              </a:rPr>
              <a:t>the Soviet Jewish community was suffering a slow death of assimilation</a:t>
            </a:r>
            <a:r>
              <a:rPr lang="en-US" sz="2400" dirty="0" smtClean="0">
                <a:latin typeface="+mj-lt"/>
              </a:rPr>
              <a:t>” </a:t>
            </a:r>
            <a:r>
              <a:rPr lang="en-US" sz="1100" dirty="0" smtClean="0"/>
              <a:t>Gal Beckerman, “Soviet Jewry: The Struggle to Lift the Iron Curtain,” JTA Archive, </a:t>
            </a:r>
            <a:r>
              <a:rPr lang="en-US" sz="1100" dirty="0" smtClean="0">
                <a:solidFill>
                  <a:srgbClr val="000000"/>
                </a:solidFill>
              </a:rPr>
              <a:t> </a:t>
            </a:r>
            <a:r>
              <a:rPr lang="en-US" sz="1100" dirty="0" smtClean="0">
                <a:hlinkClick r:id="rId2"/>
              </a:rPr>
              <a:t>http://archive.jta.org/topic/soviet-jewry</a:t>
            </a:r>
            <a:r>
              <a:rPr lang="en-US" sz="1100" dirty="0" smtClean="0"/>
              <a:t>  </a:t>
            </a:r>
          </a:p>
          <a:p>
            <a:pPr marL="0" indent="0">
              <a:buFontTx/>
              <a:buNone/>
              <a:defRPr/>
            </a:pPr>
            <a:r>
              <a:rPr lang="en-US" sz="2400" b="1" dirty="0" smtClean="0">
                <a:solidFill>
                  <a:schemeClr val="tx2"/>
                </a:solidFill>
              </a:rPr>
              <a:t>U.N</a:t>
            </a:r>
            <a:r>
              <a:rPr lang="en-US" sz="2400" b="1" dirty="0">
                <a:solidFill>
                  <a:schemeClr val="tx2"/>
                </a:solidFill>
              </a:rPr>
              <a:t>. Repeals Its '75 Resolution Equating Zionism With Racism </a:t>
            </a:r>
          </a:p>
          <a:p>
            <a:pPr marL="0" indent="0">
              <a:buFontTx/>
              <a:buNone/>
              <a:defRPr/>
            </a:pPr>
            <a:r>
              <a:rPr lang="en-US" sz="1300" dirty="0"/>
              <a:t>The United Nations General Assembly voted overwhelmingly today to revoke the bitterly contested statement it approved in 1975 that said "Zionism is a form of racism and racial discrimination."</a:t>
            </a:r>
          </a:p>
          <a:p>
            <a:pPr marL="0" indent="0">
              <a:buFontTx/>
              <a:buNone/>
              <a:defRPr/>
            </a:pPr>
            <a:r>
              <a:rPr lang="en-US" sz="200" dirty="0"/>
              <a:t>The official count found 111 nations in favor of repealing the statement and 25 nations, mostly Islamic and </a:t>
            </a:r>
            <a:r>
              <a:rPr lang="en-US" sz="200" dirty="0" err="1"/>
              <a:t>hard-line</a:t>
            </a:r>
            <a:r>
              <a:rPr lang="en-US" sz="200" dirty="0"/>
              <a:t> Communists, voting against. Thirteen nations abstained. Seventeen other countries, including Egypt, which recognizes Israel, and Kuwait and China, did not take part in the voting. [ Roll-call, page A12. ]</a:t>
            </a:r>
          </a:p>
          <a:p>
            <a:pPr marL="0" indent="0">
              <a:buFontTx/>
              <a:buNone/>
              <a:defRPr/>
            </a:pPr>
            <a:r>
              <a:rPr lang="en-US" sz="200" dirty="0"/>
              <a:t>For the United States, the heavy vote in favor of repeal was a demonstration of its diplomatic power. After President Bush called for the repeal in September in a speech to the General Assembly, United States embassies around the world were instructed to put maximum pressure to secure the repeal. The 111 votes recorded today were about 11 more than the United States mission to the United Nations had predicted last week.</a:t>
            </a:r>
          </a:p>
          <a:p>
            <a:pPr marL="0" indent="0">
              <a:buFontTx/>
              <a:buNone/>
              <a:defRPr/>
            </a:pPr>
            <a:r>
              <a:rPr lang="en-US" sz="200" dirty="0"/>
              <a:t>The vote reflected the shifting political currents of recent years, the Persian Gulf war in particular, which split the Arab and Islamic worlds, and the changes in the former Soviet bloc, fostered by the collapse of Communism.</a:t>
            </a:r>
            <a:r>
              <a:rPr lang="en-US" sz="1100" dirty="0"/>
              <a:t> </a:t>
            </a:r>
            <a:r>
              <a:rPr lang="en-US" sz="1100" dirty="0">
                <a:solidFill>
                  <a:schemeClr val="tx2"/>
                </a:solidFill>
              </a:rPr>
              <a:t>Paul Lewis, "U.N. Repeals Its '75 Resolution Equating Zionism With Racism," The New York Times, 12/17/1991, </a:t>
            </a:r>
            <a:r>
              <a:rPr lang="en-US" sz="1100" dirty="0">
                <a:solidFill>
                  <a:schemeClr val="tx2"/>
                </a:solidFill>
                <a:hlinkClick r:id="rId3"/>
              </a:rPr>
              <a:t>http://</a:t>
            </a:r>
            <a:r>
              <a:rPr lang="en-US" sz="1100" dirty="0" smtClean="0">
                <a:solidFill>
                  <a:schemeClr val="tx2"/>
                </a:solidFill>
                <a:hlinkClick r:id="rId3"/>
              </a:rPr>
              <a:t>www.nytimes.com/1991/12/17/world/un-repeals-its-75-resolution-equating-zionism-with-racism.html</a:t>
            </a:r>
            <a:r>
              <a:rPr lang="en-US" sz="1100" dirty="0" smtClean="0">
                <a:solidFill>
                  <a:schemeClr val="tx2"/>
                </a:solidFill>
              </a:rPr>
              <a:t> </a:t>
            </a:r>
          </a:p>
          <a:p>
            <a:pPr marL="0" indent="0">
              <a:buFontTx/>
              <a:buNone/>
              <a:defRPr/>
            </a:pPr>
            <a:endParaRPr lang="en-US" sz="1100" dirty="0" smtClean="0">
              <a:solidFill>
                <a:schemeClr val="tx2"/>
              </a:solidFill>
            </a:endParaRPr>
          </a:p>
          <a:p>
            <a:pPr marL="0" indent="0">
              <a:buFontTx/>
              <a:buNone/>
              <a:defRPr/>
            </a:pPr>
            <a:r>
              <a:rPr lang="en-US" sz="1800" dirty="0" smtClean="0">
                <a:solidFill>
                  <a:schemeClr val="tx2"/>
                </a:solidFill>
              </a:rPr>
              <a:t>“Ginsberg wrote his provocative </a:t>
            </a:r>
            <a:r>
              <a:rPr lang="en-US" sz="1800" i="1" dirty="0" smtClean="0">
                <a:solidFill>
                  <a:schemeClr val="tx2"/>
                </a:solidFill>
              </a:rPr>
              <a:t>Fatal Embrace </a:t>
            </a:r>
            <a:r>
              <a:rPr lang="en-US" sz="1800" dirty="0" smtClean="0">
                <a:solidFill>
                  <a:schemeClr val="tx2"/>
                </a:solidFill>
              </a:rPr>
              <a:t>in 1993 following the attempt by Bush I in 1991 to force Israel to stop building settlements on occupied land, denying Israel its request for $10 billion in loan guarantees in 1991 and 1992… Bush’s approval ratings prior to his tussle with the Israel lobby had approached 90 percent—a presidential record—and a majority of Americans even backed withdrawing all aid to Israel after Bush’s TV appeal, yet he was defeated in the 1992 re-election.” </a:t>
            </a:r>
            <a:r>
              <a:rPr lang="en-US" sz="1800" dirty="0" smtClean="0"/>
              <a:t>Eric Walberg, Geopolitics and the Great Games, Clarity Press, 2011, page 163.</a:t>
            </a:r>
            <a:endParaRPr lang="en-US" sz="1800" dirty="0"/>
          </a:p>
        </p:txBody>
      </p:sp>
      <p:pic>
        <p:nvPicPr>
          <p:cNvPr id="303108" name="Picture 2" descr="Photo of George H.W. Bus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0"/>
            <a:ext cx="2286000" cy="129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03109" name="Straight Connector 4"/>
          <p:cNvCxnSpPr>
            <a:cxnSpLocks noChangeShapeType="1"/>
          </p:cNvCxnSpPr>
          <p:nvPr/>
        </p:nvCxnSpPr>
        <p:spPr bwMode="auto">
          <a:xfrm>
            <a:off x="0" y="26289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03110" name="Straight Connector 2"/>
          <p:cNvCxnSpPr>
            <a:cxnSpLocks noChangeShapeType="1"/>
          </p:cNvCxnSpPr>
          <p:nvPr/>
        </p:nvCxnSpPr>
        <p:spPr bwMode="auto">
          <a:xfrm>
            <a:off x="0" y="3657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Title 1"/>
          <p:cNvSpPr>
            <a:spLocks noGrp="1"/>
          </p:cNvSpPr>
          <p:nvPr>
            <p:ph type="title"/>
          </p:nvPr>
        </p:nvSpPr>
        <p:spPr>
          <a:xfrm>
            <a:off x="0" y="0"/>
            <a:ext cx="5791200" cy="1371600"/>
          </a:xfrm>
        </p:spPr>
        <p:txBody>
          <a:bodyPr/>
          <a:lstStyle/>
          <a:p>
            <a:r>
              <a:rPr lang="en-US" altLang="en-US" sz="4000" b="1" smtClean="0"/>
              <a:t>Sen. Edward Kennedy – ‘A great friend of Israel’</a:t>
            </a:r>
            <a:r>
              <a:rPr lang="en-US" altLang="en-US" b="1" smtClean="0"/>
              <a:t/>
            </a:r>
            <a:br>
              <a:rPr lang="en-US" altLang="en-US" b="1" smtClean="0"/>
            </a:br>
            <a:r>
              <a:rPr lang="en-US" altLang="en-US" sz="1800" smtClean="0"/>
              <a:t>Jerusalem Post, 08/27/2009</a:t>
            </a:r>
          </a:p>
        </p:txBody>
      </p:sp>
      <p:sp>
        <p:nvSpPr>
          <p:cNvPr id="304131" name="Content Placeholder 2"/>
          <p:cNvSpPr>
            <a:spLocks noGrp="1"/>
          </p:cNvSpPr>
          <p:nvPr>
            <p:ph idx="1"/>
          </p:nvPr>
        </p:nvSpPr>
        <p:spPr>
          <a:xfrm>
            <a:off x="0" y="1371600"/>
            <a:ext cx="7239000" cy="5486400"/>
          </a:xfrm>
        </p:spPr>
        <p:txBody>
          <a:bodyPr/>
          <a:lstStyle/>
          <a:p>
            <a:r>
              <a:rPr lang="en-US" altLang="en-US" sz="1400" dirty="0" smtClean="0"/>
              <a:t>&lt;&lt;Senator Edward M. Kennedy... will be remembered as "a great friend of Israel," Prime Minister Binyamin Netanyahu said on Wednesday....  "Senator Kennedy broke down the iron curtain that separated Soviet Jews from official US politicians," Jewish Agency Chairman </a:t>
            </a:r>
            <a:r>
              <a:rPr lang="en-US" altLang="en-US" sz="1400" dirty="0" err="1" smtClean="0"/>
              <a:t>Natan</a:t>
            </a:r>
            <a:r>
              <a:rPr lang="en-US" altLang="en-US" sz="1400" dirty="0" smtClean="0"/>
              <a:t> </a:t>
            </a:r>
            <a:r>
              <a:rPr lang="en-US" altLang="en-US" sz="1400" dirty="0" err="1" smtClean="0"/>
              <a:t>Sharansky</a:t>
            </a:r>
            <a:r>
              <a:rPr lang="en-US" altLang="en-US" sz="1400" dirty="0" smtClean="0"/>
              <a:t> told The Jerusalem Post on Wednesday.... "Kennedy was clearly a friend of Israel all the way, and in every place that he could help us he did," said President Shimon Peres... Kennedy consistently supported US aid to Israel. He battled for arms shipments to Israel during the Yom Kippur war, and in the 1980s, he fought proposed arms sales to Jordan and Saudi Arabia...  Under Kennedy's chairmanship, the Senate Subcommittee on Immigration and Refugee Affairs published a report citing the humanitarian needs of Russian Jews resettling in Israel. In 1992, when president George H.W. Bush opposed loan guarantees for the resettlement of Soviet Jews in Israel because of settlements, Kennedy publicly rebuked the administration... Kennedy was also a major force in fighting the Arab League boycott and criticized the UN's anti-Israel tone. He was a strong advocate for recognizing Jerusalem as the undivided capital of Israel. "During his more than four decades in the US Senate, Kennedy consistently supported American assistance to Israel, particularly during the Jewish state's most trying times," the American Israel Public Affairs Committee said in a statement. His leadership in the Soviet Jewry movement, among other things, "are hallmarks of his historic career...  Longtime associates recalled that Kennedy embraced a pro-Israel stance during his failed 1980 presidential run against Jimmy Carter. Though he ultimately dropped out of the race, the Jewish community came out solidly for Kennedy during the Democratic primary, said Morris </a:t>
            </a:r>
            <a:r>
              <a:rPr lang="en-US" altLang="en-US" sz="1400" dirty="0" err="1" smtClean="0"/>
              <a:t>Amitay</a:t>
            </a:r>
            <a:r>
              <a:rPr lang="en-US" altLang="en-US" sz="1400" dirty="0" smtClean="0"/>
              <a:t>, who served as president of AIPAC from 1974 to 1980... That year, Kennedy also spoke to the Conference of Presidents of Major American Jewish Organizations, calling Israel a "tried, trusted, and true" friend... "We must never barter the freedom and future of Israel for a barrel of oil - or foolishly try to align the Arab world with us, no matter what cost." ....&gt;&gt;   </a:t>
            </a:r>
            <a:r>
              <a:rPr lang="en-US" altLang="en-US" sz="1400" dirty="0" smtClean="0">
                <a:hlinkClick r:id="rId2"/>
              </a:rPr>
              <a:t>http://www.jpost.com/Home/Article.aspx?id=153120</a:t>
            </a:r>
            <a:r>
              <a:rPr lang="en-US" altLang="en-US" sz="1400" dirty="0" smtClean="0"/>
              <a:t> </a:t>
            </a:r>
          </a:p>
        </p:txBody>
      </p:sp>
      <p:pic>
        <p:nvPicPr>
          <p:cNvPr id="304132" name="Picture 2" descr="Sen. Edward Kennedy - 'A great friend of Isra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8313" y="0"/>
            <a:ext cx="1919287"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7467600" y="0"/>
            <a:ext cx="1676400" cy="6708775"/>
          </a:xfrm>
          <a:prstGeom prst="rect">
            <a:avLst/>
          </a:prstGeom>
          <a:noFill/>
        </p:spPr>
        <p:txBody>
          <a:bodyPr>
            <a:spAutoFit/>
          </a:bodyPr>
          <a:lstStyle/>
          <a:p>
            <a:pPr>
              <a:defRPr/>
            </a:pPr>
            <a:r>
              <a:rPr lang="en-US" sz="1800" dirty="0">
                <a:solidFill>
                  <a:schemeClr val="tx2"/>
                </a:solidFill>
                <a:effectLst>
                  <a:outerShdw blurRad="38100" dist="38100" dir="2700000" algn="tl">
                    <a:srgbClr val="000000">
                      <a:alpha val="43137"/>
                    </a:srgbClr>
                  </a:outerShdw>
                </a:effectLst>
              </a:rPr>
              <a:t>NB: On the eve of the assassination of  President JF Kennedy in November 1963, his administration was battling to (1)  register the Israel lobby as a </a:t>
            </a:r>
            <a:r>
              <a:rPr lang="en-US" sz="1800">
                <a:solidFill>
                  <a:schemeClr val="tx2"/>
                </a:solidFill>
                <a:effectLst>
                  <a:outerShdw blurRad="38100" dist="38100" dir="2700000" algn="tl">
                    <a:srgbClr val="000000">
                      <a:alpha val="43137"/>
                    </a:srgbClr>
                  </a:outerShdw>
                </a:effectLst>
              </a:rPr>
              <a:t>foreign lobby </a:t>
            </a:r>
            <a:r>
              <a:rPr lang="en-US" sz="1800" dirty="0">
                <a:solidFill>
                  <a:schemeClr val="tx2"/>
                </a:solidFill>
                <a:effectLst>
                  <a:outerShdw blurRad="38100" dist="38100" dir="2700000" algn="tl">
                    <a:srgbClr val="000000">
                      <a:alpha val="43137"/>
                    </a:srgbClr>
                  </a:outerShdw>
                </a:effectLst>
              </a:rPr>
              <a:t>and (2) reverse Israel’s </a:t>
            </a:r>
            <a:r>
              <a:rPr lang="en-US" sz="1800" dirty="0" err="1">
                <a:solidFill>
                  <a:schemeClr val="tx2"/>
                </a:solidFill>
                <a:effectLst>
                  <a:outerShdw blurRad="38100" dist="38100" dir="2700000" algn="tl">
                    <a:srgbClr val="000000">
                      <a:alpha val="43137"/>
                    </a:srgbClr>
                  </a:outerShdw>
                </a:effectLst>
              </a:rPr>
              <a:t>Dimona</a:t>
            </a:r>
            <a:r>
              <a:rPr lang="en-US" sz="1800" dirty="0">
                <a:solidFill>
                  <a:schemeClr val="tx2"/>
                </a:solidFill>
                <a:effectLst>
                  <a:outerShdw blurRad="38100" dist="38100" dir="2700000" algn="tl">
                    <a:srgbClr val="000000">
                      <a:alpha val="43137"/>
                    </a:srgbClr>
                  </a:outerShdw>
                </a:effectLst>
              </a:rPr>
              <a:t> nuclear weapons development program through U.S. inspections. </a:t>
            </a:r>
          </a:p>
          <a:p>
            <a:pPr>
              <a:defRPr/>
            </a:pPr>
            <a:r>
              <a:rPr lang="en-US" sz="1000" dirty="0"/>
              <a:t>Grant F. Smith</a:t>
            </a:r>
            <a:r>
              <a:rPr lang="en-US" sz="1000" i="1" dirty="0"/>
              <a:t>, Spy Trade: How Israel’s Lobby Undermines America’s Economy</a:t>
            </a:r>
            <a:r>
              <a:rPr lang="en-US" sz="1000" dirty="0"/>
              <a:t>, Institute for Research: Middle Eastern Policy, Inc., Washington, DC, 2008, page 29.</a:t>
            </a:r>
          </a:p>
        </p:txBody>
      </p:sp>
      <p:cxnSp>
        <p:nvCxnSpPr>
          <p:cNvPr id="304134" name="Straight Connector 6"/>
          <p:cNvCxnSpPr>
            <a:cxnSpLocks noChangeShapeType="1"/>
          </p:cNvCxnSpPr>
          <p:nvPr/>
        </p:nvCxnSpPr>
        <p:spPr bwMode="auto">
          <a:xfrm rot="5400000">
            <a:off x="4038600" y="3429000"/>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95400"/>
          </a:xfrm>
        </p:spPr>
        <p:txBody>
          <a:bodyPr/>
          <a:lstStyle/>
          <a:p>
            <a:pPr>
              <a:defRPr/>
            </a:pPr>
            <a:r>
              <a:rPr lang="en-US" sz="4800" b="1" dirty="0" smtClean="0">
                <a:latin typeface="+mn-lt"/>
                <a:ea typeface="+mn-ea"/>
                <a:cs typeface="+mn-cs"/>
              </a:rPr>
              <a:t>Israel clashed with the Soviet Union over Jewish emigration</a:t>
            </a:r>
            <a:endParaRPr lang="en-US" sz="4800" b="1" dirty="0"/>
          </a:p>
        </p:txBody>
      </p:sp>
      <p:sp>
        <p:nvSpPr>
          <p:cNvPr id="305155" name="Content Placeholder 2"/>
          <p:cNvSpPr>
            <a:spLocks noGrp="1"/>
          </p:cNvSpPr>
          <p:nvPr>
            <p:ph idx="1"/>
          </p:nvPr>
        </p:nvSpPr>
        <p:spPr>
          <a:xfrm>
            <a:off x="0" y="1371600"/>
            <a:ext cx="9144000" cy="5486400"/>
          </a:xfrm>
        </p:spPr>
        <p:txBody>
          <a:bodyPr/>
          <a:lstStyle/>
          <a:p>
            <a:r>
              <a:rPr lang="en-US" altLang="en-US" sz="1400" dirty="0" smtClean="0"/>
              <a:t>“The main objective of Zionism was to bring about mass immigration into Israel of Jews from the countries to which they had been ‘dispersed,’ with particular attention focused on the Soviet Union… Stalin might have permitted a small stream of emigration, as an investment in Israel’s socialist beginnings, but what the Israeli leadership had set in progress was a mass exodus, which could only be seen as a damaging brain drain. Israel staged a series of political propaganda events to further this end, some of them on Soviet territory. For example, Stalin himself was aware that Golda Meir, then Israel’s ambassador to Moscow, was very active among Soviet Jews; her sphere of influence included several high-ranking figures and their family members. The Soviet foreign ministry was irritated by Israel’s repeated demands for permission to hold ‘cultural and educational events’ on Soviet territory, events that would involve Soviet Jews… This gave rise to the Doctors’ Plot, an alleged attempts to poison Stalin; a campaign was also launched to combat the so-called cosmopolitans, and restrictions were placed on the number of Jews hired to work for the government apparatus or admitted to higher education and training for state institutions. Matters came to a head in February 1953 when a bomb was detonated outside the Soviet embassy in Tel Aviv, wounding three embassy staff. Although the Israeli government was quick to apologize and vowed to find the perpetrators, the Kremlin announced that it was breaking off diplomatic relations. Within four months of Stalin’s death, however, diplomatic relations with Israel had been restored. This came after a crackdown by the new Soviet leadership on the organizers or perpetrators of any blatantly anti-Semitic activity... During the Six-Day War, Israel ignored Soviet demands for an immediate cease-fire. After the Golan Heights were captured, the USSR severed its diplomatic relations.” </a:t>
            </a:r>
            <a:r>
              <a:rPr lang="en-US" altLang="en-US" sz="1400" dirty="0" smtClean="0">
                <a:solidFill>
                  <a:schemeClr val="tx2"/>
                </a:solidFill>
              </a:rPr>
              <a:t>Source: [former head of the Russian Foreign Intelligence Service] Yevgeny Primakov, </a:t>
            </a:r>
            <a:r>
              <a:rPr lang="en-US" altLang="en-US" sz="1400" i="1" dirty="0" smtClean="0">
                <a:solidFill>
                  <a:schemeClr val="tx2"/>
                </a:solidFill>
              </a:rPr>
              <a:t>Russia and the Arabs: Behind the Scenes in the Middle East from the Cold War to the Present</a:t>
            </a:r>
            <a:r>
              <a:rPr lang="en-US" altLang="en-US" sz="1400" dirty="0" smtClean="0">
                <a:solidFill>
                  <a:schemeClr val="tx2"/>
                </a:solidFill>
              </a:rPr>
              <a:t>, Translated from the Russian by Paul Gould, New York: Basic Books, 2009, pages 255-259</a:t>
            </a:r>
          </a:p>
          <a:p>
            <a:endParaRPr lang="en-US" altLang="en-US" sz="800" dirty="0" smtClean="0">
              <a:solidFill>
                <a:schemeClr val="tx2"/>
              </a:solidFill>
            </a:endParaRPr>
          </a:p>
          <a:p>
            <a:r>
              <a:rPr lang="en-US" altLang="en-US" sz="1800" b="1" dirty="0" smtClean="0">
                <a:solidFill>
                  <a:schemeClr val="tx2"/>
                </a:solidFill>
              </a:rPr>
              <a:t>President Nixon was reported saying (in the Nixon-era Oval Office tapes released by the Nixon Library) that the United States “can’t blow up the world because of it [the emigration of Jews from the Soviet Union].”---</a:t>
            </a:r>
            <a:r>
              <a:rPr lang="en-US" altLang="en-US" sz="1800" dirty="0" smtClean="0">
                <a:solidFill>
                  <a:schemeClr val="tx2"/>
                </a:solidFill>
              </a:rPr>
              <a:t>JTA, 12/13/2010, </a:t>
            </a:r>
            <a:r>
              <a:rPr lang="en-US" altLang="en-US" sz="1800" dirty="0" smtClean="0">
                <a:solidFill>
                  <a:schemeClr val="tx2"/>
                </a:solidFill>
                <a:hlinkClick r:id="rId2"/>
              </a:rPr>
              <a:t>http://blogs.jta.org/politics/</a:t>
            </a:r>
            <a:r>
              <a:rPr lang="en-US" altLang="en-US" sz="1800" dirty="0" smtClean="0">
                <a:solidFill>
                  <a:schemeClr val="tx2"/>
                </a:solidFill>
              </a:rPr>
              <a:t> </a:t>
            </a:r>
          </a:p>
          <a:p>
            <a:endParaRPr lang="en-US" altLang="en-US" sz="2400" b="1" dirty="0" smtClean="0">
              <a:solidFill>
                <a:schemeClr val="tx2"/>
              </a:solidFill>
            </a:endParaRPr>
          </a:p>
        </p:txBody>
      </p:sp>
      <p:cxnSp>
        <p:nvCxnSpPr>
          <p:cNvPr id="305156" name="Straight Connector 3"/>
          <p:cNvCxnSpPr>
            <a:cxnSpLocks noChangeShapeType="1"/>
          </p:cNvCxnSpPr>
          <p:nvPr/>
        </p:nvCxnSpPr>
        <p:spPr bwMode="auto">
          <a:xfrm>
            <a:off x="0" y="5638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219200"/>
          </a:xfrm>
        </p:spPr>
        <p:txBody>
          <a:bodyPr/>
          <a:lstStyle/>
          <a:p>
            <a:pPr marL="342900" indent="-342900">
              <a:spcBef>
                <a:spcPct val="20000"/>
              </a:spcBef>
              <a:defRPr/>
            </a:pPr>
            <a:r>
              <a:rPr lang="en-US" sz="4200" b="1" dirty="0" smtClean="0"/>
              <a:t>Kissinger said Jews were ‘self-serving’</a:t>
            </a:r>
            <a:br>
              <a:rPr lang="en-US" sz="4200" b="1" dirty="0" smtClean="0"/>
            </a:br>
            <a:r>
              <a:rPr lang="en-US" sz="1800" dirty="0" smtClean="0"/>
              <a:t>By Ron </a:t>
            </a:r>
            <a:r>
              <a:rPr lang="en-US" sz="1800" dirty="0" err="1" smtClean="0"/>
              <a:t>Kampeas</a:t>
            </a:r>
            <a:r>
              <a:rPr lang="en-US" sz="1800" dirty="0" smtClean="0"/>
              <a:t> · November 18, 2011</a:t>
            </a:r>
            <a:br>
              <a:rPr lang="en-US" sz="1800" dirty="0" smtClean="0"/>
            </a:br>
            <a:r>
              <a:rPr lang="en-US" sz="1800" dirty="0">
                <a:solidFill>
                  <a:srgbClr val="FFFFFF"/>
                </a:solidFill>
                <a:ea typeface="+mn-ea"/>
                <a:cs typeface="+mn-cs"/>
                <a:hlinkClick r:id="rId2"/>
              </a:rPr>
              <a:t>http://</a:t>
            </a:r>
            <a:r>
              <a:rPr lang="en-US" sz="1800" dirty="0" smtClean="0">
                <a:solidFill>
                  <a:srgbClr val="FFFFFF"/>
                </a:solidFill>
                <a:ea typeface="+mn-ea"/>
                <a:cs typeface="+mn-cs"/>
                <a:hlinkClick r:id="rId2"/>
              </a:rPr>
              <a:t>www.jta.org/news/article/2011/11/18/3090358/kissinger-said-jews-were-self-serving</a:t>
            </a:r>
            <a:endParaRPr lang="en-US" dirty="0"/>
          </a:p>
        </p:txBody>
      </p:sp>
      <p:sp>
        <p:nvSpPr>
          <p:cNvPr id="306179" name="Content Placeholder 2"/>
          <p:cNvSpPr>
            <a:spLocks noGrp="1"/>
          </p:cNvSpPr>
          <p:nvPr>
            <p:ph idx="1"/>
          </p:nvPr>
        </p:nvSpPr>
        <p:spPr>
          <a:xfrm>
            <a:off x="0" y="1447800"/>
            <a:ext cx="9144000" cy="5410200"/>
          </a:xfrm>
        </p:spPr>
        <p:txBody>
          <a:bodyPr/>
          <a:lstStyle/>
          <a:p>
            <a:r>
              <a:rPr lang="en-US" altLang="en-US" sz="3000" smtClean="0"/>
              <a:t>WASHINGTON (JTA) -- Henry Kissinger in 1972 called Jews "self-serving" because of pleas from the community for the Nixon administration to increase the pressure on the Soviet Union to allow its Jews to leave.</a:t>
            </a:r>
          </a:p>
          <a:p>
            <a:r>
              <a:rPr lang="en-US" altLang="en-US" sz="3000" smtClean="0"/>
              <a:t>"Is there a more self-serving group of people than the Jewish community?" Kissinger, who is Jewish, asks Leonard Garment, also Jewish, in transcripts of a 1972 exchange released this week by the State Department and reported by The Associated Press.</a:t>
            </a:r>
          </a:p>
          <a:p>
            <a:r>
              <a:rPr lang="en-US" altLang="en-US" sz="3000" smtClean="0"/>
              <a:t>Garment, a special counsel to President Nixon, replied: "None in the world."</a:t>
            </a:r>
          </a:p>
        </p:txBody>
      </p:sp>
    </p:spTree>
  </p:cSld>
  <p:clrMapOvr>
    <a:masterClrMapping/>
  </p:clrMapOvr>
  <p:transition/>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9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26988"/>
            <a:ext cx="3195638" cy="4073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0"/>
            <a:ext cx="5943600" cy="4062413"/>
          </a:xfrm>
          <a:prstGeom prst="rect">
            <a:avLst/>
          </a:prstGeom>
          <a:no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0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Anatoly </a:t>
            </a:r>
            <a:r>
              <a:rPr kumimoji="0" lang="en-US" sz="3000" b="0" i="0" u="none" strike="noStrike" kern="1200" cap="none" spc="0" normalizeH="0" baseline="0" noProof="0" dirty="0" err="1">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Shcharansky</a:t>
            </a:r>
            <a:r>
              <a:rPr kumimoji="0" lang="en-US" sz="30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 one of the Zionist leaders of the Jewish Movement in the Soviet Union, has suggested that </a:t>
            </a:r>
            <a:r>
              <a:rPr kumimoji="0" lang="en-US" sz="3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“the Jewish emigration movement was a significant factor in the Soviet Union’s final disintegration.”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Yaacov</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Ro’i</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“Introduction: From Disaffection to Political Opportunity and Activism,” In The Jewish Movement in the Soviet Union, edited by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Yaacov</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Ro’i</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With an Epilogue by George P. Shultz, Woodrow Wilson Center Press Washington, DC; The John Hopkins University Press, Baltimore, 2012, pp. 1-12, page 11.</a:t>
            </a:r>
          </a:p>
        </p:txBody>
      </p:sp>
      <p:sp>
        <p:nvSpPr>
          <p:cNvPr id="289796" name="Rectangle 1"/>
          <p:cNvSpPr>
            <a:spLocks noChangeArrowheads="1"/>
          </p:cNvSpPr>
          <p:nvPr/>
        </p:nvSpPr>
        <p:spPr bwMode="auto">
          <a:xfrm>
            <a:off x="25400" y="4032250"/>
            <a:ext cx="9113838"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“(JTA) — A local politician from the party of Russian President Vladimir Putin has accused Jews of destroying Russia… The Russian Jewish Congress condemned the lawmaker.” </a:t>
            </a:r>
            <a:r>
              <a:rPr kumimoji="0" lang="en-US" altLang="en-US" sz="2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JTA, </a:t>
            </a:r>
            <a:r>
              <a:rPr kumimoji="0" lang="en-US" altLang="en-US" sz="2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2/14/2014, </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
              </a:rPr>
              <a:t>http://www.jta.org/2014/02/14/news-opinion/world/pro-kremlin-lawmaker-jews-destroyed-russia</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Bin Laden and al-Qaida's other leaders claim they destroyed the Soviet Union---</a:t>
            </a:r>
            <a:r>
              <a:rPr kumimoji="0" lang="en-US" altLang="en-US" sz="2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The Guardian, 9/27/2011, </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4"/>
              </a:rPr>
              <a:t>http://www.theguardian.com/world/2011/sep/27/10-myths-about-afghanistan</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89797" name="Straight Connector 9"/>
          <p:cNvCxnSpPr>
            <a:cxnSpLocks noChangeShapeType="1"/>
          </p:cNvCxnSpPr>
          <p:nvPr/>
        </p:nvCxnSpPr>
        <p:spPr bwMode="auto">
          <a:xfrm>
            <a:off x="25400" y="4032250"/>
            <a:ext cx="6070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25400" y="5791200"/>
            <a:ext cx="9118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892632386"/>
      </p:ext>
    </p:extLst>
  </p:cSld>
  <p:clrMapOvr>
    <a:masterClrMapping/>
  </p:clrMapOvr>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6988"/>
            <a:ext cx="2286000" cy="6884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0"/>
            <a:ext cx="2133600" cy="674030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The complex “Western” campaign for Soviet Jews began in 1952-53 with the creation of the Israeli Liaison Bureau, better known under its code name </a:t>
            </a:r>
            <a:r>
              <a:rPr kumimoji="0" lang="en-US" sz="1800" b="1" i="0" u="none" strike="noStrike" kern="1200" cap="none" spc="0" normalizeH="0" baseline="0" noProof="0" dirty="0" err="1">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mn-cs"/>
              </a:rPr>
              <a:t>Nativ</a:t>
            </a:r>
            <a:r>
              <a:rPr kumimoji="0" 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and continued until 1989-91</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Once </a:t>
            </a:r>
            <a:r>
              <a:rPr kumimoji="0" 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the Israelis lit a fire underneath it, the Soviet Jewish cause was embraced by widening circles of American Jews, both among the American Jewish establishment with the guidance of </a:t>
            </a:r>
            <a:r>
              <a:rPr kumimoji="0" lang="en-US" sz="1800" b="1" i="0" u="none" strike="noStrike" kern="1200" cap="none" spc="0" normalizeH="0" baseline="0" noProof="0" dirty="0" err="1">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mn-cs"/>
              </a:rPr>
              <a:t>Nativ</a:t>
            </a:r>
            <a:r>
              <a:rPr kumimoji="0" 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and among Jewish grassroots groups</a:t>
            </a: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0"/>
            <a:ext cx="2286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858000" y="-26988"/>
            <a:ext cx="2286001" cy="674030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More than a million Jews have come out of he Soviet Union since the movement began...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This </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has to be seen as one of the great exoduses in Jewish history. The means for bringing this emigration about was the Soviet Jewry movement (SJM), a mobilization of Jews and their friends throughout the world to bring pressure on the Communist </a:t>
            </a: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regime… </a:t>
            </a:r>
            <a:endPar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The </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SJM began not in the United States but in Israel….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The </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SJM developed against the backdrop of the cold war” </a:t>
            </a:r>
          </a:p>
        </p:txBody>
      </p:sp>
      <p:sp>
        <p:nvSpPr>
          <p:cNvPr id="5" name="TextBox 4"/>
          <p:cNvSpPr txBox="1"/>
          <p:nvPr/>
        </p:nvSpPr>
        <p:spPr>
          <a:xfrm>
            <a:off x="5314890" y="3003686"/>
            <a:ext cx="800219" cy="461665"/>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Times New Roman" pitchFamily="18" charset="0"/>
                <a:ea typeface="+mn-ea"/>
                <a:cs typeface="+mn-cs"/>
              </a:rPr>
              <a:t>1999</a:t>
            </a:r>
            <a:endParaRPr kumimoji="0" lang="en-US" sz="2400" b="1" i="0" u="none" strike="noStrike" kern="1200" cap="none" spc="0" normalizeH="0" baseline="0" noProof="0" dirty="0">
              <a:ln>
                <a:noFill/>
              </a:ln>
              <a:solidFill>
                <a:srgbClr val="FFFFFF"/>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37045937"/>
      </p:ext>
    </p:extLst>
  </p:cSld>
  <p:clrMapOvr>
    <a:masterClrMapping/>
  </p:clrMapOvr>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772400" cy="2057400"/>
          </a:xfrm>
        </p:spPr>
        <p:txBody>
          <a:bodyPr/>
          <a:lstStyle/>
          <a:p>
            <a:pPr>
              <a:defRPr/>
            </a:pPr>
            <a:r>
              <a:rPr lang="en-US" sz="1700" dirty="0" smtClean="0"/>
              <a:t>“During the Cold War, the United States and the West used the issue of human rights as a platform to question the policies and ultimately the legitimacy of the Soviet Union. One aspect of that strategy was the Jackson-</a:t>
            </a:r>
            <a:r>
              <a:rPr lang="en-US" sz="1700" dirty="0" err="1" smtClean="0"/>
              <a:t>Vanik</a:t>
            </a:r>
            <a:r>
              <a:rPr lang="en-US" sz="1700" dirty="0" smtClean="0"/>
              <a:t> amendment to the 1974 Trade Act, which denied normal trading relations to non-market economies that restricted emigration rights. </a:t>
            </a:r>
            <a:r>
              <a:rPr lang="en-US" sz="1700" b="1" dirty="0" smtClean="0">
                <a:effectLst>
                  <a:outerShdw blurRad="38100" dist="38100" dir="2700000" algn="tl">
                    <a:srgbClr val="000000">
                      <a:alpha val="43137"/>
                    </a:srgbClr>
                  </a:outerShdw>
                </a:effectLst>
              </a:rPr>
              <a:t>The amendment was particularly targeted to the Soviet Union’s practice at the time to deny Jews permission to emigrate</a:t>
            </a:r>
            <a:r>
              <a:rPr lang="en-US" sz="1700" dirty="0" smtClean="0"/>
              <a:t>.” </a:t>
            </a:r>
            <a:r>
              <a:rPr lang="en-US" sz="1200" dirty="0" smtClean="0">
                <a:solidFill>
                  <a:schemeClr val="tx1"/>
                </a:solidFill>
              </a:rPr>
              <a:t>The Legacy and Consequences of Jackson-</a:t>
            </a:r>
            <a:r>
              <a:rPr lang="en-US" sz="1200" dirty="0" err="1" smtClean="0">
                <a:solidFill>
                  <a:schemeClr val="tx1"/>
                </a:solidFill>
              </a:rPr>
              <a:t>Vanik</a:t>
            </a:r>
            <a:r>
              <a:rPr lang="en-US" sz="1200" dirty="0" smtClean="0">
                <a:solidFill>
                  <a:schemeClr val="tx1"/>
                </a:solidFill>
              </a:rPr>
              <a:t>: Reassessing Human Rights in 21st Century Russia , When: February 4, 2010; Where: Woodrow Wilson Center, 1300 Pennsylvania Ave., NW, Washington, DC, </a:t>
            </a:r>
            <a:r>
              <a:rPr lang="en-US" sz="1200" dirty="0" smtClean="0">
                <a:solidFill>
                  <a:schemeClr val="tx1"/>
                </a:solidFill>
                <a:hlinkClick r:id="rId2"/>
              </a:rPr>
              <a:t>http://www.wilsoncenter.org/index.cfm?topic_id=1424&amp;fuseaction=topics.item&amp;news_id=588828</a:t>
            </a:r>
            <a:endParaRPr lang="en-US" sz="1200" dirty="0">
              <a:solidFill>
                <a:schemeClr val="tx1"/>
              </a:solidFill>
            </a:endParaRPr>
          </a:p>
        </p:txBody>
      </p:sp>
      <p:sp>
        <p:nvSpPr>
          <p:cNvPr id="3" name="Content Placeholder 2"/>
          <p:cNvSpPr>
            <a:spLocks noGrp="1"/>
          </p:cNvSpPr>
          <p:nvPr>
            <p:ph idx="1"/>
          </p:nvPr>
        </p:nvSpPr>
        <p:spPr>
          <a:xfrm>
            <a:off x="-7938" y="2133600"/>
            <a:ext cx="9151938" cy="4724400"/>
          </a:xfrm>
        </p:spPr>
        <p:txBody>
          <a:bodyPr/>
          <a:lstStyle/>
          <a:p>
            <a:pPr marL="0" indent="0">
              <a:buFontTx/>
              <a:buNone/>
              <a:defRPr/>
            </a:pPr>
            <a:r>
              <a:rPr lang="en-US" sz="1400" b="1" dirty="0" smtClean="0">
                <a:solidFill>
                  <a:schemeClr val="tx2"/>
                </a:solidFill>
                <a:effectLst>
                  <a:outerShdw blurRad="38100" dist="38100" dir="2700000" algn="tl">
                    <a:srgbClr val="000000">
                      <a:alpha val="43137"/>
                    </a:srgbClr>
                  </a:outerShdw>
                </a:effectLst>
              </a:rPr>
              <a:t>American Neoconservatives</a:t>
            </a:r>
            <a:r>
              <a:rPr lang="en-US" sz="1400" dirty="0" smtClean="0"/>
              <a:t>: Leo Strauss (1899-1973), taught at the University of Chicago from 1949 to 1968. . . Attracted disciples -- Irving </a:t>
            </a:r>
            <a:r>
              <a:rPr lang="en-US" sz="1400" dirty="0" err="1" smtClean="0"/>
              <a:t>Kristol</a:t>
            </a:r>
            <a:r>
              <a:rPr lang="en-US" sz="1400" dirty="0" smtClean="0"/>
              <a:t>, Paul Wolfowitz, Francis Fukuyama, William </a:t>
            </a:r>
            <a:r>
              <a:rPr lang="en-US" sz="1400" dirty="0" err="1" smtClean="0"/>
              <a:t>Kristol</a:t>
            </a:r>
            <a:r>
              <a:rPr lang="en-US" sz="1400" dirty="0" smtClean="0"/>
              <a:t>, Harvey Mansfield, Stanley Rosen. . . They would set out to recreate the myth of America as a unique nation whose destiny was to battle against evil in the world, and in this project the source of evil would be </a:t>
            </a:r>
            <a:r>
              <a:rPr lang="en-US" sz="1400" dirty="0" err="1" smtClean="0"/>
              <a:t>Americas</a:t>
            </a:r>
            <a:r>
              <a:rPr lang="en-US" sz="1400" dirty="0" smtClean="0"/>
              <a:t> cold war enemy, the Soviet Union. . . </a:t>
            </a:r>
          </a:p>
          <a:p>
            <a:pPr marL="0" indent="0">
              <a:buFontTx/>
              <a:buNone/>
              <a:defRPr/>
            </a:pPr>
            <a:r>
              <a:rPr lang="en-US" sz="1400" b="1" dirty="0" smtClean="0">
                <a:solidFill>
                  <a:schemeClr val="tx2"/>
                </a:solidFill>
                <a:effectLst>
                  <a:outerShdw blurRad="38100" dist="38100" dir="2700000" algn="tl">
                    <a:srgbClr val="000000">
                      <a:alpha val="43137"/>
                    </a:srgbClr>
                  </a:outerShdw>
                </a:effectLst>
              </a:rPr>
              <a:t>1981: Neoconservatives mobilize religion</a:t>
            </a:r>
            <a:r>
              <a:rPr lang="en-US" sz="1400" dirty="0" smtClean="0"/>
              <a:t>; Republican Party forms alliance with the religious right. Wolfowitz, </a:t>
            </a:r>
            <a:r>
              <a:rPr lang="en-US" sz="1400" dirty="0" err="1" smtClean="0"/>
              <a:t>Perle</a:t>
            </a:r>
            <a:r>
              <a:rPr lang="en-US" sz="1400" dirty="0" smtClean="0"/>
              <a:t>, Pipes get policy positions in Reagan administration. </a:t>
            </a:r>
          </a:p>
          <a:p>
            <a:pPr marL="0" indent="0">
              <a:buFontTx/>
              <a:buNone/>
              <a:defRPr/>
            </a:pPr>
            <a:r>
              <a:rPr lang="en-US" sz="1400" b="1" dirty="0" smtClean="0">
                <a:solidFill>
                  <a:schemeClr val="tx2"/>
                </a:solidFill>
              </a:rPr>
              <a:t>1981-1983: Reagan converted to neoconservative li</a:t>
            </a:r>
            <a:r>
              <a:rPr lang="en-US" sz="1400" dirty="0" smtClean="0"/>
              <a:t>ne, with the help of William Casey. Michael </a:t>
            </a:r>
            <a:r>
              <a:rPr lang="en-US" sz="1400" dirty="0" err="1" smtClean="0"/>
              <a:t>Ledeen</a:t>
            </a:r>
            <a:r>
              <a:rPr lang="en-US" sz="1400" dirty="0" smtClean="0"/>
              <a:t> as an example of someone who comes to believe his own propaganda (the report given to Reagan to prove that the Soviet Union was behind most of the terrorism in the world was largely based on the CIAs own black propaganda, acc. to Melvin Goodman, Head of the Office of Soviet Affairs at the CIA, 1976-1987). . . </a:t>
            </a:r>
          </a:p>
          <a:p>
            <a:pPr marL="0" indent="0">
              <a:buFontTx/>
              <a:buNone/>
              <a:defRPr/>
            </a:pPr>
            <a:r>
              <a:rPr lang="en-US" sz="1400" b="1" dirty="0" smtClean="0">
                <a:solidFill>
                  <a:schemeClr val="tx2"/>
                </a:solidFill>
                <a:effectLst>
                  <a:outerShdw blurRad="38100" dist="38100" dir="2700000" algn="tl">
                    <a:srgbClr val="000000">
                      <a:alpha val="43137"/>
                    </a:srgbClr>
                  </a:outerShdw>
                </a:effectLst>
              </a:rPr>
              <a:t>William Casey (1913-1987), director of the CIA, sends stinger missiles and $1 billion to help the </a:t>
            </a:r>
            <a:r>
              <a:rPr lang="en-US" sz="1400" b="1" dirty="0" err="1" smtClean="0">
                <a:solidFill>
                  <a:schemeClr val="tx2"/>
                </a:solidFill>
                <a:effectLst>
                  <a:outerShdw blurRad="38100" dist="38100" dir="2700000" algn="tl">
                    <a:srgbClr val="000000">
                      <a:alpha val="43137"/>
                    </a:srgbClr>
                  </a:outerShdw>
                </a:effectLst>
              </a:rPr>
              <a:t>mujahideen</a:t>
            </a:r>
            <a:r>
              <a:rPr lang="en-US" sz="1400" b="1" dirty="0" smtClean="0">
                <a:solidFill>
                  <a:schemeClr val="tx2"/>
                </a:solidFill>
                <a:effectLst>
                  <a:outerShdw blurRad="38100" dist="38100" dir="2700000" algn="tl">
                    <a:srgbClr val="000000">
                      <a:alpha val="43137"/>
                    </a:srgbClr>
                  </a:outerShdw>
                </a:effectLst>
              </a:rPr>
              <a:t> fight in </a:t>
            </a:r>
            <a:r>
              <a:rPr lang="en-US" sz="1400" b="1" dirty="0" smtClean="0">
                <a:solidFill>
                  <a:schemeClr val="tx2"/>
                </a:solidFill>
              </a:rPr>
              <a:t>Afghanistan, who act as proxies for the U.S. in the Cold War struggle against the Soviet Union</a:t>
            </a:r>
            <a:r>
              <a:rPr lang="en-US" sz="1400" dirty="0" smtClean="0"/>
              <a:t>, which sent troops to occupy Afghanistan in 1979. The </a:t>
            </a:r>
            <a:r>
              <a:rPr lang="en-US" sz="1400" dirty="0" err="1" smtClean="0"/>
              <a:t>mujahideen</a:t>
            </a:r>
            <a:r>
              <a:rPr lang="en-US" sz="1400" dirty="0" smtClean="0"/>
              <a:t> cross the Pakistan border after CIA training (including training in car bombing). Arabs also come to fight; Abdullah </a:t>
            </a:r>
            <a:r>
              <a:rPr lang="en-US" sz="1400" dirty="0" err="1" smtClean="0"/>
              <a:t>Azzam</a:t>
            </a:r>
            <a:r>
              <a:rPr lang="en-US" sz="1400" dirty="0" smtClean="0"/>
              <a:t> (1941-1989), known as the emir of the Arab </a:t>
            </a:r>
            <a:r>
              <a:rPr lang="en-US" sz="1400" dirty="0" err="1" smtClean="0"/>
              <a:t>mujahideen</a:t>
            </a:r>
            <a:r>
              <a:rPr lang="en-US" sz="1400" dirty="0" smtClean="0"/>
              <a:t> as well as Godfather of Jihad for his advocacy of global jihad, for his approach to recruitment and training, and for his contribution to the development of the al Qaeda movement, works out of Peshawar, Pakistan. His lieutenant Osama bin Laden (born 1957) arrived in Afghanistan in 1985. Many Middle Eastern states released radicals from prison in order to allow them to fight in Afghanistan; among them is the Egyptian </a:t>
            </a:r>
            <a:r>
              <a:rPr lang="en-US" sz="1400" dirty="0" err="1" smtClean="0"/>
              <a:t>Ayman</a:t>
            </a:r>
            <a:r>
              <a:rPr lang="en-US" sz="1400" dirty="0" smtClean="0"/>
              <a:t> Zawahiri (1951- ? [present whereabouts unknown]), a disciple of </a:t>
            </a:r>
            <a:r>
              <a:rPr lang="en-US" sz="1400" dirty="0" err="1" smtClean="0"/>
              <a:t>Sayyid</a:t>
            </a:r>
            <a:r>
              <a:rPr lang="en-US" sz="1400" dirty="0" smtClean="0"/>
              <a:t> </a:t>
            </a:r>
            <a:r>
              <a:rPr lang="en-US" sz="1400" dirty="0" err="1" smtClean="0"/>
              <a:t>Qutb</a:t>
            </a:r>
            <a:r>
              <a:rPr lang="en-US" sz="1400" dirty="0" smtClean="0"/>
              <a:t> (1906-1966) &amp; bin </a:t>
            </a:r>
            <a:r>
              <a:rPr lang="en-US" sz="1400" dirty="0" err="1" smtClean="0"/>
              <a:t>Ladens</a:t>
            </a:r>
            <a:r>
              <a:rPr lang="en-US" sz="1400" dirty="0" smtClean="0"/>
              <a:t> future mentor." DOCUMENTARY: 'The Power of Nightmares' by Adam Curtis -- summary of argument, </a:t>
            </a:r>
            <a:r>
              <a:rPr lang="en-US" sz="1400" dirty="0" smtClean="0">
                <a:hlinkClick r:id="rId3"/>
              </a:rPr>
              <a:t>http://www.ufppc.org/us-a-world-news-mainmenu-35/3394-documentary-the-power-of-nightmares-by-adam-curtis-summary-of-argument.html</a:t>
            </a:r>
            <a:r>
              <a:rPr lang="en-US" sz="1400" dirty="0" smtClean="0"/>
              <a:t> </a:t>
            </a:r>
          </a:p>
          <a:p>
            <a:pPr marL="0" indent="0">
              <a:buFontTx/>
              <a:buNone/>
              <a:defRPr/>
            </a:pPr>
            <a:endParaRPr lang="en-US" sz="1800" dirty="0" smtClean="0"/>
          </a:p>
          <a:p>
            <a:pPr>
              <a:defRPr/>
            </a:pPr>
            <a:endParaRPr lang="en-US" sz="1800" dirty="0"/>
          </a:p>
        </p:txBody>
      </p:sp>
      <p:pic>
        <p:nvPicPr>
          <p:cNvPr id="31027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4000" y="19050"/>
            <a:ext cx="1131888" cy="169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10277" name="Straight Connector 4"/>
          <p:cNvCxnSpPr>
            <a:cxnSpLocks noChangeShapeType="1"/>
          </p:cNvCxnSpPr>
          <p:nvPr/>
        </p:nvCxnSpPr>
        <p:spPr bwMode="auto">
          <a:xfrm>
            <a:off x="0" y="2133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0278" name="Straight Connector 6"/>
          <p:cNvCxnSpPr>
            <a:cxnSpLocks noChangeShapeType="1"/>
          </p:cNvCxnSpPr>
          <p:nvPr/>
        </p:nvCxnSpPr>
        <p:spPr bwMode="auto">
          <a:xfrm>
            <a:off x="7699375" y="-31750"/>
            <a:ext cx="0" cy="21478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10279" name="Rectangle 11"/>
          <p:cNvSpPr>
            <a:spLocks noChangeArrowheads="1"/>
          </p:cNvSpPr>
          <p:nvPr/>
        </p:nvSpPr>
        <p:spPr bwMode="auto">
          <a:xfrm>
            <a:off x="7727950" y="1665288"/>
            <a:ext cx="14239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800">
                <a:hlinkClick r:id="rId5"/>
              </a:rPr>
              <a:t>http://www.wilsoncenter.org/book/the-jewish-movement-the-soviet-union</a:t>
            </a:r>
            <a:r>
              <a:rPr lang="en-US" altLang="en-US" sz="800"/>
              <a:t> </a:t>
            </a:r>
          </a:p>
        </p:txBody>
      </p:sp>
    </p:spTree>
  </p:cSld>
  <p:clrMapOvr>
    <a:masterClrMapping/>
  </p:clrMapOvr>
  <p:timing>
    <p:tnLst>
      <p:par>
        <p:cTn id="1" dur="indefinite" restart="never" nodeType="tmRoot"/>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Title 1"/>
          <p:cNvSpPr>
            <a:spLocks noGrp="1"/>
          </p:cNvSpPr>
          <p:nvPr>
            <p:ph type="title"/>
          </p:nvPr>
        </p:nvSpPr>
        <p:spPr>
          <a:xfrm>
            <a:off x="0" y="0"/>
            <a:ext cx="9144000" cy="914400"/>
          </a:xfrm>
        </p:spPr>
        <p:txBody>
          <a:bodyPr/>
          <a:lstStyle/>
          <a:p>
            <a:r>
              <a:rPr lang="en-US" altLang="en-US" sz="3200" b="1" smtClean="0"/>
              <a:t>The Jackson-Vanik Amendment</a:t>
            </a:r>
            <a:r>
              <a:rPr lang="en-US" altLang="en-US" sz="4000" b="1" smtClean="0"/>
              <a:t/>
            </a:r>
            <a:br>
              <a:rPr lang="en-US" altLang="en-US" sz="4000" b="1" smtClean="0"/>
            </a:br>
            <a:r>
              <a:rPr lang="en-US" altLang="en-US" sz="1300" smtClean="0">
                <a:solidFill>
                  <a:schemeClr val="tx1"/>
                </a:solidFill>
              </a:rPr>
              <a:t>[“the United States shall not conclude any commercial agreement with any such country, during the period beginning with the date on which </a:t>
            </a:r>
            <a:r>
              <a:rPr lang="en-US" altLang="en-US" sz="1300" b="1" smtClean="0"/>
              <a:t>the President determines that such country— (1) denies its citizens the right or opportunity to emigrate”]</a:t>
            </a:r>
          </a:p>
        </p:txBody>
      </p:sp>
      <p:sp>
        <p:nvSpPr>
          <p:cNvPr id="182275" name="Content Placeholder 2"/>
          <p:cNvSpPr>
            <a:spLocks noGrp="1"/>
          </p:cNvSpPr>
          <p:nvPr>
            <p:ph idx="1"/>
          </p:nvPr>
        </p:nvSpPr>
        <p:spPr>
          <a:xfrm>
            <a:off x="0" y="914400"/>
            <a:ext cx="9144000" cy="5943600"/>
          </a:xfrm>
        </p:spPr>
        <p:txBody>
          <a:bodyPr/>
          <a:lstStyle/>
          <a:p>
            <a:pPr>
              <a:buFontTx/>
              <a:buNone/>
              <a:defRPr/>
            </a:pPr>
            <a:r>
              <a:rPr lang="en-US" sz="1600" dirty="0" smtClean="0"/>
              <a:t>“</a:t>
            </a:r>
            <a:r>
              <a:rPr lang="en-US" sz="1400" dirty="0" smtClean="0"/>
              <a:t>During the Cold War, the United States and the West used the issue of human rights as a platform to question the policies and ultimately the legitimacy of the Soviet Union. One aspect of that strategy was the Jackson-</a:t>
            </a:r>
            <a:r>
              <a:rPr lang="en-US" sz="1400" dirty="0" err="1" smtClean="0"/>
              <a:t>Vanik</a:t>
            </a:r>
            <a:r>
              <a:rPr lang="en-US" sz="1400" dirty="0" smtClean="0"/>
              <a:t> amendment to the 1974 Trade Act, which denied normal trading relations to non-market economies that restricted emigration rights. </a:t>
            </a:r>
            <a:r>
              <a:rPr lang="en-US" sz="1400" b="1" dirty="0" smtClean="0">
                <a:solidFill>
                  <a:schemeClr val="tx2"/>
                </a:solidFill>
              </a:rPr>
              <a:t>The amendment was particularly targeted to the Soviet Union’s practice at the time to deny Jews permission to emigrate</a:t>
            </a:r>
            <a:r>
              <a:rPr lang="en-US" sz="1400" dirty="0" smtClean="0"/>
              <a:t>.” </a:t>
            </a:r>
            <a:r>
              <a:rPr lang="en-US" sz="900" dirty="0" smtClean="0"/>
              <a:t>The Legacy and Consequences of Jackson-</a:t>
            </a:r>
            <a:r>
              <a:rPr lang="en-US" sz="900" dirty="0" err="1" smtClean="0"/>
              <a:t>Vanik</a:t>
            </a:r>
            <a:r>
              <a:rPr lang="en-US" sz="900" dirty="0" smtClean="0"/>
              <a:t>: Reassessing Human Rights in 21st Century Russia , When: February 4, 2010; Where: Woodrow Wilson Center, 1300 Pennsylvania Ave., NW, Washington, DC, </a:t>
            </a:r>
            <a:r>
              <a:rPr lang="en-US" sz="900" dirty="0" smtClean="0">
                <a:hlinkClick r:id="rId2"/>
              </a:rPr>
              <a:t>http://www.wilsoncenter.org/index.cfm?topic_id=1424&amp;fuseaction=topics.item&amp;news_id=588828</a:t>
            </a:r>
            <a:endParaRPr lang="en-US" sz="900" dirty="0"/>
          </a:p>
          <a:p>
            <a:pPr>
              <a:buFontTx/>
              <a:buNone/>
              <a:defRPr/>
            </a:pPr>
            <a:r>
              <a:rPr lang="en-US" sz="1400" dirty="0" smtClean="0"/>
              <a:t>According to some, former US Secretary of State Henry Kissinger’s duplicity regarding Jackson-</a:t>
            </a:r>
            <a:r>
              <a:rPr lang="en-US" sz="1400" dirty="0" err="1" smtClean="0"/>
              <a:t>Vanik</a:t>
            </a:r>
            <a:r>
              <a:rPr lang="en-US" sz="1400" dirty="0" smtClean="0"/>
              <a:t> “would come to involve hiding a secret letter in which the Soviets backed off from a deal under which they would be waived from Jackson-</a:t>
            </a:r>
            <a:r>
              <a:rPr lang="en-US" sz="1400" dirty="0" err="1" smtClean="0"/>
              <a:t>Vanik</a:t>
            </a:r>
            <a:r>
              <a:rPr lang="en-US" sz="1400" dirty="0" smtClean="0"/>
              <a:t> in exchange for allowing 60,000 Jews to emigrate. (The jig was up only when the Soviets angrily printed the letter in one of their newspapers.)”</a:t>
            </a:r>
            <a:r>
              <a:rPr lang="en-US" sz="1600" dirty="0" smtClean="0"/>
              <a:t> </a:t>
            </a:r>
            <a:r>
              <a:rPr lang="en-US" sz="1200" dirty="0" smtClean="0"/>
              <a:t>JTA, 12/13/2010, </a:t>
            </a:r>
            <a:r>
              <a:rPr lang="en-US" sz="900" dirty="0" smtClean="0">
                <a:hlinkClick r:id="rId3"/>
              </a:rPr>
              <a:t>http://blogs.jta.org/politics/</a:t>
            </a:r>
            <a:endParaRPr lang="en-US" sz="900" dirty="0" smtClean="0"/>
          </a:p>
          <a:p>
            <a:pPr>
              <a:defRPr/>
            </a:pPr>
            <a:endParaRPr lang="en-US" sz="200" dirty="0" smtClean="0"/>
          </a:p>
          <a:p>
            <a:pPr>
              <a:defRPr/>
            </a:pPr>
            <a:endParaRPr lang="en-US" sz="200" dirty="0" smtClean="0"/>
          </a:p>
          <a:p>
            <a:pPr>
              <a:defRPr/>
            </a:pPr>
            <a:r>
              <a:rPr lang="en-US" sz="200" dirty="0" smtClean="0"/>
              <a:t>The Administration has begun consultations with Congress and interested groups on the possibility of graduating Russia and other countries of the former Soviet Union from the provisions of the Jackson-</a:t>
            </a:r>
            <a:r>
              <a:rPr lang="en-US" sz="200" dirty="0" err="1" smtClean="0"/>
              <a:t>Vanik</a:t>
            </a:r>
            <a:r>
              <a:rPr lang="en-US" sz="200" dirty="0" smtClean="0"/>
              <a:t> amendment. </a:t>
            </a:r>
          </a:p>
          <a:p>
            <a:pPr marL="0" indent="0">
              <a:buFontTx/>
              <a:buNone/>
              <a:defRPr/>
            </a:pPr>
            <a:r>
              <a:rPr lang="en-US" sz="1400" dirty="0" smtClean="0"/>
              <a:t>“The Jackson-</a:t>
            </a:r>
            <a:r>
              <a:rPr lang="en-US" sz="1400" dirty="0" err="1" smtClean="0"/>
              <a:t>Vanik</a:t>
            </a:r>
            <a:r>
              <a:rPr lang="en-US" sz="1400" dirty="0" smtClean="0"/>
              <a:t> Amendment is contained in Title IV of the 1974 Trade Act. It effectively denies unconditional normal trade relations to certain countries</a:t>
            </a:r>
            <a:r>
              <a:rPr lang="en-US" sz="200" dirty="0" smtClean="0"/>
              <a:t>, including Russia, that had non-market economies and that restricted emigration rights.  Normal trade relations may be extended, on a conditional basis, to a country subject to the law only if the President determines that it complies with the freedom of emigration requirements of the amendment.  Semi-annual reports on continued compliance of that country must be submitted to Congress.  The President may also waive the emigration requirements. </a:t>
            </a:r>
          </a:p>
          <a:p>
            <a:pPr>
              <a:defRPr/>
            </a:pPr>
            <a:r>
              <a:rPr lang="en-US" sz="200" dirty="0" smtClean="0"/>
              <a:t>Since 1994, Russia has been found in compliance with the Amendment's freedom of emigration requirements.  It continues to be subject to semi-annual compliance reviews.  Ending the application of the Jackson-</a:t>
            </a:r>
            <a:r>
              <a:rPr lang="en-US" sz="200" dirty="0" err="1" smtClean="0"/>
              <a:t>Vanik</a:t>
            </a:r>
            <a:r>
              <a:rPr lang="en-US" sz="200" dirty="0" smtClean="0"/>
              <a:t> provisions to Russia requires legislation by Congress.  This is a prerequisite to the extending unconditional or permanent normal trade relations to Russia. </a:t>
            </a:r>
          </a:p>
          <a:p>
            <a:pPr marL="0" indent="0">
              <a:buFontTx/>
              <a:buNone/>
              <a:defRPr/>
            </a:pPr>
            <a:r>
              <a:rPr lang="en-US" sz="1400" dirty="0" smtClean="0"/>
              <a:t>Jackson-</a:t>
            </a:r>
            <a:r>
              <a:rPr lang="en-US" sz="1400" dirty="0" err="1" smtClean="0"/>
              <a:t>Vanik</a:t>
            </a:r>
            <a:r>
              <a:rPr lang="en-US" sz="1400" dirty="0" smtClean="0"/>
              <a:t> has been an extraordinary success in securing freedom of emigration in the Soviet Union and its successor states.  Since 1975, 573,000 refugees -- many of them Jews, evangelical Christians and Catholics -- from areas of the former Soviet Union have been resettled in the United States.  The Russian Jewish community in the United States today numbers between 750,000 and 1 million, though some estimates are twice as high.  </a:t>
            </a:r>
            <a:r>
              <a:rPr lang="en-US" sz="1400" b="1" dirty="0" smtClean="0">
                <a:solidFill>
                  <a:schemeClr val="tx2"/>
                </a:solidFill>
              </a:rPr>
              <a:t>An estimated 1 million more Jews have immigrated to Israel during that time.</a:t>
            </a:r>
            <a:r>
              <a:rPr lang="en-US" sz="1400" dirty="0" smtClean="0"/>
              <a:t> For fiscal year 2001, 3,875 refugees from Russia were resettled.”–</a:t>
            </a:r>
            <a:r>
              <a:rPr lang="en-US" sz="1600" dirty="0" smtClean="0"/>
              <a:t>The White House, </a:t>
            </a:r>
            <a:r>
              <a:rPr lang="en-US" sz="1600" dirty="0" smtClean="0">
                <a:hlinkClick r:id="rId4"/>
              </a:rPr>
              <a:t>http://georgewbush-</a:t>
            </a:r>
            <a:r>
              <a:rPr lang="en-US" sz="900" dirty="0" smtClean="0">
                <a:hlinkClick r:id="rId4"/>
              </a:rPr>
              <a:t>whitehouse.archives.gov/news/releases/2001/11/20011113-16.html</a:t>
            </a:r>
            <a:r>
              <a:rPr lang="en-US" sz="900" dirty="0" smtClean="0"/>
              <a:t> </a:t>
            </a:r>
          </a:p>
          <a:p>
            <a:pPr marL="0" indent="0">
              <a:buFontTx/>
              <a:buNone/>
              <a:defRPr/>
            </a:pPr>
            <a:endParaRPr lang="en-US" sz="800" dirty="0" smtClean="0"/>
          </a:p>
          <a:p>
            <a:pPr marL="0" indent="0">
              <a:buFontTx/>
              <a:buNone/>
              <a:defRPr/>
            </a:pPr>
            <a:r>
              <a:rPr lang="en-US" sz="1400" dirty="0" smtClean="0"/>
              <a:t>“That [Jewish] emigration [</a:t>
            </a:r>
            <a:r>
              <a:rPr lang="en-US" sz="1400" dirty="0" smtClean="0">
                <a:solidFill>
                  <a:srgbClr val="FFFFFF"/>
                </a:solidFill>
              </a:rPr>
              <a:t>from </a:t>
            </a:r>
            <a:r>
              <a:rPr lang="en-US" sz="1400" dirty="0">
                <a:solidFill>
                  <a:srgbClr val="FFFFFF"/>
                </a:solidFill>
              </a:rPr>
              <a:t>the Soviet </a:t>
            </a:r>
            <a:r>
              <a:rPr lang="en-US" sz="1400" dirty="0" smtClean="0">
                <a:solidFill>
                  <a:srgbClr val="FFFFFF"/>
                </a:solidFill>
              </a:rPr>
              <a:t>Union] </a:t>
            </a:r>
            <a:r>
              <a:rPr lang="en-US" sz="1400" dirty="0" smtClean="0"/>
              <a:t>existed </a:t>
            </a:r>
            <a:r>
              <a:rPr lang="en-US" sz="1400" dirty="0"/>
              <a:t>at all was due to the actions of "realists" in the White </a:t>
            </a:r>
            <a:r>
              <a:rPr lang="en-US" sz="1400" dirty="0" smtClean="0"/>
              <a:t>House…  In </a:t>
            </a:r>
            <a:r>
              <a:rPr lang="en-US" sz="1400" dirty="0"/>
              <a:t>1969, we introduced it into the presidential channel as a humanitarian issue because we judged that a foreign policy confrontation would lead to rejection and an increase of tensions with the Soviets. As a result, Jewish emigration rose from 700 a year in 1969 to near 40,000 in 1972. The total in Nixon's first term was more than 100,000. We also submitted, with some success, several hundred hardship cases at regular intervals. To maintain this flow by quiet diplomacy, we never used these figures for political purposes</a:t>
            </a:r>
            <a:r>
              <a:rPr lang="en-US" sz="1400" dirty="0" smtClean="0"/>
              <a:t>.” </a:t>
            </a:r>
            <a:r>
              <a:rPr lang="en-US" sz="1400" dirty="0"/>
              <a:t>Henry Kissing, </a:t>
            </a:r>
            <a:r>
              <a:rPr lang="en-US" sz="1400" dirty="0" smtClean="0"/>
              <a:t>Washington Post, 12/26/2010, </a:t>
            </a:r>
            <a:r>
              <a:rPr lang="en-US" sz="1400" dirty="0" smtClean="0">
                <a:hlinkClick r:id="rId5"/>
              </a:rPr>
              <a:t>http</a:t>
            </a:r>
            <a:r>
              <a:rPr lang="en-US" sz="1400" dirty="0">
                <a:hlinkClick r:id="rId5"/>
              </a:rPr>
              <a:t>://</a:t>
            </a:r>
            <a:r>
              <a:rPr lang="en-US" sz="1400" dirty="0" smtClean="0">
                <a:hlinkClick r:id="rId5"/>
              </a:rPr>
              <a:t>www.washingtonpost.com/wp-dyn/content/article/2010/12/23/AR2010122304552.html</a:t>
            </a:r>
            <a:r>
              <a:rPr lang="en-US" sz="1400" dirty="0" smtClean="0"/>
              <a:t> </a:t>
            </a:r>
          </a:p>
        </p:txBody>
      </p:sp>
      <p:cxnSp>
        <p:nvCxnSpPr>
          <p:cNvPr id="311300" name="Straight Connector 4"/>
          <p:cNvCxnSpPr>
            <a:cxnSpLocks noChangeShapeType="1"/>
          </p:cNvCxnSpPr>
          <p:nvPr/>
        </p:nvCxnSpPr>
        <p:spPr bwMode="auto">
          <a:xfrm>
            <a:off x="-14288" y="3733800"/>
            <a:ext cx="914400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1" name="Straight Connector 4"/>
          <p:cNvCxnSpPr>
            <a:cxnSpLocks noChangeShapeType="1"/>
          </p:cNvCxnSpPr>
          <p:nvPr/>
        </p:nvCxnSpPr>
        <p:spPr bwMode="auto">
          <a:xfrm>
            <a:off x="0" y="2209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2" name="Straight Connector 8"/>
          <p:cNvCxnSpPr>
            <a:cxnSpLocks noChangeShapeType="1"/>
          </p:cNvCxnSpPr>
          <p:nvPr/>
        </p:nvCxnSpPr>
        <p:spPr bwMode="auto">
          <a:xfrm>
            <a:off x="-76200" y="3276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3" name="Straight Connector 2"/>
          <p:cNvCxnSpPr>
            <a:cxnSpLocks noChangeShapeType="1"/>
          </p:cNvCxnSpPr>
          <p:nvPr/>
        </p:nvCxnSpPr>
        <p:spPr bwMode="auto">
          <a:xfrm>
            <a:off x="0" y="914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4" name="Straight Connector 4"/>
          <p:cNvCxnSpPr>
            <a:cxnSpLocks noChangeShapeType="1"/>
          </p:cNvCxnSpPr>
          <p:nvPr/>
        </p:nvCxnSpPr>
        <p:spPr bwMode="auto">
          <a:xfrm>
            <a:off x="0" y="5181600"/>
            <a:ext cx="912971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Title 1"/>
          <p:cNvSpPr>
            <a:spLocks noGrp="1"/>
          </p:cNvSpPr>
          <p:nvPr>
            <p:ph type="title"/>
          </p:nvPr>
        </p:nvSpPr>
        <p:spPr>
          <a:xfrm>
            <a:off x="-26988" y="0"/>
            <a:ext cx="9144001" cy="1066800"/>
          </a:xfrm>
        </p:spPr>
        <p:txBody>
          <a:bodyPr/>
          <a:lstStyle/>
          <a:p>
            <a:r>
              <a:rPr lang="en-US" altLang="en-US" sz="4800" b="1" dirty="0" smtClean="0"/>
              <a:t>Israel backs lifting Jackson-</a:t>
            </a:r>
            <a:r>
              <a:rPr lang="en-US" altLang="en-US" sz="4800" b="1" dirty="0" err="1" smtClean="0"/>
              <a:t>Vanik</a:t>
            </a:r>
            <a:r>
              <a:rPr lang="en-US" altLang="en-US" b="1" dirty="0" smtClean="0"/>
              <a:t/>
            </a:r>
            <a:br>
              <a:rPr lang="en-US" altLang="en-US" b="1" dirty="0" smtClean="0"/>
            </a:br>
            <a:r>
              <a:rPr lang="en-US" altLang="en-US" sz="1800" dirty="0" smtClean="0"/>
              <a:t>Jewish Telegraphic Agency, June 22, 2012, </a:t>
            </a:r>
            <a:r>
              <a:rPr lang="en-US" altLang="en-US" sz="1800" dirty="0" smtClean="0">
                <a:hlinkClick r:id="rId2"/>
              </a:rPr>
              <a:t>h</a:t>
            </a:r>
            <a:r>
              <a:rPr lang="en-US" altLang="en-US" sz="1000" dirty="0" smtClean="0">
                <a:hlinkClick r:id="rId2"/>
              </a:rPr>
              <a:t>ttp://www.jta.org/news/article/2012/06/22/3098876/israel-backs-lifting-jackson-vanik</a:t>
            </a:r>
            <a:r>
              <a:rPr lang="en-US" altLang="en-US" sz="1000" dirty="0" smtClean="0"/>
              <a:t> </a:t>
            </a:r>
            <a:br>
              <a:rPr lang="en-US" altLang="en-US" sz="1000" dirty="0" smtClean="0"/>
            </a:br>
            <a:endParaRPr lang="en-US" altLang="en-US" sz="1000" dirty="0" smtClean="0"/>
          </a:p>
        </p:txBody>
      </p:sp>
      <p:sp>
        <p:nvSpPr>
          <p:cNvPr id="228355" name="Content Placeholder 2"/>
          <p:cNvSpPr>
            <a:spLocks noGrp="1"/>
          </p:cNvSpPr>
          <p:nvPr>
            <p:ph idx="1"/>
          </p:nvPr>
        </p:nvSpPr>
        <p:spPr>
          <a:xfrm>
            <a:off x="0" y="990600"/>
            <a:ext cx="9144000" cy="5867400"/>
          </a:xfrm>
        </p:spPr>
        <p:txBody>
          <a:bodyPr/>
          <a:lstStyle/>
          <a:p>
            <a:pPr marL="0" indent="0">
              <a:buFontTx/>
              <a:buNone/>
              <a:defRPr/>
            </a:pPr>
            <a:r>
              <a:rPr lang="en-US" sz="1600" dirty="0" smtClean="0"/>
              <a:t>WASHINGTON (JTA) -- Israel endorsed removing Russia from Jackson-</a:t>
            </a:r>
            <a:r>
              <a:rPr lang="en-US" sz="1600" dirty="0" err="1" smtClean="0"/>
              <a:t>Vanik</a:t>
            </a:r>
            <a:r>
              <a:rPr lang="en-US" sz="1600" dirty="0" smtClean="0"/>
              <a:t> trade restrictions.</a:t>
            </a:r>
          </a:p>
          <a:p>
            <a:pPr marL="0" indent="0">
              <a:buFontTx/>
              <a:buNone/>
              <a:defRPr/>
            </a:pPr>
            <a:r>
              <a:rPr lang="en-US" sz="1600" dirty="0" smtClean="0"/>
              <a:t>"Israel supports Russia's graduation from Jackson-</a:t>
            </a:r>
            <a:r>
              <a:rPr lang="en-US" sz="1600" dirty="0" err="1" smtClean="0"/>
              <a:t>Vanik</a:t>
            </a:r>
            <a:r>
              <a:rPr lang="en-US" sz="1600" dirty="0" smtClean="0"/>
              <a:t>," a senior Israeli official told JTA this week. "The reasons Russia is included in Jackson-</a:t>
            </a:r>
            <a:r>
              <a:rPr lang="en-US" sz="1600" dirty="0" err="1" smtClean="0"/>
              <a:t>Vanik</a:t>
            </a:r>
            <a:r>
              <a:rPr lang="en-US" sz="1600" dirty="0" smtClean="0"/>
              <a:t> are no longer relevant.“ The official made the comment in the wake of a bill introduced in the U.S. Senate earlier this week by a bipartisan slate of senators that would find Russia "in full compliance with the freedom of emigration requirements" of the law. The original amendment, named for the late U.S. Sen. Henry Jackson (D-Wash.) and the late U.S. Rep. Charles </a:t>
            </a:r>
            <a:r>
              <a:rPr lang="en-US" sz="1600" dirty="0" err="1" smtClean="0"/>
              <a:t>Vanick</a:t>
            </a:r>
            <a:r>
              <a:rPr lang="en-US" sz="1600" dirty="0" smtClean="0"/>
              <a:t> (D-Ohio) was passed in the early 1970s -- over the strident objections of the Nixon administration -- at a time when the former Soviet Union was inhibiting Jewish emigration. </a:t>
            </a:r>
          </a:p>
          <a:p>
            <a:pPr marL="0" indent="0" algn="ctr">
              <a:buFontTx/>
              <a:buNone/>
              <a:defRPr/>
            </a:pPr>
            <a:endParaRPr lang="en-US" sz="1000" b="1" dirty="0" smtClean="0">
              <a:solidFill>
                <a:schemeClr val="tx2"/>
              </a:solidFill>
            </a:endParaRPr>
          </a:p>
          <a:p>
            <a:pPr marL="0" indent="0">
              <a:buFontTx/>
              <a:buNone/>
              <a:defRPr/>
            </a:pPr>
            <a:r>
              <a:rPr lang="en-US" sz="3600" b="1" dirty="0" smtClean="0">
                <a:solidFill>
                  <a:schemeClr val="tx2"/>
                </a:solidFill>
              </a:rPr>
              <a:t>At the behest of Jewish groups, Congress set to rid Russia of Jackson-</a:t>
            </a:r>
            <a:r>
              <a:rPr lang="en-US" sz="3600" b="1" dirty="0" err="1" smtClean="0">
                <a:solidFill>
                  <a:schemeClr val="tx2"/>
                </a:solidFill>
              </a:rPr>
              <a:t>Vanik</a:t>
            </a:r>
            <a:r>
              <a:rPr lang="en-US" sz="3600" b="1" dirty="0" smtClean="0">
                <a:solidFill>
                  <a:schemeClr val="tx2"/>
                </a:solidFill>
              </a:rPr>
              <a:t> restraints</a:t>
            </a:r>
          </a:p>
          <a:p>
            <a:pPr marL="0" indent="0">
              <a:buFontTx/>
              <a:buNone/>
              <a:defRPr/>
            </a:pPr>
            <a:r>
              <a:rPr lang="en-US" sz="1800" dirty="0">
                <a:solidFill>
                  <a:srgbClr val="FFFF00"/>
                </a:solidFill>
                <a:ea typeface="+mj-ea"/>
                <a:cs typeface="+mj-cs"/>
              </a:rPr>
              <a:t>Jewish Telegraphic </a:t>
            </a:r>
            <a:r>
              <a:rPr lang="en-US" sz="1800" dirty="0">
                <a:solidFill>
                  <a:schemeClr val="tx2"/>
                </a:solidFill>
                <a:ea typeface="+mj-ea"/>
                <a:cs typeface="+mj-cs"/>
              </a:rPr>
              <a:t>Agency</a:t>
            </a:r>
            <a:r>
              <a:rPr lang="en-US" sz="1600" dirty="0" smtClean="0">
                <a:solidFill>
                  <a:schemeClr val="tx2"/>
                </a:solidFill>
              </a:rPr>
              <a:t>, November 14, 2012</a:t>
            </a:r>
            <a:r>
              <a:rPr lang="en-US" sz="1400" dirty="0" smtClean="0"/>
              <a:t>, </a:t>
            </a:r>
          </a:p>
          <a:p>
            <a:pPr marL="0" indent="0">
              <a:buFontTx/>
              <a:buNone/>
              <a:defRPr/>
            </a:pPr>
            <a:r>
              <a:rPr lang="en-US" sz="1200" dirty="0" smtClean="0">
                <a:hlinkClick r:id="rId3"/>
              </a:rPr>
              <a:t>http://www.jta.org/news/article/2012/11/14/3111881/at-the-behest-of-jewish-groups-congress-set-to-sunset-jackson-vanik-for-russia</a:t>
            </a:r>
            <a:r>
              <a:rPr lang="en-US" sz="1200" dirty="0" smtClean="0"/>
              <a:t> </a:t>
            </a:r>
          </a:p>
          <a:p>
            <a:pPr marL="0" indent="0">
              <a:buFontTx/>
              <a:buNone/>
              <a:defRPr/>
            </a:pPr>
            <a:endParaRPr lang="en-US" sz="1200" dirty="0"/>
          </a:p>
          <a:p>
            <a:pPr marL="0" indent="0">
              <a:buFontTx/>
              <a:buNone/>
              <a:defRPr/>
            </a:pPr>
            <a:r>
              <a:rPr lang="en-US" b="1" dirty="0" smtClean="0">
                <a:solidFill>
                  <a:schemeClr val="tx2"/>
                </a:solidFill>
              </a:rPr>
              <a:t>Vietnam </a:t>
            </a:r>
            <a:r>
              <a:rPr lang="en-US" b="1" dirty="0">
                <a:solidFill>
                  <a:schemeClr val="tx2"/>
                </a:solidFill>
              </a:rPr>
              <a:t>and Yom Kippur Wars were closely connected, newly released U.S. documents </a:t>
            </a:r>
            <a:r>
              <a:rPr lang="en-US" b="1" dirty="0" smtClean="0">
                <a:solidFill>
                  <a:schemeClr val="tx2"/>
                </a:solidFill>
              </a:rPr>
              <a:t>reveal</a:t>
            </a:r>
            <a:r>
              <a:rPr lang="en-US" b="1" dirty="0">
                <a:solidFill>
                  <a:schemeClr val="tx2"/>
                </a:solidFill>
              </a:rPr>
              <a:t>, </a:t>
            </a:r>
          </a:p>
          <a:p>
            <a:pPr marL="0" indent="0">
              <a:buFontTx/>
              <a:buNone/>
              <a:defRPr/>
            </a:pPr>
            <a:r>
              <a:rPr lang="en-US" sz="1800" dirty="0" err="1"/>
              <a:t>Haaretz</a:t>
            </a:r>
            <a:r>
              <a:rPr lang="en-US" sz="1800" dirty="0"/>
              <a:t>, 10/17/2010,  </a:t>
            </a:r>
            <a:r>
              <a:rPr lang="en-US" sz="1000" dirty="0">
                <a:hlinkClick r:id="rId4"/>
              </a:rPr>
              <a:t>http://</a:t>
            </a:r>
            <a:r>
              <a:rPr lang="en-US" sz="1000" dirty="0" smtClean="0">
                <a:hlinkClick r:id="rId4"/>
              </a:rPr>
              <a:t>www.haaretz.com/print-edition/features/vietnam-and-yom-kippur-wars-were-closely-connected-newly-released-u-s-documents-reveal-1.319467</a:t>
            </a:r>
            <a:r>
              <a:rPr lang="en-US" sz="1000" dirty="0" smtClean="0"/>
              <a:t>  </a:t>
            </a:r>
            <a:endParaRPr lang="en-US" sz="1000" dirty="0"/>
          </a:p>
        </p:txBody>
      </p:sp>
      <p:cxnSp>
        <p:nvCxnSpPr>
          <p:cNvPr id="312324" name="Straight Connector 2"/>
          <p:cNvCxnSpPr>
            <a:cxnSpLocks noChangeShapeType="1"/>
          </p:cNvCxnSpPr>
          <p:nvPr/>
        </p:nvCxnSpPr>
        <p:spPr bwMode="auto">
          <a:xfrm>
            <a:off x="0" y="3124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105400"/>
            <a:ext cx="91170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Title 1"/>
          <p:cNvSpPr>
            <a:spLocks noGrp="1"/>
          </p:cNvSpPr>
          <p:nvPr>
            <p:ph type="title"/>
          </p:nvPr>
        </p:nvSpPr>
        <p:spPr>
          <a:xfrm>
            <a:off x="0" y="0"/>
            <a:ext cx="9144000" cy="1905000"/>
          </a:xfrm>
        </p:spPr>
        <p:txBody>
          <a:bodyPr/>
          <a:lstStyle/>
          <a:p>
            <a:r>
              <a:rPr lang="en-US" altLang="en-US" sz="4000" b="1" dirty="0" err="1"/>
              <a:t>Natan</a:t>
            </a:r>
            <a:r>
              <a:rPr lang="en-US" altLang="en-US" sz="4000" b="1" dirty="0"/>
              <a:t> </a:t>
            </a:r>
            <a:r>
              <a:rPr lang="en-US" altLang="en-US" sz="4000" b="1" dirty="0" err="1" smtClean="0"/>
              <a:t>Sharansky</a:t>
            </a:r>
            <a:r>
              <a:rPr lang="en-US" altLang="en-US" sz="4000" b="1" dirty="0"/>
              <a:t> </a:t>
            </a:r>
            <a:r>
              <a:rPr lang="en-US" altLang="en-US" sz="4000" b="1" dirty="0" smtClean="0"/>
              <a:t>(who  personified </a:t>
            </a:r>
            <a:r>
              <a:rPr lang="en-US" altLang="en-US" sz="4000" b="1" dirty="0"/>
              <a:t>Soviet Jewry’s </a:t>
            </a:r>
            <a:r>
              <a:rPr lang="en-US" altLang="en-US" sz="4000" b="1" dirty="0" smtClean="0"/>
              <a:t>struggle): “I </a:t>
            </a:r>
            <a:r>
              <a:rPr lang="en-US" altLang="en-US" sz="4000" b="1" dirty="0"/>
              <a:t>knew the power of American Jewish solidarity</a:t>
            </a:r>
            <a:r>
              <a:rPr lang="en-US" altLang="en-US" sz="4000" b="1" dirty="0" smtClean="0"/>
              <a:t>.”</a:t>
            </a:r>
          </a:p>
        </p:txBody>
      </p:sp>
      <p:pic>
        <p:nvPicPr>
          <p:cNvPr id="2" name="Picture 1"/>
          <p:cNvPicPr>
            <a:picLocks noChangeAspect="1"/>
          </p:cNvPicPr>
          <p:nvPr/>
        </p:nvPicPr>
        <p:blipFill>
          <a:blip r:embed="rId2"/>
          <a:stretch>
            <a:fillRect/>
          </a:stretch>
        </p:blipFill>
        <p:spPr>
          <a:xfrm>
            <a:off x="3352800" y="1981201"/>
            <a:ext cx="5791200" cy="3823508"/>
          </a:xfrm>
          <a:prstGeom prst="rect">
            <a:avLst/>
          </a:prstGeom>
        </p:spPr>
      </p:pic>
      <p:sp>
        <p:nvSpPr>
          <p:cNvPr id="3" name="Rectangle 2"/>
          <p:cNvSpPr/>
          <p:nvPr/>
        </p:nvSpPr>
        <p:spPr>
          <a:xfrm>
            <a:off x="-1" y="2059662"/>
            <a:ext cx="3352801" cy="4493538"/>
          </a:xfrm>
          <a:prstGeom prst="rect">
            <a:avLst/>
          </a:prstGeom>
        </p:spPr>
        <p:txBody>
          <a:bodyPr wrap="square">
            <a:spAutoFit/>
          </a:bodyPr>
          <a:lstStyle/>
          <a:p>
            <a:r>
              <a:rPr lang="en-US" sz="2200" b="1" dirty="0">
                <a:solidFill>
                  <a:schemeClr val="tx2"/>
                </a:solidFill>
              </a:rPr>
              <a:t>On Dec. 6, 1987, some 250,000 Jews came together on the National Mall in Washington, D.C., </a:t>
            </a:r>
            <a:r>
              <a:rPr lang="en-US" sz="2200" dirty="0"/>
              <a:t>to protest on behalf of Soviet Jewry. The demonstration, one day ahead of a summit between President Ronald Reagan and Soviet Premier Mikhail Gorbachev, called for freedom of emigration for the 3 million Soviet Jews</a:t>
            </a:r>
          </a:p>
        </p:txBody>
      </p:sp>
      <p:sp>
        <p:nvSpPr>
          <p:cNvPr id="4" name="Rectangle 3"/>
          <p:cNvSpPr/>
          <p:nvPr/>
        </p:nvSpPr>
        <p:spPr>
          <a:xfrm>
            <a:off x="3269673" y="5768308"/>
            <a:ext cx="5841999" cy="1107996"/>
          </a:xfrm>
          <a:prstGeom prst="rect">
            <a:avLst/>
          </a:prstGeom>
        </p:spPr>
        <p:txBody>
          <a:bodyPr wrap="square">
            <a:spAutoFit/>
          </a:bodyPr>
          <a:lstStyle/>
          <a:p>
            <a:r>
              <a:rPr lang="en-US" sz="2200" dirty="0">
                <a:solidFill>
                  <a:schemeClr val="tx2"/>
                </a:solidFill>
              </a:rPr>
              <a:t>Protesters marching in Washington, D.C., to support Soviet Jews, Dec. 6, 198</a:t>
            </a:r>
            <a:r>
              <a:rPr lang="en-US" sz="2200" dirty="0"/>
              <a:t>7. (Wally McNamee/Corbis via Getty Images)</a:t>
            </a:r>
          </a:p>
        </p:txBody>
      </p:sp>
    </p:spTree>
  </p:cSld>
  <p:clrMapOvr>
    <a:masterClrMapping/>
  </p:clrMapOvr>
  <p:transition/>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Title 1"/>
          <p:cNvSpPr>
            <a:spLocks noGrp="1"/>
          </p:cNvSpPr>
          <p:nvPr>
            <p:ph type="title"/>
          </p:nvPr>
        </p:nvSpPr>
        <p:spPr>
          <a:xfrm>
            <a:off x="0" y="0"/>
            <a:ext cx="9144000" cy="6858000"/>
          </a:xfrm>
        </p:spPr>
        <p:txBody>
          <a:bodyPr/>
          <a:lstStyle/>
          <a:p>
            <a:pPr algn="l"/>
            <a:r>
              <a:rPr lang="en-US" altLang="en-US" sz="2000" b="1" dirty="0" smtClean="0"/>
              <a:t>Video clips: Hillary </a:t>
            </a:r>
            <a:r>
              <a:rPr lang="en-US" altLang="en-US" sz="2000" b="1" dirty="0"/>
              <a:t>Clinton : We created </a:t>
            </a:r>
            <a:r>
              <a:rPr lang="en-US" altLang="en-US" sz="2000" b="1" dirty="0" smtClean="0"/>
              <a:t>Al-Qaeda </a:t>
            </a:r>
            <a:br>
              <a:rPr lang="en-US" altLang="en-US" sz="2000" b="1" dirty="0" smtClean="0"/>
            </a:br>
            <a:r>
              <a:rPr lang="en-US" altLang="en-US" sz="1100" b="1" dirty="0" smtClean="0">
                <a:hlinkClick r:id="rId2"/>
              </a:rPr>
              <a:t>https</a:t>
            </a:r>
            <a:r>
              <a:rPr lang="en-US" altLang="en-US" sz="1100" b="1" dirty="0">
                <a:hlinkClick r:id="rId2"/>
              </a:rPr>
              <a:t>://</a:t>
            </a:r>
            <a:r>
              <a:rPr lang="en-US" altLang="en-US" sz="1100" b="1" dirty="0" smtClean="0">
                <a:hlinkClick r:id="rId2"/>
              </a:rPr>
              <a:t>www.youtube.com/watch?v=Dqn0bm4E9yw</a:t>
            </a:r>
            <a:r>
              <a:rPr lang="en-US" altLang="en-US" sz="1100" b="1" dirty="0"/>
              <a:t> ; </a:t>
            </a:r>
            <a:r>
              <a:rPr lang="en-US" altLang="en-US" sz="1100" b="1" dirty="0">
                <a:hlinkClick r:id="rId3"/>
              </a:rPr>
              <a:t>http://</a:t>
            </a:r>
            <a:r>
              <a:rPr lang="en-US" altLang="en-US" sz="1100" b="1" dirty="0" smtClean="0">
                <a:hlinkClick r:id="rId3"/>
              </a:rPr>
              <a:t>www.youtube.com/watch?v=kzQ2KZWfjgs</a:t>
            </a:r>
            <a:r>
              <a:rPr lang="en-US" altLang="en-US" sz="1100" b="1" dirty="0" smtClean="0"/>
              <a:t> </a:t>
            </a:r>
            <a:r>
              <a:rPr lang="en-US" altLang="en-US" sz="1800" dirty="0"/>
              <a:t/>
            </a:r>
            <a:br>
              <a:rPr lang="en-US" altLang="en-US" sz="1800" dirty="0"/>
            </a:br>
            <a:r>
              <a:rPr lang="en-US" altLang="en-US" sz="1600" dirty="0" smtClean="0"/>
              <a:t>Former US Secretary Hillary Clinton explains how the US government had </a:t>
            </a:r>
            <a:br>
              <a:rPr lang="en-US" altLang="en-US" sz="1600" dirty="0" smtClean="0"/>
            </a:br>
            <a:r>
              <a:rPr lang="en-US" altLang="en-US" sz="1600" dirty="0" smtClean="0"/>
              <a:t>helped to create the Al-Qaida jihad in Afghanistan in the 1980s, but she did </a:t>
            </a:r>
            <a:br>
              <a:rPr lang="en-US" altLang="en-US" sz="1600" dirty="0" smtClean="0"/>
            </a:br>
            <a:r>
              <a:rPr lang="en-US" altLang="en-US" sz="1600" dirty="0" smtClean="0"/>
              <a:t>not explain that the main reason was to support Israel by forcing the Soviet </a:t>
            </a:r>
            <a:br>
              <a:rPr lang="en-US" altLang="en-US" sz="1600" dirty="0" smtClean="0"/>
            </a:br>
            <a:r>
              <a:rPr lang="en-US" altLang="en-US" sz="1600" dirty="0" smtClean="0"/>
              <a:t>Union to lift a ban on the emigration of Soviet Jews to Palestine</a:t>
            </a:r>
            <a:r>
              <a:rPr lang="en-US" altLang="en-US" sz="1800" dirty="0" smtClean="0"/>
              <a:t>.</a:t>
            </a:r>
            <a:br>
              <a:rPr lang="en-US" altLang="en-US" sz="1800" dirty="0" smtClean="0"/>
            </a:br>
            <a:r>
              <a:rPr lang="en-US" altLang="en-US" sz="1600" dirty="0" smtClean="0">
                <a:solidFill>
                  <a:schemeClr val="tx1"/>
                </a:solidFill>
              </a:rPr>
              <a:t>“</a:t>
            </a:r>
            <a:r>
              <a:rPr lang="en-US" altLang="en-US" sz="1600" dirty="0">
                <a:solidFill>
                  <a:schemeClr val="tx1"/>
                </a:solidFill>
              </a:rPr>
              <a:t>Advertisements, paid for from CIA funds, were placed in newspapers and newsletters around the world offering inducements and motivations to join the [Islamic] Jihad.” (Pervez  </a:t>
            </a:r>
            <a:r>
              <a:rPr lang="en-US" altLang="en-US" sz="1600" dirty="0" err="1">
                <a:solidFill>
                  <a:schemeClr val="tx1"/>
                </a:solidFill>
              </a:rPr>
              <a:t>Hoodbhoy</a:t>
            </a:r>
            <a:r>
              <a:rPr lang="en-US" altLang="en-US" sz="1600" dirty="0">
                <a:solidFill>
                  <a:schemeClr val="tx1"/>
                </a:solidFill>
              </a:rPr>
              <a:t>, Peace Research, 1 May 2005</a:t>
            </a:r>
            <a:r>
              <a:rPr lang="en-US" altLang="en-US" sz="1600" dirty="0" smtClean="0">
                <a:solidFill>
                  <a:schemeClr val="tx1"/>
                </a:solidFill>
              </a:rPr>
              <a:t>), </a:t>
            </a:r>
            <a:r>
              <a:rPr lang="en-US" altLang="en-US" sz="1600" dirty="0" smtClean="0"/>
              <a:t>Global Research, 9/9/2010</a:t>
            </a:r>
            <a:r>
              <a:rPr lang="en-US" altLang="en-US" sz="1800" dirty="0" smtClean="0"/>
              <a:t>,  </a:t>
            </a:r>
            <a:r>
              <a:rPr lang="en-US" altLang="en-US" sz="400" dirty="0">
                <a:hlinkClick r:id="rId4"/>
              </a:rPr>
              <a:t>http://</a:t>
            </a:r>
            <a:r>
              <a:rPr lang="en-US" altLang="en-US" sz="400" dirty="0" smtClean="0">
                <a:hlinkClick r:id="rId4"/>
              </a:rPr>
              <a:t>www.globalresearch.ca/9-11-analysis-from-ronald-reagan-and-the-soviet-afghan-war-to-george-w-bush-and-september-11-2001/20958</a:t>
            </a:r>
            <a:r>
              <a:rPr lang="en-US" altLang="en-US" sz="400" dirty="0" smtClean="0"/>
              <a:t> </a:t>
            </a:r>
            <a:r>
              <a:rPr lang="en-US" altLang="en-US" sz="500" dirty="0" smtClean="0"/>
              <a:t/>
            </a:r>
            <a:br>
              <a:rPr lang="en-US" altLang="en-US" sz="500" dirty="0" smtClean="0"/>
            </a:br>
            <a:r>
              <a:rPr lang="en-US" altLang="en-US" sz="900" dirty="0" smtClean="0"/>
              <a:t> </a:t>
            </a:r>
            <a:r>
              <a:rPr lang="en-US" sz="1800" b="1" dirty="0" smtClean="0"/>
              <a:t>From </a:t>
            </a:r>
            <a:r>
              <a:rPr lang="en-US" sz="1800" b="1" dirty="0"/>
              <a:t>U.S., the ABC's of </a:t>
            </a:r>
            <a:r>
              <a:rPr lang="en-US" sz="1800" b="1" dirty="0" smtClean="0"/>
              <a:t>Jihad---</a:t>
            </a:r>
            <a:r>
              <a:rPr lang="en-US" altLang="en-US" sz="1200" dirty="0" smtClean="0"/>
              <a:t>“the </a:t>
            </a:r>
            <a:r>
              <a:rPr lang="en-US" altLang="en-US" sz="1200" dirty="0"/>
              <a:t>United States spent millions of dollars to supply Afghan schoolchildren with textbooks filled with violent images and militant Islamic teachings, part of covert attempts to spur resistance to the Soviet occupation. The primers, which were filled with talk of jihad and featured drawings of guns, bullets, soldiers and mines, have served since then as the Afghan school system's core curriculum. Even the Taliban used the American-produced books, though the radical movement scratched out human faces in keeping with its strict fundamentalist code... The agency [U.S. Agency for International Development] spent $51 million on the university's education programs in Afghanistan from 1984 to 1994... Children were taught to count with illustrations showing tanks, missiles and land mines... During the Taliban era, censors purged human images from the books. One page from the texts of that period shows a resistance fighter with a bandolier and a Kalashnikov slung from his shoulder. The soldier's head is missing. </a:t>
            </a:r>
            <a:r>
              <a:rPr lang="en-US" altLang="en-US" sz="1200" dirty="0" smtClean="0"/>
              <a:t>Above </a:t>
            </a:r>
            <a:r>
              <a:rPr lang="en-US" altLang="en-US" sz="1200" dirty="0"/>
              <a:t>the soldier is a verse from the Koran. Below is a Pashtu tribute to the </a:t>
            </a:r>
            <a:r>
              <a:rPr lang="en-US" altLang="en-US" sz="1200" dirty="0" err="1"/>
              <a:t>mujaheddin</a:t>
            </a:r>
            <a:r>
              <a:rPr lang="en-US" altLang="en-US" sz="1200" dirty="0"/>
              <a:t>, who are described as obedient to Allah. Such men will sacrifice their wealth and life itself to impose Islamic law on the government, the text says</a:t>
            </a:r>
            <a:r>
              <a:rPr lang="en-US" altLang="en-US" sz="1200" dirty="0" smtClean="0"/>
              <a:t>.” </a:t>
            </a:r>
            <a:r>
              <a:rPr lang="en-US" altLang="en-US" sz="1200" dirty="0" smtClean="0">
                <a:solidFill>
                  <a:schemeClr val="tx1"/>
                </a:solidFill>
              </a:rPr>
              <a:t>The Washington Post, March 23, 2002</a:t>
            </a:r>
            <a:r>
              <a:rPr lang="en-US" altLang="en-US" sz="1200" dirty="0" smtClean="0"/>
              <a:t>,  </a:t>
            </a:r>
            <a:r>
              <a:rPr lang="en-US" altLang="en-US" sz="500" dirty="0">
                <a:hlinkClick r:id="rId5"/>
              </a:rPr>
              <a:t>https://www.washingtonpost.com/archive/politics/2002/03/23/from-us-the-abcs-of-jihad/d079075a-3ed3-4030-9a96-0d48f6355e54</a:t>
            </a:r>
            <a:r>
              <a:rPr lang="en-US" altLang="en-US" sz="500" dirty="0" smtClean="0">
                <a:solidFill>
                  <a:schemeClr val="tx1"/>
                </a:solidFill>
                <a:hlinkClick r:id="rId5"/>
              </a:rPr>
              <a:t>/</a:t>
            </a:r>
            <a:r>
              <a:rPr lang="en-US" altLang="en-US" sz="500" dirty="0" smtClean="0">
                <a:solidFill>
                  <a:schemeClr val="tx1"/>
                </a:solidFill>
              </a:rPr>
              <a:t> </a:t>
            </a:r>
            <a:br>
              <a:rPr lang="en-US" altLang="en-US" sz="500" dirty="0" smtClean="0">
                <a:solidFill>
                  <a:schemeClr val="tx1"/>
                </a:solidFill>
              </a:rPr>
            </a:br>
            <a:r>
              <a:rPr lang="en-US" altLang="en-US" sz="500" dirty="0" smtClean="0">
                <a:solidFill>
                  <a:schemeClr val="tx1"/>
                </a:solidFill>
              </a:rPr>
              <a:t/>
            </a:r>
            <a:br>
              <a:rPr lang="en-US" altLang="en-US" sz="500" dirty="0" smtClean="0">
                <a:solidFill>
                  <a:schemeClr val="tx1"/>
                </a:solidFill>
              </a:rPr>
            </a:br>
            <a:r>
              <a:rPr lang="en-US" altLang="en-US" sz="1800" b="1" dirty="0" smtClean="0"/>
              <a:t>The </a:t>
            </a:r>
            <a:r>
              <a:rPr lang="en-US" altLang="en-US" sz="1800" b="1" dirty="0"/>
              <a:t>Taliban indoctrinates kids with jihadist textbooks paid for by the U.S</a:t>
            </a:r>
            <a:r>
              <a:rPr lang="en-US" altLang="en-US" sz="1800" b="1" dirty="0" smtClean="0"/>
              <a:t>.--</a:t>
            </a:r>
            <a:r>
              <a:rPr lang="en-US" altLang="en-US" sz="1200" b="1" dirty="0" smtClean="0"/>
              <a:t>--</a:t>
            </a:r>
            <a:r>
              <a:rPr lang="en-US" altLang="en-US" sz="1200" dirty="0" smtClean="0"/>
              <a:t>"</a:t>
            </a:r>
            <a:r>
              <a:rPr lang="en-US" altLang="en-US" sz="1200" dirty="0"/>
              <a:t>Printed both in Pashto and Dari, Afghanistan's two major languages, books such as 'The Alphabet for Jihad Literacy' were produced under the auspices of the U.S. Agency for International Development by the University of Nebraska at Omaha and smuggled into Afghanistan through networks built by the CIA and Pakistan's military intelligence agency, the </a:t>
            </a:r>
            <a:r>
              <a:rPr lang="en-US" altLang="en-US" sz="1200" dirty="0" smtClean="0"/>
              <a:t>ISI [Pakistan’s Inter-Service </a:t>
            </a:r>
            <a:r>
              <a:rPr lang="en-US" altLang="en-US" sz="1200" dirty="0" err="1" smtClean="0"/>
              <a:t>Intelligenc</a:t>
            </a:r>
            <a:r>
              <a:rPr lang="en-US" altLang="en-US" sz="1200" dirty="0" smtClean="0"/>
              <a:t>].... </a:t>
            </a:r>
            <a:r>
              <a:rPr lang="en-US" altLang="en-US" sz="1200" dirty="0"/>
              <a:t>the Pashto version includes such chilling entries as 'T' is for '</a:t>
            </a:r>
            <a:r>
              <a:rPr lang="en-US" altLang="en-US" sz="1200" dirty="0" err="1"/>
              <a:t>topak</a:t>
            </a:r>
            <a:r>
              <a:rPr lang="en-US" altLang="en-US" sz="1200" dirty="0"/>
              <a:t>,' or gun. How do you use the word? 'My uncle has a gun,' the entry reads. "He does jihad with the gun." [later The United Nations' education agency] UNICEF destroyed at least a half-million of these 'militarized' schoolbooks. But the consequences of decades-old American policies in the region still linger, in ways both big and small." </a:t>
            </a:r>
            <a:r>
              <a:rPr lang="en-US" altLang="en-US" sz="1200" dirty="0">
                <a:solidFill>
                  <a:schemeClr val="tx1"/>
                </a:solidFill>
              </a:rPr>
              <a:t>The Washington Post, </a:t>
            </a:r>
            <a:r>
              <a:rPr lang="en-US" altLang="en-US" sz="1200" dirty="0" smtClean="0">
                <a:solidFill>
                  <a:schemeClr val="tx1"/>
                </a:solidFill>
              </a:rPr>
              <a:t>12/8/2014, </a:t>
            </a:r>
            <a:r>
              <a:rPr lang="en-US" altLang="en-US" sz="300" dirty="0" smtClean="0">
                <a:solidFill>
                  <a:schemeClr val="tx1"/>
                </a:solidFill>
                <a:hlinkClick r:id="rId6"/>
              </a:rPr>
              <a:t>https</a:t>
            </a:r>
            <a:r>
              <a:rPr lang="en-US" altLang="en-US" sz="300" dirty="0">
                <a:solidFill>
                  <a:schemeClr val="tx1"/>
                </a:solidFill>
                <a:hlinkClick r:id="rId6"/>
              </a:rPr>
              <a:t>://</a:t>
            </a:r>
            <a:r>
              <a:rPr lang="en-US" altLang="en-US" sz="300" dirty="0" smtClean="0">
                <a:solidFill>
                  <a:schemeClr val="tx1"/>
                </a:solidFill>
                <a:hlinkClick r:id="rId6"/>
              </a:rPr>
              <a:t>www.washingtonpost.com/news/worldviews/wp/2014/12/08/the-taliban-indoctrinates-kids-with-jihadist-textbooks-paid-for-by-the-u-s</a:t>
            </a:r>
            <a:r>
              <a:rPr lang="en-US" altLang="en-US" sz="1200" dirty="0" smtClean="0">
                <a:solidFill>
                  <a:schemeClr val="tx1"/>
                </a:solidFill>
                <a:hlinkClick r:id="rId6"/>
              </a:rPr>
              <a:t>/</a:t>
            </a:r>
            <a:r>
              <a:rPr lang="en-US" altLang="en-US" sz="1200" dirty="0" smtClean="0">
                <a:solidFill>
                  <a:schemeClr val="tx1"/>
                </a:solidFill>
              </a:rPr>
              <a:t> </a:t>
            </a:r>
            <a:br>
              <a:rPr lang="en-US" altLang="en-US" sz="1200" dirty="0" smtClean="0">
                <a:solidFill>
                  <a:schemeClr val="tx1"/>
                </a:solidFill>
              </a:rPr>
            </a:br>
            <a:r>
              <a:rPr lang="en-US" altLang="en-US" sz="1800" b="1" dirty="0" smtClean="0"/>
              <a:t>‘</a:t>
            </a:r>
            <a:r>
              <a:rPr lang="en-US" altLang="en-US" sz="1800" b="1" dirty="0"/>
              <a:t>Infidels are our enemy’: Afghan fighters cherish old American </a:t>
            </a:r>
            <a:r>
              <a:rPr lang="en-US" altLang="en-US" sz="1800" b="1" dirty="0" smtClean="0"/>
              <a:t>schoolbooks----</a:t>
            </a:r>
            <a:r>
              <a:rPr lang="en-US" altLang="en-US" sz="1200" dirty="0" smtClean="0"/>
              <a:t>"[</a:t>
            </a:r>
            <a:r>
              <a:rPr lang="en-US" altLang="en-US" sz="1200" dirty="0"/>
              <a:t>New York University professor Dana] </a:t>
            </a:r>
            <a:r>
              <a:rPr lang="en-US" altLang="en-US" sz="1200" dirty="0" err="1"/>
              <a:t>Burde</a:t>
            </a:r>
            <a:r>
              <a:rPr lang="en-US" altLang="en-US" sz="1200" dirty="0"/>
              <a:t> managed to find several old copies of the Pashto-language books and a 2011 edition on sale in the Pakistani city of Peshawar. The majority of the book’s 41 lessons glorify violence in the name of religion. 'My uncle has a gun,' reads the entry for the letter T, using the Pashto word for 'gun,' '</a:t>
            </a:r>
            <a:r>
              <a:rPr lang="en-US" altLang="en-US" sz="1200" dirty="0" err="1"/>
              <a:t>topak</a:t>
            </a:r>
            <a:r>
              <a:rPr lang="en-US" altLang="en-US" sz="1200" dirty="0"/>
              <a:t>.' 'He does jihad with the gun.'.... 'Our religion is Islam. Muhammad is our leader. All the Russians and infidels are our enemy.'" </a:t>
            </a:r>
            <a:r>
              <a:rPr lang="en-US" altLang="en-US" sz="1200" dirty="0">
                <a:solidFill>
                  <a:schemeClr val="tx1"/>
                </a:solidFill>
              </a:rPr>
              <a:t>Aljazeera America, 12/7/2014, </a:t>
            </a:r>
            <a:r>
              <a:rPr lang="en-US" altLang="en-US" sz="500" dirty="0">
                <a:solidFill>
                  <a:schemeClr val="tx1"/>
                </a:solidFill>
                <a:hlinkClick r:id="rId7"/>
              </a:rPr>
              <a:t>http://</a:t>
            </a:r>
            <a:r>
              <a:rPr lang="en-US" altLang="en-US" sz="500" dirty="0" smtClean="0">
                <a:solidFill>
                  <a:schemeClr val="tx1"/>
                </a:solidFill>
                <a:hlinkClick r:id="rId7"/>
              </a:rPr>
              <a:t>america.aljazeera.com/articles/2014/12/7/afghan-fighters-americantextbooks.html</a:t>
            </a:r>
            <a:r>
              <a:rPr lang="en-US" altLang="en-US" sz="500" dirty="0" smtClean="0">
                <a:solidFill>
                  <a:schemeClr val="tx1"/>
                </a:solidFill>
              </a:rPr>
              <a:t> </a:t>
            </a:r>
            <a:r>
              <a:rPr lang="en-US" altLang="en-US" sz="500" dirty="0">
                <a:solidFill>
                  <a:schemeClr val="tx1"/>
                </a:solidFill>
              </a:rPr>
              <a:t/>
            </a:r>
            <a:br>
              <a:rPr lang="en-US" altLang="en-US" sz="500" dirty="0">
                <a:solidFill>
                  <a:schemeClr val="tx1"/>
                </a:solidFill>
              </a:rPr>
            </a:br>
            <a:r>
              <a:rPr lang="en-US" altLang="en-US" sz="1800" b="1" dirty="0" smtClean="0"/>
              <a:t>Watch:  ‘Cubs </a:t>
            </a:r>
            <a:r>
              <a:rPr lang="en-US" altLang="en-US" sz="1800" b="1" dirty="0"/>
              <a:t>of Caliphate’, </a:t>
            </a:r>
            <a:r>
              <a:rPr lang="en-US" altLang="en-US" sz="1800" dirty="0"/>
              <a:t>RT, 8/2/2016</a:t>
            </a:r>
            <a:r>
              <a:rPr lang="en-US" altLang="en-US" sz="1800" dirty="0">
                <a:solidFill>
                  <a:schemeClr val="tx1"/>
                </a:solidFill>
              </a:rPr>
              <a:t>, </a:t>
            </a:r>
            <a:r>
              <a:rPr lang="en-US" altLang="en-US" sz="800" dirty="0">
                <a:solidFill>
                  <a:schemeClr val="tx1"/>
                </a:solidFill>
                <a:hlinkClick r:id="rId8"/>
              </a:rPr>
              <a:t>https://week.watch/rt/cubs-of-caliphate-europol-warns-that-isis-trained-children-pose-real-threat-to-eu</a:t>
            </a:r>
            <a:r>
              <a:rPr lang="en-US" altLang="en-US" sz="800" dirty="0" smtClean="0">
                <a:solidFill>
                  <a:schemeClr val="tx1"/>
                </a:solidFill>
                <a:hlinkClick r:id="rId8"/>
              </a:rPr>
              <a:t>/</a:t>
            </a:r>
            <a:r>
              <a:rPr lang="en-US" altLang="en-US" sz="800" dirty="0" smtClean="0">
                <a:solidFill>
                  <a:schemeClr val="tx1"/>
                </a:solidFill>
              </a:rPr>
              <a:t> </a:t>
            </a:r>
          </a:p>
        </p:txBody>
      </p:sp>
      <p:pic>
        <p:nvPicPr>
          <p:cNvPr id="284676" name="Picture 2" descr="http://www.thedailysheeple.com/wp-content/uploads/2013/06/027.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400800" y="457199"/>
            <a:ext cx="813210" cy="609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Connector 7"/>
          <p:cNvCxnSpPr/>
          <p:nvPr/>
        </p:nvCxnSpPr>
        <p:spPr bwMode="auto">
          <a:xfrm>
            <a:off x="0" y="1447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220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0" y="419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0" y="5588001"/>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6611257"/>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bwMode="auto">
          <a:xfrm>
            <a:off x="7290044" y="0"/>
            <a:ext cx="1853956" cy="1143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r>
              <a:rPr lang="en-US" sz="1200" dirty="0">
                <a:solidFill>
                  <a:srgbClr val="FFFFFF"/>
                </a:solidFill>
                <a:cs typeface="+mn-cs"/>
              </a:rPr>
              <a:t>The Clintons earn most of their money from paid speeches [</a:t>
            </a:r>
            <a:r>
              <a:rPr lang="en-US" sz="1200" b="1" dirty="0">
                <a:solidFill>
                  <a:srgbClr val="FFFFFF"/>
                </a:solidFill>
                <a:cs typeface="+mn-cs"/>
              </a:rPr>
              <a:t>In 2014 Hillary Clinton garnered $10.5 million from speaking fees</a:t>
            </a:r>
            <a:r>
              <a:rPr lang="en-US" sz="1200" dirty="0">
                <a:solidFill>
                  <a:srgbClr val="FFFFFF"/>
                </a:solidFill>
                <a:cs typeface="+mn-cs"/>
              </a:rPr>
              <a:t>], CNN, 8/12/2016, </a:t>
            </a:r>
            <a:endParaRPr lang="en-US" sz="1200" dirty="0" smtClean="0">
              <a:solidFill>
                <a:srgbClr val="FFFFFF"/>
              </a:solidFill>
              <a:cs typeface="+mn-cs"/>
            </a:endParaRPr>
          </a:p>
          <a:p>
            <a:pPr eaLnBrk="0" hangingPunct="0"/>
            <a:r>
              <a:rPr lang="en-US" sz="500" dirty="0" smtClean="0">
                <a:solidFill>
                  <a:srgbClr val="FFFFFF"/>
                </a:solidFill>
                <a:cs typeface="+mn-cs"/>
                <a:hlinkClick r:id="rId10"/>
              </a:rPr>
              <a:t>http</a:t>
            </a:r>
            <a:r>
              <a:rPr lang="en-US" sz="500" dirty="0">
                <a:solidFill>
                  <a:srgbClr val="FFFFFF"/>
                </a:solidFill>
                <a:cs typeface="+mn-cs"/>
                <a:hlinkClick r:id="rId10"/>
              </a:rPr>
              <a:t>://</a:t>
            </a:r>
            <a:r>
              <a:rPr lang="en-US" sz="500" dirty="0" smtClean="0">
                <a:solidFill>
                  <a:srgbClr val="FFFFFF"/>
                </a:solidFill>
                <a:cs typeface="+mn-cs"/>
                <a:hlinkClick r:id="rId10"/>
              </a:rPr>
              <a:t>money.cnn.com/2016/08/12/news/economy/hillary-clinton-2015-tax-return/index.html</a:t>
            </a:r>
            <a:r>
              <a:rPr lang="en-US" sz="500" dirty="0" smtClean="0">
                <a:solidFill>
                  <a:srgbClr val="FFFFFF"/>
                </a:solidFill>
                <a:cs typeface="+mn-cs"/>
              </a:rPr>
              <a:t>   </a:t>
            </a:r>
          </a:p>
        </p:txBody>
      </p:sp>
    </p:spTree>
    <p:extLst>
      <p:ext uri="{BB962C8B-B14F-4D97-AF65-F5344CB8AC3E}">
        <p14:creationId xmlns:p14="http://schemas.microsoft.com/office/powerpoint/2010/main" val="3231536409"/>
      </p:ext>
    </p:extLst>
  </p:cSld>
  <p:clrMapOvr>
    <a:masterClrMapping/>
  </p:clrMapOvr>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www.reagan.utexas.edu/archives/photographs/large/c12820-3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93816" y="762000"/>
            <a:ext cx="286447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4" name="Rectangle 3"/>
          <p:cNvSpPr>
            <a:spLocks noChangeArrowheads="1"/>
          </p:cNvSpPr>
          <p:nvPr/>
        </p:nvSpPr>
        <p:spPr bwMode="auto">
          <a:xfrm>
            <a:off x="6293816" y="2590800"/>
            <a:ext cx="287717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smtClean="0">
                <a:solidFill>
                  <a:srgbClr val="FFFF00"/>
                </a:solidFill>
                <a:cs typeface="Arial" pitchFamily="34" charset="0"/>
              </a:rPr>
              <a:t>President Reagan meeting with Afghan Freedom Fighters [</a:t>
            </a:r>
            <a:r>
              <a:rPr lang="en-US" altLang="en-US" sz="1600" dirty="0" err="1" smtClean="0">
                <a:solidFill>
                  <a:srgbClr val="FFFF00"/>
                </a:solidFill>
                <a:cs typeface="Arial" pitchFamily="34" charset="0"/>
              </a:rPr>
              <a:t>jihadis</a:t>
            </a:r>
            <a:r>
              <a:rPr lang="en-US" altLang="en-US" sz="1600" dirty="0" smtClean="0">
                <a:solidFill>
                  <a:srgbClr val="FFFF00"/>
                </a:solidFill>
                <a:cs typeface="Arial" pitchFamily="34" charset="0"/>
              </a:rPr>
              <a:t>] to discuss Soviet atrocities in Afghanistan, </a:t>
            </a:r>
            <a:r>
              <a:rPr lang="en-US" altLang="en-US" sz="1600" dirty="0">
                <a:solidFill>
                  <a:srgbClr val="FFFFFF"/>
                </a:solidFill>
                <a:cs typeface="Arial" pitchFamily="34" charset="0"/>
              </a:rPr>
              <a:t>2/2/1983, </a:t>
            </a:r>
            <a:r>
              <a:rPr lang="en-US" altLang="en-US" sz="200" dirty="0">
                <a:solidFill>
                  <a:srgbClr val="FFFFFF"/>
                </a:solidFill>
                <a:cs typeface="Arial" pitchFamily="34" charset="0"/>
                <a:hlinkClick r:id="rId3"/>
              </a:rPr>
              <a:t>https://</a:t>
            </a:r>
            <a:r>
              <a:rPr lang="en-US" altLang="en-US" sz="200" dirty="0" smtClean="0">
                <a:solidFill>
                  <a:srgbClr val="FFFFFF"/>
                </a:solidFill>
                <a:cs typeface="Arial" pitchFamily="34" charset="0"/>
                <a:hlinkClick r:id="rId3"/>
              </a:rPr>
              <a:t>reaganlibrary.archives.gov/archives/photographs/atwork.html</a:t>
            </a:r>
            <a:r>
              <a:rPr lang="en-US" altLang="en-US" sz="200" dirty="0" smtClean="0">
                <a:solidFill>
                  <a:srgbClr val="FFFFFF"/>
                </a:solidFill>
                <a:cs typeface="Arial" pitchFamily="34" charset="0"/>
              </a:rPr>
              <a:t> </a:t>
            </a:r>
          </a:p>
        </p:txBody>
      </p:sp>
      <p:sp>
        <p:nvSpPr>
          <p:cNvPr id="3" name="TextBox 2"/>
          <p:cNvSpPr txBox="1"/>
          <p:nvPr/>
        </p:nvSpPr>
        <p:spPr>
          <a:xfrm>
            <a:off x="0" y="0"/>
            <a:ext cx="9144000" cy="723900"/>
          </a:xfrm>
          <a:prstGeom prst="rect">
            <a:avLst/>
          </a:prstGeom>
          <a:noFill/>
        </p:spPr>
        <p:txBody>
          <a:bodyPr>
            <a:spAutoFit/>
          </a:bodyPr>
          <a:lstStyle/>
          <a:p>
            <a:pPr>
              <a:defRPr/>
            </a:pPr>
            <a:r>
              <a:rPr lang="en-US" sz="4100" b="1" dirty="0">
                <a:solidFill>
                  <a:srgbClr val="FFFF00"/>
                </a:solidFill>
                <a:latin typeface="Times New Roman"/>
                <a:cs typeface="Arial" pitchFamily="34" charset="0"/>
              </a:rPr>
              <a:t>Origins of the Afghan jihad of the 1980s</a:t>
            </a:r>
          </a:p>
        </p:txBody>
      </p:sp>
      <p:cxnSp>
        <p:nvCxnSpPr>
          <p:cNvPr id="117772" name="Straight Connector 5"/>
          <p:cNvCxnSpPr>
            <a:cxnSpLocks noChangeShapeType="1"/>
          </p:cNvCxnSpPr>
          <p:nvPr/>
        </p:nvCxnSpPr>
        <p:spPr bwMode="auto">
          <a:xfrm>
            <a:off x="0" y="685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0" y="685800"/>
            <a:ext cx="6172201" cy="1323439"/>
          </a:xfrm>
          <a:prstGeom prst="rect">
            <a:avLst/>
          </a:prstGeom>
        </p:spPr>
        <p:txBody>
          <a:bodyPr wrap="square">
            <a:spAutoFit/>
          </a:bodyPr>
          <a:lstStyle/>
          <a:p>
            <a:pPr fontAlgn="auto">
              <a:spcBef>
                <a:spcPts val="0"/>
              </a:spcBef>
              <a:spcAft>
                <a:spcPts val="0"/>
              </a:spcAft>
            </a:pPr>
            <a:r>
              <a:rPr lang="en-US" sz="1600" dirty="0" smtClean="0">
                <a:solidFill>
                  <a:srgbClr val="FFFF00"/>
                </a:solidFill>
                <a:latin typeface="Times New Roman"/>
                <a:cs typeface="+mn-cs"/>
              </a:rPr>
              <a:t>“</a:t>
            </a:r>
            <a:r>
              <a:rPr lang="en-US" sz="1600" dirty="0">
                <a:solidFill>
                  <a:srgbClr val="FFFF00"/>
                </a:solidFill>
                <a:latin typeface="Times New Roman"/>
                <a:cs typeface="+mn-cs"/>
              </a:rPr>
              <a:t>Let's begin with </a:t>
            </a:r>
            <a:r>
              <a:rPr lang="en-US" sz="1600" dirty="0" smtClean="0">
                <a:solidFill>
                  <a:srgbClr val="FFFF00"/>
                </a:solidFill>
                <a:latin typeface="Times New Roman"/>
                <a:cs typeface="+mn-cs"/>
              </a:rPr>
              <a:t>Afghanistan… In </a:t>
            </a:r>
            <a:r>
              <a:rPr lang="en-US" sz="1600" dirty="0">
                <a:solidFill>
                  <a:srgbClr val="FFFF00"/>
                </a:solidFill>
                <a:latin typeface="Times New Roman"/>
                <a:cs typeface="+mn-cs"/>
              </a:rPr>
              <a:t>8 years more than a million Afghans have been killed; more than 5 million have been driven into </a:t>
            </a:r>
            <a:r>
              <a:rPr lang="en-US" sz="1600" dirty="0" smtClean="0">
                <a:solidFill>
                  <a:srgbClr val="FFFF00"/>
                </a:solidFill>
                <a:latin typeface="Times New Roman"/>
                <a:cs typeface="+mn-cs"/>
              </a:rPr>
              <a:t>exile… Let </a:t>
            </a:r>
            <a:r>
              <a:rPr lang="en-US" sz="1600" dirty="0">
                <a:solidFill>
                  <a:srgbClr val="FFFF00"/>
                </a:solidFill>
                <a:latin typeface="Times New Roman"/>
                <a:cs typeface="+mn-cs"/>
              </a:rPr>
              <a:t>me repeat: We will continue to support the </a:t>
            </a:r>
            <a:r>
              <a:rPr lang="en-US" sz="1600" dirty="0" smtClean="0">
                <a:solidFill>
                  <a:srgbClr val="FFFF00"/>
                </a:solidFill>
                <a:latin typeface="Times New Roman"/>
                <a:cs typeface="+mn-cs"/>
              </a:rPr>
              <a:t>Mujahidin” </a:t>
            </a:r>
            <a:r>
              <a:rPr lang="en-US" sz="1600" dirty="0" smtClean="0">
                <a:solidFill>
                  <a:srgbClr val="FFFFFF"/>
                </a:solidFill>
                <a:latin typeface="Times New Roman"/>
                <a:cs typeface="+mn-cs"/>
              </a:rPr>
              <a:t>[</a:t>
            </a:r>
            <a:r>
              <a:rPr lang="en-US" sz="1600" dirty="0">
                <a:solidFill>
                  <a:srgbClr val="FFFFFF"/>
                </a:solidFill>
                <a:latin typeface="Times New Roman"/>
                <a:cs typeface="+mn-cs"/>
              </a:rPr>
              <a:t>President Ronald Reagan’s] Remarks to the World Affairs Council of Western Massachusetts in </a:t>
            </a:r>
            <a:r>
              <a:rPr lang="en-US" sz="1600" dirty="0" smtClean="0">
                <a:solidFill>
                  <a:srgbClr val="FFFFFF"/>
                </a:solidFill>
                <a:latin typeface="Times New Roman"/>
                <a:cs typeface="+mn-cs"/>
              </a:rPr>
              <a:t>Springfield</a:t>
            </a:r>
            <a:r>
              <a:rPr lang="en-US" sz="1600" dirty="0">
                <a:solidFill>
                  <a:srgbClr val="FFFFFF"/>
                </a:solidFill>
                <a:latin typeface="Times New Roman"/>
                <a:cs typeface="+mn-cs"/>
              </a:rPr>
              <a:t>, April 21, 1988</a:t>
            </a:r>
            <a:r>
              <a:rPr lang="en-US" sz="1600" dirty="0">
                <a:solidFill>
                  <a:srgbClr val="FFFF00"/>
                </a:solidFill>
                <a:latin typeface="Times New Roman"/>
                <a:cs typeface="+mn-cs"/>
              </a:rPr>
              <a:t>, </a:t>
            </a:r>
            <a:r>
              <a:rPr lang="en-US" sz="500" dirty="0">
                <a:solidFill>
                  <a:srgbClr val="FFFF00"/>
                </a:solidFill>
                <a:latin typeface="Times New Roman"/>
                <a:cs typeface="+mn-cs"/>
                <a:hlinkClick r:id="rId4"/>
              </a:rPr>
              <a:t>https://</a:t>
            </a:r>
            <a:r>
              <a:rPr lang="en-US" sz="500" dirty="0" smtClean="0">
                <a:solidFill>
                  <a:srgbClr val="FFFF00"/>
                </a:solidFill>
                <a:latin typeface="Times New Roman"/>
                <a:cs typeface="+mn-cs"/>
                <a:hlinkClick r:id="rId4"/>
              </a:rPr>
              <a:t>www.youtube.com/watch?v=G0TsBjFX7Fk</a:t>
            </a:r>
            <a:r>
              <a:rPr lang="en-US" sz="500" dirty="0" smtClean="0">
                <a:solidFill>
                  <a:srgbClr val="FFFF00"/>
                </a:solidFill>
                <a:latin typeface="Times New Roman"/>
                <a:cs typeface="+mn-cs"/>
              </a:rPr>
              <a:t> </a:t>
            </a:r>
          </a:p>
        </p:txBody>
      </p:sp>
      <p:pic>
        <p:nvPicPr>
          <p:cNvPr id="16" name="Picture 2" descr="https://reaganlibrary.archives.gov/archives/photographs/large/c45019-1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93816" y="3962400"/>
            <a:ext cx="2877172" cy="191811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293816" y="5943600"/>
            <a:ext cx="2850184" cy="907941"/>
          </a:xfrm>
          <a:prstGeom prst="rect">
            <a:avLst/>
          </a:prstGeom>
        </p:spPr>
        <p:txBody>
          <a:bodyPr wrap="square">
            <a:spAutoFit/>
          </a:bodyPr>
          <a:lstStyle/>
          <a:p>
            <a:pPr fontAlgn="auto">
              <a:spcBef>
                <a:spcPts val="0"/>
              </a:spcBef>
              <a:spcAft>
                <a:spcPts val="0"/>
              </a:spcAft>
            </a:pPr>
            <a:r>
              <a:rPr lang="en-US" sz="1200" dirty="0">
                <a:solidFill>
                  <a:srgbClr val="FFFF00"/>
                </a:solidFill>
                <a:latin typeface="Times New Roman"/>
                <a:cs typeface="+mn-cs"/>
              </a:rPr>
              <a:t>President Reagan meeting with Congressman David Dreier and </a:t>
            </a:r>
            <a:r>
              <a:rPr lang="en-US" sz="1200" dirty="0" err="1">
                <a:solidFill>
                  <a:srgbClr val="FFFF00"/>
                </a:solidFill>
                <a:latin typeface="Times New Roman"/>
                <a:cs typeface="+mn-cs"/>
              </a:rPr>
              <a:t>Hazrat</a:t>
            </a:r>
            <a:r>
              <a:rPr lang="en-US" sz="1200" dirty="0">
                <a:solidFill>
                  <a:srgbClr val="FFFF00"/>
                </a:solidFill>
                <a:latin typeface="Times New Roman"/>
                <a:cs typeface="+mn-cs"/>
              </a:rPr>
              <a:t> Khan from Afghanistan, injured by Soviets, in the oval office</a:t>
            </a:r>
            <a:r>
              <a:rPr lang="en-US" sz="1200" dirty="0">
                <a:solidFill>
                  <a:srgbClr val="FFFFFF"/>
                </a:solidFill>
                <a:latin typeface="Times New Roman"/>
                <a:cs typeface="+mn-cs"/>
              </a:rPr>
              <a:t>. 1/27/88. </a:t>
            </a:r>
            <a:r>
              <a:rPr lang="en-US" sz="500" dirty="0">
                <a:solidFill>
                  <a:srgbClr val="FFFFFF"/>
                </a:solidFill>
                <a:latin typeface="Times New Roman"/>
                <a:cs typeface="+mn-cs"/>
                <a:hlinkClick r:id="rId3"/>
              </a:rPr>
              <a:t>https://</a:t>
            </a:r>
            <a:r>
              <a:rPr lang="en-US" sz="500" dirty="0" smtClean="0">
                <a:solidFill>
                  <a:srgbClr val="FFFFFF"/>
                </a:solidFill>
                <a:latin typeface="Times New Roman"/>
                <a:cs typeface="+mn-cs"/>
                <a:hlinkClick r:id="rId3"/>
              </a:rPr>
              <a:t>reaganlibrary.archives.gov/archives/photographs/atwork.html</a:t>
            </a:r>
            <a:r>
              <a:rPr lang="en-US" sz="500" dirty="0" smtClean="0">
                <a:solidFill>
                  <a:srgbClr val="FFFFFF"/>
                </a:solidFill>
                <a:latin typeface="Times New Roman"/>
                <a:cs typeface="+mn-cs"/>
              </a:rPr>
              <a:t> </a:t>
            </a:r>
            <a:endParaRPr lang="en-US" sz="500" dirty="0">
              <a:solidFill>
                <a:srgbClr val="FFFFFF"/>
              </a:solidFill>
              <a:latin typeface="Times New Roman"/>
              <a:cs typeface="+mn-cs"/>
            </a:endParaRPr>
          </a:p>
        </p:txBody>
      </p:sp>
      <p:sp>
        <p:nvSpPr>
          <p:cNvPr id="7" name="Rectangle 6"/>
          <p:cNvSpPr/>
          <p:nvPr/>
        </p:nvSpPr>
        <p:spPr>
          <a:xfrm>
            <a:off x="-13082" y="1981200"/>
            <a:ext cx="6185283" cy="4924425"/>
          </a:xfrm>
          <a:prstGeom prst="rect">
            <a:avLst/>
          </a:prstGeom>
        </p:spPr>
        <p:txBody>
          <a:bodyPr wrap="square">
            <a:spAutoFit/>
          </a:bodyPr>
          <a:lstStyle/>
          <a:p>
            <a:r>
              <a:rPr lang="en-US" altLang="en-US" sz="1600" dirty="0" smtClean="0">
                <a:solidFill>
                  <a:srgbClr val="FFFFFF"/>
                </a:solidFill>
                <a:latin typeface="Times New Roman"/>
                <a:cs typeface="Arial" pitchFamily="34" charset="0"/>
              </a:rPr>
              <a:t>US </a:t>
            </a:r>
            <a:r>
              <a:rPr lang="en-US" altLang="en-US" sz="1600" dirty="0">
                <a:solidFill>
                  <a:srgbClr val="FFFFFF"/>
                </a:solidFill>
                <a:latin typeface="Times New Roman"/>
                <a:cs typeface="Arial" pitchFamily="34" charset="0"/>
              </a:rPr>
              <a:t>Secretary of State George </a:t>
            </a:r>
            <a:r>
              <a:rPr lang="en-US" altLang="en-US" sz="1600" dirty="0" smtClean="0">
                <a:solidFill>
                  <a:srgbClr val="FFFFFF"/>
                </a:solidFill>
                <a:latin typeface="Times New Roman"/>
                <a:cs typeface="Arial" pitchFamily="34" charset="0"/>
              </a:rPr>
              <a:t>Shultz </a:t>
            </a:r>
            <a:r>
              <a:rPr lang="en-US" altLang="en-US" sz="1600" dirty="0">
                <a:solidFill>
                  <a:srgbClr val="FFFFFF"/>
                </a:solidFill>
                <a:latin typeface="Times New Roman"/>
                <a:cs typeface="Arial" pitchFamily="34" charset="0"/>
              </a:rPr>
              <a:t>wrote that Ronald Reagan put </a:t>
            </a:r>
            <a:r>
              <a:rPr lang="en-US" altLang="en-US" sz="1600" b="1" dirty="0">
                <a:solidFill>
                  <a:srgbClr val="FFFFFF"/>
                </a:solidFill>
                <a:latin typeface="Times New Roman"/>
                <a:cs typeface="Arial" pitchFamily="34" charset="0"/>
              </a:rPr>
              <a:t>“</a:t>
            </a:r>
            <a:r>
              <a:rPr lang="en-US" altLang="en-US" sz="1600" b="1" dirty="0">
                <a:solidFill>
                  <a:srgbClr val="FFFF00"/>
                </a:solidFill>
                <a:latin typeface="Times New Roman"/>
                <a:cs typeface="Arial" pitchFamily="34" charset="0"/>
              </a:rPr>
              <a:t>Soviet Jewry at the top of his agenda</a:t>
            </a:r>
            <a:r>
              <a:rPr lang="en-US" altLang="en-US" sz="1600" b="1" dirty="0">
                <a:solidFill>
                  <a:srgbClr val="FFFFFF"/>
                </a:solidFill>
                <a:latin typeface="Times New Roman"/>
                <a:cs typeface="Arial" pitchFamily="34" charset="0"/>
              </a:rPr>
              <a:t>”---</a:t>
            </a:r>
            <a:r>
              <a:rPr lang="en-US" altLang="en-US" sz="1600" i="1" dirty="0">
                <a:solidFill>
                  <a:srgbClr val="FFFFFF"/>
                </a:solidFill>
                <a:latin typeface="Times New Roman"/>
                <a:cs typeface="Arial" pitchFamily="34" charset="0"/>
              </a:rPr>
              <a:t>The Jewish Movement in the Soviet Union</a:t>
            </a:r>
            <a:r>
              <a:rPr lang="en-US" altLang="en-US" sz="1600" b="1" dirty="0">
                <a:solidFill>
                  <a:srgbClr val="FFFFFF"/>
                </a:solidFill>
                <a:latin typeface="Times New Roman"/>
                <a:cs typeface="Arial" pitchFamily="34" charset="0"/>
              </a:rPr>
              <a:t>, </a:t>
            </a:r>
            <a:r>
              <a:rPr lang="en-US" altLang="en-US" sz="1600" dirty="0">
                <a:solidFill>
                  <a:srgbClr val="FFFFFF"/>
                </a:solidFill>
                <a:latin typeface="Times New Roman"/>
                <a:cs typeface="Arial" pitchFamily="34" charset="0"/>
              </a:rPr>
              <a:t>p. 420</a:t>
            </a:r>
            <a:r>
              <a:rPr lang="en-US" altLang="en-US" sz="1600" dirty="0" smtClean="0">
                <a:solidFill>
                  <a:srgbClr val="FFFFFF"/>
                </a:solidFill>
                <a:latin typeface="Times New Roman"/>
                <a:cs typeface="Arial" pitchFamily="34" charset="0"/>
              </a:rPr>
              <a:t>.</a:t>
            </a:r>
          </a:p>
          <a:p>
            <a:r>
              <a:rPr lang="en-US" altLang="en-US" sz="1600" b="1" dirty="0" smtClean="0">
                <a:solidFill>
                  <a:srgbClr val="FFFF00"/>
                </a:solidFill>
                <a:latin typeface="Times New Roman"/>
                <a:cs typeface="Arial" pitchFamily="34" charset="0"/>
              </a:rPr>
              <a:t>“</a:t>
            </a:r>
            <a:r>
              <a:rPr lang="en-US" altLang="en-US" sz="1600" b="1" dirty="0">
                <a:solidFill>
                  <a:srgbClr val="FFFF00"/>
                </a:solidFill>
                <a:latin typeface="Times New Roman"/>
                <a:cs typeface="Arial" pitchFamily="34" charset="0"/>
              </a:rPr>
              <a:t>Statement on the International Day of Concern for Soviet Jews, March 15, </a:t>
            </a:r>
            <a:r>
              <a:rPr lang="en-US" altLang="en-US" sz="1600" b="1" dirty="0" smtClean="0">
                <a:solidFill>
                  <a:srgbClr val="FFFF00"/>
                </a:solidFill>
                <a:latin typeface="Times New Roman"/>
                <a:cs typeface="Arial" pitchFamily="34" charset="0"/>
              </a:rPr>
              <a:t>1984:  </a:t>
            </a:r>
            <a:r>
              <a:rPr lang="en-US" altLang="en-US" sz="1600" dirty="0" smtClean="0">
                <a:solidFill>
                  <a:srgbClr val="FFFF00"/>
                </a:solidFill>
                <a:latin typeface="Times New Roman"/>
                <a:cs typeface="Arial" pitchFamily="34" charset="0"/>
              </a:rPr>
              <a:t>…</a:t>
            </a:r>
            <a:r>
              <a:rPr lang="en-US" altLang="en-US" sz="1600" dirty="0">
                <a:solidFill>
                  <a:srgbClr val="FFFF00"/>
                </a:solidFill>
                <a:latin typeface="Times New Roman"/>
                <a:cs typeface="Arial" pitchFamily="34" charset="0"/>
              </a:rPr>
              <a:t>The United States Government </a:t>
            </a:r>
            <a:r>
              <a:rPr lang="en-US" altLang="en-US" sz="1600" dirty="0" smtClean="0">
                <a:solidFill>
                  <a:srgbClr val="FFFF00"/>
                </a:solidFill>
                <a:latin typeface="Times New Roman"/>
                <a:cs typeface="Arial" pitchFamily="34" charset="0"/>
              </a:rPr>
              <a:t>[…] actively </a:t>
            </a:r>
            <a:r>
              <a:rPr lang="en-US" altLang="en-US" sz="1600" dirty="0">
                <a:solidFill>
                  <a:srgbClr val="FFFF00"/>
                </a:solidFill>
                <a:latin typeface="Times New Roman"/>
                <a:cs typeface="Arial" pitchFamily="34" charset="0"/>
              </a:rPr>
              <a:t>supported the right of Soviet Jews </a:t>
            </a:r>
            <a:r>
              <a:rPr lang="en-US" altLang="en-US" sz="1600" dirty="0" smtClean="0">
                <a:solidFill>
                  <a:srgbClr val="FFFF00"/>
                </a:solidFill>
                <a:latin typeface="Times New Roman"/>
                <a:cs typeface="Arial" pitchFamily="34" charset="0"/>
              </a:rPr>
              <a:t>[…] to </a:t>
            </a:r>
            <a:r>
              <a:rPr lang="en-US" altLang="en-US" sz="1600" dirty="0">
                <a:solidFill>
                  <a:srgbClr val="FFFF00"/>
                </a:solidFill>
                <a:latin typeface="Times New Roman"/>
                <a:cs typeface="Arial" pitchFamily="34" charset="0"/>
              </a:rPr>
              <a:t>emigrate from the U.S.S.R. if they so </a:t>
            </a:r>
            <a:r>
              <a:rPr lang="en-US" altLang="en-US" sz="1600" dirty="0" smtClean="0">
                <a:solidFill>
                  <a:srgbClr val="FFFF00"/>
                </a:solidFill>
                <a:latin typeface="Times New Roman"/>
                <a:cs typeface="Arial" pitchFamily="34" charset="0"/>
              </a:rPr>
              <a:t>choose.” </a:t>
            </a:r>
            <a:r>
              <a:rPr lang="en-US" altLang="en-US" sz="1000" dirty="0">
                <a:solidFill>
                  <a:srgbClr val="FFFF00"/>
                </a:solidFill>
                <a:latin typeface="Times New Roman"/>
                <a:cs typeface="Arial" pitchFamily="34" charset="0"/>
                <a:hlinkClick r:id="rId6"/>
              </a:rPr>
              <a:t>https://</a:t>
            </a:r>
            <a:r>
              <a:rPr lang="en-US" altLang="en-US" sz="1000" dirty="0" smtClean="0">
                <a:solidFill>
                  <a:srgbClr val="FFFF00"/>
                </a:solidFill>
                <a:latin typeface="Times New Roman"/>
                <a:cs typeface="Arial" pitchFamily="34" charset="0"/>
                <a:hlinkClick r:id="rId6"/>
              </a:rPr>
              <a:t>reaganlibrary.archives.gov/archives/speeches/1984/84mar.htm</a:t>
            </a:r>
            <a:r>
              <a:rPr lang="en-US" altLang="en-US" sz="1000" dirty="0" smtClean="0">
                <a:solidFill>
                  <a:srgbClr val="FFFF00"/>
                </a:solidFill>
                <a:latin typeface="Times New Roman"/>
                <a:cs typeface="Arial" pitchFamily="34" charset="0"/>
              </a:rPr>
              <a:t> </a:t>
            </a:r>
          </a:p>
          <a:p>
            <a:r>
              <a:rPr lang="en-US" altLang="en-US" sz="1300" dirty="0" smtClean="0">
                <a:solidFill>
                  <a:srgbClr val="FFFF00"/>
                </a:solidFill>
                <a:latin typeface="Times New Roman"/>
                <a:cs typeface="Arial" pitchFamily="34" charset="0"/>
              </a:rPr>
              <a:t>A </a:t>
            </a:r>
            <a:r>
              <a:rPr lang="en-US" altLang="en-US" sz="1300" dirty="0">
                <a:solidFill>
                  <a:srgbClr val="FFFF00"/>
                </a:solidFill>
                <a:latin typeface="Times New Roman"/>
                <a:cs typeface="Arial" pitchFamily="34" charset="0"/>
              </a:rPr>
              <a:t>specially equipped C-141 </a:t>
            </a:r>
            <a:r>
              <a:rPr lang="en-US" altLang="en-US" sz="1300" dirty="0" err="1">
                <a:solidFill>
                  <a:srgbClr val="FFFF00"/>
                </a:solidFill>
                <a:latin typeface="Times New Roman"/>
                <a:cs typeface="Arial" pitchFamily="34" charset="0"/>
              </a:rPr>
              <a:t>Starlifter</a:t>
            </a:r>
            <a:r>
              <a:rPr lang="en-US" altLang="en-US" sz="1300" dirty="0">
                <a:solidFill>
                  <a:srgbClr val="FFFF00"/>
                </a:solidFill>
                <a:latin typeface="Times New Roman"/>
                <a:cs typeface="Arial" pitchFamily="34" charset="0"/>
              </a:rPr>
              <a:t> transport carrying William Casey touched down at a military air base south of Islamabad in October 1984 for a secret visit by the CIA director to plan strategy for the war against Soviet forces in Afghanistan. Helicopters lifted Casey to three secret training camps near the Afghan border, where he watched </a:t>
            </a:r>
            <a:r>
              <a:rPr lang="en-US" altLang="en-US" sz="1300" dirty="0" err="1">
                <a:solidFill>
                  <a:srgbClr val="FFFF00"/>
                </a:solidFill>
                <a:latin typeface="Times New Roman"/>
                <a:cs typeface="Arial" pitchFamily="34" charset="0"/>
              </a:rPr>
              <a:t>mujaheddin</a:t>
            </a:r>
            <a:r>
              <a:rPr lang="en-US" altLang="en-US" sz="1300" dirty="0">
                <a:solidFill>
                  <a:srgbClr val="FFFF00"/>
                </a:solidFill>
                <a:latin typeface="Times New Roman"/>
                <a:cs typeface="Arial" pitchFamily="34" charset="0"/>
              </a:rPr>
              <a:t> rebels fire heavy weapons and learn to make bombs with CIA-supplied plastic explosives and detonators... Casey wanted to ship subversive propaganda through Afghanistan to the Soviet Union's predominantly Muslim southern republics. The Pakistanis agreed, and the CIA soon supplied thousands of Korans," </a:t>
            </a:r>
            <a:r>
              <a:rPr lang="en-US" altLang="en-US" sz="1300" dirty="0">
                <a:solidFill>
                  <a:srgbClr val="FFFFFF"/>
                </a:solidFill>
                <a:latin typeface="Times New Roman"/>
                <a:cs typeface="Arial" pitchFamily="34" charset="0"/>
              </a:rPr>
              <a:t>The Washington Post, 7/19/1992, </a:t>
            </a:r>
            <a:r>
              <a:rPr lang="en-US" altLang="en-US" sz="800" dirty="0">
                <a:solidFill>
                  <a:srgbClr val="FFFFFF"/>
                </a:solidFill>
                <a:latin typeface="Times New Roman"/>
                <a:cs typeface="Arial" pitchFamily="34" charset="0"/>
                <a:hlinkClick r:id="rId7"/>
              </a:rPr>
              <a:t>http://</a:t>
            </a:r>
            <a:r>
              <a:rPr lang="en-US" altLang="en-US" sz="800" dirty="0" smtClean="0">
                <a:solidFill>
                  <a:srgbClr val="FFFFFF"/>
                </a:solidFill>
                <a:latin typeface="Times New Roman"/>
                <a:cs typeface="Arial" pitchFamily="34" charset="0"/>
                <a:hlinkClick r:id="rId7"/>
              </a:rPr>
              <a:t>www.globalissues.org/article/258/anatomy-of-a-victory-cias-covert-afghan-war</a:t>
            </a:r>
            <a:endParaRPr lang="en-US" altLang="en-US" sz="800" dirty="0" smtClean="0">
              <a:solidFill>
                <a:srgbClr val="FFFFFF"/>
              </a:solidFill>
              <a:latin typeface="Times New Roman"/>
              <a:cs typeface="Arial" pitchFamily="34" charset="0"/>
            </a:endParaRPr>
          </a:p>
          <a:p>
            <a:r>
              <a:rPr lang="en-US" altLang="en-US" sz="800" dirty="0" smtClean="0">
                <a:solidFill>
                  <a:srgbClr val="FFFFFF"/>
                </a:solidFill>
                <a:latin typeface="Times New Roman"/>
                <a:cs typeface="Arial" pitchFamily="34" charset="0"/>
              </a:rPr>
              <a:t> </a:t>
            </a:r>
          </a:p>
          <a:p>
            <a:r>
              <a:rPr lang="en-US" altLang="en-US" sz="1300" b="1" dirty="0" smtClean="0">
                <a:solidFill>
                  <a:srgbClr val="FFFF00"/>
                </a:solidFill>
                <a:latin typeface="Times New Roman"/>
                <a:cs typeface="Arial" pitchFamily="34" charset="0"/>
              </a:rPr>
              <a:t>President </a:t>
            </a:r>
            <a:r>
              <a:rPr lang="en-US" altLang="en-US" sz="1300" b="1" dirty="0">
                <a:solidFill>
                  <a:srgbClr val="FFFF00"/>
                </a:solidFill>
                <a:latin typeface="Times New Roman"/>
                <a:cs typeface="Arial" pitchFamily="34" charset="0"/>
              </a:rPr>
              <a:t>Reagan nominated Jewish Neoconservative Paul D. Wolfowitz to be an Assistant Secretary of State</a:t>
            </a:r>
            <a:r>
              <a:rPr lang="en-US" altLang="en-US" sz="1300" dirty="0">
                <a:solidFill>
                  <a:srgbClr val="FFFFFF"/>
                </a:solidFill>
                <a:latin typeface="Times New Roman"/>
                <a:cs typeface="Arial" pitchFamily="34" charset="0"/>
              </a:rPr>
              <a:t>, October 28, </a:t>
            </a:r>
            <a:r>
              <a:rPr lang="en-US" altLang="en-US" sz="1300" dirty="0" smtClean="0">
                <a:solidFill>
                  <a:srgbClr val="FFFFFF"/>
                </a:solidFill>
                <a:latin typeface="Times New Roman"/>
                <a:cs typeface="Arial" pitchFamily="34" charset="0"/>
              </a:rPr>
              <a:t>1982 (Wolfowitz was the actual </a:t>
            </a:r>
            <a:r>
              <a:rPr lang="en-US" altLang="en-US" sz="1300" dirty="0" smtClean="0">
                <a:solidFill>
                  <a:srgbClr val="FFFF00"/>
                </a:solidFill>
                <a:latin typeface="Times New Roman"/>
                <a:cs typeface="Arial" pitchFamily="34" charset="0"/>
              </a:rPr>
              <a:t>architect of the Iraq war of 2003 </a:t>
            </a:r>
            <a:r>
              <a:rPr lang="en-US" altLang="en-US" sz="1300" dirty="0" smtClean="0">
                <a:solidFill>
                  <a:srgbClr val="FFFFFF"/>
                </a:solidFill>
                <a:latin typeface="Times New Roman"/>
                <a:cs typeface="Arial" pitchFamily="34" charset="0"/>
              </a:rPr>
              <a:t>when he was </a:t>
            </a:r>
            <a:r>
              <a:rPr lang="en-US" altLang="en-US" sz="1300" b="1" dirty="0" smtClean="0">
                <a:solidFill>
                  <a:srgbClr val="FFFF00"/>
                </a:solidFill>
                <a:latin typeface="Times New Roman"/>
                <a:cs typeface="Arial" pitchFamily="34" charset="0"/>
              </a:rPr>
              <a:t>Deputy Secretary of Defense</a:t>
            </a:r>
            <a:r>
              <a:rPr lang="en-US" altLang="en-US" sz="1300" dirty="0" smtClean="0">
                <a:solidFill>
                  <a:srgbClr val="FFFFFF"/>
                </a:solidFill>
                <a:latin typeface="Times New Roman"/>
                <a:cs typeface="Arial" pitchFamily="34" charset="0"/>
              </a:rPr>
              <a:t>)</a:t>
            </a:r>
          </a:p>
          <a:p>
            <a:endParaRPr lang="en-US" altLang="en-US" sz="200" dirty="0" smtClean="0">
              <a:solidFill>
                <a:srgbClr val="FFFFFF"/>
              </a:solidFill>
              <a:latin typeface="Times New Roman"/>
              <a:cs typeface="Arial" pitchFamily="34" charset="0"/>
            </a:endParaRPr>
          </a:p>
          <a:p>
            <a:r>
              <a:rPr lang="en-US" altLang="en-US" sz="1300" b="1" dirty="0">
                <a:solidFill>
                  <a:srgbClr val="FFFF00"/>
                </a:solidFill>
                <a:latin typeface="Times New Roman"/>
                <a:cs typeface="Arial" pitchFamily="34" charset="0"/>
              </a:rPr>
              <a:t>President Nixon was reported saying (in the Nixon-era Oval Office tapes released by the Nixon Library) that the United States “can’t blow up the world because of it [the emigration of Jews from the Soviet Union].”---</a:t>
            </a:r>
            <a:r>
              <a:rPr lang="en-US" altLang="en-US" sz="1300" dirty="0">
                <a:solidFill>
                  <a:srgbClr val="FFFFFF"/>
                </a:solidFill>
                <a:latin typeface="Times New Roman"/>
                <a:cs typeface="Arial" pitchFamily="34" charset="0"/>
              </a:rPr>
              <a:t>JTA, 12/13/2010, </a:t>
            </a:r>
            <a:r>
              <a:rPr lang="en-US" altLang="en-US" sz="800" dirty="0">
                <a:solidFill>
                  <a:srgbClr val="FFFFFF"/>
                </a:solidFill>
                <a:latin typeface="Times New Roman"/>
                <a:cs typeface="Arial" pitchFamily="34" charset="0"/>
                <a:hlinkClick r:id="rId8"/>
              </a:rPr>
              <a:t>http://blogs.jta.org/politics</a:t>
            </a:r>
            <a:r>
              <a:rPr lang="en-US" altLang="en-US" sz="800" dirty="0" smtClean="0">
                <a:solidFill>
                  <a:srgbClr val="FFFFFF"/>
                </a:solidFill>
                <a:latin typeface="Times New Roman"/>
                <a:cs typeface="Arial" pitchFamily="34" charset="0"/>
                <a:hlinkClick r:id="rId8"/>
              </a:rPr>
              <a:t>/</a:t>
            </a:r>
            <a:r>
              <a:rPr lang="en-US" altLang="en-US" sz="800" dirty="0" smtClean="0">
                <a:solidFill>
                  <a:srgbClr val="FFFFFF"/>
                </a:solidFill>
                <a:latin typeface="Times New Roman"/>
                <a:cs typeface="Arial" pitchFamily="34" charset="0"/>
              </a:rPr>
              <a:t> </a:t>
            </a:r>
            <a:endParaRPr lang="en-US" altLang="en-US" sz="800" dirty="0">
              <a:solidFill>
                <a:srgbClr val="FFFFFF"/>
              </a:solidFill>
              <a:latin typeface="Times New Roman"/>
              <a:cs typeface="Arial" pitchFamily="34" charset="0"/>
            </a:endParaRPr>
          </a:p>
        </p:txBody>
      </p:sp>
      <p:cxnSp>
        <p:nvCxnSpPr>
          <p:cNvPr id="11" name="Straight Connector 10"/>
          <p:cNvCxnSpPr/>
          <p:nvPr/>
        </p:nvCxnSpPr>
        <p:spPr bwMode="auto">
          <a:xfrm>
            <a:off x="-27296" y="1981200"/>
            <a:ext cx="619949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6172201" y="685800"/>
            <a:ext cx="0" cy="61722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27432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0" y="37338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13081" y="5486400"/>
            <a:ext cx="618528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0" y="61722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0" y="685800"/>
            <a:ext cx="0" cy="61722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062497942"/>
      </p:ext>
    </p:extLst>
  </p:cSld>
  <p:clrMapOvr>
    <a:masterClrMapping/>
  </p:clrMapOvr>
  <p:timing>
    <p:tnLst>
      <p:par>
        <p:cTn id="1" dur="indefinite" restart="never" nodeType="tmRoot"/>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TextBox 1"/>
          <p:cNvSpPr txBox="1">
            <a:spLocks noChangeArrowheads="1"/>
          </p:cNvSpPr>
          <p:nvPr/>
        </p:nvSpPr>
        <p:spPr bwMode="auto">
          <a:xfrm>
            <a:off x="0" y="0"/>
            <a:ext cx="9144000" cy="7078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3500" b="1" i="0" u="none" strike="noStrike" kern="1200" cap="none" spc="0" normalizeH="0" baseline="0" noProof="0" dirty="0" smtClean="0">
                <a:ln>
                  <a:noFill/>
                </a:ln>
                <a:solidFill>
                  <a:srgbClr val="FFFF00"/>
                </a:solidFill>
                <a:effectLst/>
                <a:uLnTx/>
                <a:uFillTx/>
                <a:latin typeface="Times New Roman" pitchFamily="18" charset="0"/>
                <a:ea typeface="+mn-ea"/>
                <a:cs typeface="+mn-cs"/>
              </a:rPr>
              <a:t>On CIA mission and CIA Afghan covert action</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smtClean="0">
                <a:ln>
                  <a:noFill/>
                </a:ln>
                <a:solidFill>
                  <a:srgbClr val="FFFF00"/>
                </a:solidFill>
                <a:effectLst/>
                <a:uLnTx/>
                <a:uFillTx/>
                <a:latin typeface="Times New Roman" pitchFamily="18" charset="0"/>
                <a:ea typeface="+mn-ea"/>
                <a:cs typeface="+mn-cs"/>
              </a:rPr>
              <a:t>CIA </a:t>
            </a:r>
            <a:r>
              <a:rPr kumimoji="0" lang="en-US" altLang="en-US" sz="1800" b="1" i="0" u="none" strike="noStrike" kern="1200" cap="none" spc="0" normalizeH="0" baseline="0" noProof="0" dirty="0">
                <a:ln>
                  <a:noFill/>
                </a:ln>
                <a:solidFill>
                  <a:srgbClr val="FFFF00"/>
                </a:solidFill>
                <a:effectLst/>
                <a:uLnTx/>
                <a:uFillTx/>
                <a:latin typeface="Times New Roman" pitchFamily="18" charset="0"/>
                <a:ea typeface="+mn-ea"/>
                <a:cs typeface="+mn-cs"/>
              </a:rPr>
              <a:t>Mission involves "conducting effective covert action as directed by the </a:t>
            </a:r>
            <a:r>
              <a:rPr kumimoji="0" lang="en-US" altLang="en-US" sz="1800" b="1" i="0" u="none" strike="noStrike" kern="1200" cap="none" spc="0" normalizeH="0" baseline="0" noProof="0" dirty="0" smtClean="0">
                <a:ln>
                  <a:noFill/>
                </a:ln>
                <a:solidFill>
                  <a:srgbClr val="FFFF00"/>
                </a:solidFill>
                <a:effectLst/>
                <a:uLnTx/>
                <a:uFillTx/>
                <a:latin typeface="Times New Roman" pitchFamily="18" charset="0"/>
                <a:ea typeface="+mn-ea"/>
                <a:cs typeface="+mn-cs"/>
              </a:rPr>
              <a:t>President</a:t>
            </a: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CIA</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mn-cs"/>
              </a:rPr>
              <a:t>, Posted: Apr 04, 2007 03:54 </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PM, Last </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mn-cs"/>
              </a:rPr>
              <a:t>Updated: Mar 24, 2016 12:17 </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PM</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2"/>
              </a:rPr>
              <a:t>https://</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2"/>
              </a:rPr>
              <a:t>www.cia.gov/about-cia/cia-vision-mission-values</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“Generally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speaking, covert actions are activities that the CIA might undertake in other countries to accomplish a US foreign policy objective without the hand of the US government becoming known or apparent to the outside world</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Thus, it is something different from “collection”: it is doing something in another country beyond merely gathering information. The Agency might use the same people for both kinds of activity, but functionally, the Agency and the Congress have treated these roles differently</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a:t>
            </a:r>
            <a:endPar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CIA,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mn-cs"/>
              </a:rPr>
              <a:t>OVERSIGHT OF COVERT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ACTION,</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mn-cs"/>
                <a:hlinkClick r:id="rId3"/>
              </a:rPr>
              <a:t>https://</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mn-cs"/>
                <a:hlinkClick r:id="rId3"/>
              </a:rPr>
              <a:t>www.cia.gov/library/center-for-the-study-of-intelligence/csi-publications/books-and-monographs/agency-and-the-hill/12-The%20Agency%20and%20the%20Hill_Part2-Chapter9.pdf</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a:t>
            </a:r>
            <a:endPar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The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three monotheistic religions in the area have in common a repugnance to the atheism of communist doctrine and this factor could become an important asset in promoting Western objectives in the area [p.4].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mn-cs"/>
              </a:rPr>
              <a:t>Annex to NSC 129, Top Secret Security, April 7, 1952,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4"/>
              </a:rPr>
              <a:t>https://</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4"/>
              </a:rPr>
              <a:t>nsarchive2.gwu.edu/NSAEBB/NSAEBB78/propaganda%20059.pdf</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endPar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Following the Iranian revolution and the </a:t>
            </a: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mn-cs"/>
              </a:rPr>
              <a:t>Soviet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military intervention in Afghanistan in December 1979, </a:t>
            </a: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mn-cs"/>
              </a:rPr>
              <a:t>United States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President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Carter signed a covert action finding in January 1980 authorizing the CIA to equip Afghan tribal resistance forces (collectively known as the </a:t>
            </a: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mn-cs"/>
              </a:rPr>
              <a:t>mujahedin</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 with weapons. To keep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US involvement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secret, the operation would acquire Soviet weapons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through countries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like China and Egypt and transport them to the resistance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forces through </a:t>
            </a: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mn-cs"/>
              </a:rPr>
              <a:t>Pakistan</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In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mn-cs"/>
              </a:rPr>
              <a:t>1981 the new Reagan administration began to increase the funding of the Afghan program and </a:t>
            </a: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mn-cs"/>
              </a:rPr>
              <a:t>Saudi Arabia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matched US funding.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mn-cs"/>
              </a:rPr>
              <a:t>CIA, Afghanistan: 1979–87,</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mn-cs"/>
                <a:hlinkClick r:id="rId3"/>
              </a:rPr>
              <a:t>https://</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mn-cs"/>
                <a:hlinkClick r:id="rId3"/>
              </a:rPr>
              <a:t>www.cia.gov/library/center-for-the-study-of-intelligence/csi-publications/books-and-monographs/agency-and-the-hill/12-The%20Agency%20and%20the%20Hill_Part2-Chapter9.pdf</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mn-cs"/>
              </a:rPr>
              <a:t>CIA </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ramping up covert training program for moderate Syrian rebels</a:t>
            </a:r>
            <a:r>
              <a:rPr kumimoji="0" lang="en-US" altLang="en-US" sz="1800" b="1" i="0" u="none" strike="noStrike" kern="1200" cap="none" spc="0" normalizeH="0" baseline="0" noProof="0" dirty="0">
                <a:ln>
                  <a:noFill/>
                </a:ln>
                <a:solidFill>
                  <a:srgbClr val="FFFF00"/>
                </a:solidFill>
                <a:effectLst/>
                <a:uLnTx/>
                <a:uFillTx/>
                <a:latin typeface="Times New Roman" pitchFamily="18" charset="0"/>
                <a:ea typeface="+mn-ea"/>
                <a:cs typeface="+mn-cs"/>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mn-cs"/>
              </a:rPr>
              <a:t>The Washington Post, 10/2/2013</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mn-cs"/>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mn-cs"/>
                <a:hlinkClick r:id="rId5"/>
              </a:rPr>
              <a:t>https://</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mn-cs"/>
                <a:hlinkClick r:id="rId5"/>
              </a:rPr>
              <a:t>www.washingtonpost.com/world/national-security/cia-ramping-up-covert-training-program-for-moderate-syrian-rebels/2013/10/02/a0bba084-2af6-11e3-8ade-a1f23cda135e_story.html</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mn-cs"/>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Known and documented, Al Qaeda affiliated entities have been used by US-NATO in numerous conflicts as 'intelligence assets' since the heyday of the Soviet-Afghan war. In Syria, the Al </a:t>
            </a:r>
            <a:r>
              <a:rPr kumimoji="0" lang="en-US" altLang="en-US" sz="1800" b="0" i="0" u="none" strike="noStrike" kern="1200" cap="none" spc="0" normalizeH="0" baseline="0" noProof="0" dirty="0" err="1">
                <a:ln>
                  <a:noFill/>
                </a:ln>
                <a:solidFill>
                  <a:srgbClr val="FFFF00"/>
                </a:solidFill>
                <a:effectLst/>
                <a:uLnTx/>
                <a:uFillTx/>
                <a:latin typeface="Times New Roman" pitchFamily="18" charset="0"/>
                <a:ea typeface="+mn-ea"/>
                <a:cs typeface="+mn-cs"/>
              </a:rPr>
              <a:t>Nusrah</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mn-cs"/>
              </a:rPr>
              <a:t> and ISIS rebels are the foot-soldiers of the Western military alliance, which in turn oversees and controls the recruitment and training of paramilitary forces."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mn-cs"/>
              </a:rPr>
              <a:t>Published by Global Research in July 2014 and republished on 12/24/2017,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6"/>
              </a:rPr>
              <a:t>https://</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6"/>
              </a:rPr>
              <a:t>www.globalresearch.ca/the-islamic-state-caliphate-project-and-the-global-war-on-terrorism/5389530</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mn-cs"/>
            </a:endParaRPr>
          </a:p>
        </p:txBody>
      </p:sp>
      <p:cxnSp>
        <p:nvCxnSpPr>
          <p:cNvPr id="5" name="Straight Connector 4"/>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3352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2590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1143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5410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682510945"/>
      </p:ext>
    </p:extLst>
  </p:cSld>
  <p:clrMapOvr>
    <a:masterClrMapping/>
  </p:clrMapOvr>
  <p:timing>
    <p:tnLst>
      <p:par>
        <p:cTn id="1" dur="indefinite" restart="never" nodeType="tmRoot"/>
      </p:par>
    </p:tn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1"/>
          <p:cNvSpPr>
            <a:spLocks noChangeArrowheads="1"/>
          </p:cNvSpPr>
          <p:nvPr/>
        </p:nvSpPr>
        <p:spPr bwMode="auto">
          <a:xfrm>
            <a:off x="4822825" y="0"/>
            <a:ext cx="4313238"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200" dirty="0"/>
              <a:t>In this book </a:t>
            </a:r>
            <a:r>
              <a:rPr lang="en-US" altLang="en-US" sz="2200" b="1" i="1" dirty="0">
                <a:solidFill>
                  <a:schemeClr val="tx2"/>
                </a:solidFill>
              </a:rPr>
              <a:t>Stealth PACs: How Israel’s American Lobby Seeks to Control U.S. Middle East Policy </a:t>
            </a:r>
            <a:r>
              <a:rPr lang="en-US" altLang="en-US" sz="2200" dirty="0"/>
              <a:t>(1990), Richard Curtiss listed 114 pro-Israel PACs (political action committees) active during the 1978-1988 election cycles. Out of </a:t>
            </a:r>
            <a:r>
              <a:rPr lang="en-US" altLang="en-US" sz="2200" dirty="0" err="1"/>
              <a:t>th</a:t>
            </a:r>
            <a:r>
              <a:rPr lang="en-US" altLang="en-US" sz="2200" dirty="0"/>
              <a:t> 114 PACs only two (Women’s Pro-Israel National PAC and Jewish Republican PAC, both in the District of Columbia) are listed under names that indicate their pro-Israel affiliation. The remaining 112 are stealth PACs whose names vary from Hollywood Women’s Political Committee (California) and Desert Caucus (Arizona) to Tennesseans for a Better Government (Tennessee) and Delaware Valley (Pennsylvania). </a:t>
            </a:r>
          </a:p>
        </p:txBody>
      </p:sp>
      <p:pic>
        <p:nvPicPr>
          <p:cNvPr id="317443" name="Picture 2" descr="http://ecx.images-amazon.com/images/I/514FG1TcUcL._SY3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22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8466" name="Picture 2" descr="Ex-US President Jimmy Carter (Image: Hay-on-Wye festiv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21650" y="0"/>
            <a:ext cx="10128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8467" name="Rectangle 3"/>
          <p:cNvSpPr>
            <a:spLocks noChangeArrowheads="1"/>
          </p:cNvSpPr>
          <p:nvPr/>
        </p:nvSpPr>
        <p:spPr bwMode="auto">
          <a:xfrm>
            <a:off x="0" y="3271838"/>
            <a:ext cx="327660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300"/>
          </a:p>
        </p:txBody>
      </p:sp>
      <p:sp>
        <p:nvSpPr>
          <p:cNvPr id="233476" name="Rectangle 6"/>
          <p:cNvSpPr>
            <a:spLocks noChangeArrowheads="1"/>
          </p:cNvSpPr>
          <p:nvPr/>
        </p:nvSpPr>
        <p:spPr bwMode="auto">
          <a:xfrm>
            <a:off x="28575" y="0"/>
            <a:ext cx="9105900" cy="187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4800" b="1" dirty="0">
                <a:solidFill>
                  <a:schemeClr val="tx2"/>
                </a:solidFill>
              </a:rPr>
              <a:t>Political Suicide</a:t>
            </a:r>
          </a:p>
          <a:p>
            <a:pPr>
              <a:defRPr/>
            </a:pPr>
            <a:r>
              <a:rPr lang="en-US" sz="1200" b="1" dirty="0"/>
              <a:t>“</a:t>
            </a:r>
            <a:r>
              <a:rPr lang="en-US" sz="1200" dirty="0"/>
              <a:t>It would be almost </a:t>
            </a:r>
            <a:r>
              <a:rPr lang="en-US" sz="1200" b="1" dirty="0">
                <a:solidFill>
                  <a:schemeClr val="tx2"/>
                </a:solidFill>
                <a:effectLst>
                  <a:outerShdw blurRad="38100" dist="38100" dir="2700000" algn="tl">
                    <a:srgbClr val="000000">
                      <a:alpha val="43137"/>
                    </a:srgbClr>
                  </a:outerShdw>
                </a:effectLst>
              </a:rPr>
              <a:t>politically suicidal</a:t>
            </a:r>
            <a:r>
              <a:rPr lang="en-US" sz="1200" b="1" dirty="0">
                <a:solidFill>
                  <a:schemeClr val="tx2"/>
                </a:solidFill>
              </a:rPr>
              <a:t> </a:t>
            </a:r>
            <a:r>
              <a:rPr lang="en-US" sz="1200" dirty="0"/>
              <a:t>for members of Congress to espouse a balanced position between Israel and Palestine, to suggest that Israel comply with international law or to speak in defense of justice or human rights for Palestinians. Very few would ever deign to visit the Palestinian cities of Ramallah, Nablus, Hebron, Gaza City or even Bethlehem and talk to the beleaguered residents. What is even more difficult to comprehend is why the editorial pages of the major newspapers and magazines in the United States exercise similar self-restraint, quite contrary to private assessments expressed quite forcefully by their correspondents in the Holy Land.</a:t>
            </a:r>
            <a:r>
              <a:rPr lang="en-US" sz="1200" b="1" dirty="0"/>
              <a:t>”— </a:t>
            </a:r>
            <a:r>
              <a:rPr lang="en-US" sz="1200" dirty="0">
                <a:solidFill>
                  <a:schemeClr val="tx2"/>
                </a:solidFill>
              </a:rPr>
              <a:t>President Jimmy Carter, 12/8/2006</a:t>
            </a:r>
            <a:r>
              <a:rPr lang="en-US" sz="1000" dirty="0">
                <a:solidFill>
                  <a:schemeClr val="tx2"/>
                </a:solidFill>
              </a:rPr>
              <a:t>,</a:t>
            </a:r>
            <a:r>
              <a:rPr lang="en-US" sz="800" dirty="0">
                <a:solidFill>
                  <a:schemeClr val="tx2"/>
                </a:solidFill>
              </a:rPr>
              <a:t> </a:t>
            </a:r>
            <a:r>
              <a:rPr lang="en-US" sz="800" dirty="0">
                <a:hlinkClick r:id="rId3"/>
              </a:rPr>
              <a:t>http://www.cartercenter.org/news/editorials_speeches/latimes_palestine_081206.html</a:t>
            </a:r>
            <a:endParaRPr lang="en-US" sz="800" dirty="0"/>
          </a:p>
        </p:txBody>
      </p:sp>
      <p:sp>
        <p:nvSpPr>
          <p:cNvPr id="2" name="Rectangle 1"/>
          <p:cNvSpPr/>
          <p:nvPr/>
        </p:nvSpPr>
        <p:spPr>
          <a:xfrm>
            <a:off x="0" y="1993900"/>
            <a:ext cx="9134475" cy="2555875"/>
          </a:xfrm>
          <a:prstGeom prst="rect">
            <a:avLst/>
          </a:prstGeom>
        </p:spPr>
        <p:txBody>
          <a:bodyPr>
            <a:spAutoFit/>
          </a:bodyPr>
          <a:lstStyle/>
          <a:p>
            <a:pPr>
              <a:defRPr/>
            </a:pPr>
            <a:r>
              <a:rPr lang="en-US" sz="4800" b="1" dirty="0">
                <a:solidFill>
                  <a:schemeClr val="tx2"/>
                </a:solidFill>
              </a:rPr>
              <a:t>Political Fear</a:t>
            </a:r>
          </a:p>
          <a:p>
            <a:pPr>
              <a:defRPr/>
            </a:pPr>
            <a:r>
              <a:rPr lang="en-US" sz="1200" dirty="0">
                <a:solidFill>
                  <a:srgbClr val="FFFFFF"/>
                </a:solidFill>
              </a:rPr>
              <a:t>“I can tell you from personal experience that, at least in the Congress, the support Israel has in that body is based completely on </a:t>
            </a:r>
            <a:r>
              <a:rPr lang="en-US" sz="1200" b="1" dirty="0">
                <a:solidFill>
                  <a:schemeClr val="tx2"/>
                </a:solidFill>
                <a:effectLst>
                  <a:outerShdw blurRad="38100" dist="38100" dir="2700000" algn="tl">
                    <a:srgbClr val="000000">
                      <a:alpha val="43137"/>
                    </a:srgbClr>
                  </a:outerShdw>
                </a:effectLst>
              </a:rPr>
              <a:t>political fear</a:t>
            </a:r>
            <a:r>
              <a:rPr lang="en-US" sz="1200" dirty="0">
                <a:solidFill>
                  <a:srgbClr val="FFFFFF"/>
                </a:solidFill>
              </a:rPr>
              <a:t>—fear of defeat by anyone who does not do what Israel wants done. I can also tell you that very few members of Congress—at least when I served there—have any affection for Israel or for its Lobby. What they have is contempt, but it is silenced by fear of being found out exactly how they feel. I've heard too many cloakroom conversations in which members of the Senate will voice their bitter feelings about how they're pushed around by the Lobby to think otherwise. In private one hears the dislike of Israel and the tactics of the Lobby, but not one of them is willing to risk the Lobby's animosity by making their feelings public… </a:t>
            </a:r>
            <a:r>
              <a:rPr lang="en-US" sz="1200" dirty="0"/>
              <a:t>if Congress is completely silent on the issue, the press will have no one to quote, which effectively silences the press as well…</a:t>
            </a:r>
            <a:r>
              <a:rPr lang="en-US" sz="1200" dirty="0">
                <a:solidFill>
                  <a:srgbClr val="FFFFFF"/>
                </a:solidFill>
              </a:rPr>
              <a:t> The Lobby's principal objectives are to keep money flowing from the U.S. treasury to Israel, requiring a docile Congress and a compliant administration.” </a:t>
            </a:r>
            <a:r>
              <a:rPr lang="en-US" sz="1200" dirty="0">
                <a:solidFill>
                  <a:schemeClr val="tx2"/>
                </a:solidFill>
              </a:rPr>
              <a:t>James </a:t>
            </a:r>
            <a:r>
              <a:rPr lang="en-US" sz="1200" dirty="0" err="1">
                <a:solidFill>
                  <a:schemeClr val="tx2"/>
                </a:solidFill>
              </a:rPr>
              <a:t>Abourezk</a:t>
            </a:r>
            <a:r>
              <a:rPr lang="en-US" sz="1200" b="1" dirty="0">
                <a:solidFill>
                  <a:schemeClr val="tx2"/>
                </a:solidFill>
              </a:rPr>
              <a:t>, </a:t>
            </a:r>
            <a:r>
              <a:rPr lang="en-US" sz="1200" dirty="0">
                <a:solidFill>
                  <a:schemeClr val="tx2"/>
                </a:solidFill>
              </a:rPr>
              <a:t>Former US Senator from South Dakota, December 3, 2006, </a:t>
            </a:r>
            <a:r>
              <a:rPr lang="en-US" sz="1000" dirty="0">
                <a:solidFill>
                  <a:schemeClr val="tx2"/>
                </a:solidFill>
                <a:hlinkClick r:id="rId4"/>
              </a:rPr>
              <a:t>http://www.ifamericansknew.org/us_ints/pg-abourezk.html</a:t>
            </a:r>
            <a:endParaRPr lang="en-US" sz="1000" dirty="0">
              <a:solidFill>
                <a:schemeClr val="tx2"/>
              </a:solidFill>
            </a:endParaRPr>
          </a:p>
        </p:txBody>
      </p:sp>
      <p:cxnSp>
        <p:nvCxnSpPr>
          <p:cNvPr id="318470" name="Straight Connector 3"/>
          <p:cNvCxnSpPr>
            <a:cxnSpLocks noChangeShapeType="1"/>
          </p:cNvCxnSpPr>
          <p:nvPr/>
        </p:nvCxnSpPr>
        <p:spPr bwMode="auto">
          <a:xfrm>
            <a:off x="28575" y="1878013"/>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318471" name="Picture 9" descr="http://www.veteranstoday.com/wp-content/uploads/2012/02/jamesabourezk3.jp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156575" y="1884363"/>
            <a:ext cx="97790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8472" name="TextBox 3"/>
          <p:cNvSpPr txBox="1">
            <a:spLocks noChangeArrowheads="1"/>
          </p:cNvSpPr>
          <p:nvPr/>
        </p:nvSpPr>
        <p:spPr bwMode="auto">
          <a:xfrm>
            <a:off x="-15875" y="4419600"/>
            <a:ext cx="91059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Political downfall</a:t>
            </a:r>
          </a:p>
          <a:p>
            <a:pPr eaLnBrk="1" hangingPunct="1">
              <a:spcBef>
                <a:spcPct val="0"/>
              </a:spcBef>
              <a:buFontTx/>
              <a:buNone/>
            </a:pPr>
            <a:r>
              <a:rPr lang="en-US" altLang="en-US" sz="1200" dirty="0"/>
              <a:t>“Sadly, for well over a half century, with rare exceptions, Jewish influence in the halls of political and governmental power has been off-limits</a:t>
            </a:r>
          </a:p>
          <a:p>
            <a:pPr eaLnBrk="1" hangingPunct="1">
              <a:spcBef>
                <a:spcPct val="0"/>
              </a:spcBef>
              <a:buFontTx/>
              <a:buNone/>
            </a:pPr>
            <a:r>
              <a:rPr lang="en-US" altLang="en-US" sz="1200" dirty="0"/>
              <a:t>for rational, reasoned discussion. In my 22 years as a member of the U.S. House of Representatives, I became all too painfully aware that there are many in our government – too many, in my view – who are pre-primed to roar approval for all things Israeli, right or wrong; whether it be perpetual financial aid or going to war on their behalf. It was my opposition to this rubber-stamp approval for Israel that ultimately led to my to </a:t>
            </a:r>
            <a:r>
              <a:rPr lang="en-US" altLang="en-US" sz="1200" b="1" dirty="0">
                <a:solidFill>
                  <a:schemeClr val="tx2"/>
                </a:solidFill>
              </a:rPr>
              <a:t>downfal</a:t>
            </a:r>
            <a:r>
              <a:rPr lang="en-US" altLang="en-US" sz="1200" dirty="0"/>
              <a:t>l. In 1980, my opponent charged me with anti-Semitism. Money poured into his campaign from across the country and two years later I was defeated by a narrow margin. In 1984, Senator Charles Percy, a sometimes critic of Israel, also lost his seat. Leaders of the Israel lobby claimed credit for defeating both Percy and me.” </a:t>
            </a:r>
            <a:r>
              <a:rPr lang="en-US" altLang="en-US" sz="1200" dirty="0">
                <a:solidFill>
                  <a:schemeClr val="tx2"/>
                </a:solidFill>
              </a:rPr>
              <a:t>Paul Findley, member of US Congress from 1960 to 1982, Stephen J. </a:t>
            </a:r>
            <a:r>
              <a:rPr lang="en-US" altLang="en-US" sz="1200" dirty="0" err="1">
                <a:solidFill>
                  <a:schemeClr val="tx2"/>
                </a:solidFill>
              </a:rPr>
              <a:t>Sniegoski</a:t>
            </a:r>
            <a:r>
              <a:rPr lang="en-US" altLang="en-US" sz="1200" dirty="0">
                <a:solidFill>
                  <a:schemeClr val="tx2"/>
                </a:solidFill>
              </a:rPr>
              <a:t>, </a:t>
            </a:r>
            <a:r>
              <a:rPr lang="en-US" altLang="en-US" sz="1200" i="1" dirty="0">
                <a:solidFill>
                  <a:schemeClr val="tx2"/>
                </a:solidFill>
              </a:rPr>
              <a:t>Transparent cabal: the neoconservative agenda, war in the Middle East, and the national interest of Israel</a:t>
            </a:r>
            <a:r>
              <a:rPr lang="en-US" altLang="en-US" sz="1200" dirty="0">
                <a:solidFill>
                  <a:schemeClr val="tx2"/>
                </a:solidFill>
              </a:rPr>
              <a:t> ”, Enigma Editions, 2008, “Foreword,” page ix</a:t>
            </a:r>
          </a:p>
        </p:txBody>
      </p:sp>
      <p:sp>
        <p:nvSpPr>
          <p:cNvPr id="318473" name="AutoShape 9" descr="Image result for paul findley"/>
          <p:cNvSpPr>
            <a:spLocks noChangeAspect="1" noChangeArrowheads="1"/>
          </p:cNvSpPr>
          <p:nvPr/>
        </p:nvSpPr>
        <p:spPr bwMode="auto">
          <a:xfrm>
            <a:off x="0" y="-800100"/>
            <a:ext cx="10668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pic>
        <p:nvPicPr>
          <p:cNvPr id="318474"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61400" y="4419600"/>
            <a:ext cx="473075" cy="685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18475" name="Straight Connector 6"/>
          <p:cNvCxnSpPr>
            <a:cxnSpLocks noChangeShapeType="1"/>
          </p:cNvCxnSpPr>
          <p:nvPr/>
        </p:nvCxnSpPr>
        <p:spPr bwMode="auto">
          <a:xfrm flipH="1">
            <a:off x="-15875" y="4419600"/>
            <a:ext cx="91503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3738" y="0"/>
            <a:ext cx="3370262"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9491" name="TextBox 2"/>
          <p:cNvSpPr txBox="1">
            <a:spLocks noChangeArrowheads="1"/>
          </p:cNvSpPr>
          <p:nvPr/>
        </p:nvSpPr>
        <p:spPr bwMode="auto">
          <a:xfrm>
            <a:off x="6019800" y="4648200"/>
            <a:ext cx="31242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i="1" dirty="0">
                <a:solidFill>
                  <a:schemeClr val="tx2"/>
                </a:solidFill>
              </a:rPr>
              <a:t>London Times</a:t>
            </a:r>
            <a:r>
              <a:rPr lang="en-US" altLang="en-US" sz="1400" dirty="0">
                <a:solidFill>
                  <a:schemeClr val="tx2"/>
                </a:solidFill>
              </a:rPr>
              <a:t>: “Carefully documented. Mr. Brenner is able to cite numerous cases where Zionists collaborated with anti-Semitic regimes, including Hitler’s” </a:t>
            </a:r>
          </a:p>
        </p:txBody>
      </p:sp>
      <p:sp>
        <p:nvSpPr>
          <p:cNvPr id="4" name="TextBox 3"/>
          <p:cNvSpPr txBox="1"/>
          <p:nvPr/>
        </p:nvSpPr>
        <p:spPr>
          <a:xfrm>
            <a:off x="8534400" y="152400"/>
            <a:ext cx="609600" cy="307975"/>
          </a:xfrm>
          <a:prstGeom prst="rect">
            <a:avLst/>
          </a:prstGeom>
          <a:noFill/>
        </p:spPr>
        <p:txBody>
          <a:bodyPr>
            <a:spAutoFit/>
          </a:bodyPr>
          <a:lstStyle/>
          <a:p>
            <a:pPr>
              <a:defRPr/>
            </a:pPr>
            <a:r>
              <a:rPr lang="en-US" sz="1400" b="1" dirty="0">
                <a:solidFill>
                  <a:schemeClr val="bg1"/>
                </a:solidFill>
                <a:effectLst>
                  <a:outerShdw blurRad="38100" dist="38100" dir="2700000" algn="tl">
                    <a:srgbClr val="000000">
                      <a:alpha val="43137"/>
                    </a:srgbClr>
                  </a:outerShdw>
                </a:effectLst>
              </a:rPr>
              <a:t>1986</a:t>
            </a:r>
          </a:p>
        </p:txBody>
      </p:sp>
      <p:sp>
        <p:nvSpPr>
          <p:cNvPr id="319493" name="TextBox 4"/>
          <p:cNvSpPr txBox="1">
            <a:spLocks noChangeArrowheads="1"/>
          </p:cNvSpPr>
          <p:nvPr/>
        </p:nvSpPr>
        <p:spPr bwMode="auto">
          <a:xfrm>
            <a:off x="0" y="0"/>
            <a:ext cx="5875338"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t>“</a:t>
            </a:r>
            <a:r>
              <a:rPr lang="en-US" altLang="en-US" sz="1400" b="1" dirty="0">
                <a:solidFill>
                  <a:schemeClr val="tx2"/>
                </a:solidFill>
              </a:rPr>
              <a:t>A minnow can swallow a whale</a:t>
            </a:r>
            <a:r>
              <a:rPr lang="en-US" altLang="en-US" sz="1400" dirty="0"/>
              <a:t>…It’s by now an open secret that in 1957 the American Jewish Committee interceded with the Bureau of the Census in Washington and besought it not to ask questions about income related to national groupings in the 1960 census, for fear that the comparatively high income levels of the Jewish minority would lead to anti-Semitic outrages. The Bureau complied.” Pages 58 and 61</a:t>
            </a:r>
          </a:p>
          <a:p>
            <a:pPr eaLnBrk="1" hangingPunct="1">
              <a:spcBef>
                <a:spcPct val="0"/>
              </a:spcBef>
              <a:buFontTx/>
              <a:buNone/>
            </a:pPr>
            <a:endParaRPr lang="en-US" altLang="en-US" sz="500" dirty="0"/>
          </a:p>
          <a:p>
            <a:pPr eaLnBrk="1" hangingPunct="1">
              <a:spcBef>
                <a:spcPct val="0"/>
              </a:spcBef>
              <a:buFontTx/>
              <a:buNone/>
            </a:pPr>
            <a:r>
              <a:rPr lang="en-US" altLang="en-US" sz="1400" dirty="0"/>
              <a:t>“Again the Jewish Committee asked that they [the special issue’s staff of </a:t>
            </a:r>
            <a:r>
              <a:rPr lang="en-US" altLang="en-US" sz="1400" i="1" dirty="0"/>
              <a:t>Forbes</a:t>
            </a:r>
            <a:r>
              <a:rPr lang="en-US" altLang="en-US" sz="1400" dirty="0"/>
              <a:t> magazine who were preparing the 1985 list of the 400 richest Americans] not focus on the ethnicity or religion of their subjects. Forbes decided that such </a:t>
            </a:r>
            <a:r>
              <a:rPr lang="en-US" altLang="en-US" sz="1400" dirty="0" err="1"/>
              <a:t>forebearance</a:t>
            </a:r>
            <a:r>
              <a:rPr lang="en-US" altLang="en-US" sz="1400" dirty="0"/>
              <a:t> is prudent.” Page 64</a:t>
            </a:r>
          </a:p>
          <a:p>
            <a:pPr eaLnBrk="1" hangingPunct="1">
              <a:spcBef>
                <a:spcPct val="0"/>
              </a:spcBef>
              <a:buFontTx/>
              <a:buNone/>
            </a:pPr>
            <a:endParaRPr lang="en-US" altLang="en-US" sz="500" dirty="0"/>
          </a:p>
          <a:p>
            <a:pPr eaLnBrk="1" hangingPunct="1">
              <a:spcBef>
                <a:spcPct val="0"/>
              </a:spcBef>
              <a:buFontTx/>
              <a:buNone/>
            </a:pPr>
            <a:r>
              <a:rPr lang="en-US" altLang="en-US" sz="1400" dirty="0"/>
              <a:t>“</a:t>
            </a:r>
            <a:r>
              <a:rPr lang="en-US" altLang="en-US" sz="1400" b="1" dirty="0">
                <a:solidFill>
                  <a:schemeClr val="tx2"/>
                </a:solidFill>
              </a:rPr>
              <a:t>The Intelligentsia, Israel, and the Jews</a:t>
            </a:r>
            <a:r>
              <a:rPr lang="en-US" altLang="en-US" sz="1400" dirty="0"/>
              <a:t>…</a:t>
            </a:r>
            <a:r>
              <a:rPr lang="en-US" altLang="en-US" sz="1400" i="1" dirty="0">
                <a:solidFill>
                  <a:schemeClr val="tx2"/>
                </a:solidFill>
              </a:rPr>
              <a:t>The New York Times</a:t>
            </a:r>
            <a:r>
              <a:rPr lang="en-US" altLang="en-US" sz="1400" dirty="0"/>
              <a:t>, easily the most important daily, is owned by the </a:t>
            </a:r>
            <a:r>
              <a:rPr lang="en-US" altLang="en-US" sz="1400" dirty="0" err="1"/>
              <a:t>Sulzbergers</a:t>
            </a:r>
            <a:r>
              <a:rPr lang="en-US" altLang="en-US" sz="1400" dirty="0"/>
              <a:t>. Katherine Graham, of Jewish descent, owns the </a:t>
            </a:r>
            <a:r>
              <a:rPr lang="en-US" altLang="en-US" sz="1400" i="1" dirty="0" err="1">
                <a:solidFill>
                  <a:schemeClr val="tx2"/>
                </a:solidFill>
              </a:rPr>
              <a:t>Washongton</a:t>
            </a:r>
            <a:r>
              <a:rPr lang="en-US" altLang="en-US" sz="1400" i="1" dirty="0">
                <a:solidFill>
                  <a:schemeClr val="tx2"/>
                </a:solidFill>
              </a:rPr>
              <a:t> Post</a:t>
            </a:r>
            <a:r>
              <a:rPr lang="en-US" altLang="en-US" sz="1400" i="1" dirty="0"/>
              <a:t> </a:t>
            </a:r>
            <a:r>
              <a:rPr lang="en-US" altLang="en-US" sz="1400" dirty="0"/>
              <a:t>and </a:t>
            </a:r>
            <a:r>
              <a:rPr lang="en-US" altLang="en-US" sz="1400" i="1" dirty="0">
                <a:solidFill>
                  <a:schemeClr val="tx2"/>
                </a:solidFill>
              </a:rPr>
              <a:t>Newsweek</a:t>
            </a:r>
            <a:r>
              <a:rPr lang="en-US" altLang="en-US" sz="1400" dirty="0"/>
              <a:t>. </a:t>
            </a:r>
            <a:r>
              <a:rPr lang="en-US" altLang="en-US" sz="1400" dirty="0" err="1"/>
              <a:t>Wlater</a:t>
            </a:r>
            <a:r>
              <a:rPr lang="en-US" altLang="en-US" sz="1400" dirty="0"/>
              <a:t> Annenberg owns </a:t>
            </a:r>
            <a:r>
              <a:rPr lang="en-US" altLang="en-US" sz="1400" i="1" dirty="0">
                <a:solidFill>
                  <a:schemeClr val="tx2"/>
                </a:solidFill>
              </a:rPr>
              <a:t>TV Guide</a:t>
            </a:r>
            <a:r>
              <a:rPr lang="en-US" altLang="en-US" sz="1400" dirty="0"/>
              <a:t>, the world’s largest selling magazine. </a:t>
            </a:r>
            <a:r>
              <a:rPr lang="en-US" altLang="en-US" sz="1400" i="1" dirty="0">
                <a:solidFill>
                  <a:schemeClr val="tx2"/>
                </a:solidFill>
              </a:rPr>
              <a:t>US News and World Report</a:t>
            </a:r>
            <a:r>
              <a:rPr lang="en-US" altLang="en-US" sz="1400" dirty="0"/>
              <a:t> and </a:t>
            </a:r>
            <a:r>
              <a:rPr lang="en-US" altLang="en-US" sz="1400" i="1" dirty="0">
                <a:solidFill>
                  <a:schemeClr val="tx2"/>
                </a:solidFill>
              </a:rPr>
              <a:t>The Atlantic Monthly </a:t>
            </a:r>
            <a:r>
              <a:rPr lang="en-US" altLang="en-US" sz="1400" dirty="0"/>
              <a:t>are owned by Mort Zuckerman. Leonard Stern owns the </a:t>
            </a:r>
            <a:r>
              <a:rPr lang="en-US" altLang="en-US" sz="1400" i="1" dirty="0">
                <a:solidFill>
                  <a:schemeClr val="tx2"/>
                </a:solidFill>
              </a:rPr>
              <a:t>Village Voice</a:t>
            </a:r>
            <a:r>
              <a:rPr lang="en-US" altLang="en-US" sz="1400" dirty="0"/>
              <a:t>. Sam Newhouse owns </a:t>
            </a:r>
            <a:r>
              <a:rPr lang="en-US" altLang="en-US" sz="1400" i="1" dirty="0">
                <a:solidFill>
                  <a:schemeClr val="tx2"/>
                </a:solidFill>
              </a:rPr>
              <a:t>Vanity Fair</a:t>
            </a:r>
            <a:r>
              <a:rPr lang="en-US" altLang="en-US" sz="1400" dirty="0"/>
              <a:t>, </a:t>
            </a:r>
            <a:r>
              <a:rPr lang="en-US" altLang="en-US" sz="1400" i="1" dirty="0">
                <a:solidFill>
                  <a:schemeClr val="tx2"/>
                </a:solidFill>
              </a:rPr>
              <a:t>Vogue</a:t>
            </a:r>
            <a:r>
              <a:rPr lang="en-US" altLang="en-US" sz="1400" dirty="0"/>
              <a:t>, </a:t>
            </a:r>
            <a:r>
              <a:rPr lang="en-US" altLang="en-US" sz="1400" i="1" dirty="0">
                <a:solidFill>
                  <a:schemeClr val="tx2"/>
                </a:solidFill>
              </a:rPr>
              <a:t>Gentleman’s Quarterly</a:t>
            </a:r>
            <a:r>
              <a:rPr lang="en-US" altLang="en-US" sz="1400" dirty="0"/>
              <a:t>, </a:t>
            </a:r>
            <a:r>
              <a:rPr lang="en-US" altLang="en-US" sz="1400" i="1" dirty="0">
                <a:solidFill>
                  <a:schemeClr val="tx2"/>
                </a:solidFill>
              </a:rPr>
              <a:t>Mademoiselle</a:t>
            </a:r>
            <a:r>
              <a:rPr lang="en-US" altLang="en-US" sz="1400" dirty="0"/>
              <a:t> and </a:t>
            </a:r>
            <a:r>
              <a:rPr lang="en-US" altLang="en-US" sz="1400" i="1" dirty="0">
                <a:solidFill>
                  <a:schemeClr val="tx2"/>
                </a:solidFill>
              </a:rPr>
              <a:t>The New Yorker</a:t>
            </a:r>
            <a:r>
              <a:rPr lang="en-US" altLang="en-US" sz="1400" dirty="0"/>
              <a:t>… Jews founded the three TV networks [</a:t>
            </a:r>
            <a:r>
              <a:rPr lang="en-US" altLang="en-US" sz="1400" dirty="0">
                <a:solidFill>
                  <a:schemeClr val="tx2"/>
                </a:solidFill>
              </a:rPr>
              <a:t>CBS, ABC, and NBC</a:t>
            </a:r>
            <a:r>
              <a:rPr lang="en-US" altLang="en-US" sz="1400" dirty="0"/>
              <a:t>].” Pages 323-324</a:t>
            </a:r>
          </a:p>
        </p:txBody>
      </p:sp>
      <p:cxnSp>
        <p:nvCxnSpPr>
          <p:cNvPr id="319494" name="Straight Connector 6"/>
          <p:cNvCxnSpPr>
            <a:cxnSpLocks noChangeShapeType="1"/>
          </p:cNvCxnSpPr>
          <p:nvPr/>
        </p:nvCxnSpPr>
        <p:spPr bwMode="auto">
          <a:xfrm>
            <a:off x="0" y="4038600"/>
            <a:ext cx="57737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8" name="Rectangle 7"/>
          <p:cNvSpPr/>
          <p:nvPr/>
        </p:nvSpPr>
        <p:spPr>
          <a:xfrm>
            <a:off x="0" y="5562600"/>
            <a:ext cx="6172200" cy="1262063"/>
          </a:xfrm>
          <a:prstGeom prst="rect">
            <a:avLst/>
          </a:prstGeom>
        </p:spPr>
        <p:txBody>
          <a:bodyPr>
            <a:spAutoFit/>
          </a:bodyPr>
          <a:lstStyle/>
          <a:p>
            <a:pPr eaLnBrk="0" hangingPunct="0">
              <a:defRPr/>
            </a:pPr>
            <a:r>
              <a:rPr lang="en-US" sz="1600" b="1" dirty="0">
                <a:solidFill>
                  <a:schemeClr val="tx2"/>
                </a:solidFill>
                <a:effectLst>
                  <a:outerShdw blurRad="38100" dist="38100" dir="2700000" algn="tl">
                    <a:srgbClr val="000000">
                      <a:alpha val="43137"/>
                    </a:srgbClr>
                  </a:outerShdw>
                </a:effectLst>
                <a:cs typeface="Times New Roman" pitchFamily="18" charset="0"/>
              </a:rPr>
              <a:t>Money can lead the elite as the media can lead &amp; mislead the public</a:t>
            </a:r>
            <a:endParaRPr lang="en-US" sz="1600" dirty="0">
              <a:solidFill>
                <a:schemeClr val="tx2"/>
              </a:solidFill>
              <a:effectLst>
                <a:outerShdw blurRad="38100" dist="38100" dir="2700000" algn="tl">
                  <a:srgbClr val="000000">
                    <a:alpha val="43137"/>
                  </a:srgbClr>
                </a:outerShdw>
              </a:effectLst>
              <a:cs typeface="Times New Roman" pitchFamily="18" charset="0"/>
            </a:endParaRPr>
          </a:p>
          <a:p>
            <a:pPr eaLnBrk="0" hangingPunct="0">
              <a:defRPr/>
            </a:pPr>
            <a:r>
              <a:rPr lang="en-US" sz="1200" dirty="0">
                <a:solidFill>
                  <a:schemeClr val="tx2"/>
                </a:solidFill>
                <a:effectLst>
                  <a:outerShdw blurRad="38100" dist="38100" dir="2700000" algn="tl">
                    <a:srgbClr val="000000">
                      <a:alpha val="43137"/>
                    </a:srgbClr>
                  </a:outerShdw>
                </a:effectLst>
              </a:rPr>
              <a:t>PRO-ISRAEL PAC CONTRIBUTIONS TO 2010 CONGRESSIONAL CANDIDATES: </a:t>
            </a:r>
            <a:r>
              <a:rPr lang="en-US" sz="1200" dirty="0">
                <a:solidFill>
                  <a:schemeClr val="tx2"/>
                </a:solidFill>
                <a:hlinkClick r:id="rId3"/>
              </a:rPr>
              <a:t>http://www.washington-report.org/pdf/2010pac_charts_november.pdf</a:t>
            </a:r>
            <a:r>
              <a:rPr lang="en-US" sz="1200" dirty="0">
                <a:solidFill>
                  <a:schemeClr val="tx2"/>
                </a:solidFill>
              </a:rPr>
              <a:t> </a:t>
            </a:r>
          </a:p>
          <a:p>
            <a:pPr eaLnBrk="0" hangingPunct="0">
              <a:defRPr/>
            </a:pPr>
            <a:r>
              <a:rPr lang="en-US" sz="1200" dirty="0">
                <a:solidFill>
                  <a:schemeClr val="tx2"/>
                </a:solidFill>
                <a:effectLst>
                  <a:outerShdw blurRad="38100" dist="38100" dir="2700000" algn="tl">
                    <a:srgbClr val="000000">
                      <a:alpha val="43137"/>
                    </a:srgbClr>
                  </a:outerShdw>
                </a:effectLst>
              </a:rPr>
              <a:t>Politicians collect money for their own campaigns — we all know that. But many of them also raise a separate pot of money, commonly called a leadership political action committee, to help other politicians: </a:t>
            </a:r>
            <a:r>
              <a:rPr lang="en-US" sz="1200" dirty="0">
                <a:solidFill>
                  <a:schemeClr val="tx2"/>
                </a:solidFill>
                <a:hlinkClick r:id="rId4"/>
              </a:rPr>
              <a:t>http://www.opensecrets.org/pacs/industry.php?txt=Q03&amp;cycle=2010</a:t>
            </a:r>
            <a:r>
              <a:rPr lang="en-US" sz="1200" dirty="0">
                <a:solidFill>
                  <a:schemeClr val="tx2"/>
                </a:solidFill>
              </a:rPr>
              <a:t> </a:t>
            </a:r>
            <a:endParaRPr lang="en-US" sz="1200" dirty="0">
              <a:solidFill>
                <a:schemeClr val="tx2"/>
              </a:solidFill>
              <a:effectLst>
                <a:outerShdw blurRad="38100" dist="38100" dir="2700000" algn="tl">
                  <a:srgbClr val="000000">
                    <a:alpha val="43137"/>
                  </a:srgbClr>
                </a:outerShdw>
              </a:effectLst>
            </a:endParaRPr>
          </a:p>
        </p:txBody>
      </p:sp>
      <p:cxnSp>
        <p:nvCxnSpPr>
          <p:cNvPr id="319496" name="Straight Connector 10"/>
          <p:cNvCxnSpPr>
            <a:cxnSpLocks noChangeShapeType="1"/>
          </p:cNvCxnSpPr>
          <p:nvPr/>
        </p:nvCxnSpPr>
        <p:spPr bwMode="auto">
          <a:xfrm flipH="1">
            <a:off x="0" y="5562600"/>
            <a:ext cx="580548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19497" name="Rectangle 1"/>
          <p:cNvSpPr>
            <a:spLocks noChangeArrowheads="1"/>
          </p:cNvSpPr>
          <p:nvPr/>
        </p:nvSpPr>
        <p:spPr bwMode="auto">
          <a:xfrm>
            <a:off x="11113" y="4032250"/>
            <a:ext cx="5799137"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rgbClr val="FFFF00"/>
                </a:solidFill>
              </a:rPr>
              <a:t>“</a:t>
            </a:r>
            <a:r>
              <a:rPr lang="en-US" altLang="en-US" sz="1400" b="1" dirty="0">
                <a:solidFill>
                  <a:srgbClr val="FFFF00"/>
                </a:solidFill>
              </a:rPr>
              <a:t>The Jews who run America</a:t>
            </a:r>
            <a:r>
              <a:rPr lang="en-US" altLang="en-US" sz="1400" dirty="0">
                <a:solidFill>
                  <a:srgbClr val="FFFF00"/>
                </a:solidFill>
              </a:rPr>
              <a:t>…with the election of councilman Eric </a:t>
            </a:r>
            <a:r>
              <a:rPr lang="en-US" altLang="en-US" sz="1400" dirty="0" err="1">
                <a:solidFill>
                  <a:srgbClr val="FFFF00"/>
                </a:solidFill>
              </a:rPr>
              <a:t>Garcetti</a:t>
            </a:r>
            <a:r>
              <a:rPr lang="en-US" altLang="en-US" sz="1400" dirty="0">
                <a:solidFill>
                  <a:srgbClr val="FFFF00"/>
                </a:solidFill>
              </a:rPr>
              <a:t> to the position of Los Angeles mayor, the three most populated cities in America will soon have Jewish mayors. Michael Bloomberg has been mayor of New York City for 12 years. Rahm Emanuel, after finishing up his service as Obama’s Chief of Staff, has been mayor of Chicago for two years. Now </a:t>
            </a:r>
            <a:r>
              <a:rPr lang="en-US" altLang="en-US" sz="1400" dirty="0" err="1">
                <a:solidFill>
                  <a:srgbClr val="FFFF00"/>
                </a:solidFill>
              </a:rPr>
              <a:t>Garcetti</a:t>
            </a:r>
            <a:r>
              <a:rPr lang="en-US" altLang="en-US" sz="1400" dirty="0">
                <a:solidFill>
                  <a:srgbClr val="FFFF00"/>
                </a:solidFill>
              </a:rPr>
              <a:t> rounds out the triumvirate</a:t>
            </a:r>
            <a:r>
              <a:rPr lang="en-US" altLang="en-US" sz="1400" dirty="0"/>
              <a:t>.” Jewish Telegraphic Agency, 5/22/2013,  </a:t>
            </a:r>
            <a:r>
              <a:rPr lang="en-US" altLang="en-US" sz="1000" dirty="0">
                <a:hlinkClick r:id="rId5"/>
              </a:rPr>
              <a:t>http://www.jta.org/2013/05/22/news-opinion/the-telegraph/the-jews-who-run-america</a:t>
            </a:r>
            <a:r>
              <a:rPr lang="en-US" altLang="en-US" sz="1000" dirty="0"/>
              <a:t> </a:t>
            </a:r>
          </a:p>
        </p:txBody>
      </p:sp>
      <p:sp>
        <p:nvSpPr>
          <p:cNvPr id="319498" name="Rectangle 2"/>
          <p:cNvSpPr>
            <a:spLocks noChangeArrowheads="1"/>
          </p:cNvSpPr>
          <p:nvPr/>
        </p:nvSpPr>
        <p:spPr bwMode="auto">
          <a:xfrm>
            <a:off x="6019800" y="5559425"/>
            <a:ext cx="3116263"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a:solidFill>
                  <a:schemeClr val="tx2"/>
                </a:solidFill>
              </a:rPr>
              <a:t>Study analyzing ethnicity of Russia’s wealthiest condemned for singling out Jews,</a:t>
            </a:r>
            <a:r>
              <a:rPr lang="en-US" altLang="en-US" sz="1800" b="1"/>
              <a:t> </a:t>
            </a:r>
            <a:r>
              <a:rPr lang="en-US" altLang="en-US" sz="1600"/>
              <a:t>JTA, 11/3/2014, </a:t>
            </a:r>
            <a:r>
              <a:rPr lang="en-US" altLang="en-US" sz="500">
                <a:hlinkClick r:id="rId6"/>
              </a:rPr>
              <a:t>http://www.jta.org/2014/11/03/news-opinion/world/study-analyzing-ethnicity-of-russias-wealthiest-condemned-for-singling-out-jews</a:t>
            </a:r>
            <a:r>
              <a:rPr lang="en-US" altLang="en-US" sz="500"/>
              <a:t> </a:t>
            </a:r>
          </a:p>
        </p:txBody>
      </p:sp>
      <p:cxnSp>
        <p:nvCxnSpPr>
          <p:cNvPr id="319499" name="Straight Connector 5"/>
          <p:cNvCxnSpPr>
            <a:cxnSpLocks noChangeShapeType="1"/>
          </p:cNvCxnSpPr>
          <p:nvPr/>
        </p:nvCxnSpPr>
        <p:spPr bwMode="auto">
          <a:xfrm>
            <a:off x="6019800" y="5572125"/>
            <a:ext cx="0" cy="12858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9500" name="Straight Connector 8"/>
          <p:cNvCxnSpPr>
            <a:cxnSpLocks noChangeShapeType="1"/>
          </p:cNvCxnSpPr>
          <p:nvPr/>
        </p:nvCxnSpPr>
        <p:spPr bwMode="auto">
          <a:xfrm>
            <a:off x="6019800" y="5602288"/>
            <a:ext cx="3124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Title 1"/>
          <p:cNvSpPr>
            <a:spLocks noGrp="1"/>
          </p:cNvSpPr>
          <p:nvPr>
            <p:ph type="title"/>
          </p:nvPr>
        </p:nvSpPr>
        <p:spPr>
          <a:xfrm>
            <a:off x="0" y="-9525"/>
            <a:ext cx="6567488" cy="2085975"/>
          </a:xfrm>
        </p:spPr>
        <p:txBody>
          <a:bodyPr/>
          <a:lstStyle/>
          <a:p>
            <a:r>
              <a:rPr lang="en-US" altLang="en-US" b="1" dirty="0" smtClean="0"/>
              <a:t>Senate poised to confirm Janet Yellen as Fed chair</a:t>
            </a:r>
            <a:br>
              <a:rPr lang="en-US" altLang="en-US" b="1" dirty="0" smtClean="0"/>
            </a:br>
            <a:r>
              <a:rPr lang="en-US" altLang="en-US" sz="1800" dirty="0" smtClean="0">
                <a:solidFill>
                  <a:schemeClr val="tx1"/>
                </a:solidFill>
              </a:rPr>
              <a:t>Reuters, 1/6/2014</a:t>
            </a:r>
            <a:br>
              <a:rPr lang="en-US" altLang="en-US" sz="1800" dirty="0" smtClean="0">
                <a:solidFill>
                  <a:schemeClr val="tx1"/>
                </a:solidFill>
              </a:rPr>
            </a:br>
            <a:r>
              <a:rPr lang="en-US" altLang="en-US" sz="1800" dirty="0" smtClean="0">
                <a:hlinkClick r:id="rId2"/>
              </a:rPr>
              <a:t>http://www.reuters.com/article/2014/01/06/us-usa-fed-yellen-idUSBREA0506C20140106</a:t>
            </a:r>
            <a:r>
              <a:rPr lang="en-US" altLang="en-US" sz="1800" dirty="0" smtClean="0"/>
              <a:t> </a:t>
            </a:r>
          </a:p>
        </p:txBody>
      </p:sp>
      <p:sp>
        <p:nvSpPr>
          <p:cNvPr id="320515" name="Content Placeholder 2"/>
          <p:cNvSpPr>
            <a:spLocks noGrp="1"/>
          </p:cNvSpPr>
          <p:nvPr>
            <p:ph idx="1"/>
          </p:nvPr>
        </p:nvSpPr>
        <p:spPr>
          <a:xfrm>
            <a:off x="0" y="2316163"/>
            <a:ext cx="9117013" cy="4518025"/>
          </a:xfrm>
        </p:spPr>
        <p:txBody>
          <a:bodyPr/>
          <a:lstStyle/>
          <a:p>
            <a:pPr marL="0" indent="0">
              <a:buFontTx/>
              <a:buNone/>
            </a:pPr>
            <a:r>
              <a:rPr lang="en-US" altLang="en-US" sz="1600" dirty="0" smtClean="0"/>
              <a:t>The U.S. Senate is expected to confirm Janet Yellen Monday to serve as the next chair of the Federal Reserve, after Ben Bernanke's second term ends in January. She will be the first woman to head the Federal Reserve in its 100-year history. </a:t>
            </a:r>
            <a:r>
              <a:rPr lang="en-US" altLang="en-US" sz="1600" dirty="0" err="1" smtClean="0">
                <a:solidFill>
                  <a:schemeClr val="tx2"/>
                </a:solidFill>
              </a:rPr>
              <a:t>CNNMoney</a:t>
            </a:r>
            <a:r>
              <a:rPr lang="en-US" altLang="en-US" sz="1600" dirty="0" smtClean="0">
                <a:solidFill>
                  <a:schemeClr val="tx2"/>
                </a:solidFill>
              </a:rPr>
              <a:t>, 1/6/2014, </a:t>
            </a:r>
            <a:r>
              <a:rPr lang="en-US" altLang="en-US" sz="1600" dirty="0" smtClean="0">
                <a:solidFill>
                  <a:schemeClr val="tx2"/>
                </a:solidFill>
                <a:hlinkClick r:id="rId3"/>
              </a:rPr>
              <a:t>http://money.cnn.com/2014/01/06/news/economy/janet-yellen-federal-reserve/index.html</a:t>
            </a:r>
            <a:r>
              <a:rPr lang="en-US" altLang="en-US" sz="1600" dirty="0" smtClean="0">
                <a:solidFill>
                  <a:schemeClr val="tx2"/>
                </a:solidFill>
              </a:rPr>
              <a:t>  </a:t>
            </a:r>
          </a:p>
          <a:p>
            <a:pPr marL="0" indent="0">
              <a:buFontTx/>
              <a:buNone/>
            </a:pPr>
            <a:endParaRPr lang="en-US" altLang="en-US" sz="1600" dirty="0" smtClean="0"/>
          </a:p>
          <a:p>
            <a:pPr marL="0" indent="0">
              <a:buFontTx/>
              <a:buNone/>
            </a:pPr>
            <a:r>
              <a:rPr lang="en-US" altLang="en-US" sz="1600" dirty="0" smtClean="0"/>
              <a:t>If confirmed by the Senate, Yellen would succeed Ben Bernanke and be the third consecutive Jewish economist to head the Federal Reserve. Bernanke, who is set to step down in January after serving since February 2006, had succeeded Alan Greenspan. </a:t>
            </a:r>
            <a:r>
              <a:rPr lang="en-US" altLang="en-US" sz="1600" dirty="0" smtClean="0">
                <a:solidFill>
                  <a:schemeClr val="tx2"/>
                </a:solidFill>
              </a:rPr>
              <a:t>Jewish Telegraphic Agency, 10/9/2013, </a:t>
            </a:r>
            <a:r>
              <a:rPr lang="en-US" altLang="en-US" sz="1600" dirty="0" smtClean="0">
                <a:solidFill>
                  <a:schemeClr val="tx2"/>
                </a:solidFill>
                <a:hlinkClick r:id="rId4"/>
              </a:rPr>
              <a:t>http://www.jta.org/2013/10/09/news-opinion/politics/obama-to-tip-yellen-for-fed-chief</a:t>
            </a:r>
            <a:r>
              <a:rPr lang="en-US" altLang="en-US" sz="1600" dirty="0" smtClean="0">
                <a:solidFill>
                  <a:schemeClr val="tx2"/>
                </a:solidFill>
              </a:rPr>
              <a:t>  </a:t>
            </a:r>
          </a:p>
          <a:p>
            <a:pPr marL="0" indent="0">
              <a:buFontTx/>
              <a:buNone/>
            </a:pPr>
            <a:endParaRPr lang="en-US" altLang="en-US" sz="1600" dirty="0" smtClean="0">
              <a:solidFill>
                <a:schemeClr val="tx2"/>
              </a:solidFill>
            </a:endParaRPr>
          </a:p>
          <a:p>
            <a:pPr marL="0" indent="0">
              <a:buFontTx/>
              <a:buNone/>
            </a:pPr>
            <a:r>
              <a:rPr lang="en-US" altLang="en-US" sz="1600" dirty="0" smtClean="0"/>
              <a:t>For the first Jewish Fed chairman, one has to go back to the 1930s, when the post was assumed by Eugene Meyer, better known perhaps as the patriarch of the family that ran the Washington Post for eight decades.” </a:t>
            </a:r>
            <a:r>
              <a:rPr lang="en-US" altLang="en-US" sz="1600" dirty="0" smtClean="0">
                <a:solidFill>
                  <a:schemeClr val="tx2"/>
                </a:solidFill>
              </a:rPr>
              <a:t>Forward, 10/15/2013, </a:t>
            </a:r>
            <a:r>
              <a:rPr lang="en-US" altLang="en-US" sz="1600" dirty="0" smtClean="0">
                <a:solidFill>
                  <a:schemeClr val="tx2"/>
                </a:solidFill>
                <a:hlinkClick r:id="rId5"/>
              </a:rPr>
              <a:t>http://forward.com/articles/185659/janet-yellens-faith-slips-under-the-radar-as-gende/</a:t>
            </a:r>
            <a:r>
              <a:rPr lang="en-US" altLang="en-US" sz="1600" dirty="0" smtClean="0">
                <a:solidFill>
                  <a:schemeClr val="tx2"/>
                </a:solidFill>
              </a:rPr>
              <a:t>  </a:t>
            </a:r>
          </a:p>
          <a:p>
            <a:pPr marL="0" indent="0">
              <a:buFontTx/>
              <a:buNone/>
            </a:pPr>
            <a:endParaRPr lang="en-US" altLang="en-US" sz="1600" dirty="0" smtClean="0"/>
          </a:p>
          <a:p>
            <a:pPr marL="0" indent="0">
              <a:buFontTx/>
              <a:buNone/>
            </a:pPr>
            <a:r>
              <a:rPr lang="en-US" altLang="en-US" sz="1600" dirty="0" smtClean="0"/>
              <a:t>Janet Yellen in the U.S. and </a:t>
            </a:r>
            <a:r>
              <a:rPr lang="en-US" altLang="en-US" sz="1600" dirty="0" err="1" smtClean="0"/>
              <a:t>Karnit</a:t>
            </a:r>
            <a:r>
              <a:rPr lang="en-US" altLang="en-US" sz="1600" dirty="0" smtClean="0"/>
              <a:t> </a:t>
            </a:r>
            <a:r>
              <a:rPr lang="en-US" altLang="en-US" sz="1600" dirty="0" err="1" smtClean="0"/>
              <a:t>Flug</a:t>
            </a:r>
            <a:r>
              <a:rPr lang="en-US" altLang="en-US" sz="1600" dirty="0" smtClean="0"/>
              <a:t> in Israel are poised to join the ranks of central banking chiefs, and it’s about time. </a:t>
            </a:r>
            <a:r>
              <a:rPr lang="en-US" altLang="en-US" sz="1600" dirty="0" smtClean="0">
                <a:solidFill>
                  <a:schemeClr val="tx2"/>
                </a:solidFill>
              </a:rPr>
              <a:t>Bloomberg Businessweek, 10/21/2013, </a:t>
            </a:r>
            <a:r>
              <a:rPr lang="en-US" altLang="en-US" sz="1600" dirty="0" smtClean="0">
                <a:solidFill>
                  <a:schemeClr val="tx2"/>
                </a:solidFill>
                <a:hlinkClick r:id="rId6"/>
              </a:rPr>
              <a:t>http://www.businessweek.com/articles/2013-10-21/central-banks-still-a-male-bastion-despite-u-dot-s-dot-israeli-chiefs</a:t>
            </a:r>
            <a:r>
              <a:rPr lang="en-US" altLang="en-US" sz="1600" dirty="0" smtClean="0">
                <a:solidFill>
                  <a:schemeClr val="tx2"/>
                </a:solidFill>
              </a:rPr>
              <a:t>  </a:t>
            </a:r>
          </a:p>
        </p:txBody>
      </p:sp>
      <p:pic>
        <p:nvPicPr>
          <p:cNvPr id="32051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67488" y="-9525"/>
            <a:ext cx="2549525" cy="1762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0517" name="Rectangle 3"/>
          <p:cNvSpPr>
            <a:spLocks noChangeArrowheads="1"/>
          </p:cNvSpPr>
          <p:nvPr/>
        </p:nvSpPr>
        <p:spPr bwMode="auto">
          <a:xfrm>
            <a:off x="6567488" y="1752600"/>
            <a:ext cx="25765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t>Janet Yellen </a:t>
            </a:r>
          </a:p>
        </p:txBody>
      </p:sp>
      <p:cxnSp>
        <p:nvCxnSpPr>
          <p:cNvPr id="320518" name="Straight Connector 5"/>
          <p:cNvCxnSpPr>
            <a:cxnSpLocks noChangeShapeType="1"/>
          </p:cNvCxnSpPr>
          <p:nvPr/>
        </p:nvCxnSpPr>
        <p:spPr bwMode="auto">
          <a:xfrm>
            <a:off x="0" y="2276475"/>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Title 1"/>
          <p:cNvSpPr>
            <a:spLocks noGrp="1"/>
          </p:cNvSpPr>
          <p:nvPr>
            <p:ph type="title"/>
          </p:nvPr>
        </p:nvSpPr>
        <p:spPr>
          <a:xfrm>
            <a:off x="7938" y="0"/>
            <a:ext cx="6564312" cy="1219200"/>
          </a:xfrm>
        </p:spPr>
        <p:txBody>
          <a:bodyPr/>
          <a:lstStyle/>
          <a:p>
            <a:r>
              <a:rPr lang="en-US" altLang="en-US" b="1" dirty="0" smtClean="0"/>
              <a:t>Obama nominates Fischer as Fed vice chairman</a:t>
            </a:r>
            <a:endParaRPr lang="en-US" altLang="en-US" dirty="0" smtClean="0"/>
          </a:p>
        </p:txBody>
      </p:sp>
      <p:sp>
        <p:nvSpPr>
          <p:cNvPr id="321539" name="Content Placeholder 2"/>
          <p:cNvSpPr>
            <a:spLocks noGrp="1"/>
          </p:cNvSpPr>
          <p:nvPr>
            <p:ph idx="1"/>
          </p:nvPr>
        </p:nvSpPr>
        <p:spPr>
          <a:xfrm>
            <a:off x="0" y="1295400"/>
            <a:ext cx="6934200" cy="5562600"/>
          </a:xfrm>
        </p:spPr>
        <p:txBody>
          <a:bodyPr/>
          <a:lstStyle/>
          <a:p>
            <a:pPr marL="0" indent="0">
              <a:buFontTx/>
              <a:buNone/>
            </a:pPr>
            <a:r>
              <a:rPr lang="en-US" altLang="en-US" sz="1800" dirty="0" smtClean="0"/>
              <a:t>WASHINGTON (JTA) — President Obama nominated Stanley Fischer, the former governor of the Bank of Israel, to be the vice chairman of the Federal Reserve.</a:t>
            </a:r>
          </a:p>
          <a:p>
            <a:pPr marL="0" indent="0">
              <a:buFontTx/>
              <a:buNone/>
            </a:pPr>
            <a:r>
              <a:rPr lang="en-US" altLang="en-US" sz="1800" dirty="0" smtClean="0"/>
              <a:t>The Friday nomination comes the same week that the Senate confirmed Janet Yellen as Federal Reserve’s chairwoman, the third Jewish person to hold the post in succession, following Ben Bernanke and Alan Greenspan.</a:t>
            </a:r>
          </a:p>
          <a:p>
            <a:pPr marL="0" indent="0">
              <a:buFontTx/>
              <a:buNone/>
            </a:pPr>
            <a:r>
              <a:rPr lang="en-US" altLang="en-US" sz="1800" dirty="0" smtClean="0"/>
              <a:t>“Stanley Fischer brings decades of leadership and expertise from various roles, including serving at the International Monetary Fund and the Bank of Israel,” Obama said of Fischer, who helmed the Bank of Israel from 2005 until last year. “He is widely acknowledged as one of the world’s leading and most experienced economic policy minds and I’m grateful he has agreed to take on this new role and I am confident that he and Janet Yellen will make a great team.”</a:t>
            </a:r>
          </a:p>
          <a:p>
            <a:pPr marL="0" indent="0">
              <a:buFontTx/>
              <a:buNone/>
            </a:pPr>
            <a:r>
              <a:rPr lang="en-US" altLang="en-US" sz="1800" dirty="0" smtClean="0"/>
              <a:t>Fischer, 70 and born in Zambia, is a </a:t>
            </a:r>
            <a:r>
              <a:rPr lang="en-US" altLang="en-US" sz="1800" dirty="0" smtClean="0">
                <a:solidFill>
                  <a:schemeClr val="tx2"/>
                </a:solidFill>
              </a:rPr>
              <a:t>dual U.S.-Israeli citizen</a:t>
            </a:r>
            <a:r>
              <a:rPr lang="en-US" altLang="en-US" sz="1800" dirty="0" smtClean="0"/>
              <a:t>. He previously held senior positions at the World Bank and the International Monetary Fund.</a:t>
            </a:r>
          </a:p>
          <a:p>
            <a:pPr marL="0" indent="0">
              <a:buFontTx/>
              <a:buNone/>
            </a:pPr>
            <a:r>
              <a:rPr lang="en-US" altLang="en-US" sz="1800" dirty="0" smtClean="0">
                <a:solidFill>
                  <a:schemeClr val="tx2"/>
                </a:solidFill>
              </a:rPr>
              <a:t>Jewish Telegraphic Agency, 1/10/2014, </a:t>
            </a:r>
            <a:r>
              <a:rPr lang="en-US" altLang="en-US" sz="1600" dirty="0" smtClean="0">
                <a:solidFill>
                  <a:schemeClr val="tx2"/>
                </a:solidFill>
                <a:hlinkClick r:id="rId2"/>
              </a:rPr>
              <a:t>http://www.jta.org/2014/01/10/news-opinion/united-states/obama-nominates-fischer-a-fed-vice-chairman</a:t>
            </a:r>
            <a:r>
              <a:rPr lang="en-US" altLang="en-US" sz="1600" dirty="0" smtClean="0">
                <a:solidFill>
                  <a:schemeClr val="tx2"/>
                </a:solidFill>
              </a:rPr>
              <a:t> </a:t>
            </a:r>
          </a:p>
        </p:txBody>
      </p:sp>
      <p:pic>
        <p:nvPicPr>
          <p:cNvPr id="321540" name="Picture 5" descr="The top choice: Stanley Fischer, former governor of the Bank of Isra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4663" y="11113"/>
            <a:ext cx="2319337"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1541" name="Rectangle 1"/>
          <p:cNvSpPr>
            <a:spLocks noChangeArrowheads="1"/>
          </p:cNvSpPr>
          <p:nvPr/>
        </p:nvSpPr>
        <p:spPr bwMode="auto">
          <a:xfrm>
            <a:off x="6842125" y="1316038"/>
            <a:ext cx="22860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Former Bank of Israel Governor Stanley Fischer is President Barack Obama's leading candidate to become vice chairman of the Federal Reserve, people familiar with the selection process said.</a:t>
            </a:r>
          </a:p>
          <a:p>
            <a:pPr eaLnBrk="1" hangingPunct="1">
              <a:spcBef>
                <a:spcPct val="0"/>
              </a:spcBef>
              <a:buFontTx/>
              <a:buNone/>
            </a:pPr>
            <a:r>
              <a:rPr lang="en-US" altLang="en-US" sz="1800" dirty="0"/>
              <a:t>The Sydney Morning Herald, 12/12/2013, </a:t>
            </a:r>
            <a:r>
              <a:rPr lang="en-US" altLang="en-US" sz="1800" dirty="0">
                <a:hlinkClick r:id="rId4"/>
              </a:rPr>
              <a:t>http://www.smh.com.au/business/world-business/stanley-fischer-firms-as-top-choice-to-become-us-fed-vice-20131212-2z75m.html</a:t>
            </a:r>
            <a:r>
              <a:rPr lang="en-US" altLang="en-US" sz="1800" dirty="0"/>
              <a:t> </a:t>
            </a:r>
          </a:p>
        </p:txBody>
      </p:sp>
      <p:cxnSp>
        <p:nvCxnSpPr>
          <p:cNvPr id="321542" name="Straight Connector 4"/>
          <p:cNvCxnSpPr>
            <a:cxnSpLocks noChangeShapeType="1"/>
          </p:cNvCxnSpPr>
          <p:nvPr/>
        </p:nvCxnSpPr>
        <p:spPr bwMode="auto">
          <a:xfrm>
            <a:off x="6842125" y="1316038"/>
            <a:ext cx="0" cy="55419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2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8500" y="0"/>
            <a:ext cx="2095500"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2563" name="Rectangle 2"/>
          <p:cNvSpPr>
            <a:spLocks noChangeArrowheads="1"/>
          </p:cNvSpPr>
          <p:nvPr/>
        </p:nvSpPr>
        <p:spPr bwMode="auto">
          <a:xfrm>
            <a:off x="0" y="0"/>
            <a:ext cx="7048500" cy="3524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dirty="0">
                <a:solidFill>
                  <a:schemeClr val="tx2"/>
                </a:solidFill>
              </a:rPr>
              <a:t>Finance chiefs Jacob Lew, </a:t>
            </a:r>
            <a:r>
              <a:rPr lang="en-US" altLang="en-US" sz="4400" b="1" dirty="0" err="1">
                <a:solidFill>
                  <a:schemeClr val="tx2"/>
                </a:solidFill>
              </a:rPr>
              <a:t>Yair</a:t>
            </a:r>
            <a:r>
              <a:rPr lang="en-US" altLang="en-US" sz="4400" b="1" dirty="0">
                <a:solidFill>
                  <a:schemeClr val="tx2"/>
                </a:solidFill>
              </a:rPr>
              <a:t> </a:t>
            </a:r>
            <a:r>
              <a:rPr lang="en-US" altLang="en-US" sz="4400" b="1" dirty="0" err="1">
                <a:solidFill>
                  <a:schemeClr val="tx2"/>
                </a:solidFill>
              </a:rPr>
              <a:t>Lapid</a:t>
            </a:r>
            <a:r>
              <a:rPr lang="en-US" altLang="en-US" sz="4400" b="1" dirty="0">
                <a:solidFill>
                  <a:schemeClr val="tx2"/>
                </a:solidFill>
              </a:rPr>
              <a:t> talk U.S.-Israel economic development</a:t>
            </a:r>
          </a:p>
          <a:p>
            <a:pPr eaLnBrk="1" hangingPunct="1">
              <a:spcBef>
                <a:spcPct val="0"/>
              </a:spcBef>
              <a:buFontTx/>
              <a:buNone/>
            </a:pPr>
            <a:r>
              <a:rPr lang="en-US" altLang="en-US" sz="1800" dirty="0"/>
              <a:t>WASHINGTON (JTA) — U.S. Treasury Secretary Jack Lew and Israeli Finance Minister </a:t>
            </a:r>
            <a:r>
              <a:rPr lang="en-US" altLang="en-US" sz="1800" dirty="0" err="1"/>
              <a:t>Yair</a:t>
            </a:r>
            <a:r>
              <a:rPr lang="en-US" altLang="en-US" sz="1800" dirty="0"/>
              <a:t> </a:t>
            </a:r>
            <a:r>
              <a:rPr lang="en-US" altLang="en-US" sz="1800" dirty="0" err="1"/>
              <a:t>Lapid</a:t>
            </a:r>
            <a:r>
              <a:rPr lang="en-US" altLang="en-US" sz="1800" dirty="0"/>
              <a:t> met to talk about economic development between their countries...</a:t>
            </a:r>
          </a:p>
          <a:p>
            <a:pPr eaLnBrk="1" hangingPunct="1">
              <a:spcBef>
                <a:spcPct val="0"/>
              </a:spcBef>
              <a:buFontTx/>
              <a:buNone/>
            </a:pPr>
            <a:r>
              <a:rPr lang="en-US" altLang="en-US" sz="300" dirty="0"/>
              <a:t>Lew, who also is visiting Saudi Arabia, the United Arab Emirates and Germany on this tour, has on his agenda “continued cooperation on efforts to disrupt the financial and support networks of terrorist organizations,” according to a statement released last week announcing the tour...</a:t>
            </a:r>
          </a:p>
          <a:p>
            <a:pPr eaLnBrk="1" hangingPunct="1">
              <a:spcBef>
                <a:spcPct val="0"/>
              </a:spcBef>
              <a:buFontTx/>
              <a:buNone/>
            </a:pPr>
            <a:r>
              <a:rPr lang="en-US" altLang="en-US" sz="300" dirty="0"/>
              <a:t>“It is now clear that ongoing sanctions against Iran remain in place, and that the temporary, targeted and reversible sanctions relief provided by the Joint Plan of Action has been extremely limited,” Lew said.</a:t>
            </a:r>
          </a:p>
          <a:p>
            <a:pPr eaLnBrk="1" hangingPunct="1">
              <a:spcBef>
                <a:spcPct val="0"/>
              </a:spcBef>
              <a:buFontTx/>
              <a:buNone/>
            </a:pPr>
            <a:r>
              <a:rPr lang="en-US" altLang="en-US" sz="300" dirty="0"/>
              <a:t>“During the same six-month period, Iran is losing a significant amount in oil sales alone from the sanctions that remain in place, more than the value of the temporary relief. Iran sanctions are the toughest the world community has imposed on any country and its economy is suffering a serious blow as a result – an impact that is not being reversed.” </a:t>
            </a:r>
          </a:p>
          <a:p>
            <a:pPr eaLnBrk="1" hangingPunct="1">
              <a:spcBef>
                <a:spcPct val="0"/>
              </a:spcBef>
              <a:buFontTx/>
              <a:buNone/>
            </a:pPr>
            <a:r>
              <a:rPr lang="en-US" altLang="en-US" sz="1400" dirty="0">
                <a:solidFill>
                  <a:schemeClr val="tx2"/>
                </a:solidFill>
              </a:rPr>
              <a:t>Jewish Telegraphic Agency, 6/18/2014</a:t>
            </a:r>
            <a:r>
              <a:rPr lang="en-US" altLang="en-US" sz="1400" dirty="0" smtClean="0">
                <a:solidFill>
                  <a:schemeClr val="tx2"/>
                </a:solidFill>
              </a:rPr>
              <a:t>, </a:t>
            </a:r>
            <a:r>
              <a:rPr lang="en-US" altLang="en-US" sz="800" dirty="0" smtClean="0">
                <a:solidFill>
                  <a:schemeClr val="tx2"/>
                </a:solidFill>
                <a:hlinkClick r:id="rId3"/>
              </a:rPr>
              <a:t>http</a:t>
            </a:r>
            <a:r>
              <a:rPr lang="en-US" altLang="en-US" sz="800" dirty="0">
                <a:solidFill>
                  <a:schemeClr val="tx2"/>
                </a:solidFill>
                <a:hlinkClick r:id="rId3"/>
              </a:rPr>
              <a:t>://www.jta.org/2014/06/18/news-opinion/politics/finance-chiefs-jacob-lew-yair-lapid-talk-u-s-israel-economic-development</a:t>
            </a:r>
            <a:endParaRPr lang="en-US" altLang="en-US" sz="800" dirty="0">
              <a:solidFill>
                <a:schemeClr val="tx2"/>
              </a:solidFill>
            </a:endParaRPr>
          </a:p>
        </p:txBody>
      </p:sp>
      <p:sp>
        <p:nvSpPr>
          <p:cNvPr id="322564" name="Rectangle 3"/>
          <p:cNvSpPr>
            <a:spLocks noChangeArrowheads="1"/>
          </p:cNvSpPr>
          <p:nvPr/>
        </p:nvSpPr>
        <p:spPr bwMode="auto">
          <a:xfrm>
            <a:off x="7048500" y="2933700"/>
            <a:ext cx="20955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Treasury Secretary Jacob Lew addressed the opening day of the 2014 AIPAC policy conference. Lew, an Orthodox Jew, is the first of two U.S. Cabinet members on tap to speak at the conference. Tomorrow, Secretary of State John Kerry is scheduled to take the dais. </a:t>
            </a:r>
            <a:r>
              <a:rPr lang="en-US" altLang="en-US" sz="1400" dirty="0"/>
              <a:t>Jewish Telegraphic Agency, 3/2/2014, </a:t>
            </a:r>
          </a:p>
          <a:p>
            <a:pPr eaLnBrk="1" hangingPunct="1">
              <a:spcBef>
                <a:spcPct val="0"/>
              </a:spcBef>
              <a:buFontTx/>
              <a:buNone/>
            </a:pPr>
            <a:r>
              <a:rPr lang="en-US" altLang="en-US" sz="1400" dirty="0">
                <a:hlinkClick r:id="rId4"/>
              </a:rPr>
              <a:t>http://www.jta.org/2014/03/02/news-opinion/politics/treasury-secretary-jacob-lew-at-aipac</a:t>
            </a:r>
            <a:r>
              <a:rPr lang="en-US" altLang="en-US" sz="1400" dirty="0"/>
              <a:t> </a:t>
            </a:r>
          </a:p>
        </p:txBody>
      </p:sp>
      <p:sp>
        <p:nvSpPr>
          <p:cNvPr id="2" name="Rectangle 1"/>
          <p:cNvSpPr/>
          <p:nvPr/>
        </p:nvSpPr>
        <p:spPr>
          <a:xfrm>
            <a:off x="0" y="3429000"/>
            <a:ext cx="5105400" cy="3539430"/>
          </a:xfrm>
          <a:prstGeom prst="rect">
            <a:avLst/>
          </a:prstGeom>
        </p:spPr>
        <p:txBody>
          <a:bodyPr wrap="square">
            <a:spAutoFit/>
          </a:bodyPr>
          <a:lstStyle/>
          <a:p>
            <a:r>
              <a:rPr lang="en-US" sz="2400" b="1" dirty="0" smtClean="0">
                <a:solidFill>
                  <a:schemeClr val="tx2"/>
                </a:solidFill>
              </a:rPr>
              <a:t>“Trump </a:t>
            </a:r>
            <a:r>
              <a:rPr lang="en-US" sz="2400" b="1" dirty="0">
                <a:solidFill>
                  <a:schemeClr val="tx2"/>
                </a:solidFill>
              </a:rPr>
              <a:t>picked </a:t>
            </a:r>
            <a:r>
              <a:rPr lang="en-US" sz="2400" b="1" dirty="0" smtClean="0">
                <a:solidFill>
                  <a:schemeClr val="tx2"/>
                </a:solidFill>
              </a:rPr>
              <a:t>[Steven] </a:t>
            </a:r>
            <a:r>
              <a:rPr lang="en-US" sz="2400" b="1" dirty="0" err="1" smtClean="0">
                <a:solidFill>
                  <a:schemeClr val="tx2"/>
                </a:solidFill>
              </a:rPr>
              <a:t>Mnuchin</a:t>
            </a:r>
            <a:r>
              <a:rPr lang="en-US" sz="2400" b="1" dirty="0">
                <a:solidFill>
                  <a:schemeClr val="tx2"/>
                </a:solidFill>
              </a:rPr>
              <a:t>, a former Goldman Sachs executive who worked as Trump’s national finance chairman during the campaign, to serve as Treasury secretary. "Meet the [11] Jews in the Trump administration" [who] "will help shape policy in the next four years</a:t>
            </a:r>
            <a:r>
              <a:rPr lang="en-US" sz="2400" b="1" dirty="0" smtClean="0">
                <a:solidFill>
                  <a:schemeClr val="tx2"/>
                </a:solidFill>
              </a:rPr>
              <a:t>.” </a:t>
            </a:r>
            <a:r>
              <a:rPr lang="en-US" sz="1800" dirty="0"/>
              <a:t>The Times of Israel, 1/28/2017, </a:t>
            </a:r>
            <a:r>
              <a:rPr lang="en-US" sz="800" dirty="0">
                <a:hlinkClick r:id="rId5"/>
              </a:rPr>
              <a:t>http://www.timesofisrael.com/meet-the-jews-in-the-trump-administration</a:t>
            </a:r>
            <a:r>
              <a:rPr lang="en-US" sz="800" dirty="0" smtClean="0">
                <a:hlinkClick r:id="rId5"/>
              </a:rPr>
              <a:t>/</a:t>
            </a:r>
            <a:r>
              <a:rPr lang="en-US" sz="800" dirty="0" smtClean="0"/>
              <a:t> </a:t>
            </a:r>
            <a:endParaRPr lang="en-US" sz="1800" dirty="0"/>
          </a:p>
        </p:txBody>
      </p:sp>
      <p:sp>
        <p:nvSpPr>
          <p:cNvPr id="3" name="Rectangle 2"/>
          <p:cNvSpPr/>
          <p:nvPr/>
        </p:nvSpPr>
        <p:spPr>
          <a:xfrm>
            <a:off x="5181600" y="3425322"/>
            <a:ext cx="1866900" cy="3447098"/>
          </a:xfrm>
          <a:prstGeom prst="rect">
            <a:avLst/>
          </a:prstGeom>
        </p:spPr>
        <p:txBody>
          <a:bodyPr wrap="square">
            <a:spAutoFit/>
          </a:bodyPr>
          <a:lstStyle/>
          <a:p>
            <a:r>
              <a:rPr lang="en-US" sz="1800" b="1" dirty="0" smtClean="0">
                <a:solidFill>
                  <a:schemeClr val="tx2"/>
                </a:solidFill>
              </a:rPr>
              <a:t>Obama </a:t>
            </a:r>
            <a:r>
              <a:rPr lang="en-US" sz="1800" b="1" dirty="0">
                <a:solidFill>
                  <a:schemeClr val="tx2"/>
                </a:solidFill>
              </a:rPr>
              <a:t>Nominates Jewish Air Force Chief of </a:t>
            </a:r>
            <a:r>
              <a:rPr lang="en-US" sz="1800" b="1" dirty="0" smtClean="0">
                <a:solidFill>
                  <a:schemeClr val="tx2"/>
                </a:solidFill>
              </a:rPr>
              <a:t>Staff… </a:t>
            </a:r>
            <a:r>
              <a:rPr lang="en-US" sz="1800" dirty="0" err="1" smtClean="0"/>
              <a:t>Goldfein</a:t>
            </a:r>
            <a:r>
              <a:rPr lang="en-US" sz="1800" dirty="0" smtClean="0"/>
              <a:t> </a:t>
            </a:r>
            <a:r>
              <a:rPr lang="en-US" sz="1800" dirty="0"/>
              <a:t>would be the second Jewish person to serve in the position, following Norton Schwartz’s tenure in </a:t>
            </a:r>
            <a:r>
              <a:rPr lang="en-US" sz="1800" dirty="0" smtClean="0"/>
              <a:t>2008-2012.</a:t>
            </a:r>
            <a:r>
              <a:rPr lang="en-US" sz="1400" dirty="0" smtClean="0"/>
              <a:t> </a:t>
            </a:r>
            <a:r>
              <a:rPr lang="en-US" sz="200" dirty="0" smtClean="0">
                <a:hlinkClick r:id="rId6"/>
              </a:rPr>
              <a:t>http</a:t>
            </a:r>
            <a:r>
              <a:rPr lang="en-US" sz="200" dirty="0">
                <a:hlinkClick r:id="rId6"/>
              </a:rPr>
              <a:t>://forward.com/news/breaking-news/339459/obama-nominates-jewish-air-force-chief-of-staff/?</a:t>
            </a:r>
            <a:r>
              <a:rPr lang="en-US" sz="200" dirty="0" smtClean="0">
                <a:hlinkClick r:id="rId6"/>
              </a:rPr>
              <a:t>attribution=articles-featured-subsection-item-2-headline</a:t>
            </a:r>
            <a:r>
              <a:rPr lang="en-US" sz="200" dirty="0" smtClean="0"/>
              <a:t> </a:t>
            </a:r>
            <a:endParaRPr lang="en-US" sz="200" dirty="0"/>
          </a:p>
        </p:txBody>
      </p:sp>
      <p:cxnSp>
        <p:nvCxnSpPr>
          <p:cNvPr id="5" name="Straight Connector 4"/>
          <p:cNvCxnSpPr/>
          <p:nvPr/>
        </p:nvCxnSpPr>
        <p:spPr bwMode="auto">
          <a:xfrm>
            <a:off x="0" y="3429000"/>
            <a:ext cx="70485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7048500" y="3425322"/>
            <a:ext cx="0" cy="343267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5105400" y="3429000"/>
            <a:ext cx="0" cy="344342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905000"/>
          </a:xfrm>
        </p:spPr>
        <p:txBody>
          <a:bodyPr/>
          <a:lstStyle/>
          <a:p>
            <a:pPr>
              <a:defRPr/>
            </a:pPr>
            <a:r>
              <a:rPr lang="en-US" sz="7200" b="1" dirty="0">
                <a:solidFill>
                  <a:srgbClr val="FFFF00"/>
                </a:solidFill>
                <a:ea typeface="Times New Roman"/>
                <a:cs typeface="+mn-cs"/>
              </a:rPr>
              <a:t>Party Politics and Pressure Groups</a:t>
            </a:r>
            <a:endParaRPr lang="en-US" sz="7200" b="1" dirty="0">
              <a:solidFill>
                <a:srgbClr val="FFFF00"/>
              </a:solidFill>
            </a:endParaRPr>
          </a:p>
        </p:txBody>
      </p:sp>
      <p:sp>
        <p:nvSpPr>
          <p:cNvPr id="323587" name="Content Placeholder 2"/>
          <p:cNvSpPr>
            <a:spLocks noGrp="1"/>
          </p:cNvSpPr>
          <p:nvPr>
            <p:ph idx="1"/>
          </p:nvPr>
        </p:nvSpPr>
        <p:spPr>
          <a:xfrm>
            <a:off x="0" y="1981200"/>
            <a:ext cx="9144000" cy="4876800"/>
          </a:xfrm>
        </p:spPr>
        <p:txBody>
          <a:bodyPr/>
          <a:lstStyle/>
          <a:p>
            <a:pPr marL="0" indent="0">
              <a:buFontTx/>
              <a:buNone/>
            </a:pPr>
            <a:r>
              <a:rPr lang="en-US" altLang="en-US" sz="1800" dirty="0" smtClean="0">
                <a:cs typeface="Times New Roman" pitchFamily="18" charset="0"/>
              </a:rPr>
              <a:t>“</a:t>
            </a:r>
            <a:r>
              <a:rPr lang="en-US" altLang="en-US" sz="1800" b="1" dirty="0" smtClean="0">
                <a:solidFill>
                  <a:schemeClr val="tx2"/>
                </a:solidFill>
                <a:cs typeface="Times New Roman" pitchFamily="18" charset="0"/>
              </a:rPr>
              <a:t>Two</a:t>
            </a:r>
            <a:r>
              <a:rPr lang="en-US" altLang="en-US" sz="1800" dirty="0" smtClean="0">
                <a:cs typeface="Times New Roman" pitchFamily="18" charset="0"/>
              </a:rPr>
              <a:t> characteristics almost always set political parties apart from pressure groups: the manner in which they participate in political conflicts, and their membership base. </a:t>
            </a:r>
            <a:r>
              <a:rPr lang="en-US" altLang="en-US" sz="1800" dirty="0" smtClean="0">
                <a:solidFill>
                  <a:schemeClr val="tx2"/>
                </a:solidFill>
                <a:cs typeface="Times New Roman" pitchFamily="18" charset="0"/>
              </a:rPr>
              <a:t>In the first place</a:t>
            </a:r>
            <a:r>
              <a:rPr lang="en-US" altLang="en-US" sz="1800" dirty="0" smtClean="0">
                <a:cs typeface="Times New Roman" pitchFamily="18" charset="0"/>
              </a:rPr>
              <a:t>, political parties have as their primary goal the conquest of power or a share in its exercise. They try to win seats at elections, to name deputies and ministers, and to take control of the government. Pressure groups, on the contrary, do not seek to win power themselves, or to participate in the exercise of power; they endeavor, instead, to exert an influence on those who wield power, to bring “pressure” upon them: hence their name.  </a:t>
            </a:r>
            <a:r>
              <a:rPr lang="en-US" altLang="en-US" sz="1800" dirty="0" smtClean="0">
                <a:solidFill>
                  <a:schemeClr val="tx2"/>
                </a:solidFill>
                <a:cs typeface="Times New Roman" pitchFamily="18" charset="0"/>
              </a:rPr>
              <a:t>Secondly</a:t>
            </a:r>
            <a:r>
              <a:rPr lang="en-US" altLang="en-US" sz="1800" dirty="0" smtClean="0">
                <a:cs typeface="Times New Roman" pitchFamily="18" charset="0"/>
              </a:rPr>
              <a:t>, political parties draw their support from a broad base, whereas pressure groups represent a limited number with a particular or private interest… </a:t>
            </a:r>
            <a:r>
              <a:rPr lang="en-US" altLang="en-US" sz="1800" dirty="0" smtClean="0">
                <a:solidFill>
                  <a:schemeClr val="tx2"/>
                </a:solidFill>
                <a:cs typeface="Times New Roman" pitchFamily="18" charset="0"/>
              </a:rPr>
              <a:t>Political parties strive to acquire power and to exercise it</a:t>
            </a:r>
            <a:r>
              <a:rPr lang="en-US" altLang="en-US" sz="1800" dirty="0" smtClean="0">
                <a:cs typeface="Times New Roman" pitchFamily="18" charset="0"/>
              </a:rPr>
              <a:t>—by electing town councilors, local officials, mayors, senators, and deputies, and by choosing cabinet ministers and the head of state… </a:t>
            </a:r>
            <a:r>
              <a:rPr lang="en-US" altLang="en-US" sz="1800" dirty="0" smtClean="0">
                <a:solidFill>
                  <a:schemeClr val="tx2"/>
                </a:solidFill>
                <a:cs typeface="Times New Roman" pitchFamily="18" charset="0"/>
              </a:rPr>
              <a:t>Pressure groups seek to influence the men who wield power</a:t>
            </a:r>
            <a:r>
              <a:rPr lang="en-US" altLang="en-US" sz="1800" dirty="0" smtClean="0">
                <a:cs typeface="Times New Roman" pitchFamily="18" charset="0"/>
              </a:rPr>
              <a:t>, not to place their own men in power, at least not officially. However, certain powerful groups actually have their own representatives in governments and legislative bodies, but the relationship between these individuals and the groups they represent remains secret or circumspect” page 101.</a:t>
            </a:r>
          </a:p>
          <a:p>
            <a:pPr marL="0" indent="0">
              <a:buFontTx/>
              <a:buNone/>
            </a:pPr>
            <a:r>
              <a:rPr lang="en-US" altLang="en-US" sz="1800" dirty="0" smtClean="0">
                <a:solidFill>
                  <a:srgbClr val="FFFF00"/>
                </a:solidFill>
                <a:cs typeface="Times New Roman" pitchFamily="18" charset="0"/>
              </a:rPr>
              <a:t>Source: Maurice </a:t>
            </a:r>
            <a:r>
              <a:rPr lang="en-US" altLang="en-US" sz="1800" dirty="0" err="1" smtClean="0">
                <a:solidFill>
                  <a:srgbClr val="FFFF00"/>
                </a:solidFill>
                <a:cs typeface="Times New Roman" pitchFamily="18" charset="0"/>
              </a:rPr>
              <a:t>Duverger</a:t>
            </a:r>
            <a:r>
              <a:rPr lang="en-US" altLang="en-US" sz="1800" dirty="0" smtClean="0">
                <a:solidFill>
                  <a:srgbClr val="FFFF00"/>
                </a:solidFill>
                <a:cs typeface="Times New Roman" pitchFamily="18" charset="0"/>
              </a:rPr>
              <a:t>, Party Politics and Pressure Groups: A Comparative Introduction, Translated by David Wagoner, Maritime College of the city University of New York, New York: Thomas Y. Crowell Company, 1972, pages 1-2, 101.</a:t>
            </a:r>
            <a:endParaRPr lang="en-US" altLang="en-US" sz="1800" dirty="0" smtClean="0">
              <a:solidFill>
                <a:srgbClr val="FFFF00"/>
              </a:solidFill>
            </a:endParaRPr>
          </a:p>
        </p:txBody>
      </p:sp>
    </p:spTree>
  </p:cSld>
  <p:clrMapOvr>
    <a:masterClrMapping/>
  </p:clrMapOvr>
  <p:transition/>
  <p:timing>
    <p:tnLst>
      <p:par>
        <p:cTn id="1" dur="indefinite" restart="never" nodeType="tmRoot"/>
      </p:par>
    </p:tn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TextBox 1"/>
          <p:cNvSpPr txBox="1">
            <a:spLocks noChangeArrowheads="1"/>
          </p:cNvSpPr>
          <p:nvPr/>
        </p:nvSpPr>
        <p:spPr bwMode="auto">
          <a:xfrm>
            <a:off x="3886200" y="0"/>
            <a:ext cx="5257800" cy="4324261"/>
          </a:xfrm>
          <a:prstGeom prst="rect">
            <a:avLst/>
          </a:prstGeom>
          <a:noFill/>
          <a:ln w="9525">
            <a:noFill/>
            <a:miter lim="800000"/>
            <a:headEnd/>
            <a:tailEnd/>
          </a:ln>
        </p:spPr>
        <p:txBody>
          <a:bodyPr>
            <a:spAutoFit/>
          </a:bodyPr>
          <a:lstStyle/>
          <a:p>
            <a:pPr marL="342900" indent="-342900">
              <a:buFont typeface="Times New Roman" pitchFamily="18" charset="0"/>
              <a:buAutoNum type="arabicPeriod"/>
              <a:defRPr/>
            </a:pPr>
            <a:r>
              <a:rPr lang="en-US" sz="1100" dirty="0">
                <a:hlinkClick r:id="rId2"/>
              </a:rPr>
              <a:t>Committee on Agriculture</a:t>
            </a:r>
            <a:r>
              <a:rPr lang="en-US" sz="1100" dirty="0"/>
              <a:t> </a:t>
            </a:r>
          </a:p>
          <a:p>
            <a:pPr marL="342900" indent="-342900">
              <a:buFont typeface="Times New Roman" pitchFamily="18" charset="0"/>
              <a:buAutoNum type="arabicPeriod"/>
              <a:defRPr/>
            </a:pPr>
            <a:r>
              <a:rPr lang="en-US" sz="1100" dirty="0">
                <a:hlinkClick r:id="rId3"/>
              </a:rPr>
              <a:t>Committee on Appropriations</a:t>
            </a:r>
            <a:r>
              <a:rPr lang="en-US" sz="1100" dirty="0"/>
              <a:t> </a:t>
            </a:r>
          </a:p>
          <a:p>
            <a:pPr marL="342900" indent="-342900">
              <a:buFont typeface="Times New Roman" pitchFamily="18" charset="0"/>
              <a:buAutoNum type="arabicPeriod"/>
              <a:defRPr/>
            </a:pPr>
            <a:r>
              <a:rPr lang="en-US" sz="1100" dirty="0">
                <a:hlinkClick r:id="rId4"/>
              </a:rPr>
              <a:t>Committee on Armed Services</a:t>
            </a:r>
            <a:r>
              <a:rPr lang="en-US" sz="1100" dirty="0"/>
              <a:t> </a:t>
            </a:r>
          </a:p>
          <a:p>
            <a:pPr marL="342900" indent="-342900">
              <a:buFont typeface="Times New Roman" pitchFamily="18" charset="0"/>
              <a:buAutoNum type="arabicPeriod"/>
              <a:defRPr/>
            </a:pPr>
            <a:r>
              <a:rPr lang="en-US" sz="1100" dirty="0">
                <a:hlinkClick r:id="rId5"/>
              </a:rPr>
              <a:t>Committee on the Budget</a:t>
            </a:r>
            <a:r>
              <a:rPr lang="en-US" sz="1100" dirty="0"/>
              <a:t> </a:t>
            </a:r>
          </a:p>
          <a:p>
            <a:pPr marL="342900" indent="-342900">
              <a:buFont typeface="Times New Roman" pitchFamily="18" charset="0"/>
              <a:buAutoNum type="arabicPeriod"/>
              <a:defRPr/>
            </a:pPr>
            <a:r>
              <a:rPr lang="en-US" sz="1100" dirty="0">
                <a:hlinkClick r:id="rId6"/>
              </a:rPr>
              <a:t>Committee on Education and Labor</a:t>
            </a:r>
            <a:r>
              <a:rPr lang="en-US" sz="1100" dirty="0"/>
              <a:t> </a:t>
            </a:r>
          </a:p>
          <a:p>
            <a:pPr marL="342900" indent="-342900">
              <a:buFont typeface="Times New Roman" pitchFamily="18" charset="0"/>
              <a:buAutoNum type="arabicPeriod"/>
              <a:defRPr/>
            </a:pPr>
            <a:r>
              <a:rPr lang="en-US" sz="1100" dirty="0">
                <a:hlinkClick r:id="rId7"/>
              </a:rPr>
              <a:t>Committee on Energy and Commerce</a:t>
            </a:r>
            <a:r>
              <a:rPr lang="en-US" sz="1100" dirty="0"/>
              <a:t> </a:t>
            </a:r>
          </a:p>
          <a:p>
            <a:pPr marL="342900" indent="-342900">
              <a:buFont typeface="Times New Roman" pitchFamily="18" charset="0"/>
              <a:buAutoNum type="arabicPeriod"/>
              <a:defRPr/>
            </a:pPr>
            <a:r>
              <a:rPr lang="en-US" sz="1100" dirty="0">
                <a:hlinkClick r:id="rId8"/>
              </a:rPr>
              <a:t>Committee on Financial Services</a:t>
            </a:r>
            <a:r>
              <a:rPr lang="en-US" sz="1100" dirty="0"/>
              <a:t> </a:t>
            </a:r>
          </a:p>
          <a:p>
            <a:pPr marL="342900" indent="-342900">
              <a:buFont typeface="Times New Roman" pitchFamily="18" charset="0"/>
              <a:buAutoNum type="arabicPeriod"/>
              <a:defRPr/>
            </a:pPr>
            <a:r>
              <a:rPr lang="en-US" sz="1100" dirty="0">
                <a:hlinkClick r:id="rId9"/>
              </a:rPr>
              <a:t>Committee on Foreign Affairs</a:t>
            </a:r>
            <a:r>
              <a:rPr lang="en-US" sz="1100" dirty="0"/>
              <a:t> </a:t>
            </a:r>
          </a:p>
          <a:p>
            <a:pPr marL="342900" indent="-342900">
              <a:buFont typeface="Times New Roman" pitchFamily="18" charset="0"/>
              <a:buAutoNum type="arabicPeriod"/>
              <a:defRPr/>
            </a:pPr>
            <a:r>
              <a:rPr lang="en-US" sz="1100" dirty="0">
                <a:hlinkClick r:id="rId10"/>
              </a:rPr>
              <a:t>Committee on Homeland Security</a:t>
            </a:r>
            <a:r>
              <a:rPr lang="en-US" sz="1100" dirty="0"/>
              <a:t> </a:t>
            </a:r>
          </a:p>
          <a:p>
            <a:pPr marL="342900" indent="-342900">
              <a:buFont typeface="Times New Roman" pitchFamily="18" charset="0"/>
              <a:buAutoNum type="arabicPeriod"/>
              <a:defRPr/>
            </a:pPr>
            <a:r>
              <a:rPr lang="en-US" sz="1100" dirty="0">
                <a:hlinkClick r:id="rId11"/>
              </a:rPr>
              <a:t>Committee on House Administration</a:t>
            </a:r>
            <a:r>
              <a:rPr lang="en-US" sz="1100" dirty="0"/>
              <a:t> </a:t>
            </a:r>
          </a:p>
          <a:p>
            <a:pPr marL="342900" indent="-342900">
              <a:buFont typeface="Times New Roman" pitchFamily="18" charset="0"/>
              <a:buAutoNum type="arabicPeriod"/>
              <a:defRPr/>
            </a:pPr>
            <a:r>
              <a:rPr lang="en-US" sz="1100" dirty="0">
                <a:hlinkClick r:id="rId12"/>
              </a:rPr>
              <a:t>Committee on the Judiciary</a:t>
            </a:r>
            <a:r>
              <a:rPr lang="en-US" sz="1100" dirty="0"/>
              <a:t> </a:t>
            </a:r>
          </a:p>
          <a:p>
            <a:pPr marL="342900" indent="-342900">
              <a:buFont typeface="Times New Roman" pitchFamily="18" charset="0"/>
              <a:buAutoNum type="arabicPeriod"/>
              <a:defRPr/>
            </a:pPr>
            <a:r>
              <a:rPr lang="en-US" sz="1100" dirty="0">
                <a:hlinkClick r:id="rId13"/>
              </a:rPr>
              <a:t>Committee on Natural Resources</a:t>
            </a:r>
            <a:r>
              <a:rPr lang="en-US" sz="1100" dirty="0"/>
              <a:t> </a:t>
            </a:r>
          </a:p>
          <a:p>
            <a:pPr marL="342900" indent="-342900">
              <a:buFont typeface="Times New Roman" pitchFamily="18" charset="0"/>
              <a:buAutoNum type="arabicPeriod"/>
              <a:defRPr/>
            </a:pPr>
            <a:r>
              <a:rPr lang="en-US" sz="1100" dirty="0">
                <a:hlinkClick r:id="rId14"/>
              </a:rPr>
              <a:t>Committee on Oversight and Government Reform</a:t>
            </a:r>
            <a:r>
              <a:rPr lang="en-US" sz="1100" dirty="0"/>
              <a:t> </a:t>
            </a:r>
          </a:p>
          <a:p>
            <a:pPr marL="342900" indent="-342900">
              <a:buFont typeface="Times New Roman" pitchFamily="18" charset="0"/>
              <a:buAutoNum type="arabicPeriod"/>
              <a:defRPr/>
            </a:pPr>
            <a:r>
              <a:rPr lang="en-US" sz="1100" dirty="0">
                <a:hlinkClick r:id="rId15"/>
              </a:rPr>
              <a:t>Committee on Rules</a:t>
            </a:r>
            <a:r>
              <a:rPr lang="en-US" sz="1100" dirty="0"/>
              <a:t> </a:t>
            </a:r>
          </a:p>
          <a:p>
            <a:pPr marL="342900" indent="-342900">
              <a:buFont typeface="Times New Roman" pitchFamily="18" charset="0"/>
              <a:buAutoNum type="arabicPeriod"/>
              <a:defRPr/>
            </a:pPr>
            <a:r>
              <a:rPr lang="en-US" sz="1100" dirty="0">
                <a:hlinkClick r:id="rId16"/>
              </a:rPr>
              <a:t>Committee on Science and Technology</a:t>
            </a:r>
            <a:r>
              <a:rPr lang="en-US" sz="1100" dirty="0"/>
              <a:t> </a:t>
            </a:r>
          </a:p>
          <a:p>
            <a:pPr marL="342900" indent="-342900">
              <a:buFont typeface="Times New Roman" pitchFamily="18" charset="0"/>
              <a:buAutoNum type="arabicPeriod"/>
              <a:defRPr/>
            </a:pPr>
            <a:r>
              <a:rPr lang="en-US" sz="1100" dirty="0">
                <a:hlinkClick r:id="rId17"/>
              </a:rPr>
              <a:t>Committee on Small Business</a:t>
            </a:r>
            <a:r>
              <a:rPr lang="en-US" sz="1100" dirty="0"/>
              <a:t> </a:t>
            </a:r>
          </a:p>
          <a:p>
            <a:pPr marL="342900" indent="-342900">
              <a:buFont typeface="Times New Roman" pitchFamily="18" charset="0"/>
              <a:buAutoNum type="arabicPeriod"/>
              <a:defRPr/>
            </a:pPr>
            <a:r>
              <a:rPr lang="en-US" sz="1100" dirty="0">
                <a:hlinkClick r:id="rId18"/>
              </a:rPr>
              <a:t>Committee on Standards of Official Conduct</a:t>
            </a:r>
            <a:r>
              <a:rPr lang="en-US" sz="1100" dirty="0"/>
              <a:t> </a:t>
            </a:r>
          </a:p>
          <a:p>
            <a:pPr marL="342900" indent="-342900">
              <a:buFont typeface="Times New Roman" pitchFamily="18" charset="0"/>
              <a:buAutoNum type="arabicPeriod"/>
              <a:defRPr/>
            </a:pPr>
            <a:r>
              <a:rPr lang="en-US" sz="1100" dirty="0">
                <a:hlinkClick r:id="rId19"/>
              </a:rPr>
              <a:t>Committee on Transportation and Infrastructure</a:t>
            </a:r>
            <a:r>
              <a:rPr lang="en-US" sz="1100" dirty="0"/>
              <a:t> </a:t>
            </a:r>
          </a:p>
          <a:p>
            <a:pPr marL="342900" indent="-342900">
              <a:buFont typeface="Times New Roman" pitchFamily="18" charset="0"/>
              <a:buAutoNum type="arabicPeriod"/>
              <a:defRPr/>
            </a:pPr>
            <a:r>
              <a:rPr lang="en-US" sz="1100" dirty="0">
                <a:hlinkClick r:id="rId20"/>
              </a:rPr>
              <a:t>Committee on Veterans' Affairs</a:t>
            </a:r>
            <a:r>
              <a:rPr lang="en-US" sz="1100" dirty="0"/>
              <a:t> </a:t>
            </a:r>
          </a:p>
          <a:p>
            <a:pPr marL="342900" indent="-342900">
              <a:buFont typeface="Times New Roman" pitchFamily="18" charset="0"/>
              <a:buAutoNum type="arabicPeriod"/>
              <a:defRPr/>
            </a:pPr>
            <a:r>
              <a:rPr lang="en-US" sz="1100" dirty="0">
                <a:hlinkClick r:id="rId21"/>
              </a:rPr>
              <a:t>Committee on Ways and Means</a:t>
            </a:r>
            <a:r>
              <a:rPr lang="en-US" sz="1100" dirty="0"/>
              <a:t> </a:t>
            </a:r>
          </a:p>
          <a:p>
            <a:pPr marL="342900" indent="-342900">
              <a:buFont typeface="Times New Roman" pitchFamily="18" charset="0"/>
              <a:buAutoNum type="arabicPeriod"/>
              <a:defRPr/>
            </a:pPr>
            <a:r>
              <a:rPr lang="en-US" sz="1100" dirty="0">
                <a:hlinkClick r:id="rId22"/>
              </a:rPr>
              <a:t>Joint Economic Committee</a:t>
            </a:r>
            <a:r>
              <a:rPr lang="en-US" sz="1100" dirty="0"/>
              <a:t> </a:t>
            </a:r>
          </a:p>
          <a:p>
            <a:pPr marL="342900" indent="-342900">
              <a:buFont typeface="Times New Roman" pitchFamily="18" charset="0"/>
              <a:buAutoNum type="arabicPeriod"/>
              <a:defRPr/>
            </a:pPr>
            <a:r>
              <a:rPr lang="en-US" sz="1100" dirty="0">
                <a:hlinkClick r:id="rId23"/>
              </a:rPr>
              <a:t>Joint Congressional Committee on Inaugural Ceremonies</a:t>
            </a:r>
            <a:r>
              <a:rPr lang="en-US" sz="1100" dirty="0"/>
              <a:t> </a:t>
            </a:r>
          </a:p>
          <a:p>
            <a:pPr marL="342900" indent="-342900">
              <a:buFont typeface="Times New Roman" pitchFamily="18" charset="0"/>
              <a:buAutoNum type="arabicPeriod"/>
              <a:defRPr/>
            </a:pPr>
            <a:r>
              <a:rPr lang="en-US" sz="1100" dirty="0">
                <a:hlinkClick r:id="rId24"/>
              </a:rPr>
              <a:t>Joint Committee on Taxation</a:t>
            </a:r>
            <a:r>
              <a:rPr lang="en-US" sz="1100" dirty="0"/>
              <a:t> </a:t>
            </a:r>
          </a:p>
          <a:p>
            <a:pPr marL="342900" indent="-342900">
              <a:buFont typeface="Times New Roman" pitchFamily="18" charset="0"/>
              <a:buAutoNum type="arabicPeriod"/>
              <a:defRPr/>
            </a:pPr>
            <a:r>
              <a:rPr lang="en-US" sz="1100" dirty="0">
                <a:hlinkClick r:id="rId25"/>
              </a:rPr>
              <a:t>House Permanent Select Committee on Intelligence</a:t>
            </a:r>
            <a:r>
              <a:rPr lang="en-US" sz="1100" dirty="0">
                <a:hlinkClick r:id="rId26"/>
              </a:rPr>
              <a:t> </a:t>
            </a:r>
            <a:r>
              <a:rPr lang="en-US" sz="1100" dirty="0"/>
              <a:t> </a:t>
            </a:r>
          </a:p>
          <a:p>
            <a:pPr marL="342900" indent="-342900">
              <a:buFont typeface="Times New Roman" pitchFamily="18" charset="0"/>
              <a:buAutoNum type="arabicPeriod"/>
              <a:defRPr/>
            </a:pPr>
            <a:r>
              <a:rPr lang="en-US" sz="1100" dirty="0">
                <a:hlinkClick r:id="rId27"/>
              </a:rPr>
              <a:t>House Select Committee on Energy Independence and Global Warming </a:t>
            </a:r>
            <a:endParaRPr lang="en-US" sz="1100" dirty="0"/>
          </a:p>
        </p:txBody>
      </p:sp>
      <p:sp>
        <p:nvSpPr>
          <p:cNvPr id="324611" name="TextBox 3"/>
          <p:cNvSpPr txBox="1">
            <a:spLocks noChangeArrowheads="1"/>
          </p:cNvSpPr>
          <p:nvPr/>
        </p:nvSpPr>
        <p:spPr bwMode="auto">
          <a:xfrm>
            <a:off x="0" y="0"/>
            <a:ext cx="3962400"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b="1" dirty="0" smtClean="0">
                <a:solidFill>
                  <a:schemeClr val="tx2"/>
                </a:solidFill>
              </a:rPr>
              <a:t>111</a:t>
            </a:r>
            <a:r>
              <a:rPr lang="en-US" altLang="en-US" b="1" baseline="30000" dirty="0" smtClean="0">
                <a:solidFill>
                  <a:schemeClr val="tx2"/>
                </a:solidFill>
              </a:rPr>
              <a:t>th</a:t>
            </a:r>
            <a:r>
              <a:rPr lang="en-US" altLang="en-US" b="1" dirty="0" smtClean="0">
                <a:solidFill>
                  <a:schemeClr val="tx2"/>
                </a:solidFill>
              </a:rPr>
              <a:t> </a:t>
            </a:r>
            <a:r>
              <a:rPr lang="en-US" altLang="en-US" b="1" dirty="0">
                <a:solidFill>
                  <a:schemeClr val="tx2"/>
                </a:solidFill>
              </a:rPr>
              <a:t>Congress</a:t>
            </a:r>
            <a:br>
              <a:rPr lang="en-US" altLang="en-US" b="1" dirty="0">
                <a:solidFill>
                  <a:schemeClr val="tx2"/>
                </a:solidFill>
              </a:rPr>
            </a:br>
            <a:r>
              <a:rPr lang="en-US" altLang="en-US" b="1" dirty="0">
                <a:solidFill>
                  <a:schemeClr val="tx2"/>
                </a:solidFill>
              </a:rPr>
              <a:t>United States House of Representatives</a:t>
            </a:r>
          </a:p>
          <a:p>
            <a:pPr algn="ctr" eaLnBrk="1" hangingPunct="1">
              <a:spcBef>
                <a:spcPct val="0"/>
              </a:spcBef>
              <a:buFontTx/>
              <a:buNone/>
            </a:pPr>
            <a:r>
              <a:rPr lang="en-US" altLang="en-US" b="1" dirty="0" err="1" smtClean="0">
                <a:solidFill>
                  <a:schemeClr val="tx2"/>
                </a:solidFill>
              </a:rPr>
              <a:t>Comm</a:t>
            </a:r>
            <a:r>
              <a:rPr lang="en-US" altLang="en-US" b="1" dirty="0" smtClean="0">
                <a:solidFill>
                  <a:schemeClr val="tx2"/>
                </a:solidFill>
              </a:rPr>
              <a:t> </a:t>
            </a:r>
            <a:r>
              <a:rPr lang="en-US" altLang="en-US" b="1" dirty="0" err="1" smtClean="0">
                <a:solidFill>
                  <a:schemeClr val="tx2"/>
                </a:solidFill>
              </a:rPr>
              <a:t>ittee</a:t>
            </a:r>
            <a:r>
              <a:rPr lang="en-US" altLang="en-US" b="1" dirty="0" smtClean="0">
                <a:solidFill>
                  <a:schemeClr val="tx2"/>
                </a:solidFill>
              </a:rPr>
              <a:t> </a:t>
            </a:r>
            <a:r>
              <a:rPr lang="en-US" altLang="en-US" b="1" dirty="0">
                <a:solidFill>
                  <a:schemeClr val="tx2"/>
                </a:solidFill>
              </a:rPr>
              <a:t>Offices</a:t>
            </a:r>
          </a:p>
          <a:p>
            <a:pPr algn="ctr" eaLnBrk="1" hangingPunct="1">
              <a:spcBef>
                <a:spcPct val="0"/>
              </a:spcBef>
              <a:buFontTx/>
              <a:buNone/>
            </a:pPr>
            <a:r>
              <a:rPr lang="en-US" altLang="en-US" sz="1200" b="1" dirty="0">
                <a:hlinkClick r:id="rId28"/>
              </a:rPr>
              <a:t>http://www.house.gov/house/CommitteeWWW.shtml</a:t>
            </a:r>
            <a:endParaRPr lang="en-US" altLang="en-US" sz="1200" b="1" dirty="0"/>
          </a:p>
          <a:p>
            <a:pPr eaLnBrk="1" hangingPunct="1">
              <a:spcBef>
                <a:spcPct val="0"/>
              </a:spcBef>
              <a:buFontTx/>
              <a:buNone/>
            </a:pPr>
            <a:r>
              <a:rPr lang="en-US" altLang="en-US" sz="1600" i="1" dirty="0" smtClean="0"/>
              <a:t>". </a:t>
            </a:r>
            <a:r>
              <a:rPr lang="en-US" altLang="en-US" sz="1600" i="1" dirty="0"/>
              <a:t>. .</a:t>
            </a:r>
            <a:r>
              <a:rPr lang="en-US" altLang="en-US" sz="1600" b="1" dirty="0"/>
              <a:t>it is not far from the truth to say that Congress in session is Congress on public exhibition, whilst Congress in its committee rooms is Congress at work</a:t>
            </a:r>
            <a:r>
              <a:rPr lang="en-US" altLang="en-US" sz="1600" i="1" dirty="0"/>
              <a:t>"</a:t>
            </a:r>
            <a:r>
              <a:rPr lang="en-US" altLang="en-US" sz="1600" dirty="0"/>
              <a:t>--Woodrow Wilson</a:t>
            </a:r>
          </a:p>
          <a:p>
            <a:pPr eaLnBrk="1" hangingPunct="1">
              <a:spcBef>
                <a:spcPct val="0"/>
              </a:spcBef>
              <a:buFontTx/>
              <a:buNone/>
            </a:pPr>
            <a:r>
              <a:rPr lang="en-US" altLang="en-US" sz="1600" dirty="0" smtClean="0"/>
              <a:t>The </a:t>
            </a:r>
            <a:r>
              <a:rPr lang="en-US" altLang="en-US" sz="1600" dirty="0"/>
              <a:t>committee is ``</a:t>
            </a:r>
            <a:r>
              <a:rPr lang="en-US" altLang="en-US" sz="1600" b="1" dirty="0"/>
              <a:t>the eye, the ear, the hand, and very often the brain</a:t>
            </a:r>
            <a:r>
              <a:rPr lang="en-US" altLang="en-US" sz="1600" dirty="0"/>
              <a:t>'' of Congress--Speaker </a:t>
            </a:r>
            <a:r>
              <a:rPr lang="en-US" altLang="en-US" sz="1600" dirty="0" smtClean="0"/>
              <a:t>Reed</a:t>
            </a:r>
            <a:endParaRPr lang="en-US" altLang="en-US" sz="1600" b="1" dirty="0"/>
          </a:p>
        </p:txBody>
      </p:sp>
      <p:sp>
        <p:nvSpPr>
          <p:cNvPr id="3" name="TextBox 2"/>
          <p:cNvSpPr txBox="1"/>
          <p:nvPr/>
        </p:nvSpPr>
        <p:spPr>
          <a:xfrm>
            <a:off x="0" y="4365010"/>
            <a:ext cx="9144000" cy="2492990"/>
          </a:xfrm>
          <a:prstGeom prst="rect">
            <a:avLst/>
          </a:prstGeom>
          <a:noFill/>
        </p:spPr>
        <p:txBody>
          <a:bodyPr wrap="square" rtlCol="0">
            <a:spAutoFit/>
          </a:bodyPr>
          <a:lstStyle/>
          <a:p>
            <a:r>
              <a:rPr lang="en-US" sz="1200" dirty="0" smtClean="0">
                <a:solidFill>
                  <a:schemeClr val="tx2"/>
                </a:solidFill>
              </a:rPr>
              <a:t>“In this book, I have tried to offer insights and arguments for how and why Congress is broken, why the decision-making process is so deeply flawed, and perhaps why congresspersons have behaved the way they do on Middle East matters… many problems are caused by the electoral system and candidates’ dependence on fund-raising. Special interests (…) affect the electoral process… They offer free trips, provide informational materials, and [page 398] mobilize constituents and professional lobbyists to introduce candidates to their points of view. Once elected, members of Congress, almost to a person, behave as though the next electoral cycle has begun. They spend great chunks of time ‘dialing for dollars’ or meeting possible donors. .. Party leaders are observing their members’ behavior and coach them to take positions that maximize the continued goodwill of those special interests of greatest importance to the party [page 399… Lobbyists and special interest group personnel are also watching intently… Control o committees by members with special interest biases is significant… This combination of factors can result in the ability of an extremely small percentage of American citizens to hold sway over important decision making in Congress. [page 400] .. [Israeli journalist </a:t>
            </a:r>
            <a:r>
              <a:rPr lang="en-US" sz="1200" dirty="0" err="1" smtClean="0">
                <a:solidFill>
                  <a:schemeClr val="tx2"/>
                </a:solidFill>
              </a:rPr>
              <a:t>Akiva</a:t>
            </a:r>
            <a:r>
              <a:rPr lang="en-US" sz="1200" dirty="0" smtClean="0">
                <a:solidFill>
                  <a:schemeClr val="tx2"/>
                </a:solidFill>
              </a:rPr>
              <a:t> </a:t>
            </a:r>
            <a:r>
              <a:rPr lang="en-US" sz="1200" dirty="0" err="1" smtClean="0">
                <a:solidFill>
                  <a:schemeClr val="tx2"/>
                </a:solidFill>
              </a:rPr>
              <a:t>Eldar</a:t>
            </a:r>
            <a:r>
              <a:rPr lang="en-US" sz="1200" dirty="0" smtClean="0">
                <a:solidFill>
                  <a:schemeClr val="tx2"/>
                </a:solidFill>
              </a:rPr>
              <a:t> said in a December 31, 2007 interview conducted by Charlie Rose :] ‘Israel is not part of American foreign policy; Israel is domestic policy. You know, I’m sure  you heard this joke that somebody [an Israeli] was asked if we would like Israel to be the fifty-first state of the United States, and he said, ‘No, no! In that case Israel would have only two senators [pages 408-409.’”  </a:t>
            </a:r>
            <a:r>
              <a:rPr lang="en-US" sz="1200" dirty="0" smtClean="0"/>
              <a:t>Kirk </a:t>
            </a:r>
            <a:r>
              <a:rPr lang="en-US" sz="1200" dirty="0"/>
              <a:t>Beattie, </a:t>
            </a:r>
            <a:r>
              <a:rPr lang="en-US" sz="1200" i="1" dirty="0"/>
              <a:t>Congress and the Shaping of the Middle East</a:t>
            </a:r>
            <a:r>
              <a:rPr lang="en-US" sz="1200" dirty="0"/>
              <a:t>, Seven Stories Press, New York, </a:t>
            </a:r>
            <a:r>
              <a:rPr lang="en-US" sz="1200" dirty="0" smtClean="0"/>
              <a:t>2015.</a:t>
            </a:r>
            <a:endParaRPr lang="en-US" sz="1800" dirty="0"/>
          </a:p>
        </p:txBody>
      </p:sp>
    </p:spTree>
  </p:cSld>
  <p:clrMapOvr>
    <a:masterClrMapping/>
  </p:clrMapOvr>
  <p:transition/>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956425"/>
          </a:xfrm>
          <a:prstGeom prst="rect">
            <a:avLst/>
          </a:prstGeom>
          <a:noFill/>
        </p:spPr>
        <p:txBody>
          <a:bodyPr>
            <a:spAutoFit/>
          </a:bodyPr>
          <a:lstStyle/>
          <a:p>
            <a:pPr>
              <a:defRPr/>
            </a:pPr>
            <a:r>
              <a:rPr lang="en-US" sz="3200" b="1" dirty="0">
                <a:solidFill>
                  <a:schemeClr val="tx2"/>
                </a:solidFill>
              </a:rPr>
              <a:t>Subcommittee Jurisdiction</a:t>
            </a:r>
          </a:p>
          <a:p>
            <a:pPr>
              <a:defRPr/>
            </a:pPr>
            <a:r>
              <a:rPr lang="en-US" sz="1800" dirty="0"/>
              <a:t>The regional subcommittees shall have jurisdiction over the following within their respective regions:</a:t>
            </a:r>
          </a:p>
          <a:p>
            <a:pPr marL="342900" indent="-342900">
              <a:buFont typeface="+mj-lt"/>
              <a:buAutoNum type="arabicPeriod"/>
              <a:defRPr/>
            </a:pPr>
            <a:r>
              <a:rPr lang="en-US" sz="1800" dirty="0"/>
              <a:t>Matters affecting the </a:t>
            </a:r>
            <a:r>
              <a:rPr lang="en-US" sz="1800" b="1" dirty="0">
                <a:solidFill>
                  <a:schemeClr val="tx2"/>
                </a:solidFill>
              </a:rPr>
              <a:t>political relations between the United States and other countries </a:t>
            </a:r>
            <a:r>
              <a:rPr lang="en-US" sz="1800" dirty="0"/>
              <a:t>and regions, including resolutions or other legislative measures directed to such relations. </a:t>
            </a:r>
          </a:p>
          <a:p>
            <a:pPr marL="342900" indent="-342900">
              <a:buFont typeface="+mj-lt"/>
              <a:buAutoNum type="arabicPeriod"/>
              <a:defRPr/>
            </a:pPr>
            <a:r>
              <a:rPr lang="en-US" sz="1800" dirty="0"/>
              <a:t>Legislation with respect to disaster assistance outside the Foreign Assistance Act, boundary issues, and international claims. </a:t>
            </a:r>
          </a:p>
          <a:p>
            <a:pPr marL="342900" indent="-342900">
              <a:buFont typeface="+mj-lt"/>
              <a:buAutoNum type="arabicPeriod"/>
              <a:defRPr/>
            </a:pPr>
            <a:r>
              <a:rPr lang="en-US" sz="1800" dirty="0"/>
              <a:t>Legislation with respect to </a:t>
            </a:r>
            <a:r>
              <a:rPr lang="en-US" sz="1800" b="1" dirty="0">
                <a:solidFill>
                  <a:schemeClr val="tx2"/>
                </a:solidFill>
              </a:rPr>
              <a:t>region- or country-specific loans </a:t>
            </a:r>
            <a:r>
              <a:rPr lang="en-US" sz="1800" dirty="0"/>
              <a:t>or other financial relations outside the Foreign Assistance Act. </a:t>
            </a:r>
          </a:p>
          <a:p>
            <a:pPr marL="342900" indent="-342900">
              <a:buFont typeface="+mj-lt"/>
              <a:buAutoNum type="arabicPeriod"/>
              <a:defRPr/>
            </a:pPr>
            <a:r>
              <a:rPr lang="en-US" sz="1800" dirty="0"/>
              <a:t>Resolutions of disapproval under section 36(b) of the Arms Export Control Act, with respect to </a:t>
            </a:r>
            <a:r>
              <a:rPr lang="en-US" sz="1800" b="1" dirty="0">
                <a:solidFill>
                  <a:schemeClr val="tx2"/>
                </a:solidFill>
              </a:rPr>
              <a:t>foreign military sales</a:t>
            </a:r>
            <a:r>
              <a:rPr lang="en-US" sz="1800" dirty="0"/>
              <a:t>. </a:t>
            </a:r>
          </a:p>
          <a:p>
            <a:pPr marL="342900" indent="-342900">
              <a:buFont typeface="+mj-lt"/>
              <a:buAutoNum type="arabicPeriod"/>
              <a:defRPr/>
            </a:pPr>
            <a:r>
              <a:rPr lang="en-US" sz="1800" dirty="0"/>
              <a:t>Legislation and oversight regarding </a:t>
            </a:r>
            <a:r>
              <a:rPr lang="en-US" sz="1800" b="1" dirty="0">
                <a:solidFill>
                  <a:schemeClr val="tx2"/>
                </a:solidFill>
              </a:rPr>
              <a:t>human rights practices </a:t>
            </a:r>
            <a:r>
              <a:rPr lang="en-US" sz="1800" dirty="0"/>
              <a:t>in particular countries. </a:t>
            </a:r>
          </a:p>
          <a:p>
            <a:pPr marL="342900" indent="-342900">
              <a:buFont typeface="+mj-lt"/>
              <a:buAutoNum type="arabicPeriod"/>
              <a:defRPr/>
            </a:pPr>
            <a:r>
              <a:rPr lang="en-US" sz="1800" b="1" dirty="0">
                <a:solidFill>
                  <a:schemeClr val="tx2"/>
                </a:solidFill>
              </a:rPr>
              <a:t>Oversight of regional lending institutions</a:t>
            </a:r>
            <a:r>
              <a:rPr lang="en-US" sz="1800" dirty="0"/>
              <a:t>. </a:t>
            </a:r>
          </a:p>
          <a:p>
            <a:pPr marL="342900" indent="-342900">
              <a:buFont typeface="+mj-lt"/>
              <a:buAutoNum type="arabicPeriod"/>
              <a:defRPr/>
            </a:pPr>
            <a:r>
              <a:rPr lang="en-US" sz="1800" dirty="0"/>
              <a:t>Oversight of matters related to the </a:t>
            </a:r>
            <a:r>
              <a:rPr lang="en-US" sz="1800" b="1" dirty="0">
                <a:solidFill>
                  <a:schemeClr val="tx2"/>
                </a:solidFill>
              </a:rPr>
              <a:t>regional activities of the United Nations</a:t>
            </a:r>
            <a:r>
              <a:rPr lang="en-US" sz="1800" dirty="0"/>
              <a:t>, of its affiliated agencies, and of other multilateral institutions. </a:t>
            </a:r>
          </a:p>
          <a:p>
            <a:pPr marL="342900" indent="-342900">
              <a:buFont typeface="+mj-lt"/>
              <a:buAutoNum type="arabicPeriod"/>
              <a:defRPr/>
            </a:pPr>
            <a:r>
              <a:rPr lang="en-US" sz="1800" b="1" dirty="0">
                <a:solidFill>
                  <a:schemeClr val="tx2"/>
                </a:solidFill>
              </a:rPr>
              <a:t>Identification and development of options </a:t>
            </a:r>
            <a:r>
              <a:rPr lang="en-US" sz="1800" dirty="0"/>
              <a:t>for meeting future problems and issues relating to U.S. interests in the region. </a:t>
            </a:r>
          </a:p>
          <a:p>
            <a:pPr marL="342900" indent="-342900">
              <a:buFont typeface="+mj-lt"/>
              <a:buAutoNum type="arabicPeriod"/>
              <a:defRPr/>
            </a:pPr>
            <a:r>
              <a:rPr lang="en-US" sz="1800" dirty="0"/>
              <a:t>Base rights and other facilities access agreements and </a:t>
            </a:r>
            <a:r>
              <a:rPr lang="en-US" sz="1800" b="1" dirty="0">
                <a:solidFill>
                  <a:schemeClr val="tx2"/>
                </a:solidFill>
              </a:rPr>
              <a:t>regional security pacts</a:t>
            </a:r>
            <a:r>
              <a:rPr lang="en-US" sz="1800" dirty="0"/>
              <a:t>. </a:t>
            </a:r>
          </a:p>
          <a:p>
            <a:pPr marL="342900" indent="-342900">
              <a:buFont typeface="+mj-lt"/>
              <a:buAutoNum type="arabicPeriod"/>
              <a:defRPr/>
            </a:pPr>
            <a:r>
              <a:rPr lang="en-US" sz="1800" dirty="0"/>
              <a:t>Oversight of matters relating to </a:t>
            </a:r>
            <a:r>
              <a:rPr lang="en-US" sz="1800" b="1" dirty="0">
                <a:solidFill>
                  <a:schemeClr val="tx2"/>
                </a:solidFill>
              </a:rPr>
              <a:t>parliamentary conferences and exchanges </a:t>
            </a:r>
            <a:r>
              <a:rPr lang="en-US" sz="1800" dirty="0"/>
              <a:t>involving the region. </a:t>
            </a:r>
          </a:p>
          <a:p>
            <a:pPr marL="342900" indent="-342900">
              <a:buFont typeface="+mj-lt"/>
              <a:buAutoNum type="arabicPeriod"/>
              <a:defRPr/>
            </a:pPr>
            <a:r>
              <a:rPr lang="en-US" sz="1800" dirty="0"/>
              <a:t>Concurrent oversight jurisdiction with respect to matters assigned to the functional subcommittees insofar as they may affect the region. </a:t>
            </a:r>
          </a:p>
          <a:p>
            <a:pPr marL="342900" indent="-342900">
              <a:buFont typeface="+mj-lt"/>
              <a:buAutoNum type="arabicPeriod"/>
              <a:defRPr/>
            </a:pPr>
            <a:r>
              <a:rPr lang="en-US" sz="1800" b="1" dirty="0">
                <a:solidFill>
                  <a:schemeClr val="tx2"/>
                </a:solidFill>
              </a:rPr>
              <a:t>Oversight of all foreign assistance activities affecting the region</a:t>
            </a:r>
            <a:r>
              <a:rPr lang="en-US" sz="1800" dirty="0"/>
              <a:t>. </a:t>
            </a:r>
          </a:p>
          <a:p>
            <a:pPr marL="342900" indent="-342900">
              <a:buFont typeface="+mj-lt"/>
              <a:buAutoNum type="arabicPeriod"/>
              <a:defRPr/>
            </a:pPr>
            <a:r>
              <a:rPr lang="en-US" sz="1800" b="1" dirty="0">
                <a:solidFill>
                  <a:schemeClr val="tx2"/>
                </a:solidFill>
              </a:rPr>
              <a:t>Such other matters as the Chairman of the Full Committee may determine.</a:t>
            </a:r>
          </a:p>
        </p:txBody>
      </p:sp>
    </p:spTree>
  </p:cSld>
  <p:clrMapOvr>
    <a:masterClrMapping/>
  </p:clrMapOvr>
  <p:transition/>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Content Placeholder 2"/>
          <p:cNvSpPr>
            <a:spLocks noGrp="1"/>
          </p:cNvSpPr>
          <p:nvPr>
            <p:ph sz="half" idx="1"/>
          </p:nvPr>
        </p:nvSpPr>
        <p:spPr>
          <a:xfrm>
            <a:off x="0" y="1066800"/>
            <a:ext cx="2971800" cy="4038600"/>
          </a:xfrm>
        </p:spPr>
        <p:txBody>
          <a:bodyPr/>
          <a:lstStyle/>
          <a:p>
            <a:pPr>
              <a:buFontTx/>
              <a:buNone/>
            </a:pPr>
            <a:r>
              <a:rPr lang="en-US" altLang="en-US" sz="1400" b="1" dirty="0" smtClean="0">
                <a:solidFill>
                  <a:srgbClr val="FFFF00"/>
                </a:solidFill>
              </a:rPr>
              <a:t>U.S. SENATE</a:t>
            </a:r>
            <a:endParaRPr lang="en-US" altLang="en-US" sz="1400" dirty="0" smtClean="0">
              <a:solidFill>
                <a:srgbClr val="FFFF00"/>
              </a:solidFill>
            </a:endParaRPr>
          </a:p>
          <a:p>
            <a:pPr>
              <a:buFont typeface="Times New Roman" pitchFamily="18" charset="0"/>
              <a:buAutoNum type="arabicPeriod"/>
            </a:pPr>
            <a:r>
              <a:rPr lang="en-US" altLang="en-US" sz="1400" dirty="0" smtClean="0"/>
              <a:t>Barbara Boxer (D-Calif.)</a:t>
            </a:r>
          </a:p>
          <a:p>
            <a:pPr>
              <a:buFont typeface="Times New Roman" pitchFamily="18" charset="0"/>
              <a:buAutoNum type="arabicPeriod"/>
            </a:pPr>
            <a:r>
              <a:rPr lang="en-US" altLang="en-US" sz="1400" dirty="0" smtClean="0"/>
              <a:t>Benjamin Cardin (D-Md.) Norm Coleman (R-Minn.)**</a:t>
            </a:r>
          </a:p>
          <a:p>
            <a:pPr>
              <a:buFont typeface="Times New Roman" pitchFamily="18" charset="0"/>
              <a:buAutoNum type="arabicPeriod"/>
            </a:pPr>
            <a:r>
              <a:rPr lang="en-US" altLang="en-US" sz="1400" dirty="0" smtClean="0"/>
              <a:t>Russ Feingold (D-Wisc.)</a:t>
            </a:r>
          </a:p>
          <a:p>
            <a:pPr>
              <a:buFont typeface="Times New Roman" pitchFamily="18" charset="0"/>
              <a:buAutoNum type="arabicPeriod"/>
            </a:pPr>
            <a:r>
              <a:rPr lang="en-US" altLang="en-US" sz="1400" dirty="0" smtClean="0"/>
              <a:t>Dianne Feinstein (D-Calif.)</a:t>
            </a:r>
          </a:p>
          <a:p>
            <a:pPr>
              <a:buFont typeface="Times New Roman" pitchFamily="18" charset="0"/>
              <a:buAutoNum type="arabicPeriod"/>
            </a:pPr>
            <a:r>
              <a:rPr lang="en-US" altLang="en-US" sz="1400" dirty="0" smtClean="0"/>
              <a:t>Al </a:t>
            </a:r>
            <a:r>
              <a:rPr lang="en-US" altLang="en-US" sz="1400" dirty="0" err="1" smtClean="0"/>
              <a:t>Franklen</a:t>
            </a:r>
            <a:r>
              <a:rPr lang="en-US" altLang="en-US" sz="1400" dirty="0" smtClean="0"/>
              <a:t> (D-</a:t>
            </a:r>
            <a:r>
              <a:rPr lang="en-US" altLang="en-US" sz="1400" dirty="0" err="1" smtClean="0"/>
              <a:t>Minn</a:t>
            </a:r>
            <a:r>
              <a:rPr lang="en-US" altLang="en-US" sz="1400" dirty="0" smtClean="0"/>
              <a:t>)</a:t>
            </a:r>
          </a:p>
          <a:p>
            <a:pPr>
              <a:buFont typeface="Times New Roman" pitchFamily="18" charset="0"/>
              <a:buAutoNum type="arabicPeriod"/>
            </a:pPr>
            <a:r>
              <a:rPr lang="en-US" altLang="en-US" sz="1400" dirty="0" smtClean="0"/>
              <a:t>Herb Kohl (D-Wisc.)*</a:t>
            </a:r>
          </a:p>
          <a:p>
            <a:pPr>
              <a:buFont typeface="Times New Roman" pitchFamily="18" charset="0"/>
              <a:buAutoNum type="arabicPeriod"/>
            </a:pPr>
            <a:r>
              <a:rPr lang="en-US" altLang="en-US" sz="1400" dirty="0" smtClean="0"/>
              <a:t>Frank Lautenberg (D-N.J.)**</a:t>
            </a:r>
          </a:p>
          <a:p>
            <a:pPr>
              <a:buFont typeface="Times New Roman" pitchFamily="18" charset="0"/>
              <a:buAutoNum type="arabicPeriod"/>
            </a:pPr>
            <a:r>
              <a:rPr lang="en-US" altLang="en-US" sz="1400" dirty="0" smtClean="0"/>
              <a:t>Joseph Lieberman (I-Conn.)</a:t>
            </a:r>
          </a:p>
          <a:p>
            <a:pPr>
              <a:buFont typeface="Times New Roman" pitchFamily="18" charset="0"/>
              <a:buAutoNum type="arabicPeriod"/>
            </a:pPr>
            <a:r>
              <a:rPr lang="en-US" altLang="en-US" sz="1400" dirty="0" smtClean="0"/>
              <a:t>Carl Levin (D-Mich.)**</a:t>
            </a:r>
          </a:p>
          <a:p>
            <a:pPr>
              <a:buFont typeface="Times New Roman" pitchFamily="18" charset="0"/>
              <a:buAutoNum type="arabicPeriod"/>
            </a:pPr>
            <a:r>
              <a:rPr lang="en-US" altLang="en-US" sz="1400" dirty="0" smtClean="0"/>
              <a:t>Bernard Sanders (I-Vt.)</a:t>
            </a:r>
          </a:p>
          <a:p>
            <a:pPr>
              <a:buFont typeface="Times New Roman" pitchFamily="18" charset="0"/>
              <a:buAutoNum type="arabicPeriod"/>
            </a:pPr>
            <a:r>
              <a:rPr lang="en-US" altLang="en-US" sz="1400" dirty="0" smtClean="0"/>
              <a:t>Charles Schumer (D-N.Y.)</a:t>
            </a:r>
          </a:p>
          <a:p>
            <a:pPr>
              <a:buFont typeface="Times New Roman" pitchFamily="18" charset="0"/>
              <a:buAutoNum type="arabicPeriod"/>
            </a:pPr>
            <a:r>
              <a:rPr lang="en-US" altLang="en-US" sz="1400" dirty="0" smtClean="0"/>
              <a:t>Arlen Specter (R-Pa.)</a:t>
            </a:r>
          </a:p>
          <a:p>
            <a:pPr>
              <a:buFont typeface="Times New Roman" pitchFamily="18" charset="0"/>
              <a:buAutoNum type="arabicPeriod"/>
            </a:pPr>
            <a:r>
              <a:rPr lang="en-US" altLang="en-US" sz="1400" dirty="0" smtClean="0"/>
              <a:t>Ron Wyden (D-Ore.)</a:t>
            </a:r>
          </a:p>
        </p:txBody>
      </p:sp>
      <p:sp>
        <p:nvSpPr>
          <p:cNvPr id="326659" name="Content Placeholder 3"/>
          <p:cNvSpPr>
            <a:spLocks noGrp="1"/>
          </p:cNvSpPr>
          <p:nvPr>
            <p:ph sz="half" idx="2"/>
          </p:nvPr>
        </p:nvSpPr>
        <p:spPr>
          <a:xfrm>
            <a:off x="2895600" y="1066800"/>
            <a:ext cx="3048000" cy="4038600"/>
          </a:xfrm>
        </p:spPr>
        <p:txBody>
          <a:bodyPr/>
          <a:lstStyle/>
          <a:p>
            <a:pPr>
              <a:buFontTx/>
              <a:buNone/>
            </a:pPr>
            <a:r>
              <a:rPr lang="en-US" altLang="en-US" sz="1400" b="1" dirty="0" smtClean="0">
                <a:solidFill>
                  <a:srgbClr val="FFFF00"/>
                </a:solidFill>
              </a:rPr>
              <a:t>HOUSE OF REPRESENTATIVES</a:t>
            </a:r>
            <a:endParaRPr lang="en-US" altLang="en-US" sz="1400" dirty="0" smtClean="0">
              <a:solidFill>
                <a:srgbClr val="FFFF00"/>
              </a:solidFill>
            </a:endParaRPr>
          </a:p>
          <a:p>
            <a:pPr>
              <a:buFontTx/>
              <a:buNone/>
            </a:pPr>
            <a:r>
              <a:rPr lang="en-US" altLang="en-US" sz="1400" dirty="0" smtClean="0"/>
              <a:t>14. Gary Ackerman (D-N.Y.)</a:t>
            </a:r>
          </a:p>
          <a:p>
            <a:pPr>
              <a:buFontTx/>
              <a:buNone/>
            </a:pPr>
            <a:r>
              <a:rPr lang="en-US" altLang="en-US" sz="1400" dirty="0" smtClean="0"/>
              <a:t>15. John Adler (D-N.J.)*</a:t>
            </a:r>
          </a:p>
          <a:p>
            <a:pPr>
              <a:buFontTx/>
              <a:buNone/>
            </a:pPr>
            <a:r>
              <a:rPr lang="en-US" altLang="en-US" sz="1400" dirty="0" smtClean="0"/>
              <a:t>16. Shelley Berkley (D-Nev.)</a:t>
            </a:r>
          </a:p>
          <a:p>
            <a:pPr>
              <a:buFontTx/>
              <a:buNone/>
            </a:pPr>
            <a:r>
              <a:rPr lang="en-US" altLang="en-US" sz="1400" dirty="0" smtClean="0"/>
              <a:t>17. Howard Berman (D-Calif.)</a:t>
            </a:r>
          </a:p>
          <a:p>
            <a:pPr>
              <a:buFontTx/>
              <a:buNone/>
            </a:pPr>
            <a:r>
              <a:rPr lang="en-US" altLang="en-US" sz="1400" dirty="0" smtClean="0"/>
              <a:t>18. Eric Cantor (R-Va.)</a:t>
            </a:r>
          </a:p>
          <a:p>
            <a:pPr>
              <a:buFontTx/>
              <a:buNone/>
            </a:pPr>
            <a:r>
              <a:rPr lang="en-US" altLang="en-US" sz="1400" dirty="0" smtClean="0"/>
              <a:t>19. Stephen Cohen (D-Tenn.)</a:t>
            </a:r>
          </a:p>
          <a:p>
            <a:pPr>
              <a:buFontTx/>
              <a:buNone/>
            </a:pPr>
            <a:r>
              <a:rPr lang="en-US" altLang="en-US" sz="1400" dirty="0" smtClean="0"/>
              <a:t>20. Susan Davis (D-Calif.)</a:t>
            </a:r>
          </a:p>
          <a:p>
            <a:pPr>
              <a:buFontTx/>
              <a:buNone/>
            </a:pPr>
            <a:r>
              <a:rPr lang="en-US" altLang="en-US" sz="1400" dirty="0" smtClean="0">
                <a:solidFill>
                  <a:srgbClr val="FFFF00"/>
                </a:solidFill>
              </a:rPr>
              <a:t>21. Rahm Emanuel (D-Ill.)</a:t>
            </a:r>
          </a:p>
          <a:p>
            <a:pPr>
              <a:buFontTx/>
              <a:buNone/>
            </a:pPr>
            <a:r>
              <a:rPr lang="en-US" altLang="en-US" sz="1400" dirty="0" smtClean="0"/>
              <a:t>22. Eliot Engel (D-N.Y.)</a:t>
            </a:r>
          </a:p>
          <a:p>
            <a:pPr>
              <a:buFontTx/>
              <a:buNone/>
            </a:pPr>
            <a:r>
              <a:rPr lang="en-US" altLang="en-US" sz="1400" dirty="0" smtClean="0"/>
              <a:t>23. Bob Filner (D-Calif.)</a:t>
            </a:r>
          </a:p>
          <a:p>
            <a:pPr>
              <a:buFontTx/>
              <a:buNone/>
            </a:pPr>
            <a:r>
              <a:rPr lang="en-US" altLang="en-US" sz="1400" dirty="0" smtClean="0"/>
              <a:t>24. Barney Frank (D-Mass.)</a:t>
            </a:r>
          </a:p>
          <a:p>
            <a:pPr>
              <a:buFontTx/>
              <a:buNone/>
            </a:pPr>
            <a:r>
              <a:rPr lang="en-US" altLang="en-US" sz="1400" dirty="0" smtClean="0"/>
              <a:t>25. Gabrielle </a:t>
            </a:r>
            <a:r>
              <a:rPr lang="en-US" altLang="en-US" sz="1400" dirty="0" err="1" smtClean="0"/>
              <a:t>Giffords</a:t>
            </a:r>
            <a:r>
              <a:rPr lang="en-US" altLang="en-US" sz="1400" dirty="0" smtClean="0"/>
              <a:t> (D-Ariz.)</a:t>
            </a:r>
          </a:p>
          <a:p>
            <a:pPr>
              <a:buFontTx/>
              <a:buNone/>
            </a:pPr>
            <a:r>
              <a:rPr lang="en-US" altLang="en-US" sz="1400" dirty="0" smtClean="0"/>
              <a:t>26. Jane Harman (D-Calif.)</a:t>
            </a:r>
          </a:p>
          <a:p>
            <a:pPr>
              <a:buFontTx/>
              <a:buNone/>
            </a:pPr>
            <a:r>
              <a:rPr lang="en-US" altLang="en-US" sz="1400" dirty="0" smtClean="0"/>
              <a:t>27. Paul </a:t>
            </a:r>
            <a:r>
              <a:rPr lang="en-US" altLang="en-US" sz="1400" dirty="0" err="1" smtClean="0"/>
              <a:t>Hodes</a:t>
            </a:r>
            <a:r>
              <a:rPr lang="en-US" altLang="en-US" sz="1400" dirty="0" smtClean="0"/>
              <a:t> (D-N.H.)</a:t>
            </a:r>
          </a:p>
          <a:p>
            <a:endParaRPr lang="en-US" altLang="en-US" sz="1800" dirty="0" smtClean="0"/>
          </a:p>
        </p:txBody>
      </p:sp>
      <p:sp>
        <p:nvSpPr>
          <p:cNvPr id="326660" name="Rectangle 9"/>
          <p:cNvSpPr>
            <a:spLocks noChangeArrowheads="1"/>
          </p:cNvSpPr>
          <p:nvPr/>
        </p:nvSpPr>
        <p:spPr bwMode="auto">
          <a:xfrm>
            <a:off x="6019800" y="1066800"/>
            <a:ext cx="31242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rgbClr val="FFFF00"/>
                </a:solidFill>
              </a:rPr>
              <a:t>HOUSE OF REPRESENTATIVES</a:t>
            </a:r>
            <a:endParaRPr lang="en-US" altLang="en-US" sz="1400" dirty="0">
              <a:solidFill>
                <a:srgbClr val="FFFF00"/>
              </a:solidFill>
            </a:endParaRPr>
          </a:p>
          <a:p>
            <a:pPr eaLnBrk="1" hangingPunct="1">
              <a:spcBef>
                <a:spcPct val="0"/>
              </a:spcBef>
              <a:buFontTx/>
              <a:buNone/>
            </a:pPr>
            <a:r>
              <a:rPr lang="en-US" altLang="en-US" sz="1400" dirty="0"/>
              <a:t>28. Steve Israel (D-N.Y.)</a:t>
            </a:r>
          </a:p>
          <a:p>
            <a:pPr eaLnBrk="1" hangingPunct="1">
              <a:spcBef>
                <a:spcPct val="0"/>
              </a:spcBef>
              <a:buFontTx/>
              <a:buNone/>
            </a:pPr>
            <a:r>
              <a:rPr lang="en-US" altLang="en-US" sz="1400" dirty="0"/>
              <a:t>29. Steve </a:t>
            </a:r>
            <a:r>
              <a:rPr lang="en-US" altLang="en-US" sz="1400" dirty="0" err="1"/>
              <a:t>Kagen</a:t>
            </a:r>
            <a:r>
              <a:rPr lang="en-US" altLang="en-US" sz="1400" dirty="0"/>
              <a:t> (D-Wisc.)</a:t>
            </a:r>
          </a:p>
          <a:p>
            <a:pPr eaLnBrk="1" hangingPunct="1">
              <a:spcBef>
                <a:spcPct val="0"/>
              </a:spcBef>
              <a:buFontTx/>
              <a:buNone/>
            </a:pPr>
            <a:r>
              <a:rPr lang="en-US" altLang="en-US" sz="1400" dirty="0"/>
              <a:t>30. Ron Klein (D-Fla.)</a:t>
            </a:r>
          </a:p>
          <a:p>
            <a:pPr eaLnBrk="1" hangingPunct="1">
              <a:spcBef>
                <a:spcPct val="0"/>
              </a:spcBef>
              <a:buFontTx/>
              <a:buNone/>
            </a:pPr>
            <a:r>
              <a:rPr lang="en-US" altLang="en-US" sz="1400" dirty="0"/>
              <a:t>31. Sander Levin (D-Mich.)</a:t>
            </a:r>
          </a:p>
          <a:p>
            <a:pPr eaLnBrk="1" hangingPunct="1">
              <a:spcBef>
                <a:spcPct val="0"/>
              </a:spcBef>
              <a:buFontTx/>
              <a:buNone/>
            </a:pPr>
            <a:r>
              <a:rPr lang="en-US" altLang="en-US" sz="1400" dirty="0"/>
              <a:t>32. Nita Lowey (D-N.Y.)</a:t>
            </a:r>
          </a:p>
          <a:p>
            <a:pPr eaLnBrk="1" hangingPunct="1">
              <a:spcBef>
                <a:spcPct val="0"/>
              </a:spcBef>
              <a:buFontTx/>
              <a:buNone/>
            </a:pPr>
            <a:r>
              <a:rPr lang="en-US" altLang="en-US" sz="1400" dirty="0"/>
              <a:t>33. Jerrold Nadler (D-N.Y.)</a:t>
            </a:r>
          </a:p>
          <a:p>
            <a:pPr eaLnBrk="1" hangingPunct="1">
              <a:spcBef>
                <a:spcPct val="0"/>
              </a:spcBef>
              <a:buFontTx/>
              <a:buNone/>
            </a:pPr>
            <a:r>
              <a:rPr lang="en-US" altLang="en-US" sz="1400" dirty="0"/>
              <a:t>34. Jared Polis (D-Colo.)*</a:t>
            </a:r>
          </a:p>
          <a:p>
            <a:pPr eaLnBrk="1" hangingPunct="1">
              <a:spcBef>
                <a:spcPct val="0"/>
              </a:spcBef>
              <a:buFontTx/>
              <a:buNone/>
            </a:pPr>
            <a:r>
              <a:rPr lang="en-US" altLang="en-US" sz="1400" dirty="0"/>
              <a:t>35. Steve Rothman (D-N.J.)</a:t>
            </a:r>
          </a:p>
          <a:p>
            <a:pPr eaLnBrk="1" hangingPunct="1">
              <a:spcBef>
                <a:spcPct val="0"/>
              </a:spcBef>
              <a:buFontTx/>
              <a:buNone/>
            </a:pPr>
            <a:r>
              <a:rPr lang="en-US" altLang="en-US" sz="1400" dirty="0"/>
              <a:t>36. Jan Schakowsky (D-Ill.)</a:t>
            </a:r>
          </a:p>
          <a:p>
            <a:pPr eaLnBrk="1" hangingPunct="1">
              <a:spcBef>
                <a:spcPct val="0"/>
              </a:spcBef>
              <a:buFontTx/>
              <a:buNone/>
            </a:pPr>
            <a:r>
              <a:rPr lang="en-US" altLang="en-US" sz="1400" dirty="0"/>
              <a:t>37. Allyson Schwartz (D-Pa.)</a:t>
            </a:r>
          </a:p>
          <a:p>
            <a:pPr eaLnBrk="1" hangingPunct="1">
              <a:spcBef>
                <a:spcPct val="0"/>
              </a:spcBef>
              <a:buFontTx/>
              <a:buNone/>
            </a:pPr>
            <a:r>
              <a:rPr lang="en-US" altLang="en-US" sz="1400" dirty="0"/>
              <a:t>38. Adam Schiff (D-Calif.)</a:t>
            </a:r>
          </a:p>
          <a:p>
            <a:pPr eaLnBrk="1" hangingPunct="1">
              <a:spcBef>
                <a:spcPct val="0"/>
              </a:spcBef>
              <a:buFontTx/>
              <a:buNone/>
            </a:pPr>
            <a:r>
              <a:rPr lang="en-US" altLang="en-US" sz="1400" dirty="0"/>
              <a:t>39. Brad Sherman (D-Calif.)</a:t>
            </a:r>
          </a:p>
          <a:p>
            <a:pPr eaLnBrk="1" hangingPunct="1">
              <a:spcBef>
                <a:spcPct val="0"/>
              </a:spcBef>
              <a:buFontTx/>
              <a:buNone/>
            </a:pPr>
            <a:r>
              <a:rPr lang="en-US" altLang="en-US" sz="1400" dirty="0"/>
              <a:t>40. Debbie Wasserman Schultz (D-Fla.)</a:t>
            </a:r>
          </a:p>
          <a:p>
            <a:pPr eaLnBrk="1" hangingPunct="1">
              <a:spcBef>
                <a:spcPct val="0"/>
              </a:spcBef>
              <a:buFontTx/>
              <a:buNone/>
            </a:pPr>
            <a:r>
              <a:rPr lang="en-US" altLang="en-US" sz="1400" dirty="0"/>
              <a:t>41. Henry Waxman (D-Calif.)</a:t>
            </a:r>
          </a:p>
          <a:p>
            <a:pPr eaLnBrk="1" hangingPunct="1">
              <a:spcBef>
                <a:spcPct val="0"/>
              </a:spcBef>
              <a:buFontTx/>
              <a:buNone/>
            </a:pPr>
            <a:r>
              <a:rPr lang="en-US" altLang="en-US" sz="1400" dirty="0"/>
              <a:t>42. Anthony Weiner (D-N.Y.)</a:t>
            </a:r>
          </a:p>
          <a:p>
            <a:pPr eaLnBrk="1" hangingPunct="1">
              <a:spcBef>
                <a:spcPct val="0"/>
              </a:spcBef>
              <a:buFontTx/>
              <a:buNone/>
            </a:pPr>
            <a:r>
              <a:rPr lang="en-US" altLang="en-US" sz="1400" dirty="0"/>
              <a:t>43. Robert Wexler (D-Fla.)</a:t>
            </a:r>
          </a:p>
          <a:p>
            <a:pPr eaLnBrk="1" hangingPunct="1">
              <a:spcBef>
                <a:spcPct val="0"/>
              </a:spcBef>
              <a:buFontTx/>
              <a:buNone/>
            </a:pPr>
            <a:r>
              <a:rPr lang="en-US" altLang="en-US" sz="1400" dirty="0"/>
              <a:t>44. John </a:t>
            </a:r>
            <a:r>
              <a:rPr lang="en-US" altLang="en-US" sz="1400" dirty="0" err="1"/>
              <a:t>Yarmuth</a:t>
            </a:r>
            <a:r>
              <a:rPr lang="en-US" altLang="en-US" sz="1400" dirty="0"/>
              <a:t> (D-Ky.)</a:t>
            </a:r>
          </a:p>
        </p:txBody>
      </p:sp>
      <p:cxnSp>
        <p:nvCxnSpPr>
          <p:cNvPr id="326661" name="Straight Connector 6"/>
          <p:cNvCxnSpPr>
            <a:cxnSpLocks noChangeShapeType="1"/>
          </p:cNvCxnSpPr>
          <p:nvPr/>
        </p:nvCxnSpPr>
        <p:spPr bwMode="auto">
          <a:xfrm rot="5400000">
            <a:off x="914400" y="3048000"/>
            <a:ext cx="3962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6662" name="Straight Connector 8"/>
          <p:cNvCxnSpPr>
            <a:cxnSpLocks noChangeShapeType="1"/>
          </p:cNvCxnSpPr>
          <p:nvPr/>
        </p:nvCxnSpPr>
        <p:spPr bwMode="auto">
          <a:xfrm>
            <a:off x="0" y="50292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6663" name="Straight Connector 10"/>
          <p:cNvCxnSpPr>
            <a:cxnSpLocks noChangeShapeType="1"/>
          </p:cNvCxnSpPr>
          <p:nvPr/>
        </p:nvCxnSpPr>
        <p:spPr bwMode="auto">
          <a:xfrm rot="16200000" flipV="1">
            <a:off x="3962400" y="3048000"/>
            <a:ext cx="3962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26664" name="TextBox 9"/>
          <p:cNvSpPr txBox="1">
            <a:spLocks noChangeArrowheads="1"/>
          </p:cNvSpPr>
          <p:nvPr/>
        </p:nvSpPr>
        <p:spPr bwMode="auto">
          <a:xfrm>
            <a:off x="0" y="5029200"/>
            <a:ext cx="91440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pPr>
            <a:r>
              <a:rPr lang="en-US" altLang="en-US" sz="1200" dirty="0"/>
              <a:t>Elected to Congress for the first time--** Senators who were re-elected…</a:t>
            </a:r>
            <a:r>
              <a:rPr lang="en-US" altLang="en-US" sz="1200" dirty="0">
                <a:solidFill>
                  <a:schemeClr val="tx2"/>
                </a:solidFill>
              </a:rPr>
              <a:t>Democrat Rahm Emanuel was re-elected to his Illinois House seat, but left Congress to serve in the Obama administration as White House chief of staff</a:t>
            </a:r>
            <a:r>
              <a:rPr lang="en-US" altLang="en-US" sz="1200" dirty="0"/>
              <a:t>… At least two senators, Ted Kaufman (D-Del.) and Michael Bennet (D-Col.), have Jewish roots, but do not identify as Jewish.  Jewish Telegraphic Agency,  July 1, 2009 </a:t>
            </a:r>
            <a:r>
              <a:rPr lang="en-US" altLang="en-US" sz="1000" dirty="0">
                <a:hlinkClick r:id="rId2"/>
              </a:rPr>
              <a:t>http://jta.org/news/article/2008/11/05/1000795/the-chosen-jewish-members-in-the-111th-us-congress#</a:t>
            </a:r>
            <a:r>
              <a:rPr lang="en-US" altLang="en-US" sz="1000" dirty="0"/>
              <a:t> </a:t>
            </a:r>
          </a:p>
          <a:p>
            <a:pPr eaLnBrk="1" hangingPunct="1">
              <a:spcBef>
                <a:spcPct val="0"/>
              </a:spcBef>
            </a:pPr>
            <a:r>
              <a:rPr lang="en-US" altLang="en-US" sz="1000" dirty="0"/>
              <a:t>Jewish Telegraphic Agency, November 5, 2008, </a:t>
            </a:r>
            <a:r>
              <a:rPr lang="en-US" altLang="en-US" sz="1000" dirty="0">
                <a:hlinkClick r:id="rId2"/>
              </a:rPr>
              <a:t>http://jta.org/news/article/2008/11/05/1000795/the-chosen-jewish-members-in-the-111th-us-congress#</a:t>
            </a:r>
          </a:p>
          <a:p>
            <a:pPr eaLnBrk="1" hangingPunct="1">
              <a:spcBef>
                <a:spcPct val="0"/>
              </a:spcBef>
              <a:buFontTx/>
              <a:buNone/>
            </a:pPr>
            <a:r>
              <a:rPr lang="en-US" altLang="en-US" sz="1000" dirty="0">
                <a:solidFill>
                  <a:srgbClr val="FFFF00"/>
                </a:solidFill>
              </a:rPr>
              <a:t>“Obama kick-starts transition, eyes Rahm Emanuel as chief of staff,” </a:t>
            </a:r>
            <a:r>
              <a:rPr lang="en-US" altLang="en-US" sz="1000" dirty="0" err="1">
                <a:solidFill>
                  <a:srgbClr val="FFFF00"/>
                </a:solidFill>
              </a:rPr>
              <a:t>Haaretz</a:t>
            </a:r>
            <a:r>
              <a:rPr lang="en-US" altLang="en-US" sz="1000" dirty="0">
                <a:solidFill>
                  <a:srgbClr val="FFFF00"/>
                </a:solidFill>
              </a:rPr>
              <a:t>, November 5, 2008 </a:t>
            </a:r>
            <a:endParaRPr lang="en-US" altLang="en-US" sz="1000" dirty="0"/>
          </a:p>
        </p:txBody>
      </p:sp>
      <p:cxnSp>
        <p:nvCxnSpPr>
          <p:cNvPr id="326665" name="Straight Connector 13"/>
          <p:cNvCxnSpPr>
            <a:cxnSpLocks noChangeShapeType="1"/>
          </p:cNvCxnSpPr>
          <p:nvPr/>
        </p:nvCxnSpPr>
        <p:spPr bwMode="auto">
          <a:xfrm>
            <a:off x="0" y="1066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26666" name="Rectangle 14"/>
          <p:cNvSpPr>
            <a:spLocks noChangeArrowheads="1"/>
          </p:cNvSpPr>
          <p:nvPr/>
        </p:nvSpPr>
        <p:spPr bwMode="auto">
          <a:xfrm>
            <a:off x="0" y="0"/>
            <a:ext cx="914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solidFill>
                  <a:schemeClr val="tx2"/>
                </a:solidFill>
              </a:rPr>
              <a:t>“The Chosen: Jewish members in the 111th U.S. Congress”</a:t>
            </a:r>
          </a:p>
          <a:p>
            <a:pPr algn="ctr" eaLnBrk="1" hangingPunct="1">
              <a:spcBef>
                <a:spcPct val="0"/>
              </a:spcBef>
              <a:buFontTx/>
              <a:buNone/>
            </a:pPr>
            <a:r>
              <a:rPr lang="en-US" altLang="en-US" sz="2800"/>
              <a:t>Jewish Telegraphic Agency, 11/5/2008 and 7/1/2009</a:t>
            </a:r>
          </a:p>
        </p:txBody>
      </p:sp>
      <p:sp>
        <p:nvSpPr>
          <p:cNvPr id="326667" name="Rectangle 13"/>
          <p:cNvSpPr>
            <a:spLocks noChangeArrowheads="1"/>
          </p:cNvSpPr>
          <p:nvPr/>
        </p:nvSpPr>
        <p:spPr bwMode="auto">
          <a:xfrm>
            <a:off x="0" y="617220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pPr>
            <a:r>
              <a:rPr lang="en-US" altLang="en-US" sz="1200" b="1" dirty="0"/>
              <a:t>There are </a:t>
            </a:r>
            <a:r>
              <a:rPr lang="en-US" altLang="en-US" sz="1200" b="1" dirty="0">
                <a:solidFill>
                  <a:schemeClr val="tx2"/>
                </a:solidFill>
              </a:rPr>
              <a:t>13 Jews </a:t>
            </a:r>
            <a:r>
              <a:rPr lang="en-US" altLang="en-US" sz="1200" b="1" dirty="0"/>
              <a:t>(out of 5 million), </a:t>
            </a:r>
            <a:r>
              <a:rPr lang="en-US" altLang="en-US" sz="1200" b="1" dirty="0">
                <a:solidFill>
                  <a:schemeClr val="tx2"/>
                </a:solidFill>
              </a:rPr>
              <a:t>3 Hispanics </a:t>
            </a:r>
            <a:r>
              <a:rPr lang="en-US" altLang="en-US" sz="1200" b="1" dirty="0"/>
              <a:t>(out of 46 million), </a:t>
            </a:r>
            <a:r>
              <a:rPr lang="en-US" altLang="en-US" sz="1200" b="1" dirty="0">
                <a:solidFill>
                  <a:schemeClr val="tx2"/>
                </a:solidFill>
              </a:rPr>
              <a:t>2 Asians </a:t>
            </a:r>
            <a:r>
              <a:rPr lang="en-US" altLang="en-US" sz="1200" b="1" dirty="0"/>
              <a:t>(out of 17 million), and </a:t>
            </a:r>
            <a:r>
              <a:rPr lang="en-US" altLang="en-US" sz="1200" b="1" dirty="0">
                <a:solidFill>
                  <a:schemeClr val="tx2"/>
                </a:solidFill>
              </a:rPr>
              <a:t>1African American </a:t>
            </a:r>
            <a:r>
              <a:rPr lang="en-US" altLang="en-US" sz="1200" b="1" dirty="0"/>
              <a:t>(out of 38 million) in the Senate of the 111th Congress. </a:t>
            </a:r>
          </a:p>
          <a:p>
            <a:pPr eaLnBrk="1" hangingPunct="1">
              <a:spcBef>
                <a:spcPct val="0"/>
              </a:spcBef>
            </a:pPr>
            <a:r>
              <a:rPr lang="en-US" altLang="en-US" sz="1200" b="1" dirty="0"/>
              <a:t>There are </a:t>
            </a:r>
            <a:r>
              <a:rPr lang="en-US" altLang="en-US" sz="1200" b="1" dirty="0">
                <a:solidFill>
                  <a:schemeClr val="tx2"/>
                </a:solidFill>
              </a:rPr>
              <a:t>2 Muslim Americans </a:t>
            </a:r>
            <a:r>
              <a:rPr lang="en-US" altLang="en-US" sz="1200" b="1" dirty="0"/>
              <a:t>and </a:t>
            </a:r>
            <a:r>
              <a:rPr lang="en-US" altLang="en-US" sz="1200" b="1" dirty="0">
                <a:solidFill>
                  <a:schemeClr val="tx2"/>
                </a:solidFill>
              </a:rPr>
              <a:t>3 Arab Americans </a:t>
            </a:r>
            <a:r>
              <a:rPr lang="en-US" altLang="en-US" sz="1200" b="1" dirty="0"/>
              <a:t>in the House of Representatives of the 111th Congress</a:t>
            </a:r>
            <a:endParaRPr lang="en-US" altLang="en-US" sz="1200" dirty="0"/>
          </a:p>
        </p:txBody>
      </p:sp>
      <p:cxnSp>
        <p:nvCxnSpPr>
          <p:cNvPr id="326668" name="Straight Connector 15"/>
          <p:cNvCxnSpPr>
            <a:cxnSpLocks noChangeShapeType="1"/>
          </p:cNvCxnSpPr>
          <p:nvPr/>
        </p:nvCxnSpPr>
        <p:spPr bwMode="auto">
          <a:xfrm>
            <a:off x="0" y="6172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Content Placeholder 2"/>
          <p:cNvSpPr>
            <a:spLocks noGrp="1"/>
          </p:cNvSpPr>
          <p:nvPr>
            <p:ph sz="half" idx="1"/>
          </p:nvPr>
        </p:nvSpPr>
        <p:spPr>
          <a:xfrm>
            <a:off x="0" y="1828800"/>
            <a:ext cx="2971800" cy="4038600"/>
          </a:xfrm>
        </p:spPr>
        <p:txBody>
          <a:bodyPr/>
          <a:lstStyle/>
          <a:p>
            <a:pPr>
              <a:buFontTx/>
              <a:buNone/>
              <a:defRPr/>
            </a:pPr>
            <a:r>
              <a:rPr lang="en-US" sz="2000" b="1" dirty="0" smtClean="0">
                <a:solidFill>
                  <a:srgbClr val="FFFF00"/>
                </a:solidFill>
              </a:rPr>
              <a:t>U.S. SENATE</a:t>
            </a:r>
          </a:p>
          <a:p>
            <a:pPr>
              <a:buFontTx/>
              <a:buNone/>
              <a:defRPr/>
            </a:pPr>
            <a:endParaRPr lang="en-US" sz="1400" dirty="0" smtClean="0">
              <a:solidFill>
                <a:srgbClr val="FFFF00"/>
              </a:solidFill>
            </a:endParaRPr>
          </a:p>
          <a:p>
            <a:pPr>
              <a:buFontTx/>
              <a:buNone/>
              <a:defRPr/>
            </a:pPr>
            <a:endParaRPr lang="en-US" sz="1400" dirty="0" smtClean="0">
              <a:solidFill>
                <a:srgbClr val="FFFF00"/>
              </a:solidFill>
            </a:endParaRPr>
          </a:p>
          <a:p>
            <a:pPr>
              <a:buFont typeface="Times New Roman" pitchFamily="18" charset="0"/>
              <a:buAutoNum type="arabicPeriod"/>
              <a:defRPr/>
            </a:pPr>
            <a:r>
              <a:rPr lang="en-US" sz="1400" dirty="0"/>
              <a:t>Barbara Boxer (D-Calif.)</a:t>
            </a:r>
          </a:p>
          <a:p>
            <a:pPr>
              <a:buFont typeface="Times New Roman" pitchFamily="18" charset="0"/>
              <a:buAutoNum type="arabicPeriod"/>
              <a:defRPr/>
            </a:pPr>
            <a:r>
              <a:rPr lang="en-US" sz="1400" dirty="0"/>
              <a:t> </a:t>
            </a:r>
            <a:r>
              <a:rPr lang="en-US" sz="1400" dirty="0" smtClean="0"/>
              <a:t>Dianne </a:t>
            </a:r>
            <a:r>
              <a:rPr lang="en-US" sz="1400" dirty="0"/>
              <a:t>Feinstein (D-Calif.)**</a:t>
            </a:r>
          </a:p>
          <a:p>
            <a:pPr>
              <a:buFont typeface="Times New Roman" pitchFamily="18" charset="0"/>
              <a:buAutoNum type="arabicPeriod"/>
              <a:defRPr/>
            </a:pPr>
            <a:r>
              <a:rPr lang="en-US" sz="1400" dirty="0"/>
              <a:t> </a:t>
            </a:r>
            <a:r>
              <a:rPr lang="en-US" sz="1400" dirty="0" smtClean="0"/>
              <a:t>Richard </a:t>
            </a:r>
            <a:r>
              <a:rPr lang="en-US" sz="1400" dirty="0"/>
              <a:t>Blumenthal (D-Conn.)</a:t>
            </a:r>
          </a:p>
          <a:p>
            <a:pPr>
              <a:buFont typeface="Times New Roman" pitchFamily="18" charset="0"/>
              <a:buAutoNum type="arabicPeriod"/>
              <a:defRPr/>
            </a:pPr>
            <a:r>
              <a:rPr lang="en-US" sz="1400" dirty="0"/>
              <a:t> </a:t>
            </a:r>
            <a:r>
              <a:rPr lang="en-US" sz="1400" dirty="0" smtClean="0"/>
              <a:t>Ben </a:t>
            </a:r>
            <a:r>
              <a:rPr lang="en-US" sz="1400" dirty="0"/>
              <a:t>Cardin (D-Md.)**</a:t>
            </a:r>
          </a:p>
          <a:p>
            <a:pPr>
              <a:buFont typeface="Times New Roman" pitchFamily="18" charset="0"/>
              <a:buAutoNum type="arabicPeriod"/>
              <a:defRPr/>
            </a:pPr>
            <a:r>
              <a:rPr lang="en-US" sz="1400" dirty="0"/>
              <a:t> </a:t>
            </a:r>
            <a:r>
              <a:rPr lang="en-US" sz="1400" dirty="0" smtClean="0"/>
              <a:t>Carl </a:t>
            </a:r>
            <a:r>
              <a:rPr lang="en-US" sz="1400" dirty="0"/>
              <a:t>Levin (D-Mich.)</a:t>
            </a:r>
          </a:p>
          <a:p>
            <a:pPr>
              <a:buFont typeface="Times New Roman" pitchFamily="18" charset="0"/>
              <a:buAutoNum type="arabicPeriod"/>
              <a:defRPr/>
            </a:pPr>
            <a:r>
              <a:rPr lang="en-US" sz="1400" dirty="0"/>
              <a:t> </a:t>
            </a:r>
            <a:r>
              <a:rPr lang="en-US" sz="1400" dirty="0" smtClean="0"/>
              <a:t>Al </a:t>
            </a:r>
            <a:r>
              <a:rPr lang="en-US" sz="1400" dirty="0"/>
              <a:t>Franken (D-Minn.)</a:t>
            </a:r>
          </a:p>
          <a:p>
            <a:pPr>
              <a:buFont typeface="Times New Roman" pitchFamily="18" charset="0"/>
              <a:buAutoNum type="arabicPeriod"/>
              <a:defRPr/>
            </a:pPr>
            <a:r>
              <a:rPr lang="en-US" sz="1400" dirty="0"/>
              <a:t> </a:t>
            </a:r>
            <a:r>
              <a:rPr lang="en-US" sz="1400" dirty="0" smtClean="0"/>
              <a:t>Frank </a:t>
            </a:r>
            <a:r>
              <a:rPr lang="en-US" sz="1400" dirty="0"/>
              <a:t>Lautenberg (D-N.J.)</a:t>
            </a:r>
          </a:p>
          <a:p>
            <a:pPr>
              <a:buFont typeface="Times New Roman" pitchFamily="18" charset="0"/>
              <a:buAutoNum type="arabicPeriod"/>
              <a:defRPr/>
            </a:pPr>
            <a:r>
              <a:rPr lang="en-US" sz="1400" dirty="0"/>
              <a:t> </a:t>
            </a:r>
            <a:r>
              <a:rPr lang="en-US" sz="1400" dirty="0" smtClean="0"/>
              <a:t>Charles </a:t>
            </a:r>
            <a:r>
              <a:rPr lang="en-US" sz="1400" dirty="0"/>
              <a:t>Schumer (D-N.Y.)</a:t>
            </a:r>
          </a:p>
          <a:p>
            <a:pPr>
              <a:buFont typeface="Times New Roman" pitchFamily="18" charset="0"/>
              <a:buAutoNum type="arabicPeriod"/>
              <a:defRPr/>
            </a:pPr>
            <a:r>
              <a:rPr lang="en-US" sz="1400" dirty="0"/>
              <a:t> </a:t>
            </a:r>
            <a:r>
              <a:rPr lang="en-US" sz="1400" dirty="0" smtClean="0"/>
              <a:t>Ron </a:t>
            </a:r>
            <a:r>
              <a:rPr lang="en-US" sz="1400" dirty="0"/>
              <a:t>Wyden (D-Ore.)</a:t>
            </a:r>
          </a:p>
          <a:p>
            <a:pPr>
              <a:buFont typeface="Times New Roman" pitchFamily="18" charset="0"/>
              <a:buAutoNum type="arabicPeriod"/>
              <a:defRPr/>
            </a:pPr>
            <a:r>
              <a:rPr lang="en-US" sz="1400" dirty="0"/>
              <a:t> </a:t>
            </a:r>
            <a:r>
              <a:rPr lang="en-US" sz="1400" dirty="0" smtClean="0"/>
              <a:t>Bernie </a:t>
            </a:r>
            <a:r>
              <a:rPr lang="en-US" sz="1400" dirty="0"/>
              <a:t>Sanders (I-Vt.)**</a:t>
            </a:r>
          </a:p>
          <a:p>
            <a:pPr marL="0" indent="0">
              <a:buFontTx/>
              <a:buNone/>
              <a:defRPr/>
            </a:pPr>
            <a:r>
              <a:rPr lang="en-US" sz="1400" dirty="0" smtClean="0"/>
              <a:t>(</a:t>
            </a:r>
            <a:r>
              <a:rPr lang="en-US" sz="1400" dirty="0"/>
              <a:t>Note: Sen. Michael </a:t>
            </a:r>
            <a:r>
              <a:rPr lang="en-US" sz="1400" dirty="0" err="1"/>
              <a:t>Bennet</a:t>
            </a:r>
            <a:r>
              <a:rPr lang="en-US" sz="1400" dirty="0"/>
              <a:t>, D-Colo., who is projected to win his re-election bid, does not identify a religion, but notes that his mother is Jewish and a Holocaust survivor.)</a:t>
            </a:r>
            <a:endParaRPr lang="en-US" sz="1400" dirty="0" smtClean="0"/>
          </a:p>
        </p:txBody>
      </p:sp>
      <p:sp>
        <p:nvSpPr>
          <p:cNvPr id="234499" name="Content Placeholder 3"/>
          <p:cNvSpPr>
            <a:spLocks noGrp="1"/>
          </p:cNvSpPr>
          <p:nvPr>
            <p:ph sz="half" idx="2"/>
          </p:nvPr>
        </p:nvSpPr>
        <p:spPr>
          <a:xfrm>
            <a:off x="2938463" y="1854200"/>
            <a:ext cx="3048000" cy="4038600"/>
          </a:xfrm>
        </p:spPr>
        <p:txBody>
          <a:bodyPr/>
          <a:lstStyle/>
          <a:p>
            <a:pPr>
              <a:buFontTx/>
              <a:buNone/>
              <a:defRPr/>
            </a:pPr>
            <a:r>
              <a:rPr lang="en-US" sz="2000" b="1" dirty="0" smtClean="0">
                <a:solidFill>
                  <a:srgbClr val="FFFF00"/>
                </a:solidFill>
              </a:rPr>
              <a:t>U.S. HOUSE OF REPRESENTATIVES</a:t>
            </a:r>
          </a:p>
          <a:p>
            <a:pPr>
              <a:buFontTx/>
              <a:buNone/>
              <a:defRPr/>
            </a:pPr>
            <a:endParaRPr lang="en-US" sz="2000" dirty="0" smtClean="0">
              <a:solidFill>
                <a:srgbClr val="FFFF00"/>
              </a:solidFill>
            </a:endParaRPr>
          </a:p>
          <a:p>
            <a:pPr>
              <a:buFontTx/>
              <a:buNone/>
              <a:defRPr/>
            </a:pPr>
            <a:r>
              <a:rPr lang="en-US" sz="1400" dirty="0"/>
              <a:t>Susan Davis (D-Calif.)</a:t>
            </a:r>
          </a:p>
          <a:p>
            <a:pPr>
              <a:buFontTx/>
              <a:buNone/>
              <a:defRPr/>
            </a:pPr>
            <a:r>
              <a:rPr lang="en-US" sz="1400" dirty="0"/>
              <a:t> </a:t>
            </a:r>
            <a:r>
              <a:rPr lang="en-US" sz="1400" dirty="0" smtClean="0"/>
              <a:t>Alan </a:t>
            </a:r>
            <a:r>
              <a:rPr lang="en-US" sz="1400" dirty="0" err="1"/>
              <a:t>Lowenthal</a:t>
            </a:r>
            <a:r>
              <a:rPr lang="en-US" sz="1400" dirty="0"/>
              <a:t> (D-Calif.)*</a:t>
            </a:r>
          </a:p>
          <a:p>
            <a:pPr>
              <a:buFontTx/>
              <a:buNone/>
              <a:defRPr/>
            </a:pPr>
            <a:r>
              <a:rPr lang="en-US" sz="1400" dirty="0"/>
              <a:t> </a:t>
            </a:r>
            <a:r>
              <a:rPr lang="en-US" sz="1400" dirty="0" smtClean="0"/>
              <a:t>Adam </a:t>
            </a:r>
            <a:r>
              <a:rPr lang="en-US" sz="1400" dirty="0"/>
              <a:t>Schiff (D-Calif.)</a:t>
            </a:r>
          </a:p>
          <a:p>
            <a:pPr>
              <a:buFontTx/>
              <a:buNone/>
              <a:defRPr/>
            </a:pPr>
            <a:r>
              <a:rPr lang="en-US" sz="1400" dirty="0"/>
              <a:t> </a:t>
            </a:r>
            <a:r>
              <a:rPr lang="en-US" sz="1400" dirty="0" smtClean="0"/>
              <a:t>Brad </a:t>
            </a:r>
            <a:r>
              <a:rPr lang="en-US" sz="1400" dirty="0"/>
              <a:t>Sherman (D-Calif.)</a:t>
            </a:r>
          </a:p>
          <a:p>
            <a:pPr>
              <a:buFontTx/>
              <a:buNone/>
              <a:defRPr/>
            </a:pPr>
            <a:r>
              <a:rPr lang="en-US" sz="1400" dirty="0"/>
              <a:t> </a:t>
            </a:r>
            <a:r>
              <a:rPr lang="en-US" sz="1400" dirty="0" smtClean="0"/>
              <a:t>Henry </a:t>
            </a:r>
            <a:r>
              <a:rPr lang="en-US" sz="1400" dirty="0"/>
              <a:t>Waxman (D-Calif.)</a:t>
            </a:r>
          </a:p>
          <a:p>
            <a:pPr>
              <a:buFontTx/>
              <a:buNone/>
              <a:defRPr/>
            </a:pPr>
            <a:r>
              <a:rPr lang="en-US" sz="1400" dirty="0"/>
              <a:t> </a:t>
            </a:r>
            <a:r>
              <a:rPr lang="en-US" sz="1400" dirty="0" smtClean="0"/>
              <a:t>Jared </a:t>
            </a:r>
            <a:r>
              <a:rPr lang="en-US" sz="1400" dirty="0"/>
              <a:t>Polis (D-Colo.)</a:t>
            </a:r>
          </a:p>
          <a:p>
            <a:pPr>
              <a:buFontTx/>
              <a:buNone/>
              <a:defRPr/>
            </a:pPr>
            <a:r>
              <a:rPr lang="en-US" sz="1400" dirty="0"/>
              <a:t> </a:t>
            </a:r>
            <a:r>
              <a:rPr lang="en-US" sz="1400" dirty="0" smtClean="0"/>
              <a:t>Ted </a:t>
            </a:r>
            <a:r>
              <a:rPr lang="en-US" sz="1400" dirty="0" err="1"/>
              <a:t>Deutch</a:t>
            </a:r>
            <a:r>
              <a:rPr lang="en-US" sz="1400" dirty="0"/>
              <a:t> (D-Fla.)</a:t>
            </a:r>
          </a:p>
          <a:p>
            <a:pPr>
              <a:buFontTx/>
              <a:buNone/>
              <a:defRPr/>
            </a:pPr>
            <a:r>
              <a:rPr lang="en-US" sz="1400" dirty="0"/>
              <a:t> </a:t>
            </a:r>
            <a:r>
              <a:rPr lang="en-US" sz="1400" dirty="0" smtClean="0"/>
              <a:t>Lois </a:t>
            </a:r>
            <a:r>
              <a:rPr lang="en-US" sz="1400" dirty="0"/>
              <a:t>Frankel (D-Fla.)*</a:t>
            </a:r>
          </a:p>
          <a:p>
            <a:pPr>
              <a:buFontTx/>
              <a:buNone/>
              <a:defRPr/>
            </a:pPr>
            <a:r>
              <a:rPr lang="en-US" sz="1400" dirty="0"/>
              <a:t> </a:t>
            </a:r>
            <a:r>
              <a:rPr lang="en-US" sz="1400" dirty="0" smtClean="0"/>
              <a:t>Alan </a:t>
            </a:r>
            <a:r>
              <a:rPr lang="en-US" sz="1400" dirty="0"/>
              <a:t>Grayson (D-Fla.)*</a:t>
            </a:r>
          </a:p>
          <a:p>
            <a:pPr>
              <a:buFontTx/>
              <a:buNone/>
              <a:defRPr/>
            </a:pPr>
            <a:r>
              <a:rPr lang="en-US" sz="1400" dirty="0"/>
              <a:t> </a:t>
            </a:r>
            <a:r>
              <a:rPr lang="en-US" sz="1400" dirty="0" smtClean="0"/>
              <a:t>Debbie </a:t>
            </a:r>
            <a:r>
              <a:rPr lang="en-US" sz="1400" dirty="0"/>
              <a:t>Wasserman Schultz (D-Fla.)</a:t>
            </a:r>
          </a:p>
          <a:p>
            <a:pPr>
              <a:buFontTx/>
              <a:buNone/>
              <a:defRPr/>
            </a:pPr>
            <a:r>
              <a:rPr lang="en-US" sz="1400" dirty="0"/>
              <a:t> </a:t>
            </a:r>
            <a:r>
              <a:rPr lang="en-US" sz="1400" dirty="0" smtClean="0"/>
              <a:t>Jan </a:t>
            </a:r>
            <a:r>
              <a:rPr lang="en-US" sz="1400" dirty="0"/>
              <a:t>Schakowsky (D-Ill.)</a:t>
            </a:r>
          </a:p>
          <a:p>
            <a:pPr marL="457200" indent="-457200" eaLnBrk="1" hangingPunct="1">
              <a:spcBef>
                <a:spcPct val="0"/>
              </a:spcBef>
              <a:buFontTx/>
              <a:buNone/>
              <a:defRPr/>
            </a:pPr>
            <a:r>
              <a:rPr lang="en-US" sz="1400" dirty="0"/>
              <a:t> </a:t>
            </a:r>
            <a:r>
              <a:rPr lang="en-US" sz="1400" kern="1200" dirty="0">
                <a:solidFill>
                  <a:srgbClr val="FFFFFF"/>
                </a:solidFill>
                <a:cs typeface="Arial" charset="0"/>
              </a:rPr>
              <a:t>Brad Schneider (D-Ill.)*</a:t>
            </a:r>
          </a:p>
          <a:p>
            <a:pPr marL="457200" indent="-457200" eaLnBrk="1" hangingPunct="1">
              <a:spcBef>
                <a:spcPct val="0"/>
              </a:spcBef>
              <a:buFontTx/>
              <a:buNone/>
              <a:defRPr/>
            </a:pPr>
            <a:r>
              <a:rPr lang="en-US" sz="1400" kern="1200" dirty="0">
                <a:solidFill>
                  <a:srgbClr val="FFFFFF"/>
                </a:solidFill>
                <a:cs typeface="Arial" charset="0"/>
              </a:rPr>
              <a:t> John </a:t>
            </a:r>
            <a:r>
              <a:rPr lang="en-US" sz="1400" kern="1200" dirty="0" err="1">
                <a:solidFill>
                  <a:srgbClr val="FFFFFF"/>
                </a:solidFill>
                <a:cs typeface="Arial" charset="0"/>
              </a:rPr>
              <a:t>Yarmuth</a:t>
            </a:r>
            <a:r>
              <a:rPr lang="en-US" sz="1400" kern="1200" dirty="0">
                <a:solidFill>
                  <a:srgbClr val="FFFFFF"/>
                </a:solidFill>
                <a:cs typeface="Arial" charset="0"/>
              </a:rPr>
              <a:t> (D-Ky.)</a:t>
            </a:r>
          </a:p>
          <a:p>
            <a:pPr marL="457200" indent="-457200" eaLnBrk="1" hangingPunct="1">
              <a:spcBef>
                <a:spcPct val="0"/>
              </a:spcBef>
              <a:buFontTx/>
              <a:buNone/>
              <a:defRPr/>
            </a:pPr>
            <a:r>
              <a:rPr lang="en-US" sz="1400" kern="1200" dirty="0">
                <a:solidFill>
                  <a:srgbClr val="FFFFFF"/>
                </a:solidFill>
                <a:cs typeface="Arial" charset="0"/>
              </a:rPr>
              <a:t> Sander Levin (D-Mich.)</a:t>
            </a:r>
          </a:p>
          <a:p>
            <a:pPr>
              <a:buFontTx/>
              <a:buNone/>
              <a:defRPr/>
            </a:pPr>
            <a:endParaRPr lang="en-US" sz="1800" dirty="0" smtClean="0"/>
          </a:p>
        </p:txBody>
      </p:sp>
      <p:sp>
        <p:nvSpPr>
          <p:cNvPr id="327684" name="Rectangle 9"/>
          <p:cNvSpPr>
            <a:spLocks noChangeArrowheads="1"/>
          </p:cNvSpPr>
          <p:nvPr/>
        </p:nvSpPr>
        <p:spPr bwMode="auto">
          <a:xfrm>
            <a:off x="6018213" y="1828800"/>
            <a:ext cx="31242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rgbClr val="FFFF00"/>
                </a:solidFill>
              </a:rPr>
              <a:t>U.S. HOUSE OF REPRESENTATIVES</a:t>
            </a:r>
          </a:p>
          <a:p>
            <a:pPr eaLnBrk="1" hangingPunct="1">
              <a:spcBef>
                <a:spcPct val="0"/>
              </a:spcBef>
              <a:buFontTx/>
              <a:buNone/>
            </a:pPr>
            <a:endParaRPr lang="en-US" altLang="en-US" sz="2000" dirty="0">
              <a:solidFill>
                <a:srgbClr val="FFFF00"/>
              </a:solidFill>
            </a:endParaRPr>
          </a:p>
          <a:p>
            <a:pPr eaLnBrk="1" hangingPunct="1">
              <a:spcBef>
                <a:spcPct val="0"/>
              </a:spcBef>
              <a:buFontTx/>
              <a:buNone/>
            </a:pPr>
            <a:r>
              <a:rPr lang="en-US" altLang="en-US" sz="1400" dirty="0">
                <a:solidFill>
                  <a:srgbClr val="FFFFFF"/>
                </a:solidFill>
              </a:rPr>
              <a:t>Eliot Engel (D-N.Y.)</a:t>
            </a:r>
          </a:p>
          <a:p>
            <a:pPr eaLnBrk="1" hangingPunct="1">
              <a:spcBef>
                <a:spcPct val="0"/>
              </a:spcBef>
              <a:buFontTx/>
              <a:buNone/>
            </a:pPr>
            <a:r>
              <a:rPr lang="en-US" altLang="en-US" sz="1400" dirty="0">
                <a:solidFill>
                  <a:srgbClr val="FFFFFF"/>
                </a:solidFill>
              </a:rPr>
              <a:t> Steve Israel (D-N.Y.)</a:t>
            </a:r>
          </a:p>
          <a:p>
            <a:pPr eaLnBrk="1" hangingPunct="1">
              <a:spcBef>
                <a:spcPct val="0"/>
              </a:spcBef>
              <a:buFontTx/>
              <a:buNone/>
            </a:pPr>
            <a:r>
              <a:rPr lang="en-US" altLang="en-US" sz="1400" dirty="0">
                <a:solidFill>
                  <a:srgbClr val="FFFFFF"/>
                </a:solidFill>
              </a:rPr>
              <a:t> Nita Lowey (D-N.Y.)</a:t>
            </a:r>
          </a:p>
          <a:p>
            <a:pPr eaLnBrk="1" hangingPunct="1">
              <a:spcBef>
                <a:spcPct val="0"/>
              </a:spcBef>
              <a:buFontTx/>
              <a:buNone/>
            </a:pPr>
            <a:r>
              <a:rPr lang="en-US" altLang="en-US" sz="1400" dirty="0">
                <a:solidFill>
                  <a:srgbClr val="FFFFFF"/>
                </a:solidFill>
              </a:rPr>
              <a:t> Jerrold Nadler (D-N.Y.)</a:t>
            </a:r>
          </a:p>
          <a:p>
            <a:pPr eaLnBrk="1" hangingPunct="1">
              <a:spcBef>
                <a:spcPct val="0"/>
              </a:spcBef>
              <a:buFontTx/>
              <a:buNone/>
            </a:pPr>
            <a:r>
              <a:rPr lang="en-US" altLang="en-US" sz="1400" dirty="0">
                <a:solidFill>
                  <a:srgbClr val="FFFFFF"/>
                </a:solidFill>
              </a:rPr>
              <a:t> Allyson Schwartz (D-Pa.)</a:t>
            </a:r>
          </a:p>
          <a:p>
            <a:pPr eaLnBrk="1" hangingPunct="1">
              <a:spcBef>
                <a:spcPct val="0"/>
              </a:spcBef>
              <a:buFontTx/>
              <a:buNone/>
            </a:pPr>
            <a:r>
              <a:rPr lang="en-US" altLang="en-US" sz="1400" dirty="0">
                <a:solidFill>
                  <a:srgbClr val="FFFFFF"/>
                </a:solidFill>
              </a:rPr>
              <a:t> David </a:t>
            </a:r>
            <a:r>
              <a:rPr lang="en-US" altLang="en-US" sz="1400" dirty="0" err="1">
                <a:solidFill>
                  <a:srgbClr val="FFFFFF"/>
                </a:solidFill>
              </a:rPr>
              <a:t>Cicilline</a:t>
            </a:r>
            <a:r>
              <a:rPr lang="en-US" altLang="en-US" sz="1400" dirty="0">
                <a:solidFill>
                  <a:srgbClr val="FFFFFF"/>
                </a:solidFill>
              </a:rPr>
              <a:t> (D-R.I.)</a:t>
            </a:r>
          </a:p>
          <a:p>
            <a:pPr eaLnBrk="1" hangingPunct="1">
              <a:spcBef>
                <a:spcPct val="0"/>
              </a:spcBef>
              <a:buFontTx/>
              <a:buNone/>
            </a:pPr>
            <a:r>
              <a:rPr lang="en-US" altLang="en-US" sz="1400" dirty="0">
                <a:solidFill>
                  <a:srgbClr val="FFFFFF"/>
                </a:solidFill>
              </a:rPr>
              <a:t> Steve Cohen (D-Tenn.)</a:t>
            </a:r>
          </a:p>
          <a:p>
            <a:pPr eaLnBrk="1" hangingPunct="1">
              <a:spcBef>
                <a:spcPct val="0"/>
              </a:spcBef>
              <a:buFontTx/>
              <a:buNone/>
            </a:pPr>
            <a:r>
              <a:rPr lang="en-US" altLang="en-US" sz="1400" dirty="0">
                <a:solidFill>
                  <a:srgbClr val="FFFFFF"/>
                </a:solidFill>
              </a:rPr>
              <a:t> Eric Cantor (R-Va.)</a:t>
            </a:r>
          </a:p>
          <a:p>
            <a:pPr eaLnBrk="1" hangingPunct="1">
              <a:spcBef>
                <a:spcPct val="0"/>
              </a:spcBef>
              <a:buFontTx/>
              <a:buNone/>
            </a:pPr>
            <a:r>
              <a:rPr lang="en-US" altLang="en-US" sz="1400" dirty="0">
                <a:solidFill>
                  <a:srgbClr val="FFFFFF"/>
                </a:solidFill>
              </a:rPr>
              <a:t> </a:t>
            </a:r>
          </a:p>
          <a:p>
            <a:pPr eaLnBrk="1" hangingPunct="1">
              <a:spcBef>
                <a:spcPct val="0"/>
              </a:spcBef>
              <a:buFontTx/>
              <a:buNone/>
            </a:pPr>
            <a:r>
              <a:rPr lang="en-US" altLang="en-US" sz="1400" dirty="0">
                <a:solidFill>
                  <a:srgbClr val="FFFFFF"/>
                </a:solidFill>
              </a:rPr>
              <a:t>* Newly elected to House in Tuesday's elections. (Note: Alan Grayson had served in the House but lost his seat in the 2010 midterm elections.)</a:t>
            </a:r>
          </a:p>
          <a:p>
            <a:pPr eaLnBrk="1" hangingPunct="1">
              <a:spcBef>
                <a:spcPct val="0"/>
              </a:spcBef>
              <a:buFontTx/>
              <a:buNone/>
            </a:pPr>
            <a:r>
              <a:rPr lang="en-US" altLang="en-US" sz="1400" dirty="0">
                <a:solidFill>
                  <a:srgbClr val="FFFFFF"/>
                </a:solidFill>
              </a:rPr>
              <a:t> </a:t>
            </a:r>
          </a:p>
          <a:p>
            <a:pPr eaLnBrk="1" hangingPunct="1">
              <a:spcBef>
                <a:spcPct val="0"/>
              </a:spcBef>
              <a:buFontTx/>
              <a:buNone/>
            </a:pPr>
            <a:r>
              <a:rPr lang="en-US" altLang="en-US" sz="1400" dirty="0">
                <a:solidFill>
                  <a:srgbClr val="FFFFFF"/>
                </a:solidFill>
              </a:rPr>
              <a:t>** Senators who were re-elected Tuesday.</a:t>
            </a:r>
          </a:p>
        </p:txBody>
      </p:sp>
      <p:cxnSp>
        <p:nvCxnSpPr>
          <p:cNvPr id="327685" name="Straight Connector 6"/>
          <p:cNvCxnSpPr>
            <a:cxnSpLocks noChangeShapeType="1"/>
          </p:cNvCxnSpPr>
          <p:nvPr/>
        </p:nvCxnSpPr>
        <p:spPr bwMode="auto">
          <a:xfrm>
            <a:off x="2895600" y="1676400"/>
            <a:ext cx="0" cy="5181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7686" name="Straight Connector 10"/>
          <p:cNvCxnSpPr>
            <a:cxnSpLocks noChangeShapeType="1"/>
          </p:cNvCxnSpPr>
          <p:nvPr/>
        </p:nvCxnSpPr>
        <p:spPr bwMode="auto">
          <a:xfrm flipV="1">
            <a:off x="5943600" y="1676400"/>
            <a:ext cx="0" cy="5181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7687" name="Straight Connector 13"/>
          <p:cNvCxnSpPr>
            <a:cxnSpLocks noChangeShapeType="1"/>
          </p:cNvCxnSpPr>
          <p:nvPr/>
        </p:nvCxnSpPr>
        <p:spPr bwMode="auto">
          <a:xfrm>
            <a:off x="-19050" y="1676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27688" name="Rectangle 14"/>
          <p:cNvSpPr>
            <a:spLocks noChangeArrowheads="1"/>
          </p:cNvSpPr>
          <p:nvPr/>
        </p:nvSpPr>
        <p:spPr bwMode="auto">
          <a:xfrm>
            <a:off x="19050" y="34925"/>
            <a:ext cx="9144000" cy="141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3800" b="1">
                <a:solidFill>
                  <a:schemeClr val="tx2"/>
                </a:solidFill>
              </a:rPr>
              <a:t>“The Chosen: Jews in the 113th Congress”</a:t>
            </a:r>
          </a:p>
          <a:p>
            <a:pPr algn="ctr" eaLnBrk="1" hangingPunct="1">
              <a:spcBef>
                <a:spcPct val="0"/>
              </a:spcBef>
              <a:buFontTx/>
              <a:buNone/>
            </a:pPr>
            <a:r>
              <a:rPr lang="en-US" altLang="en-US">
                <a:solidFill>
                  <a:srgbClr val="FFFFFF"/>
                </a:solidFill>
              </a:rPr>
              <a:t>Jewish Telegraphic Agency, November 7, 2012</a:t>
            </a:r>
          </a:p>
          <a:p>
            <a:pPr algn="ctr" eaLnBrk="1" hangingPunct="1">
              <a:spcBef>
                <a:spcPct val="0"/>
              </a:spcBef>
              <a:buFontTx/>
              <a:buNone/>
            </a:pPr>
            <a:r>
              <a:rPr lang="en-US" altLang="en-US" sz="1600">
                <a:solidFill>
                  <a:srgbClr val="FFFFFF"/>
                </a:solidFill>
                <a:hlinkClick r:id="rId2"/>
              </a:rPr>
              <a:t>http://www.jta.org/news/article/2012/11/07/3111351/jews-in-the-113th-congress</a:t>
            </a:r>
            <a:r>
              <a:rPr lang="en-US" altLang="en-US" sz="1600">
                <a:solidFill>
                  <a:srgbClr val="FFFFFF"/>
                </a:solidFill>
              </a:rPr>
              <a:t> </a:t>
            </a:r>
          </a:p>
        </p:txBody>
      </p:sp>
    </p:spTree>
  </p:cSld>
  <p:clrMapOvr>
    <a:masterClrMapping/>
  </p:clrMapOvr>
  <p:transition/>
  <p:timing>
    <p:tnLst>
      <p:par>
        <p:cTn id="1" dur="indefinite" restart="never" nodeType="tmRoot"/>
      </p:par>
    </p:tn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Title 1"/>
          <p:cNvSpPr>
            <a:spLocks noGrp="1"/>
          </p:cNvSpPr>
          <p:nvPr>
            <p:ph type="title"/>
          </p:nvPr>
        </p:nvSpPr>
        <p:spPr>
          <a:xfrm>
            <a:off x="-76200" y="0"/>
            <a:ext cx="9220200" cy="2286000"/>
          </a:xfrm>
        </p:spPr>
        <p:txBody>
          <a:bodyPr/>
          <a:lstStyle/>
          <a:p>
            <a:r>
              <a:rPr lang="en-US" altLang="en-US" sz="6000" b="1" smtClean="0"/>
              <a:t>Weiner admits to lying about underwear photo</a:t>
            </a:r>
            <a:r>
              <a:rPr lang="en-US" altLang="en-US" b="1" smtClean="0"/>
              <a:t/>
            </a:r>
            <a:br>
              <a:rPr lang="en-US" altLang="en-US" b="1" smtClean="0"/>
            </a:br>
            <a:r>
              <a:rPr lang="en-US" altLang="en-US" sz="1800" b="1" smtClean="0">
                <a:solidFill>
                  <a:schemeClr val="tx1"/>
                </a:solidFill>
              </a:rPr>
              <a:t>GTA, June 6, 2011 </a:t>
            </a:r>
            <a:br>
              <a:rPr lang="en-US" altLang="en-US" sz="1800" b="1" smtClean="0">
                <a:solidFill>
                  <a:schemeClr val="tx1"/>
                </a:solidFill>
              </a:rPr>
            </a:br>
            <a:r>
              <a:rPr lang="en-US" altLang="en-US" sz="800" b="1" smtClean="0">
                <a:solidFill>
                  <a:schemeClr val="tx1"/>
                </a:solidFill>
                <a:hlinkClick r:id="rId2"/>
              </a:rPr>
              <a:t>http://www.jta.org/news/article/2011/06/06/3088039/weiner-acknowledges-inappropriate-relationships</a:t>
            </a:r>
            <a:r>
              <a:rPr lang="en-US" altLang="en-US" sz="800" b="1" smtClean="0">
                <a:solidFill>
                  <a:schemeClr val="tx1"/>
                </a:solidFill>
              </a:rPr>
              <a:t> </a:t>
            </a:r>
            <a:br>
              <a:rPr lang="en-US" altLang="en-US" sz="800" b="1" smtClean="0">
                <a:solidFill>
                  <a:schemeClr val="tx1"/>
                </a:solidFill>
              </a:rPr>
            </a:br>
            <a:endParaRPr lang="en-US" altLang="en-US" sz="800" smtClean="0">
              <a:solidFill>
                <a:schemeClr val="tx1"/>
              </a:solidFill>
            </a:endParaRPr>
          </a:p>
        </p:txBody>
      </p:sp>
      <p:sp>
        <p:nvSpPr>
          <p:cNvPr id="328707" name="Content Placeholder 2"/>
          <p:cNvSpPr>
            <a:spLocks noGrp="1"/>
          </p:cNvSpPr>
          <p:nvPr>
            <p:ph idx="1"/>
          </p:nvPr>
        </p:nvSpPr>
        <p:spPr>
          <a:xfrm>
            <a:off x="0" y="2317750"/>
            <a:ext cx="9144000" cy="4540250"/>
          </a:xfrm>
        </p:spPr>
        <p:txBody>
          <a:bodyPr/>
          <a:lstStyle/>
          <a:p>
            <a:r>
              <a:rPr lang="en-US" altLang="en-US" sz="1900" dirty="0" smtClean="0"/>
              <a:t>“(JTA) -- U.S. Rep. Anthony Weiner acknowledged inappropriate Internet relationships with at least six women but said he would not resign or split up with his wife.</a:t>
            </a:r>
          </a:p>
          <a:p>
            <a:r>
              <a:rPr lang="en-US" altLang="en-US" sz="1900" dirty="0" smtClean="0"/>
              <a:t>Weiner (D-N.Y.) said he had lied last week when he denied sending a lewd underwear photo to a 21-year-old college student over Twitter and claimed that his account had been hacked.</a:t>
            </a:r>
          </a:p>
          <a:p>
            <a:r>
              <a:rPr lang="en-US" altLang="en-US" sz="1900" dirty="0" smtClean="0"/>
              <a:t>"I've brought pain to people I care about the most and people who believe in me,"  Weiner said at a news conference Monday in New York. "I apologize to my wife and family. I apologize to my friends and supporters."</a:t>
            </a:r>
          </a:p>
          <a:p>
            <a:r>
              <a:rPr lang="en-US" altLang="en-US" sz="1900" b="1" dirty="0" smtClean="0">
                <a:solidFill>
                  <a:schemeClr val="tx2"/>
                </a:solidFill>
              </a:rPr>
              <a:t>Weiner, who is Jewish and an ardent  pro-Israel lawmaker [emphasis added]</a:t>
            </a:r>
            <a:r>
              <a:rPr lang="en-US" altLang="en-US" sz="1900" dirty="0" smtClean="0"/>
              <a:t>, said none of the relationships had ever become physical, nor had he met any of the women.</a:t>
            </a:r>
          </a:p>
          <a:p>
            <a:r>
              <a:rPr lang="en-US" altLang="en-US" sz="1900" dirty="0" smtClean="0"/>
              <a:t>In saying he would not resign, Weiner said, "Nothing about this should reflect in any way on my official duties or on my oath of office."</a:t>
            </a:r>
          </a:p>
          <a:p>
            <a:r>
              <a:rPr lang="en-US" altLang="en-US" sz="1900" dirty="0" smtClean="0"/>
              <a:t>He is married to Huma Abedin, a top aide to U.S. Secretary of State Hillary Rodham Clinton.”</a:t>
            </a:r>
          </a:p>
        </p:txBody>
      </p:sp>
    </p:spTree>
  </p:cSld>
  <p:clrMapOvr>
    <a:masterClrMapping/>
  </p:clrMapOvr>
  <p:transition/>
  <p:timing>
    <p:tnLst>
      <p:par>
        <p:cTn id="1" dur="indefinite" restart="never" nodeType="tmRoot"/>
      </p:par>
    </p:tn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Title 1"/>
          <p:cNvSpPr>
            <a:spLocks noGrp="1"/>
          </p:cNvSpPr>
          <p:nvPr>
            <p:ph type="title"/>
          </p:nvPr>
        </p:nvSpPr>
        <p:spPr>
          <a:xfrm>
            <a:off x="0" y="0"/>
            <a:ext cx="5105400" cy="3352800"/>
          </a:xfrm>
        </p:spPr>
        <p:txBody>
          <a:bodyPr/>
          <a:lstStyle/>
          <a:p>
            <a:r>
              <a:rPr lang="en-US" altLang="en-US" sz="3600" smtClean="0">
                <a:solidFill>
                  <a:schemeClr val="tx1"/>
                </a:solidFill>
              </a:rPr>
              <a:t>111</a:t>
            </a:r>
            <a:r>
              <a:rPr lang="en-US" altLang="en-US" sz="3600" baseline="30000" smtClean="0">
                <a:solidFill>
                  <a:schemeClr val="tx1"/>
                </a:solidFill>
              </a:rPr>
              <a:t>th</a:t>
            </a:r>
            <a:r>
              <a:rPr lang="en-US" altLang="en-US" sz="3600" smtClean="0">
                <a:solidFill>
                  <a:schemeClr val="tx1"/>
                </a:solidFill>
              </a:rPr>
              <a:t> Congress</a:t>
            </a:r>
            <a:br>
              <a:rPr lang="en-US" altLang="en-US" sz="3600" smtClean="0">
                <a:solidFill>
                  <a:schemeClr val="tx1"/>
                </a:solidFill>
              </a:rPr>
            </a:br>
            <a:r>
              <a:rPr lang="en-US" altLang="en-US" sz="3600" smtClean="0">
                <a:solidFill>
                  <a:schemeClr val="tx1"/>
                </a:solidFill>
              </a:rPr>
              <a:t>United States House of Representatives </a:t>
            </a:r>
            <a:r>
              <a:rPr lang="en-US" altLang="en-US" sz="3600" smtClean="0"/>
              <a:t/>
            </a:r>
            <a:br>
              <a:rPr lang="en-US" altLang="en-US" sz="3600" smtClean="0"/>
            </a:br>
            <a:r>
              <a:rPr lang="en-US" altLang="en-US" sz="3600" smtClean="0"/>
              <a:t>[Jewish Members of] </a:t>
            </a:r>
            <a:r>
              <a:rPr lang="en-US" altLang="en-US" sz="3600" b="1" smtClean="0"/>
              <a:t>Committee on Foreign Affairs</a:t>
            </a:r>
          </a:p>
        </p:txBody>
      </p:sp>
      <p:sp>
        <p:nvSpPr>
          <p:cNvPr id="329731" name="Rectangle 4"/>
          <p:cNvSpPr>
            <a:spLocks noChangeArrowheads="1"/>
          </p:cNvSpPr>
          <p:nvPr/>
        </p:nvSpPr>
        <p:spPr bwMode="auto">
          <a:xfrm>
            <a:off x="0" y="3505200"/>
            <a:ext cx="4267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Howard L. Berman </a:t>
            </a:r>
            <a:r>
              <a:rPr lang="en-US" altLang="en-US" sz="2400"/>
              <a:t>Chairman</a:t>
            </a:r>
          </a:p>
          <a:p>
            <a:pPr eaLnBrk="1" hangingPunct="1">
              <a:spcBef>
                <a:spcPct val="0"/>
              </a:spcBef>
              <a:buFontTx/>
              <a:buNone/>
            </a:pPr>
            <a:r>
              <a:rPr lang="en-US" altLang="en-US" sz="2400"/>
              <a:t>D-CA, 28th District</a:t>
            </a:r>
          </a:p>
        </p:txBody>
      </p:sp>
      <p:sp>
        <p:nvSpPr>
          <p:cNvPr id="329732" name="Rectangle 7"/>
          <p:cNvSpPr>
            <a:spLocks noChangeArrowheads="1"/>
          </p:cNvSpPr>
          <p:nvPr/>
        </p:nvSpPr>
        <p:spPr bwMode="auto">
          <a:xfrm>
            <a:off x="0" y="4267200"/>
            <a:ext cx="4038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Gary L. Ackerman </a:t>
            </a:r>
            <a:r>
              <a:rPr lang="en-US" altLang="en-US" sz="2400"/>
              <a:t>Vice Chair</a:t>
            </a:r>
          </a:p>
          <a:p>
            <a:pPr eaLnBrk="1" hangingPunct="1">
              <a:spcBef>
                <a:spcPct val="0"/>
              </a:spcBef>
              <a:buFontTx/>
              <a:buNone/>
            </a:pPr>
            <a:r>
              <a:rPr lang="en-US" altLang="en-US" sz="2400"/>
              <a:t>D-NY, 5th District</a:t>
            </a:r>
          </a:p>
        </p:txBody>
      </p:sp>
      <p:sp>
        <p:nvSpPr>
          <p:cNvPr id="329733" name="Rectangle 10"/>
          <p:cNvSpPr>
            <a:spLocks noChangeArrowheads="1"/>
          </p:cNvSpPr>
          <p:nvPr/>
        </p:nvSpPr>
        <p:spPr bwMode="auto">
          <a:xfrm>
            <a:off x="0" y="5486400"/>
            <a:ext cx="5257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Brad Sherman </a:t>
            </a:r>
            <a:r>
              <a:rPr lang="en-US" altLang="en-US" sz="2400"/>
              <a:t>D-CA, 27th District</a:t>
            </a:r>
          </a:p>
        </p:txBody>
      </p:sp>
      <p:sp>
        <p:nvSpPr>
          <p:cNvPr id="329734" name="Rectangle 12"/>
          <p:cNvSpPr>
            <a:spLocks noChangeArrowheads="1"/>
          </p:cNvSpPr>
          <p:nvPr/>
        </p:nvSpPr>
        <p:spPr bwMode="auto">
          <a:xfrm>
            <a:off x="0" y="5943600"/>
            <a:ext cx="4648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Robert Wexler </a:t>
            </a:r>
            <a:r>
              <a:rPr lang="en-US" altLang="en-US" sz="2400"/>
              <a:t>D-FL, 19th District</a:t>
            </a:r>
          </a:p>
        </p:txBody>
      </p:sp>
      <p:sp>
        <p:nvSpPr>
          <p:cNvPr id="329735" name="Rectangle 14"/>
          <p:cNvSpPr>
            <a:spLocks noChangeArrowheads="1"/>
          </p:cNvSpPr>
          <p:nvPr/>
        </p:nvSpPr>
        <p:spPr bwMode="auto">
          <a:xfrm>
            <a:off x="0" y="6396038"/>
            <a:ext cx="4343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Ron Klein </a:t>
            </a:r>
            <a:r>
              <a:rPr lang="en-US" altLang="en-US" sz="2400"/>
              <a:t>D-FL, 22nd District</a:t>
            </a:r>
          </a:p>
        </p:txBody>
      </p:sp>
      <p:sp>
        <p:nvSpPr>
          <p:cNvPr id="65" name="TextBox 64"/>
          <p:cNvSpPr txBox="1"/>
          <p:nvPr/>
        </p:nvSpPr>
        <p:spPr>
          <a:xfrm>
            <a:off x="4724400" y="0"/>
            <a:ext cx="2209800" cy="6802438"/>
          </a:xfrm>
          <a:prstGeom prst="rect">
            <a:avLst/>
          </a:prstGeom>
          <a:noFill/>
        </p:spPr>
        <p:txBody>
          <a:bodyPr>
            <a:spAutoFit/>
          </a:bodyPr>
          <a:lstStyle/>
          <a:p>
            <a:pPr>
              <a:defRPr/>
            </a:pPr>
            <a:r>
              <a:rPr lang="en-US" sz="1800" b="1" dirty="0">
                <a:solidFill>
                  <a:schemeClr val="tx2"/>
                </a:solidFill>
              </a:rPr>
              <a:t>[All] Members of the Committee</a:t>
            </a:r>
            <a:endParaRPr lang="en-US" sz="800" b="1" dirty="0">
              <a:solidFill>
                <a:schemeClr val="tx2"/>
              </a:solidFill>
            </a:endParaRPr>
          </a:p>
          <a:p>
            <a:pPr marL="228600" indent="-228600">
              <a:buFont typeface="+mj-lt"/>
              <a:buAutoNum type="arabicPeriod"/>
              <a:defRPr/>
            </a:pPr>
            <a:r>
              <a:rPr lang="en-US" sz="800" dirty="0">
                <a:hlinkClick r:id="rId2"/>
              </a:rPr>
              <a:t>Howard L. Berman</a:t>
            </a:r>
            <a:r>
              <a:rPr lang="en-US" sz="800" dirty="0"/>
              <a:t> Chairman</a:t>
            </a:r>
          </a:p>
          <a:p>
            <a:pPr marL="228600" indent="-228600">
              <a:buFont typeface="+mj-lt"/>
              <a:buAutoNum type="arabicPeriod"/>
              <a:defRPr/>
            </a:pPr>
            <a:r>
              <a:rPr lang="en-US" sz="800" dirty="0"/>
              <a:t>D-CA, 28th District</a:t>
            </a:r>
          </a:p>
          <a:p>
            <a:pPr marL="228600" indent="-228600">
              <a:buFont typeface="+mj-lt"/>
              <a:buAutoNum type="arabicPeriod"/>
              <a:defRPr/>
            </a:pPr>
            <a:r>
              <a:rPr lang="en-US" sz="800" dirty="0">
                <a:hlinkClick r:id="rId3"/>
              </a:rPr>
              <a:t>Gary L. Ackerman</a:t>
            </a:r>
            <a:r>
              <a:rPr lang="en-US" sz="800" dirty="0"/>
              <a:t> Vice Chair</a:t>
            </a:r>
          </a:p>
          <a:p>
            <a:pPr marL="228600" indent="-228600">
              <a:buFont typeface="+mj-lt"/>
              <a:buAutoNum type="arabicPeriod"/>
              <a:defRPr/>
            </a:pPr>
            <a:r>
              <a:rPr lang="en-US" sz="800" dirty="0"/>
              <a:t>D-NY, 5th District</a:t>
            </a:r>
          </a:p>
          <a:p>
            <a:pPr marL="228600" indent="-228600">
              <a:buFont typeface="+mj-lt"/>
              <a:buAutoNum type="arabicPeriod"/>
              <a:defRPr/>
            </a:pPr>
            <a:r>
              <a:rPr lang="en-US" sz="800" dirty="0" err="1">
                <a:hlinkClick r:id="rId4"/>
              </a:rPr>
              <a:t>Eni</a:t>
            </a:r>
            <a:r>
              <a:rPr lang="en-US" sz="800" dirty="0">
                <a:hlinkClick r:id="rId4"/>
              </a:rPr>
              <a:t> F.H. Faleomavaega</a:t>
            </a:r>
            <a:r>
              <a:rPr lang="en-US" sz="800" dirty="0"/>
              <a:t> D-American Samoa</a:t>
            </a:r>
          </a:p>
          <a:p>
            <a:pPr marL="228600" indent="-228600">
              <a:buFont typeface="+mj-lt"/>
              <a:buAutoNum type="arabicPeriod"/>
              <a:defRPr/>
            </a:pPr>
            <a:r>
              <a:rPr lang="en-US" sz="800" dirty="0">
                <a:hlinkClick r:id="rId5"/>
              </a:rPr>
              <a:t>Donald M. Payne</a:t>
            </a:r>
            <a:r>
              <a:rPr lang="en-US" sz="800" dirty="0"/>
              <a:t> D-NJ, 10th District</a:t>
            </a:r>
          </a:p>
          <a:p>
            <a:pPr marL="228600" indent="-228600">
              <a:buFont typeface="+mj-lt"/>
              <a:buAutoNum type="arabicPeriod"/>
              <a:defRPr/>
            </a:pPr>
            <a:r>
              <a:rPr lang="en-US" sz="800" dirty="0">
                <a:hlinkClick r:id="rId6"/>
              </a:rPr>
              <a:t>Brad Sherman</a:t>
            </a:r>
            <a:r>
              <a:rPr lang="en-US" sz="800" dirty="0"/>
              <a:t> D-CA, 27th District</a:t>
            </a:r>
          </a:p>
          <a:p>
            <a:pPr marL="228600" indent="-228600">
              <a:buFont typeface="+mj-lt"/>
              <a:buAutoNum type="arabicPeriod"/>
              <a:defRPr/>
            </a:pPr>
            <a:r>
              <a:rPr lang="en-US" sz="800" dirty="0">
                <a:hlinkClick r:id="rId7"/>
              </a:rPr>
              <a:t>Robert Wexler</a:t>
            </a:r>
            <a:r>
              <a:rPr lang="en-US" sz="800" dirty="0"/>
              <a:t> D-FL, 19th District</a:t>
            </a:r>
          </a:p>
          <a:p>
            <a:pPr marL="228600" indent="-228600">
              <a:buFont typeface="+mj-lt"/>
              <a:buAutoNum type="arabicPeriod"/>
              <a:defRPr/>
            </a:pPr>
            <a:r>
              <a:rPr lang="en-US" sz="800" dirty="0">
                <a:hlinkClick r:id="rId8"/>
              </a:rPr>
              <a:t>Eliot L. Engel</a:t>
            </a:r>
            <a:r>
              <a:rPr lang="en-US" sz="800" dirty="0"/>
              <a:t> D-NY, 17th District</a:t>
            </a:r>
          </a:p>
          <a:p>
            <a:pPr marL="228600" indent="-228600">
              <a:buFont typeface="+mj-lt"/>
              <a:buAutoNum type="arabicPeriod"/>
              <a:defRPr/>
            </a:pPr>
            <a:r>
              <a:rPr lang="en-US" sz="800" dirty="0">
                <a:hlinkClick r:id="rId9"/>
              </a:rPr>
              <a:t>Bill Delahunt</a:t>
            </a:r>
            <a:r>
              <a:rPr lang="en-US" sz="800" dirty="0"/>
              <a:t> D-MA, 10th District</a:t>
            </a:r>
          </a:p>
          <a:p>
            <a:pPr marL="228600" indent="-228600">
              <a:buFont typeface="+mj-lt"/>
              <a:buAutoNum type="arabicPeriod"/>
              <a:defRPr/>
            </a:pPr>
            <a:r>
              <a:rPr lang="en-US" sz="800" dirty="0">
                <a:hlinkClick r:id="rId10"/>
              </a:rPr>
              <a:t>Gregory W. Meeks</a:t>
            </a:r>
            <a:r>
              <a:rPr lang="en-US" sz="800" dirty="0"/>
              <a:t> D-NY, 6th District</a:t>
            </a:r>
          </a:p>
          <a:p>
            <a:pPr marL="228600" indent="-228600">
              <a:buFont typeface="+mj-lt"/>
              <a:buAutoNum type="arabicPeriod"/>
              <a:defRPr/>
            </a:pPr>
            <a:r>
              <a:rPr lang="en-US" sz="800" dirty="0">
                <a:hlinkClick r:id="rId11"/>
              </a:rPr>
              <a:t>Diane E. Watson</a:t>
            </a:r>
            <a:r>
              <a:rPr lang="en-US" sz="800" dirty="0"/>
              <a:t> D-CA, 33rd District</a:t>
            </a:r>
          </a:p>
          <a:p>
            <a:pPr marL="228600" indent="-228600">
              <a:buFont typeface="+mj-lt"/>
              <a:buAutoNum type="arabicPeriod"/>
              <a:defRPr/>
            </a:pPr>
            <a:r>
              <a:rPr lang="en-US" sz="800" dirty="0">
                <a:hlinkClick r:id="rId12"/>
              </a:rPr>
              <a:t>Russ Carnahan</a:t>
            </a:r>
            <a:r>
              <a:rPr lang="en-US" sz="800" dirty="0"/>
              <a:t> D-MO, 3rd District</a:t>
            </a:r>
          </a:p>
          <a:p>
            <a:pPr marL="228600" indent="-228600">
              <a:buFont typeface="+mj-lt"/>
              <a:buAutoNum type="arabicPeriod"/>
              <a:defRPr/>
            </a:pPr>
            <a:r>
              <a:rPr lang="en-US" sz="800" dirty="0" err="1">
                <a:hlinkClick r:id="rId13"/>
              </a:rPr>
              <a:t>Albio</a:t>
            </a:r>
            <a:r>
              <a:rPr lang="en-US" sz="800" dirty="0">
                <a:hlinkClick r:id="rId13"/>
              </a:rPr>
              <a:t> Sires</a:t>
            </a:r>
            <a:r>
              <a:rPr lang="en-US" sz="800" dirty="0"/>
              <a:t> D-NJ, 13th District</a:t>
            </a:r>
          </a:p>
          <a:p>
            <a:pPr marL="228600" indent="-228600">
              <a:buFont typeface="+mj-lt"/>
              <a:buAutoNum type="arabicPeriod"/>
              <a:defRPr/>
            </a:pPr>
            <a:r>
              <a:rPr lang="en-US" sz="800" dirty="0">
                <a:hlinkClick r:id="rId14"/>
              </a:rPr>
              <a:t>Gerald E. Connolly</a:t>
            </a:r>
            <a:r>
              <a:rPr lang="en-US" sz="800" dirty="0"/>
              <a:t> D-VA, 11th District</a:t>
            </a:r>
          </a:p>
          <a:p>
            <a:pPr marL="228600" indent="-228600">
              <a:buFont typeface="+mj-lt"/>
              <a:buAutoNum type="arabicPeriod"/>
              <a:defRPr/>
            </a:pPr>
            <a:r>
              <a:rPr lang="en-US" sz="800" dirty="0">
                <a:hlinkClick r:id="rId15"/>
              </a:rPr>
              <a:t>Michael E. McMahon</a:t>
            </a:r>
            <a:r>
              <a:rPr lang="en-US" sz="800" dirty="0"/>
              <a:t> D-NY, 13th District</a:t>
            </a:r>
          </a:p>
          <a:p>
            <a:pPr marL="228600" indent="-228600">
              <a:buFont typeface="+mj-lt"/>
              <a:buAutoNum type="arabicPeriod"/>
              <a:defRPr/>
            </a:pPr>
            <a:r>
              <a:rPr lang="en-US" sz="800" dirty="0">
                <a:hlinkClick r:id="rId16"/>
              </a:rPr>
              <a:t>John S. Tanner</a:t>
            </a:r>
            <a:r>
              <a:rPr lang="en-US" sz="800" dirty="0"/>
              <a:t> D-TN, 8th District</a:t>
            </a:r>
          </a:p>
          <a:p>
            <a:pPr marL="228600" indent="-228600">
              <a:buFont typeface="+mj-lt"/>
              <a:buAutoNum type="arabicPeriod"/>
              <a:defRPr/>
            </a:pPr>
            <a:r>
              <a:rPr lang="en-US" sz="800" dirty="0">
                <a:hlinkClick r:id="rId17"/>
              </a:rPr>
              <a:t>Gene Green</a:t>
            </a:r>
            <a:r>
              <a:rPr lang="en-US" sz="800" dirty="0"/>
              <a:t> D-TX, 29th District</a:t>
            </a:r>
          </a:p>
          <a:p>
            <a:pPr marL="228600" indent="-228600">
              <a:buFont typeface="+mj-lt"/>
              <a:buAutoNum type="arabicPeriod"/>
              <a:defRPr/>
            </a:pPr>
            <a:r>
              <a:rPr lang="en-US" sz="800" dirty="0">
                <a:hlinkClick r:id="rId18"/>
              </a:rPr>
              <a:t>Lynn Woolsey</a:t>
            </a:r>
            <a:r>
              <a:rPr lang="en-US" sz="800" dirty="0"/>
              <a:t> D-CA, 6th District</a:t>
            </a:r>
          </a:p>
          <a:p>
            <a:pPr marL="228600" indent="-228600">
              <a:buFont typeface="+mj-lt"/>
              <a:buAutoNum type="arabicPeriod"/>
              <a:defRPr/>
            </a:pPr>
            <a:r>
              <a:rPr lang="en-US" sz="800" dirty="0">
                <a:hlinkClick r:id="rId19"/>
              </a:rPr>
              <a:t>Sheila Jackson Lee</a:t>
            </a:r>
            <a:r>
              <a:rPr lang="en-US" sz="800" dirty="0"/>
              <a:t> D-TX, 18th District</a:t>
            </a:r>
          </a:p>
          <a:p>
            <a:pPr marL="228600" indent="-228600">
              <a:buFont typeface="+mj-lt"/>
              <a:buAutoNum type="arabicPeriod"/>
              <a:defRPr/>
            </a:pPr>
            <a:r>
              <a:rPr lang="en-US" sz="800" dirty="0">
                <a:hlinkClick r:id="rId20"/>
              </a:rPr>
              <a:t>Barbara Lee</a:t>
            </a:r>
            <a:r>
              <a:rPr lang="en-US" sz="800" dirty="0"/>
              <a:t> D-CA, 9th District</a:t>
            </a:r>
          </a:p>
          <a:p>
            <a:pPr marL="228600" indent="-228600">
              <a:buFont typeface="+mj-lt"/>
              <a:buAutoNum type="arabicPeriod"/>
              <a:defRPr/>
            </a:pPr>
            <a:r>
              <a:rPr lang="en-US" sz="800" dirty="0">
                <a:hlinkClick r:id="rId21"/>
              </a:rPr>
              <a:t>Shelley Berkley</a:t>
            </a:r>
            <a:r>
              <a:rPr lang="en-US" sz="800" dirty="0"/>
              <a:t> D-NV, 1st District</a:t>
            </a:r>
          </a:p>
          <a:p>
            <a:pPr marL="228600" indent="-228600">
              <a:buFont typeface="+mj-lt"/>
              <a:buAutoNum type="arabicPeriod"/>
              <a:defRPr/>
            </a:pPr>
            <a:r>
              <a:rPr lang="en-US" sz="800" dirty="0">
                <a:hlinkClick r:id="rId22"/>
              </a:rPr>
              <a:t>Joseph Crowley</a:t>
            </a:r>
            <a:r>
              <a:rPr lang="en-US" sz="800" dirty="0"/>
              <a:t> D-NY, 7th District</a:t>
            </a:r>
          </a:p>
          <a:p>
            <a:pPr marL="228600" indent="-228600">
              <a:buFont typeface="+mj-lt"/>
              <a:buAutoNum type="arabicPeriod"/>
              <a:defRPr/>
            </a:pPr>
            <a:r>
              <a:rPr lang="en-US" sz="800" dirty="0">
                <a:hlinkClick r:id="rId23"/>
              </a:rPr>
              <a:t>Mike Ross</a:t>
            </a:r>
            <a:r>
              <a:rPr lang="en-US" sz="800" dirty="0"/>
              <a:t> D-AR, 4th District</a:t>
            </a:r>
          </a:p>
          <a:p>
            <a:pPr marL="228600" indent="-228600">
              <a:buFont typeface="+mj-lt"/>
              <a:buAutoNum type="arabicPeriod"/>
              <a:defRPr/>
            </a:pPr>
            <a:r>
              <a:rPr lang="en-US" sz="800" dirty="0">
                <a:hlinkClick r:id="rId24"/>
              </a:rPr>
              <a:t>Brad Miller</a:t>
            </a:r>
            <a:r>
              <a:rPr lang="en-US" sz="800" dirty="0"/>
              <a:t> D-NC, 13th District</a:t>
            </a:r>
          </a:p>
          <a:p>
            <a:pPr marL="228600" indent="-228600">
              <a:buFont typeface="+mj-lt"/>
              <a:buAutoNum type="arabicPeriod"/>
              <a:defRPr/>
            </a:pPr>
            <a:r>
              <a:rPr lang="en-US" sz="800" dirty="0">
                <a:hlinkClick r:id="rId25"/>
              </a:rPr>
              <a:t>David Scott</a:t>
            </a:r>
            <a:r>
              <a:rPr lang="en-US" sz="800" dirty="0"/>
              <a:t> D-GA, 13th District</a:t>
            </a:r>
          </a:p>
          <a:p>
            <a:pPr marL="228600" indent="-228600">
              <a:buFont typeface="+mj-lt"/>
              <a:buAutoNum type="arabicPeriod"/>
              <a:defRPr/>
            </a:pPr>
            <a:r>
              <a:rPr lang="en-US" sz="800" dirty="0">
                <a:hlinkClick r:id="rId26"/>
              </a:rPr>
              <a:t>Jim Costa</a:t>
            </a:r>
            <a:r>
              <a:rPr lang="en-US" sz="800" dirty="0"/>
              <a:t> D-CA, 20th District</a:t>
            </a:r>
          </a:p>
          <a:p>
            <a:pPr marL="228600" indent="-228600">
              <a:buFont typeface="+mj-lt"/>
              <a:buAutoNum type="arabicPeriod"/>
              <a:defRPr/>
            </a:pPr>
            <a:r>
              <a:rPr lang="en-US" sz="800" dirty="0">
                <a:hlinkClick r:id="rId27"/>
              </a:rPr>
              <a:t>Keith Ellison</a:t>
            </a:r>
            <a:r>
              <a:rPr lang="en-US" sz="800" dirty="0"/>
              <a:t> D-MN, 5th District</a:t>
            </a:r>
          </a:p>
          <a:p>
            <a:pPr marL="228600" indent="-228600">
              <a:buFont typeface="+mj-lt"/>
              <a:buAutoNum type="arabicPeriod"/>
              <a:defRPr/>
            </a:pPr>
            <a:r>
              <a:rPr lang="en-US" sz="800" dirty="0">
                <a:hlinkClick r:id="rId28"/>
              </a:rPr>
              <a:t>Gabrielle </a:t>
            </a:r>
            <a:r>
              <a:rPr lang="en-US" sz="800" dirty="0" err="1">
                <a:hlinkClick r:id="rId28"/>
              </a:rPr>
              <a:t>Giffords</a:t>
            </a:r>
            <a:r>
              <a:rPr lang="en-US" sz="800" dirty="0"/>
              <a:t> D-AZ, 8th District</a:t>
            </a:r>
          </a:p>
          <a:p>
            <a:pPr marL="228600" indent="-228600">
              <a:buFont typeface="+mj-lt"/>
              <a:buAutoNum type="arabicPeriod"/>
              <a:defRPr/>
            </a:pPr>
            <a:r>
              <a:rPr lang="en-US" sz="800" dirty="0">
                <a:hlinkClick r:id="rId29"/>
              </a:rPr>
              <a:t>Ron Klein</a:t>
            </a:r>
            <a:r>
              <a:rPr lang="en-US" sz="800" dirty="0"/>
              <a:t> D-FL, 22nd District</a:t>
            </a:r>
          </a:p>
          <a:p>
            <a:pPr marL="228600" indent="-228600">
              <a:buFont typeface="+mj-lt"/>
              <a:buAutoNum type="arabicPeriod"/>
              <a:defRPr/>
            </a:pPr>
            <a:r>
              <a:rPr lang="en-US" sz="800" dirty="0">
                <a:hlinkClick r:id="rId30"/>
              </a:rPr>
              <a:t>Ileana Ros-Lehtinen</a:t>
            </a:r>
            <a:r>
              <a:rPr lang="en-US" sz="800" dirty="0"/>
              <a:t> Ranking Member</a:t>
            </a:r>
          </a:p>
          <a:p>
            <a:pPr marL="228600" indent="-228600">
              <a:buFont typeface="+mj-lt"/>
              <a:buAutoNum type="arabicPeriod"/>
              <a:defRPr/>
            </a:pPr>
            <a:r>
              <a:rPr lang="en-US" sz="800" dirty="0"/>
              <a:t>R-FL, 18th District</a:t>
            </a:r>
          </a:p>
          <a:p>
            <a:pPr marL="228600" indent="-228600">
              <a:buFont typeface="+mj-lt"/>
              <a:buAutoNum type="arabicPeriod"/>
              <a:defRPr/>
            </a:pPr>
            <a:r>
              <a:rPr lang="en-US" sz="800" dirty="0">
                <a:hlinkClick r:id="rId31"/>
              </a:rPr>
              <a:t>Christopher H. Smith</a:t>
            </a:r>
            <a:r>
              <a:rPr lang="en-US" sz="800" dirty="0"/>
              <a:t> R-NJ, 4th District</a:t>
            </a:r>
          </a:p>
          <a:p>
            <a:pPr marL="228600" indent="-228600">
              <a:buFont typeface="+mj-lt"/>
              <a:buAutoNum type="arabicPeriod"/>
              <a:defRPr/>
            </a:pPr>
            <a:r>
              <a:rPr lang="en-US" sz="800" dirty="0">
                <a:hlinkClick r:id="rId32"/>
              </a:rPr>
              <a:t>Dan Burton</a:t>
            </a:r>
            <a:r>
              <a:rPr lang="en-US" sz="800" dirty="0"/>
              <a:t> R-IN, 5th District</a:t>
            </a:r>
          </a:p>
          <a:p>
            <a:pPr marL="228600" indent="-228600">
              <a:buFont typeface="+mj-lt"/>
              <a:buAutoNum type="arabicPeriod"/>
              <a:defRPr/>
            </a:pPr>
            <a:r>
              <a:rPr lang="en-US" sz="800" dirty="0">
                <a:hlinkClick r:id="rId33"/>
              </a:rPr>
              <a:t>Elton Gallegly</a:t>
            </a:r>
            <a:r>
              <a:rPr lang="en-US" sz="800" dirty="0"/>
              <a:t> R-CA, 24th District</a:t>
            </a:r>
          </a:p>
          <a:p>
            <a:pPr marL="228600" indent="-228600">
              <a:buFont typeface="+mj-lt"/>
              <a:buAutoNum type="arabicPeriod"/>
              <a:defRPr/>
            </a:pPr>
            <a:r>
              <a:rPr lang="en-US" sz="800" dirty="0">
                <a:hlinkClick r:id="rId34"/>
              </a:rPr>
              <a:t>Dana Rohrabacher</a:t>
            </a:r>
            <a:r>
              <a:rPr lang="en-US" sz="800" dirty="0"/>
              <a:t> R-CA, 46th District</a:t>
            </a:r>
          </a:p>
          <a:p>
            <a:pPr marL="228600" indent="-228600">
              <a:buFont typeface="+mj-lt"/>
              <a:buAutoNum type="arabicPeriod"/>
              <a:defRPr/>
            </a:pPr>
            <a:r>
              <a:rPr lang="en-US" sz="800" dirty="0">
                <a:hlinkClick r:id="rId35"/>
              </a:rPr>
              <a:t>Donald A. Manzullo</a:t>
            </a:r>
            <a:r>
              <a:rPr lang="en-US" sz="800" dirty="0"/>
              <a:t> R-IL, 16th District</a:t>
            </a:r>
          </a:p>
          <a:p>
            <a:pPr marL="228600" indent="-228600">
              <a:buFont typeface="+mj-lt"/>
              <a:buAutoNum type="arabicPeriod"/>
              <a:defRPr/>
            </a:pPr>
            <a:r>
              <a:rPr lang="en-US" sz="800" dirty="0">
                <a:hlinkClick r:id="rId36"/>
              </a:rPr>
              <a:t>Edward R. Royce</a:t>
            </a:r>
            <a:r>
              <a:rPr lang="en-US" sz="800" dirty="0"/>
              <a:t> R-CA, 40th District</a:t>
            </a:r>
          </a:p>
          <a:p>
            <a:pPr marL="228600" indent="-228600">
              <a:buFont typeface="+mj-lt"/>
              <a:buAutoNum type="arabicPeriod"/>
              <a:defRPr/>
            </a:pPr>
            <a:r>
              <a:rPr lang="en-US" sz="800" dirty="0">
                <a:hlinkClick r:id="rId37"/>
              </a:rPr>
              <a:t>Ron Paul</a:t>
            </a:r>
            <a:r>
              <a:rPr lang="en-US" sz="800" dirty="0"/>
              <a:t> R-TX, 14th District</a:t>
            </a:r>
          </a:p>
          <a:p>
            <a:pPr marL="228600" indent="-228600">
              <a:buFont typeface="+mj-lt"/>
              <a:buAutoNum type="arabicPeriod"/>
              <a:defRPr/>
            </a:pPr>
            <a:r>
              <a:rPr lang="en-US" sz="800" dirty="0">
                <a:hlinkClick r:id="rId38"/>
              </a:rPr>
              <a:t>Jeff Flake</a:t>
            </a:r>
            <a:r>
              <a:rPr lang="en-US" sz="800" dirty="0"/>
              <a:t> R-AZ, 6th District</a:t>
            </a:r>
          </a:p>
          <a:p>
            <a:pPr marL="228600" indent="-228600">
              <a:buFont typeface="+mj-lt"/>
              <a:buAutoNum type="arabicPeriod"/>
              <a:defRPr/>
            </a:pPr>
            <a:r>
              <a:rPr lang="en-US" sz="800" dirty="0">
                <a:hlinkClick r:id="rId39"/>
              </a:rPr>
              <a:t>Mike Pence</a:t>
            </a:r>
            <a:r>
              <a:rPr lang="en-US" sz="800" dirty="0"/>
              <a:t> R-IN, 6th District</a:t>
            </a:r>
          </a:p>
          <a:p>
            <a:pPr marL="228600" indent="-228600">
              <a:buFont typeface="+mj-lt"/>
              <a:buAutoNum type="arabicPeriod"/>
              <a:defRPr/>
            </a:pPr>
            <a:r>
              <a:rPr lang="en-US" sz="800" dirty="0">
                <a:hlinkClick r:id="rId40"/>
              </a:rPr>
              <a:t>Joe Wilson</a:t>
            </a:r>
            <a:r>
              <a:rPr lang="en-US" sz="800" dirty="0"/>
              <a:t> R-SC, 2nd District</a:t>
            </a:r>
          </a:p>
          <a:p>
            <a:pPr marL="228600" indent="-228600">
              <a:buFont typeface="+mj-lt"/>
              <a:buAutoNum type="arabicPeriod"/>
              <a:defRPr/>
            </a:pPr>
            <a:r>
              <a:rPr lang="en-US" sz="800" dirty="0">
                <a:hlinkClick r:id="rId41"/>
              </a:rPr>
              <a:t>John </a:t>
            </a:r>
            <a:r>
              <a:rPr lang="en-US" sz="800" dirty="0" err="1">
                <a:hlinkClick r:id="rId41"/>
              </a:rPr>
              <a:t>Boozman</a:t>
            </a:r>
            <a:r>
              <a:rPr lang="en-US" sz="800" dirty="0"/>
              <a:t> R-AR, 3rd District</a:t>
            </a:r>
          </a:p>
          <a:p>
            <a:pPr marL="228600" indent="-228600">
              <a:buFont typeface="+mj-lt"/>
              <a:buAutoNum type="arabicPeriod"/>
              <a:defRPr/>
            </a:pPr>
            <a:r>
              <a:rPr lang="en-US" sz="800" dirty="0">
                <a:hlinkClick r:id="rId42"/>
              </a:rPr>
              <a:t>J. Gresham Barrett</a:t>
            </a:r>
            <a:r>
              <a:rPr lang="en-US" sz="800" dirty="0"/>
              <a:t> R-SC, 3rd District</a:t>
            </a:r>
          </a:p>
          <a:p>
            <a:pPr marL="228600" indent="-228600">
              <a:buFont typeface="+mj-lt"/>
              <a:buAutoNum type="arabicPeriod"/>
              <a:defRPr/>
            </a:pPr>
            <a:r>
              <a:rPr lang="en-US" sz="800" dirty="0">
                <a:hlinkClick r:id="rId43"/>
              </a:rPr>
              <a:t>Connie Mack</a:t>
            </a:r>
            <a:r>
              <a:rPr lang="en-US" sz="800" dirty="0"/>
              <a:t> R-FL, 14th District</a:t>
            </a:r>
          </a:p>
          <a:p>
            <a:pPr marL="228600" indent="-228600">
              <a:buFont typeface="+mj-lt"/>
              <a:buAutoNum type="arabicPeriod"/>
              <a:defRPr/>
            </a:pPr>
            <a:r>
              <a:rPr lang="en-US" sz="800" dirty="0">
                <a:hlinkClick r:id="rId44"/>
              </a:rPr>
              <a:t>Jeff </a:t>
            </a:r>
            <a:r>
              <a:rPr lang="en-US" sz="800" dirty="0" err="1">
                <a:hlinkClick r:id="rId44"/>
              </a:rPr>
              <a:t>Fortenberry</a:t>
            </a:r>
            <a:r>
              <a:rPr lang="en-US" sz="800" dirty="0"/>
              <a:t> R-NE, 1st District</a:t>
            </a:r>
          </a:p>
          <a:p>
            <a:pPr marL="228600" indent="-228600">
              <a:buFont typeface="+mj-lt"/>
              <a:buAutoNum type="arabicPeriod"/>
              <a:defRPr/>
            </a:pPr>
            <a:r>
              <a:rPr lang="en-US" sz="800" dirty="0">
                <a:hlinkClick r:id="rId45"/>
              </a:rPr>
              <a:t>Michael T. </a:t>
            </a:r>
            <a:r>
              <a:rPr lang="en-US" sz="800" dirty="0" err="1">
                <a:hlinkClick r:id="rId45"/>
              </a:rPr>
              <a:t>McCaul</a:t>
            </a:r>
            <a:r>
              <a:rPr lang="en-US" sz="800" dirty="0"/>
              <a:t> R-TX, 10th District</a:t>
            </a:r>
          </a:p>
          <a:p>
            <a:pPr marL="228600" indent="-228600">
              <a:buFont typeface="+mj-lt"/>
              <a:buAutoNum type="arabicPeriod"/>
              <a:defRPr/>
            </a:pPr>
            <a:r>
              <a:rPr lang="en-US" sz="800" dirty="0">
                <a:hlinkClick r:id="rId46"/>
              </a:rPr>
              <a:t>Ted Poe</a:t>
            </a:r>
            <a:r>
              <a:rPr lang="en-US" sz="800" dirty="0"/>
              <a:t> R-TX, 2nd District</a:t>
            </a:r>
          </a:p>
          <a:p>
            <a:pPr marL="228600" indent="-228600">
              <a:buFont typeface="+mj-lt"/>
              <a:buAutoNum type="arabicPeriod"/>
              <a:defRPr/>
            </a:pPr>
            <a:r>
              <a:rPr lang="en-US" sz="800" dirty="0">
                <a:hlinkClick r:id="rId47"/>
              </a:rPr>
              <a:t>Bob </a:t>
            </a:r>
            <a:r>
              <a:rPr lang="en-US" sz="800" dirty="0" err="1">
                <a:hlinkClick r:id="rId47"/>
              </a:rPr>
              <a:t>Inglis</a:t>
            </a:r>
            <a:r>
              <a:rPr lang="en-US" sz="800" dirty="0"/>
              <a:t> R-SC, 4th District</a:t>
            </a:r>
          </a:p>
          <a:p>
            <a:pPr marL="228600" indent="-228600">
              <a:buFont typeface="+mj-lt"/>
              <a:buAutoNum type="arabicPeriod"/>
              <a:defRPr/>
            </a:pPr>
            <a:r>
              <a:rPr lang="en-US" sz="800" dirty="0">
                <a:hlinkClick r:id="rId48"/>
              </a:rPr>
              <a:t>Gus Bilirakis</a:t>
            </a:r>
            <a:r>
              <a:rPr lang="en-US" sz="800" dirty="0"/>
              <a:t> R-FL, 9th District</a:t>
            </a:r>
          </a:p>
        </p:txBody>
      </p:sp>
      <p:sp>
        <p:nvSpPr>
          <p:cNvPr id="329737" name="Rectangle 66"/>
          <p:cNvSpPr>
            <a:spLocks noChangeArrowheads="1"/>
          </p:cNvSpPr>
          <p:nvPr/>
        </p:nvSpPr>
        <p:spPr bwMode="auto">
          <a:xfrm>
            <a:off x="0" y="5029200"/>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Shelley Berkley </a:t>
            </a:r>
            <a:r>
              <a:rPr lang="en-US" altLang="en-US" sz="2400"/>
              <a:t>D-NV, 1st District</a:t>
            </a:r>
          </a:p>
        </p:txBody>
      </p:sp>
      <p:sp>
        <p:nvSpPr>
          <p:cNvPr id="329738" name="TextBox 10"/>
          <p:cNvSpPr txBox="1">
            <a:spLocks noChangeArrowheads="1"/>
          </p:cNvSpPr>
          <p:nvPr/>
        </p:nvSpPr>
        <p:spPr bwMode="auto">
          <a:xfrm>
            <a:off x="6858000" y="0"/>
            <a:ext cx="2286000"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dirty="0">
                <a:solidFill>
                  <a:schemeClr val="tx2"/>
                </a:solidFill>
              </a:rPr>
              <a:t>Congressional delegation presses China on Iran, JTA, 8/20/2009</a:t>
            </a:r>
          </a:p>
          <a:p>
            <a:pPr eaLnBrk="1" hangingPunct="1">
              <a:spcBef>
                <a:spcPct val="0"/>
              </a:spcBef>
              <a:buFontTx/>
              <a:buNone/>
            </a:pPr>
            <a:r>
              <a:rPr lang="en-US" altLang="en-US" sz="1200" dirty="0"/>
              <a:t>The delegation expressed "deep disappointment with recent multi-billion-dollar energy deals signed with Iran by Chinese state-owned companies," said a statement from the office of </a:t>
            </a:r>
            <a:r>
              <a:rPr lang="en-US" altLang="en-US" sz="1200" b="1" dirty="0">
                <a:solidFill>
                  <a:schemeClr val="tx2"/>
                </a:solidFill>
              </a:rPr>
              <a:t>U.S. Rep. Howard Berman (D-Calif.), the chairman of the U.S. House of Representatives Foreign Affairs Committee who is leading the bipartisan delegation. </a:t>
            </a:r>
          </a:p>
          <a:p>
            <a:pPr eaLnBrk="1" hangingPunct="1">
              <a:spcBef>
                <a:spcPct val="0"/>
              </a:spcBef>
              <a:buFontTx/>
              <a:buNone/>
            </a:pPr>
            <a:endParaRPr lang="en-US" altLang="en-US" sz="1200" b="1" dirty="0">
              <a:solidFill>
                <a:schemeClr val="tx2"/>
              </a:solidFill>
            </a:endParaRPr>
          </a:p>
          <a:p>
            <a:pPr eaLnBrk="1" hangingPunct="1">
              <a:spcBef>
                <a:spcPct val="0"/>
              </a:spcBef>
              <a:buFontTx/>
              <a:buNone/>
            </a:pPr>
            <a:r>
              <a:rPr lang="en-US" altLang="en-US" sz="1200" b="1" dirty="0"/>
              <a:t>See also: “</a:t>
            </a:r>
            <a:r>
              <a:rPr lang="en-US" altLang="en-US" sz="1200" b="1" dirty="0">
                <a:solidFill>
                  <a:schemeClr val="tx2"/>
                </a:solidFill>
              </a:rPr>
              <a:t>Israel Makes Case to China for Iran Sanctions</a:t>
            </a:r>
            <a:r>
              <a:rPr lang="en-US" altLang="en-US" sz="1200" b="1" dirty="0"/>
              <a:t>”,  The New York Times, 6/8/2010</a:t>
            </a:r>
          </a:p>
          <a:p>
            <a:pPr eaLnBrk="1" hangingPunct="1">
              <a:spcBef>
                <a:spcPct val="0"/>
              </a:spcBef>
              <a:buFontTx/>
              <a:buNone/>
            </a:pPr>
            <a:endParaRPr lang="en-US" altLang="en-US" sz="1200" b="1" dirty="0"/>
          </a:p>
          <a:p>
            <a:pPr eaLnBrk="1" hangingPunct="1">
              <a:spcBef>
                <a:spcPct val="0"/>
              </a:spcBef>
              <a:buFontTx/>
              <a:buNone/>
            </a:pPr>
            <a:r>
              <a:rPr lang="en-US" altLang="en-US" sz="1200" b="1" dirty="0">
                <a:solidFill>
                  <a:schemeClr val="tx2"/>
                </a:solidFill>
              </a:rPr>
              <a:t>Wexler urges Pollard release</a:t>
            </a:r>
            <a:r>
              <a:rPr lang="en-US" altLang="en-US" sz="1200" b="1" dirty="0"/>
              <a:t>: </a:t>
            </a:r>
            <a:r>
              <a:rPr lang="en-US" altLang="en-US" sz="1200" dirty="0"/>
              <a:t>WASHINGTON (JTA, August 5, 2011) -- Robert Wexler, one of President Obama's closest Jewish confidantes, urged him to release Jonathan Pollard... Wexler, who now directs the Center for Middle East Peace, was the Obama campaign's chief Jewish proxy in the 2008 election and remains close to the White House. </a:t>
            </a:r>
            <a:r>
              <a:rPr lang="en-US" altLang="en-US" sz="1200" dirty="0">
                <a:hlinkClick r:id="rId49"/>
              </a:rPr>
              <a:t>http://www.jta.org/news/article/2011/08/05/3088865/wexler-urges-pollard-release</a:t>
            </a:r>
            <a:r>
              <a:rPr lang="en-US" altLang="en-US" sz="1200" dirty="0"/>
              <a:t> </a:t>
            </a:r>
          </a:p>
          <a:p>
            <a:pPr eaLnBrk="1" hangingPunct="1">
              <a:spcBef>
                <a:spcPct val="0"/>
              </a:spcBef>
              <a:buFontTx/>
              <a:buNone/>
            </a:pPr>
            <a:endParaRPr lang="en-US" altLang="en-US" sz="1200" b="1" dirty="0">
              <a:solidFill>
                <a:schemeClr val="tx2"/>
              </a:solidFill>
            </a:endParaRPr>
          </a:p>
          <a:p>
            <a:pPr eaLnBrk="1" hangingPunct="1">
              <a:spcBef>
                <a:spcPct val="0"/>
              </a:spcBef>
              <a:buFontTx/>
              <a:buNone/>
            </a:pPr>
            <a:endParaRPr lang="en-US" altLang="en-US" sz="1200" dirty="0"/>
          </a:p>
        </p:txBody>
      </p:sp>
      <p:cxnSp>
        <p:nvCxnSpPr>
          <p:cNvPr id="329739" name="Straight Connector 12"/>
          <p:cNvCxnSpPr>
            <a:cxnSpLocks noChangeShapeType="1"/>
          </p:cNvCxnSpPr>
          <p:nvPr/>
        </p:nvCxnSpPr>
        <p:spPr bwMode="auto">
          <a:xfrm rot="5400000">
            <a:off x="3429000" y="3429000"/>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Title 1"/>
          <p:cNvSpPr>
            <a:spLocks noGrp="1"/>
          </p:cNvSpPr>
          <p:nvPr>
            <p:ph type="title"/>
          </p:nvPr>
        </p:nvSpPr>
        <p:spPr>
          <a:xfrm>
            <a:off x="0" y="0"/>
            <a:ext cx="4800600" cy="3657600"/>
          </a:xfrm>
        </p:spPr>
        <p:txBody>
          <a:bodyPr/>
          <a:lstStyle/>
          <a:p>
            <a:r>
              <a:rPr lang="en-US" altLang="en-US" sz="2000" smtClean="0"/>
              <a:t>111</a:t>
            </a:r>
            <a:r>
              <a:rPr lang="en-US" altLang="en-US" sz="2000" baseline="30000" smtClean="0"/>
              <a:t>th</a:t>
            </a:r>
            <a:r>
              <a:rPr lang="en-US" altLang="en-US" sz="2000" smtClean="0"/>
              <a:t> Congress</a:t>
            </a:r>
            <a:br>
              <a:rPr lang="en-US" altLang="en-US" sz="2000" smtClean="0"/>
            </a:br>
            <a:r>
              <a:rPr lang="en-US" altLang="en-US" sz="1800" smtClean="0"/>
              <a:t>United States House of Representatives </a:t>
            </a:r>
            <a:r>
              <a:rPr lang="en-US" altLang="en-US" sz="3200" smtClean="0"/>
              <a:t/>
            </a:r>
            <a:br>
              <a:rPr lang="en-US" altLang="en-US" sz="3200" smtClean="0"/>
            </a:br>
            <a:r>
              <a:rPr lang="en-US" altLang="en-US" sz="2400" smtClean="0"/>
              <a:t>Committee on Foreign Affairs</a:t>
            </a:r>
            <a:r>
              <a:rPr lang="en-US" altLang="en-US" sz="3200" b="1" smtClean="0"/>
              <a:t/>
            </a:r>
            <a:br>
              <a:rPr lang="en-US" altLang="en-US" sz="3200" b="1" smtClean="0"/>
            </a:br>
            <a:r>
              <a:rPr lang="en-US" altLang="en-US" sz="5400" smtClean="0"/>
              <a:t> </a:t>
            </a:r>
            <a:r>
              <a:rPr lang="en-US" altLang="en-US" sz="4000" smtClean="0"/>
              <a:t>[Jewish Members of] </a:t>
            </a:r>
            <a:r>
              <a:rPr lang="en-US" altLang="en-US" sz="4000" b="1" smtClean="0"/>
              <a:t>Subcommittee on the Middle East and South Asia</a:t>
            </a:r>
          </a:p>
        </p:txBody>
      </p:sp>
      <p:sp>
        <p:nvSpPr>
          <p:cNvPr id="330755" name="Rectangle 7"/>
          <p:cNvSpPr>
            <a:spLocks noChangeArrowheads="1"/>
          </p:cNvSpPr>
          <p:nvPr/>
        </p:nvSpPr>
        <p:spPr bwMode="auto">
          <a:xfrm>
            <a:off x="0" y="3886200"/>
            <a:ext cx="502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Gary L. Ackerman </a:t>
            </a:r>
            <a:r>
              <a:rPr lang="en-US" altLang="en-US" sz="2400"/>
              <a:t>Chairman</a:t>
            </a:r>
          </a:p>
          <a:p>
            <a:pPr eaLnBrk="1" hangingPunct="1">
              <a:spcBef>
                <a:spcPct val="0"/>
              </a:spcBef>
              <a:buFontTx/>
              <a:buNone/>
            </a:pPr>
            <a:r>
              <a:rPr lang="en-US" altLang="en-US" sz="2400"/>
              <a:t>D-NY, 5th District</a:t>
            </a:r>
          </a:p>
        </p:txBody>
      </p:sp>
      <p:sp>
        <p:nvSpPr>
          <p:cNvPr id="330756" name="Rectangle 10"/>
          <p:cNvSpPr>
            <a:spLocks noChangeArrowheads="1"/>
          </p:cNvSpPr>
          <p:nvPr/>
        </p:nvSpPr>
        <p:spPr bwMode="auto">
          <a:xfrm>
            <a:off x="0" y="5334000"/>
            <a:ext cx="533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Brad Sherman </a:t>
            </a:r>
            <a:r>
              <a:rPr lang="en-US" altLang="en-US" sz="2400"/>
              <a:t>D-CA, 27th District</a:t>
            </a:r>
          </a:p>
        </p:txBody>
      </p:sp>
      <p:sp>
        <p:nvSpPr>
          <p:cNvPr id="330757" name="Rectangle 12"/>
          <p:cNvSpPr>
            <a:spLocks noChangeArrowheads="1"/>
          </p:cNvSpPr>
          <p:nvPr/>
        </p:nvSpPr>
        <p:spPr bwMode="auto">
          <a:xfrm>
            <a:off x="0" y="5867400"/>
            <a:ext cx="5486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Robert Wexler </a:t>
            </a:r>
            <a:r>
              <a:rPr lang="en-US" altLang="en-US" sz="2400"/>
              <a:t>D-FL, 19th District</a:t>
            </a:r>
          </a:p>
        </p:txBody>
      </p:sp>
      <p:sp>
        <p:nvSpPr>
          <p:cNvPr id="330758" name="Rectangle 14"/>
          <p:cNvSpPr>
            <a:spLocks noChangeArrowheads="1"/>
          </p:cNvSpPr>
          <p:nvPr/>
        </p:nvSpPr>
        <p:spPr bwMode="auto">
          <a:xfrm>
            <a:off x="0" y="6396038"/>
            <a:ext cx="4419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Ron Klein </a:t>
            </a:r>
            <a:r>
              <a:rPr lang="en-US" altLang="en-US" sz="2400"/>
              <a:t>D-FL, 22nd District</a:t>
            </a:r>
          </a:p>
        </p:txBody>
      </p:sp>
      <p:sp>
        <p:nvSpPr>
          <p:cNvPr id="65" name="TextBox 64"/>
          <p:cNvSpPr txBox="1"/>
          <p:nvPr/>
        </p:nvSpPr>
        <p:spPr>
          <a:xfrm>
            <a:off x="5486400" y="0"/>
            <a:ext cx="3657600" cy="6832600"/>
          </a:xfrm>
          <a:prstGeom prst="rect">
            <a:avLst/>
          </a:prstGeom>
          <a:noFill/>
        </p:spPr>
        <p:txBody>
          <a:bodyPr>
            <a:spAutoFit/>
          </a:bodyPr>
          <a:lstStyle/>
          <a:p>
            <a:pPr>
              <a:defRPr/>
            </a:pPr>
            <a:r>
              <a:rPr lang="en-US" sz="2800" b="1" dirty="0">
                <a:solidFill>
                  <a:schemeClr val="tx2"/>
                </a:solidFill>
              </a:rPr>
              <a:t>[All] Subcommittee Members</a:t>
            </a:r>
          </a:p>
          <a:p>
            <a:pPr>
              <a:defRPr/>
            </a:pPr>
            <a:endParaRPr lang="en-US" sz="1400" b="1" dirty="0">
              <a:solidFill>
                <a:schemeClr val="tx2"/>
              </a:solidFill>
            </a:endParaRPr>
          </a:p>
          <a:p>
            <a:pPr marL="228600" indent="-228600">
              <a:buFont typeface="+mj-lt"/>
              <a:buAutoNum type="arabicPeriod"/>
              <a:defRPr/>
            </a:pPr>
            <a:r>
              <a:rPr lang="en-US" sz="1400" dirty="0">
                <a:hlinkClick r:id="rId2"/>
              </a:rPr>
              <a:t>Gary L. Ackerman</a:t>
            </a:r>
            <a:r>
              <a:rPr lang="en-US" sz="1400" dirty="0"/>
              <a:t> Chairman</a:t>
            </a:r>
          </a:p>
          <a:p>
            <a:pPr marL="228600" indent="-228600">
              <a:buFont typeface="+mj-lt"/>
              <a:buAutoNum type="arabicPeriod"/>
              <a:defRPr/>
            </a:pPr>
            <a:r>
              <a:rPr lang="en-US" sz="1400" dirty="0"/>
              <a:t>D-NY, 5th District</a:t>
            </a:r>
          </a:p>
          <a:p>
            <a:pPr marL="228600" indent="-228600">
              <a:buFont typeface="+mj-lt"/>
              <a:buAutoNum type="arabicPeriod"/>
              <a:defRPr/>
            </a:pPr>
            <a:r>
              <a:rPr lang="en-US" sz="1400" dirty="0">
                <a:hlinkClick r:id="rId3"/>
              </a:rPr>
              <a:t>Russ Carnahan</a:t>
            </a:r>
            <a:r>
              <a:rPr lang="en-US" sz="1400" dirty="0"/>
              <a:t> D-MO, 3rd District</a:t>
            </a:r>
          </a:p>
          <a:p>
            <a:pPr marL="228600" indent="-228600">
              <a:buFont typeface="+mj-lt"/>
              <a:buAutoNum type="arabicPeriod"/>
              <a:defRPr/>
            </a:pPr>
            <a:r>
              <a:rPr lang="en-US" sz="1400" dirty="0">
                <a:hlinkClick r:id="rId4"/>
              </a:rPr>
              <a:t>Michael E. McMahon</a:t>
            </a:r>
            <a:r>
              <a:rPr lang="en-US" sz="1400" dirty="0"/>
              <a:t> D-NY, 13th District</a:t>
            </a:r>
          </a:p>
          <a:p>
            <a:pPr marL="228600" indent="-228600">
              <a:buFont typeface="+mj-lt"/>
              <a:buAutoNum type="arabicPeriod"/>
              <a:defRPr/>
            </a:pPr>
            <a:r>
              <a:rPr lang="en-US" sz="1400" dirty="0">
                <a:hlinkClick r:id="rId5"/>
              </a:rPr>
              <a:t>Sheila Jackson Lee</a:t>
            </a:r>
            <a:r>
              <a:rPr lang="en-US" sz="1400" dirty="0"/>
              <a:t> D-TX, 18th District</a:t>
            </a:r>
          </a:p>
          <a:p>
            <a:pPr marL="228600" indent="-228600">
              <a:buFont typeface="+mj-lt"/>
              <a:buAutoNum type="arabicPeriod"/>
              <a:defRPr/>
            </a:pPr>
            <a:r>
              <a:rPr lang="en-US" sz="1400" dirty="0">
                <a:hlinkClick r:id="rId6"/>
              </a:rPr>
              <a:t>Shelley Berkley</a:t>
            </a:r>
            <a:r>
              <a:rPr lang="en-US" sz="1400" dirty="0"/>
              <a:t> D-NV, 1st District</a:t>
            </a:r>
          </a:p>
          <a:p>
            <a:pPr marL="228600" indent="-228600">
              <a:buFont typeface="+mj-lt"/>
              <a:buAutoNum type="arabicPeriod"/>
              <a:defRPr/>
            </a:pPr>
            <a:r>
              <a:rPr lang="en-US" sz="1400" dirty="0">
                <a:hlinkClick r:id="rId7"/>
              </a:rPr>
              <a:t>Joseph Crowley</a:t>
            </a:r>
            <a:r>
              <a:rPr lang="en-US" sz="1400" dirty="0"/>
              <a:t> D-NY, 7th District</a:t>
            </a:r>
          </a:p>
          <a:p>
            <a:pPr marL="228600" indent="-228600">
              <a:buFont typeface="+mj-lt"/>
              <a:buAutoNum type="arabicPeriod"/>
              <a:defRPr/>
            </a:pPr>
            <a:r>
              <a:rPr lang="en-US" sz="1400" dirty="0">
                <a:hlinkClick r:id="rId8"/>
              </a:rPr>
              <a:t>Mike Ross</a:t>
            </a:r>
            <a:r>
              <a:rPr lang="en-US" sz="1400" dirty="0"/>
              <a:t> D-AR, 4th District</a:t>
            </a:r>
          </a:p>
          <a:p>
            <a:pPr marL="228600" indent="-228600">
              <a:buFont typeface="+mj-lt"/>
              <a:buAutoNum type="arabicPeriod"/>
              <a:defRPr/>
            </a:pPr>
            <a:r>
              <a:rPr lang="en-US" sz="1400" dirty="0">
                <a:hlinkClick r:id="rId9"/>
              </a:rPr>
              <a:t>Jim Costa</a:t>
            </a:r>
            <a:r>
              <a:rPr lang="en-US" sz="1400" dirty="0"/>
              <a:t> D-CA, 20th District</a:t>
            </a:r>
          </a:p>
          <a:p>
            <a:pPr marL="228600" indent="-228600">
              <a:buFont typeface="+mj-lt"/>
              <a:buAutoNum type="arabicPeriod"/>
              <a:defRPr/>
            </a:pPr>
            <a:r>
              <a:rPr lang="en-US" sz="1400" dirty="0">
                <a:hlinkClick r:id="rId10"/>
              </a:rPr>
              <a:t>Keith Ellison</a:t>
            </a:r>
            <a:r>
              <a:rPr lang="en-US" sz="1400" dirty="0"/>
              <a:t> D-MN, 5th District</a:t>
            </a:r>
          </a:p>
          <a:p>
            <a:pPr marL="228600" indent="-228600">
              <a:buFont typeface="+mj-lt"/>
              <a:buAutoNum type="arabicPeriod"/>
              <a:defRPr/>
            </a:pPr>
            <a:r>
              <a:rPr lang="en-US" sz="1400" dirty="0">
                <a:hlinkClick r:id="rId11"/>
              </a:rPr>
              <a:t>Ron Klein</a:t>
            </a:r>
            <a:r>
              <a:rPr lang="en-US" sz="1400" dirty="0"/>
              <a:t> D-FL, 22nd District</a:t>
            </a:r>
          </a:p>
          <a:p>
            <a:pPr marL="228600" indent="-228600">
              <a:buFont typeface="+mj-lt"/>
              <a:buAutoNum type="arabicPeriod"/>
              <a:defRPr/>
            </a:pPr>
            <a:r>
              <a:rPr lang="en-US" sz="1400" dirty="0">
                <a:hlinkClick r:id="rId12"/>
              </a:rPr>
              <a:t>Brad Sherman</a:t>
            </a:r>
            <a:r>
              <a:rPr lang="en-US" sz="1400" dirty="0"/>
              <a:t> D-CA, 27th District</a:t>
            </a:r>
          </a:p>
          <a:p>
            <a:pPr marL="228600" indent="-228600">
              <a:buFont typeface="+mj-lt"/>
              <a:buAutoNum type="arabicPeriod"/>
              <a:defRPr/>
            </a:pPr>
            <a:r>
              <a:rPr lang="en-US" sz="1400" dirty="0">
                <a:hlinkClick r:id="rId13"/>
              </a:rPr>
              <a:t>Robert Wexler</a:t>
            </a:r>
            <a:r>
              <a:rPr lang="en-US" sz="1400" dirty="0"/>
              <a:t> D-FL, 19th District</a:t>
            </a:r>
          </a:p>
          <a:p>
            <a:pPr marL="228600" indent="-228600">
              <a:buFont typeface="+mj-lt"/>
              <a:buAutoNum type="arabicPeriod"/>
              <a:defRPr/>
            </a:pPr>
            <a:r>
              <a:rPr lang="en-US" sz="1400" dirty="0">
                <a:hlinkClick r:id="rId14"/>
              </a:rPr>
              <a:t>Eliot L. Engel</a:t>
            </a:r>
            <a:r>
              <a:rPr lang="en-US" sz="1400" dirty="0"/>
              <a:t> D-NY, 17th District</a:t>
            </a:r>
          </a:p>
          <a:p>
            <a:pPr marL="228600" indent="-228600">
              <a:buFont typeface="+mj-lt"/>
              <a:buAutoNum type="arabicPeriod"/>
              <a:defRPr/>
            </a:pPr>
            <a:r>
              <a:rPr lang="en-US" sz="1400" dirty="0">
                <a:hlinkClick r:id="rId15"/>
              </a:rPr>
              <a:t>Gerald E. Connolly</a:t>
            </a:r>
            <a:r>
              <a:rPr lang="en-US" sz="1400" dirty="0"/>
              <a:t> D-VA, 11th District</a:t>
            </a:r>
          </a:p>
          <a:p>
            <a:pPr marL="228600" indent="-228600">
              <a:buFont typeface="+mj-lt"/>
              <a:buAutoNum type="arabicPeriod"/>
              <a:defRPr/>
            </a:pPr>
            <a:r>
              <a:rPr lang="en-US" sz="1400" dirty="0">
                <a:hlinkClick r:id="rId16"/>
              </a:rPr>
              <a:t>Gene Green</a:t>
            </a:r>
            <a:r>
              <a:rPr lang="en-US" sz="1400" dirty="0"/>
              <a:t> D-TX, 29th District</a:t>
            </a:r>
          </a:p>
          <a:p>
            <a:pPr marL="228600" indent="-228600">
              <a:buFont typeface="+mj-lt"/>
              <a:buAutoNum type="arabicPeriod"/>
              <a:defRPr/>
            </a:pPr>
            <a:r>
              <a:rPr lang="en-US" sz="1400" dirty="0">
                <a:hlinkClick r:id="rId17"/>
              </a:rPr>
              <a:t>Dan Burton</a:t>
            </a:r>
            <a:r>
              <a:rPr lang="en-US" sz="1400" dirty="0"/>
              <a:t> Ranking Member</a:t>
            </a:r>
          </a:p>
          <a:p>
            <a:pPr marL="228600" indent="-228600">
              <a:buFont typeface="+mj-lt"/>
              <a:buAutoNum type="arabicPeriod"/>
              <a:defRPr/>
            </a:pPr>
            <a:r>
              <a:rPr lang="en-US" sz="1400" dirty="0"/>
              <a:t>R-IN, 5th District</a:t>
            </a:r>
          </a:p>
          <a:p>
            <a:pPr marL="228600" indent="-228600">
              <a:buFont typeface="+mj-lt"/>
              <a:buAutoNum type="arabicPeriod"/>
              <a:defRPr/>
            </a:pPr>
            <a:r>
              <a:rPr lang="en-US" sz="1400" dirty="0">
                <a:hlinkClick r:id="rId18"/>
              </a:rPr>
              <a:t>Joe Wilson</a:t>
            </a:r>
            <a:r>
              <a:rPr lang="en-US" sz="1400" dirty="0"/>
              <a:t> R-SC, 2nd District</a:t>
            </a:r>
          </a:p>
          <a:p>
            <a:pPr marL="228600" indent="-228600">
              <a:buFont typeface="+mj-lt"/>
              <a:buAutoNum type="arabicPeriod"/>
              <a:defRPr/>
            </a:pPr>
            <a:r>
              <a:rPr lang="en-US" sz="1400" dirty="0">
                <a:hlinkClick r:id="rId19"/>
              </a:rPr>
              <a:t>J. Gresham Barrett</a:t>
            </a:r>
            <a:r>
              <a:rPr lang="en-US" sz="1400" dirty="0"/>
              <a:t> R-SC, 3rd District</a:t>
            </a:r>
          </a:p>
          <a:p>
            <a:pPr marL="228600" indent="-228600">
              <a:buFont typeface="+mj-lt"/>
              <a:buAutoNum type="arabicPeriod"/>
              <a:defRPr/>
            </a:pPr>
            <a:r>
              <a:rPr lang="en-US" sz="1400" dirty="0">
                <a:hlinkClick r:id="rId20"/>
              </a:rPr>
              <a:t>Jeff </a:t>
            </a:r>
            <a:r>
              <a:rPr lang="en-US" sz="1400" dirty="0" err="1">
                <a:hlinkClick r:id="rId20"/>
              </a:rPr>
              <a:t>Fortenberry</a:t>
            </a:r>
            <a:r>
              <a:rPr lang="en-US" sz="1400" dirty="0"/>
              <a:t> R-NE, 1st District</a:t>
            </a:r>
          </a:p>
          <a:p>
            <a:pPr marL="228600" indent="-228600">
              <a:buFont typeface="+mj-lt"/>
              <a:buAutoNum type="arabicPeriod"/>
              <a:defRPr/>
            </a:pPr>
            <a:r>
              <a:rPr lang="en-US" sz="1400" dirty="0">
                <a:hlinkClick r:id="rId21"/>
              </a:rPr>
              <a:t>Michael T. </a:t>
            </a:r>
            <a:r>
              <a:rPr lang="en-US" sz="1400" dirty="0" err="1">
                <a:hlinkClick r:id="rId21"/>
              </a:rPr>
              <a:t>McCaul</a:t>
            </a:r>
            <a:r>
              <a:rPr lang="en-US" sz="1400" dirty="0"/>
              <a:t> R-TX, 10th District</a:t>
            </a:r>
          </a:p>
          <a:p>
            <a:pPr marL="228600" indent="-228600">
              <a:buFont typeface="+mj-lt"/>
              <a:buAutoNum type="arabicPeriod"/>
              <a:defRPr/>
            </a:pPr>
            <a:r>
              <a:rPr lang="en-US" sz="1400" dirty="0">
                <a:hlinkClick r:id="rId22"/>
              </a:rPr>
              <a:t>Bob </a:t>
            </a:r>
            <a:r>
              <a:rPr lang="en-US" sz="1400" dirty="0" err="1">
                <a:hlinkClick r:id="rId22"/>
              </a:rPr>
              <a:t>Inglis</a:t>
            </a:r>
            <a:r>
              <a:rPr lang="en-US" sz="1400" dirty="0"/>
              <a:t> R-SC, 4th District</a:t>
            </a:r>
          </a:p>
          <a:p>
            <a:pPr marL="228600" indent="-228600">
              <a:buFont typeface="+mj-lt"/>
              <a:buAutoNum type="arabicPeriod"/>
              <a:defRPr/>
            </a:pPr>
            <a:r>
              <a:rPr lang="en-US" sz="1400" dirty="0">
                <a:hlinkClick r:id="rId23"/>
              </a:rPr>
              <a:t>Gus Bilirakis</a:t>
            </a:r>
            <a:r>
              <a:rPr lang="en-US" sz="1400" dirty="0"/>
              <a:t> R-FL, 9th District</a:t>
            </a:r>
          </a:p>
          <a:p>
            <a:pPr marL="228600" indent="-228600">
              <a:buFont typeface="+mj-lt"/>
              <a:buAutoNum type="arabicPeriod"/>
              <a:defRPr/>
            </a:pPr>
            <a:r>
              <a:rPr lang="en-US" sz="1400" dirty="0">
                <a:hlinkClick r:id="rId24"/>
              </a:rPr>
              <a:t>Dana Rohrabacher</a:t>
            </a:r>
            <a:r>
              <a:rPr lang="en-US" sz="1400" dirty="0"/>
              <a:t> R-CA, 46th District</a:t>
            </a:r>
          </a:p>
          <a:p>
            <a:pPr marL="228600" indent="-228600">
              <a:buFont typeface="+mj-lt"/>
              <a:buAutoNum type="arabicPeriod"/>
              <a:defRPr/>
            </a:pPr>
            <a:r>
              <a:rPr lang="en-US" sz="1400" dirty="0">
                <a:hlinkClick r:id="rId25"/>
              </a:rPr>
              <a:t>Edward R. Royce</a:t>
            </a:r>
            <a:r>
              <a:rPr lang="en-US" sz="1400" dirty="0"/>
              <a:t> R-CA, 40th </a:t>
            </a:r>
            <a:r>
              <a:rPr lang="en-US" sz="1800" dirty="0"/>
              <a:t>District</a:t>
            </a:r>
          </a:p>
        </p:txBody>
      </p:sp>
      <p:sp>
        <p:nvSpPr>
          <p:cNvPr id="330760" name="Rectangle 15"/>
          <p:cNvSpPr>
            <a:spLocks noChangeArrowheads="1"/>
          </p:cNvSpPr>
          <p:nvPr/>
        </p:nvSpPr>
        <p:spPr bwMode="auto">
          <a:xfrm>
            <a:off x="0" y="4724400"/>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a:solidFill>
                  <a:schemeClr val="tx2"/>
                </a:solidFill>
              </a:rPr>
              <a:t>Shelley Berkley </a:t>
            </a:r>
            <a:r>
              <a:rPr lang="en-US" altLang="en-US" sz="2400"/>
              <a:t>D-NV, 1st District</a:t>
            </a:r>
          </a:p>
        </p:txBody>
      </p:sp>
    </p:spTree>
  </p:cSld>
  <p:clrMapOvr>
    <a:masterClrMapping/>
  </p:clrMapOvr>
  <p:transition/>
  <p:timing>
    <p:tnLst>
      <p:par>
        <p:cTn id="1" dur="indefinite" restart="never" nodeType="tmRoot"/>
      </p:par>
    </p:tn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Title 1"/>
          <p:cNvSpPr>
            <a:spLocks noGrp="1"/>
          </p:cNvSpPr>
          <p:nvPr>
            <p:ph type="title"/>
          </p:nvPr>
        </p:nvSpPr>
        <p:spPr>
          <a:xfrm>
            <a:off x="0" y="0"/>
            <a:ext cx="5181600" cy="3429000"/>
          </a:xfrm>
        </p:spPr>
        <p:txBody>
          <a:bodyPr/>
          <a:lstStyle/>
          <a:p>
            <a:r>
              <a:rPr lang="en-US" altLang="en-US" sz="2800" smtClean="0"/>
              <a:t>111</a:t>
            </a:r>
            <a:r>
              <a:rPr lang="en-US" altLang="en-US" sz="2800" baseline="30000" smtClean="0"/>
              <a:t>th</a:t>
            </a:r>
            <a:r>
              <a:rPr lang="en-US" altLang="en-US" sz="2800" smtClean="0"/>
              <a:t> Congress</a:t>
            </a:r>
            <a:br>
              <a:rPr lang="en-US" altLang="en-US" sz="2800" smtClean="0"/>
            </a:br>
            <a:r>
              <a:rPr lang="en-US" altLang="en-US" sz="2800" smtClean="0"/>
              <a:t>United States House of Representatives </a:t>
            </a:r>
            <a:br>
              <a:rPr lang="en-US" altLang="en-US" sz="2800" smtClean="0"/>
            </a:br>
            <a:r>
              <a:rPr lang="en-US" altLang="en-US" sz="2800" smtClean="0"/>
              <a:t>Committee on Foreign Affairs</a:t>
            </a:r>
            <a:br>
              <a:rPr lang="en-US" altLang="en-US" sz="2800" smtClean="0"/>
            </a:br>
            <a:r>
              <a:rPr lang="en-US" altLang="en-US" sz="2800" smtClean="0"/>
              <a:t> [Jewish Members of] </a:t>
            </a:r>
            <a:r>
              <a:rPr lang="en-US" altLang="en-US" sz="2800" b="1" smtClean="0"/>
              <a:t>Subcommittee on Terrorism, Nonproliferation and Trade</a:t>
            </a:r>
          </a:p>
        </p:txBody>
      </p:sp>
      <p:sp>
        <p:nvSpPr>
          <p:cNvPr id="331779" name="Rectangle 10"/>
          <p:cNvSpPr>
            <a:spLocks noChangeArrowheads="1"/>
          </p:cNvSpPr>
          <p:nvPr/>
        </p:nvSpPr>
        <p:spPr bwMode="auto">
          <a:xfrm>
            <a:off x="0" y="3505200"/>
            <a:ext cx="51054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000" b="1">
                <a:solidFill>
                  <a:schemeClr val="tx2"/>
                </a:solidFill>
              </a:rPr>
              <a:t>Brad Sherman </a:t>
            </a:r>
            <a:r>
              <a:rPr lang="en-US" altLang="en-US" sz="4000"/>
              <a:t>D-CA, 27th District</a:t>
            </a:r>
          </a:p>
          <a:p>
            <a:pPr eaLnBrk="1" hangingPunct="1">
              <a:spcBef>
                <a:spcPct val="0"/>
              </a:spcBef>
              <a:buFontTx/>
              <a:buNone/>
            </a:pPr>
            <a:r>
              <a:rPr lang="en-US" altLang="en-US" sz="4000"/>
              <a:t>Chairman</a:t>
            </a:r>
          </a:p>
        </p:txBody>
      </p:sp>
      <p:sp>
        <p:nvSpPr>
          <p:cNvPr id="65" name="TextBox 64"/>
          <p:cNvSpPr txBox="1"/>
          <p:nvPr/>
        </p:nvSpPr>
        <p:spPr>
          <a:xfrm>
            <a:off x="5791200" y="0"/>
            <a:ext cx="3352800" cy="6740525"/>
          </a:xfrm>
          <a:prstGeom prst="rect">
            <a:avLst/>
          </a:prstGeom>
          <a:noFill/>
        </p:spPr>
        <p:txBody>
          <a:bodyPr>
            <a:spAutoFit/>
          </a:bodyPr>
          <a:lstStyle/>
          <a:p>
            <a:pPr>
              <a:defRPr/>
            </a:pPr>
            <a:r>
              <a:rPr lang="en-US" sz="1800" b="1" dirty="0">
                <a:solidFill>
                  <a:schemeClr val="tx2"/>
                </a:solidFill>
              </a:rPr>
              <a:t>[All] Subcommittee Members</a:t>
            </a:r>
          </a:p>
          <a:p>
            <a:pPr marL="228600" indent="-228600">
              <a:buFont typeface="+mj-lt"/>
              <a:buAutoNum type="arabicPeriod"/>
              <a:defRPr/>
            </a:pPr>
            <a:r>
              <a:rPr lang="en-US" sz="1800" dirty="0">
                <a:hlinkClick r:id="rId2"/>
              </a:rPr>
              <a:t>Brad Sherman</a:t>
            </a:r>
            <a:r>
              <a:rPr lang="en-US" sz="1800" dirty="0"/>
              <a:t> Chairman</a:t>
            </a:r>
          </a:p>
          <a:p>
            <a:pPr marL="228600" indent="-228600">
              <a:buFont typeface="+mj-lt"/>
              <a:buAutoNum type="arabicPeriod"/>
              <a:defRPr/>
            </a:pPr>
            <a:r>
              <a:rPr lang="en-US" sz="1800" dirty="0"/>
              <a:t>D-CA, 27th District</a:t>
            </a:r>
          </a:p>
          <a:p>
            <a:pPr marL="228600" indent="-228600">
              <a:buFont typeface="+mj-lt"/>
              <a:buAutoNum type="arabicPeriod"/>
              <a:defRPr/>
            </a:pPr>
            <a:r>
              <a:rPr lang="en-US" sz="1800" dirty="0">
                <a:hlinkClick r:id="rId3"/>
              </a:rPr>
              <a:t>Gerald E. Connolly</a:t>
            </a:r>
            <a:r>
              <a:rPr lang="en-US" sz="1800" dirty="0"/>
              <a:t> D-VA, 11th District</a:t>
            </a:r>
          </a:p>
          <a:p>
            <a:pPr marL="228600" indent="-228600">
              <a:buFont typeface="+mj-lt"/>
              <a:buAutoNum type="arabicPeriod"/>
              <a:defRPr/>
            </a:pPr>
            <a:r>
              <a:rPr lang="en-US" sz="1800" dirty="0">
                <a:hlinkClick r:id="rId4"/>
              </a:rPr>
              <a:t>David Scott</a:t>
            </a:r>
            <a:r>
              <a:rPr lang="en-US" sz="1800" dirty="0"/>
              <a:t> D-GA, 13th District</a:t>
            </a:r>
          </a:p>
          <a:p>
            <a:pPr marL="228600" indent="-228600">
              <a:buFont typeface="+mj-lt"/>
              <a:buAutoNum type="arabicPeriod"/>
              <a:defRPr/>
            </a:pPr>
            <a:r>
              <a:rPr lang="en-US" sz="1800" dirty="0">
                <a:hlinkClick r:id="rId5"/>
              </a:rPr>
              <a:t>Diane E. Watson</a:t>
            </a:r>
            <a:r>
              <a:rPr lang="en-US" sz="1800" dirty="0"/>
              <a:t> D-CA, 33rd District</a:t>
            </a:r>
          </a:p>
          <a:p>
            <a:pPr marL="228600" indent="-228600">
              <a:buFont typeface="+mj-lt"/>
              <a:buAutoNum type="arabicPeriod"/>
              <a:defRPr/>
            </a:pPr>
            <a:r>
              <a:rPr lang="en-US" sz="1800" dirty="0">
                <a:hlinkClick r:id="rId6"/>
              </a:rPr>
              <a:t>Michael E. McMahon</a:t>
            </a:r>
            <a:r>
              <a:rPr lang="en-US" sz="1800" dirty="0"/>
              <a:t> D-NY, 13th District</a:t>
            </a:r>
          </a:p>
          <a:p>
            <a:pPr marL="228600" indent="-228600">
              <a:buFont typeface="+mj-lt"/>
              <a:buAutoNum type="arabicPeriod"/>
              <a:defRPr/>
            </a:pPr>
            <a:r>
              <a:rPr lang="en-US" sz="1800" dirty="0">
                <a:hlinkClick r:id="rId7"/>
              </a:rPr>
              <a:t>Sheila Jackson Lee</a:t>
            </a:r>
            <a:r>
              <a:rPr lang="en-US" sz="1800" dirty="0"/>
              <a:t> D-TX, 18th District</a:t>
            </a:r>
          </a:p>
          <a:p>
            <a:pPr marL="228600" indent="-228600">
              <a:buFont typeface="+mj-lt"/>
              <a:buAutoNum type="arabicPeriod"/>
              <a:defRPr/>
            </a:pPr>
            <a:r>
              <a:rPr lang="en-US" sz="1800" dirty="0">
                <a:hlinkClick r:id="rId8"/>
              </a:rPr>
              <a:t>Ron Klein</a:t>
            </a:r>
            <a:r>
              <a:rPr lang="en-US" sz="1800" dirty="0"/>
              <a:t> D-FL, 22nd District</a:t>
            </a:r>
          </a:p>
          <a:p>
            <a:pPr marL="228600" indent="-228600">
              <a:buFont typeface="+mj-lt"/>
              <a:buAutoNum type="arabicPeriod"/>
              <a:defRPr/>
            </a:pPr>
            <a:r>
              <a:rPr lang="en-US" sz="1800" dirty="0">
                <a:hlinkClick r:id="rId9"/>
              </a:rPr>
              <a:t>Edward R. Royce</a:t>
            </a:r>
            <a:r>
              <a:rPr lang="en-US" sz="1800" dirty="0"/>
              <a:t> Ranking Member</a:t>
            </a:r>
          </a:p>
          <a:p>
            <a:pPr marL="228600" indent="-228600">
              <a:buFont typeface="+mj-lt"/>
              <a:buAutoNum type="arabicPeriod"/>
              <a:defRPr/>
            </a:pPr>
            <a:r>
              <a:rPr lang="en-US" sz="1800" dirty="0"/>
              <a:t>R-CA, 40th District</a:t>
            </a:r>
          </a:p>
          <a:p>
            <a:pPr marL="228600" indent="-228600">
              <a:buFont typeface="+mj-lt"/>
              <a:buAutoNum type="arabicPeriod"/>
              <a:defRPr/>
            </a:pPr>
            <a:r>
              <a:rPr lang="en-US" sz="1800" dirty="0">
                <a:hlinkClick r:id="rId10"/>
              </a:rPr>
              <a:t>Ted Poe</a:t>
            </a:r>
            <a:r>
              <a:rPr lang="en-US" sz="1800" dirty="0"/>
              <a:t> R-TX, 2nd District</a:t>
            </a:r>
          </a:p>
          <a:p>
            <a:pPr marL="228600" indent="-228600">
              <a:buFont typeface="+mj-lt"/>
              <a:buAutoNum type="arabicPeriod"/>
              <a:defRPr/>
            </a:pPr>
            <a:r>
              <a:rPr lang="en-US" sz="1800" dirty="0">
                <a:hlinkClick r:id="rId11"/>
              </a:rPr>
              <a:t>Donald A. Manzullo</a:t>
            </a:r>
            <a:r>
              <a:rPr lang="en-US" sz="1800" dirty="0"/>
              <a:t> R-IL, 16th District</a:t>
            </a:r>
          </a:p>
          <a:p>
            <a:pPr marL="228600" indent="-228600">
              <a:buFont typeface="+mj-lt"/>
              <a:buAutoNum type="arabicPeriod"/>
              <a:defRPr/>
            </a:pPr>
            <a:r>
              <a:rPr lang="en-US" sz="1800" dirty="0">
                <a:hlinkClick r:id="rId12"/>
              </a:rPr>
              <a:t>John </a:t>
            </a:r>
            <a:r>
              <a:rPr lang="en-US" sz="1800" dirty="0" err="1">
                <a:hlinkClick r:id="rId12"/>
              </a:rPr>
              <a:t>Boozman</a:t>
            </a:r>
            <a:r>
              <a:rPr lang="en-US" sz="1800" dirty="0"/>
              <a:t> R-AR, 3rd District</a:t>
            </a:r>
          </a:p>
          <a:p>
            <a:pPr marL="228600" indent="-228600">
              <a:buFont typeface="+mj-lt"/>
              <a:buAutoNum type="arabicPeriod"/>
              <a:defRPr/>
            </a:pPr>
            <a:r>
              <a:rPr lang="en-US" sz="1800" dirty="0">
                <a:hlinkClick r:id="rId13"/>
              </a:rPr>
              <a:t>J. Gresham Barrett</a:t>
            </a:r>
            <a:r>
              <a:rPr lang="en-US" sz="1800" dirty="0"/>
              <a:t> R-SC, 3rd District</a:t>
            </a:r>
          </a:p>
        </p:txBody>
      </p:sp>
      <p:sp>
        <p:nvSpPr>
          <p:cNvPr id="331781" name="Rectangle 17"/>
          <p:cNvSpPr>
            <a:spLocks noChangeArrowheads="1"/>
          </p:cNvSpPr>
          <p:nvPr/>
        </p:nvSpPr>
        <p:spPr bwMode="auto">
          <a:xfrm>
            <a:off x="0" y="5534025"/>
            <a:ext cx="4876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000" b="1">
                <a:solidFill>
                  <a:schemeClr val="tx2"/>
                </a:solidFill>
              </a:rPr>
              <a:t>Ron Klein </a:t>
            </a:r>
            <a:r>
              <a:rPr lang="en-US" altLang="en-US" sz="4000"/>
              <a:t>D-FL, 22nd District</a:t>
            </a:r>
          </a:p>
        </p:txBody>
      </p:sp>
    </p:spTree>
  </p:cSld>
  <p:clrMapOvr>
    <a:masterClrMapping/>
  </p:clrMapOvr>
  <p:transition/>
  <p:timing>
    <p:tnLst>
      <p:par>
        <p:cTn id="1" dur="indefinite" restart="never" nodeType="tmRoot"/>
      </p:par>
    </p:tn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Title 1"/>
          <p:cNvSpPr>
            <a:spLocks noGrp="1"/>
          </p:cNvSpPr>
          <p:nvPr>
            <p:ph type="title"/>
          </p:nvPr>
        </p:nvSpPr>
        <p:spPr>
          <a:xfrm>
            <a:off x="0" y="0"/>
            <a:ext cx="5257800" cy="4495800"/>
          </a:xfrm>
        </p:spPr>
        <p:txBody>
          <a:bodyPr/>
          <a:lstStyle/>
          <a:p>
            <a:r>
              <a:rPr lang="en-US" altLang="en-US" sz="2800" smtClean="0"/>
              <a:t>111</a:t>
            </a:r>
            <a:r>
              <a:rPr lang="en-US" altLang="en-US" sz="2800" baseline="30000" smtClean="0"/>
              <a:t>th</a:t>
            </a:r>
            <a:r>
              <a:rPr lang="en-US" altLang="en-US" sz="2800" smtClean="0"/>
              <a:t> Congress</a:t>
            </a:r>
            <a:br>
              <a:rPr lang="en-US" altLang="en-US" sz="2800" smtClean="0"/>
            </a:br>
            <a:r>
              <a:rPr lang="en-US" altLang="en-US" sz="2800" smtClean="0"/>
              <a:t>United States House of Representatives</a:t>
            </a:r>
            <a:br>
              <a:rPr lang="en-US" altLang="en-US" sz="2800" smtClean="0"/>
            </a:br>
            <a:r>
              <a:rPr lang="en-US" altLang="en-US" sz="2800" smtClean="0"/>
              <a:t> [Jewish Members of] </a:t>
            </a:r>
            <a:r>
              <a:rPr lang="en-US" altLang="en-US" sz="2800" b="1" smtClean="0"/>
              <a:t/>
            </a:r>
            <a:br>
              <a:rPr lang="en-US" altLang="en-US" sz="2800" b="1" smtClean="0"/>
            </a:br>
            <a:r>
              <a:rPr lang="en-US" altLang="en-US" sz="2800" b="1" smtClean="0"/>
              <a:t>Committee on Financial Services</a:t>
            </a:r>
            <a:r>
              <a:rPr lang="en-US" altLang="en-US" sz="2400" b="1" smtClean="0"/>
              <a:t/>
            </a:r>
            <a:br>
              <a:rPr lang="en-US" altLang="en-US" sz="2400" b="1" smtClean="0"/>
            </a:br>
            <a:r>
              <a:rPr lang="en-US" altLang="en-US" sz="1600" smtClean="0"/>
              <a:t>The Committee oversees all components of the nation's housing and financial services sectors including banking, insurance, real estate, public and assisted housing, and securities. The Committee continually reviews the laws and programs relating to the U.S. Department of Housing and Urban Development, the Federal Reserve Bank, the Federal Deposit Insurance Corporation, Fannie Mae and Freddie Mac, and international development and finance agencies such as the World Bank and the International Monetary Fund.</a:t>
            </a:r>
          </a:p>
        </p:txBody>
      </p:sp>
      <p:sp>
        <p:nvSpPr>
          <p:cNvPr id="332803" name="Content Placeholder 2"/>
          <p:cNvSpPr>
            <a:spLocks noGrp="1"/>
          </p:cNvSpPr>
          <p:nvPr>
            <p:ph idx="1"/>
          </p:nvPr>
        </p:nvSpPr>
        <p:spPr>
          <a:xfrm>
            <a:off x="0" y="4419600"/>
            <a:ext cx="5181600" cy="2400300"/>
          </a:xfrm>
        </p:spPr>
        <p:txBody>
          <a:bodyPr/>
          <a:lstStyle/>
          <a:p>
            <a:pPr>
              <a:buFontTx/>
              <a:buNone/>
            </a:pPr>
            <a:r>
              <a:rPr lang="en-US" altLang="en-US" sz="2700" b="1" dirty="0" smtClean="0">
                <a:solidFill>
                  <a:schemeClr val="tx2"/>
                </a:solidFill>
              </a:rPr>
              <a:t>Barney Frank </a:t>
            </a:r>
            <a:r>
              <a:rPr lang="en-US" altLang="en-US" sz="2700" dirty="0" smtClean="0"/>
              <a:t>(D-MA), Chairman </a:t>
            </a:r>
          </a:p>
          <a:p>
            <a:pPr>
              <a:buFontTx/>
              <a:buNone/>
            </a:pPr>
            <a:r>
              <a:rPr lang="sv-SE" altLang="en-US" sz="2700" b="1" dirty="0" smtClean="0">
                <a:solidFill>
                  <a:schemeClr val="tx2"/>
                </a:solidFill>
              </a:rPr>
              <a:t>Gary L. Ackerman </a:t>
            </a:r>
            <a:r>
              <a:rPr lang="sv-SE" altLang="en-US" sz="2700" dirty="0" smtClean="0"/>
              <a:t>(D-NY)</a:t>
            </a:r>
          </a:p>
          <a:p>
            <a:pPr>
              <a:buFontTx/>
              <a:buNone/>
            </a:pPr>
            <a:r>
              <a:rPr lang="en-US" altLang="en-US" sz="2700" b="1" dirty="0" smtClean="0">
                <a:solidFill>
                  <a:schemeClr val="tx2"/>
                </a:solidFill>
              </a:rPr>
              <a:t>Brad Sherman </a:t>
            </a:r>
            <a:r>
              <a:rPr lang="en-US" altLang="en-US" sz="2700" dirty="0" smtClean="0"/>
              <a:t>(D-CA)</a:t>
            </a:r>
          </a:p>
          <a:p>
            <a:pPr>
              <a:buFontTx/>
              <a:buNone/>
            </a:pPr>
            <a:r>
              <a:rPr lang="en-US" altLang="en-US" sz="2700" b="1" dirty="0" smtClean="0">
                <a:solidFill>
                  <a:schemeClr val="tx2"/>
                </a:solidFill>
              </a:rPr>
              <a:t>Ron Klein </a:t>
            </a:r>
            <a:r>
              <a:rPr lang="en-US" altLang="en-US" sz="2700" dirty="0" smtClean="0"/>
              <a:t>(D-FL) </a:t>
            </a:r>
          </a:p>
          <a:p>
            <a:pPr>
              <a:buFontTx/>
              <a:buNone/>
            </a:pPr>
            <a:r>
              <a:rPr lang="en-US" altLang="en-US" sz="2700" b="1" dirty="0" smtClean="0">
                <a:solidFill>
                  <a:schemeClr val="tx2"/>
                </a:solidFill>
              </a:rPr>
              <a:t>John Adler </a:t>
            </a:r>
            <a:r>
              <a:rPr lang="en-US" altLang="en-US" sz="2700" dirty="0" smtClean="0"/>
              <a:t>(D-NJ)</a:t>
            </a:r>
          </a:p>
        </p:txBody>
      </p:sp>
      <p:sp>
        <p:nvSpPr>
          <p:cNvPr id="332804" name="Rectangle 3"/>
          <p:cNvSpPr>
            <a:spLocks noChangeArrowheads="1"/>
          </p:cNvSpPr>
          <p:nvPr/>
        </p:nvSpPr>
        <p:spPr bwMode="auto">
          <a:xfrm>
            <a:off x="3962400" y="5334000"/>
            <a:ext cx="6096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 b="1" dirty="0">
                <a:solidFill>
                  <a:schemeClr val="tx2"/>
                </a:solidFill>
              </a:rPr>
              <a:t>[ALL] Members of the Committee</a:t>
            </a:r>
            <a:r>
              <a:rPr lang="en-US" altLang="en-US" sz="100" b="1" u="sng" dirty="0"/>
              <a:t> </a:t>
            </a:r>
          </a:p>
          <a:p>
            <a:pPr eaLnBrk="1" hangingPunct="1">
              <a:spcBef>
                <a:spcPct val="0"/>
              </a:spcBef>
              <a:buFontTx/>
              <a:buNone/>
            </a:pPr>
            <a:r>
              <a:rPr lang="en-US" altLang="en-US" sz="100" dirty="0">
                <a:hlinkClick r:id="rId2"/>
              </a:rPr>
              <a:t>Rep. Paul E. Kanjorski</a:t>
            </a:r>
            <a:r>
              <a:rPr lang="en-US" altLang="en-US" sz="100" dirty="0"/>
              <a:t>, PA</a:t>
            </a:r>
            <a:br>
              <a:rPr lang="en-US" altLang="en-US" sz="100" dirty="0"/>
            </a:br>
            <a:r>
              <a:rPr lang="en-US" altLang="en-US" sz="100" dirty="0">
                <a:hlinkClick r:id="rId3"/>
              </a:rPr>
              <a:t>Rep. Maxine Waters</a:t>
            </a:r>
            <a:r>
              <a:rPr lang="en-US" altLang="en-US" sz="100" dirty="0"/>
              <a:t>, CA</a:t>
            </a:r>
            <a:br>
              <a:rPr lang="en-US" altLang="en-US" sz="100" dirty="0"/>
            </a:br>
            <a:r>
              <a:rPr lang="en-US" altLang="en-US" sz="100" dirty="0">
                <a:hlinkClick r:id="rId4"/>
              </a:rPr>
              <a:t>Rep. Carolyn B. Maloney</a:t>
            </a:r>
            <a:r>
              <a:rPr lang="en-US" altLang="en-US" sz="100" dirty="0"/>
              <a:t>, NY</a:t>
            </a:r>
            <a:br>
              <a:rPr lang="en-US" altLang="en-US" sz="100" dirty="0"/>
            </a:br>
            <a:r>
              <a:rPr lang="en-US" altLang="en-US" sz="100" dirty="0">
                <a:hlinkClick r:id="rId5"/>
              </a:rPr>
              <a:t>Rep. Luis V. Gutierrez</a:t>
            </a:r>
            <a:r>
              <a:rPr lang="en-US" altLang="en-US" sz="100" dirty="0"/>
              <a:t>, IL</a:t>
            </a:r>
            <a:br>
              <a:rPr lang="en-US" altLang="en-US" sz="100" dirty="0"/>
            </a:br>
            <a:r>
              <a:rPr lang="en-US" altLang="en-US" sz="100" dirty="0">
                <a:hlinkClick r:id="rId6"/>
              </a:rPr>
              <a:t>Rep. Nydia M. Velázquez</a:t>
            </a:r>
            <a:r>
              <a:rPr lang="en-US" altLang="en-US" sz="100" dirty="0"/>
              <a:t>, NY</a:t>
            </a:r>
            <a:br>
              <a:rPr lang="en-US" altLang="en-US" sz="100" dirty="0"/>
            </a:br>
            <a:r>
              <a:rPr lang="en-US" altLang="en-US" sz="100" dirty="0">
                <a:hlinkClick r:id="rId7"/>
              </a:rPr>
              <a:t>Rep. Melvin L. Watt</a:t>
            </a:r>
            <a:r>
              <a:rPr lang="en-US" altLang="en-US" sz="100" dirty="0"/>
              <a:t>, NC</a:t>
            </a:r>
            <a:br>
              <a:rPr lang="en-US" altLang="en-US" sz="100" dirty="0"/>
            </a:br>
            <a:r>
              <a:rPr lang="en-US" altLang="en-US" sz="100" dirty="0">
                <a:hlinkClick r:id="rId8"/>
              </a:rPr>
              <a:t>Rep. Gary L. Ackerman</a:t>
            </a:r>
            <a:r>
              <a:rPr lang="en-US" altLang="en-US" sz="100" dirty="0"/>
              <a:t>, NY </a:t>
            </a:r>
            <a:br>
              <a:rPr lang="en-US" altLang="en-US" sz="100" dirty="0"/>
            </a:br>
            <a:r>
              <a:rPr lang="en-US" altLang="en-US" sz="100" dirty="0">
                <a:hlinkClick r:id="rId9"/>
              </a:rPr>
              <a:t>Rep. Brad Sherman</a:t>
            </a:r>
            <a:r>
              <a:rPr lang="en-US" altLang="en-US" sz="100" dirty="0"/>
              <a:t>, CA</a:t>
            </a:r>
            <a:br>
              <a:rPr lang="en-US" altLang="en-US" sz="100" dirty="0"/>
            </a:br>
            <a:r>
              <a:rPr lang="en-US" altLang="en-US" sz="100" dirty="0">
                <a:hlinkClick r:id="rId10"/>
              </a:rPr>
              <a:t>Rep. Gregory W. Meeks</a:t>
            </a:r>
            <a:r>
              <a:rPr lang="en-US" altLang="en-US" sz="100" dirty="0"/>
              <a:t>, NY</a:t>
            </a:r>
            <a:br>
              <a:rPr lang="en-US" altLang="en-US" sz="100" dirty="0"/>
            </a:br>
            <a:r>
              <a:rPr lang="en-US" altLang="en-US" sz="100" dirty="0">
                <a:hlinkClick r:id="rId11"/>
              </a:rPr>
              <a:t>Rep. Dennis Moore</a:t>
            </a:r>
            <a:r>
              <a:rPr lang="en-US" altLang="en-US" sz="100" dirty="0"/>
              <a:t>, KS</a:t>
            </a:r>
            <a:br>
              <a:rPr lang="en-US" altLang="en-US" sz="100" dirty="0"/>
            </a:br>
            <a:r>
              <a:rPr lang="en-US" altLang="en-US" sz="100" dirty="0">
                <a:hlinkClick r:id="rId12"/>
              </a:rPr>
              <a:t>Rep. Michael E. Capuano</a:t>
            </a:r>
            <a:r>
              <a:rPr lang="en-US" altLang="en-US" sz="100" dirty="0"/>
              <a:t>, MA</a:t>
            </a:r>
            <a:br>
              <a:rPr lang="en-US" altLang="en-US" sz="100" dirty="0"/>
            </a:br>
            <a:r>
              <a:rPr lang="en-US" altLang="en-US" sz="100" dirty="0">
                <a:hlinkClick r:id="rId13"/>
              </a:rPr>
              <a:t>Rep. Rubén Hinojosa</a:t>
            </a:r>
            <a:r>
              <a:rPr lang="en-US" altLang="en-US" sz="100" dirty="0"/>
              <a:t>, TX</a:t>
            </a:r>
            <a:br>
              <a:rPr lang="en-US" altLang="en-US" sz="100" dirty="0"/>
            </a:br>
            <a:r>
              <a:rPr lang="en-US" altLang="en-US" sz="100" dirty="0">
                <a:hlinkClick r:id="rId14"/>
              </a:rPr>
              <a:t>Rep. William Lacy Clay</a:t>
            </a:r>
            <a:r>
              <a:rPr lang="en-US" altLang="en-US" sz="100" dirty="0"/>
              <a:t>, MO</a:t>
            </a:r>
            <a:br>
              <a:rPr lang="en-US" altLang="en-US" sz="100" dirty="0"/>
            </a:br>
            <a:r>
              <a:rPr lang="en-US" altLang="en-US" sz="100" dirty="0">
                <a:hlinkClick r:id="rId15"/>
              </a:rPr>
              <a:t>Rep. Carolyn McCarthy</a:t>
            </a:r>
            <a:r>
              <a:rPr lang="en-US" altLang="en-US" sz="100" dirty="0"/>
              <a:t>, NY</a:t>
            </a:r>
            <a:br>
              <a:rPr lang="en-US" altLang="en-US" sz="100" dirty="0"/>
            </a:br>
            <a:r>
              <a:rPr lang="en-US" altLang="en-US" sz="100" dirty="0">
                <a:hlinkClick r:id="rId16"/>
              </a:rPr>
              <a:t>Rep. Joe Baca</a:t>
            </a:r>
            <a:r>
              <a:rPr lang="en-US" altLang="en-US" sz="100" dirty="0"/>
              <a:t>, CA</a:t>
            </a:r>
            <a:br>
              <a:rPr lang="en-US" altLang="en-US" sz="100" dirty="0"/>
            </a:br>
            <a:r>
              <a:rPr lang="en-US" altLang="en-US" sz="100" dirty="0">
                <a:hlinkClick r:id="rId17"/>
              </a:rPr>
              <a:t>Rep. Stephen F. Lynch</a:t>
            </a:r>
            <a:r>
              <a:rPr lang="en-US" altLang="en-US" sz="100" dirty="0"/>
              <a:t>, MA</a:t>
            </a:r>
            <a:br>
              <a:rPr lang="en-US" altLang="en-US" sz="100" dirty="0"/>
            </a:br>
            <a:r>
              <a:rPr lang="en-US" altLang="en-US" sz="100" dirty="0">
                <a:hlinkClick r:id="rId18"/>
              </a:rPr>
              <a:t>Rep. Brad Miller</a:t>
            </a:r>
            <a:r>
              <a:rPr lang="en-US" altLang="en-US" sz="100" dirty="0"/>
              <a:t>, NC</a:t>
            </a:r>
            <a:br>
              <a:rPr lang="en-US" altLang="en-US" sz="100" dirty="0"/>
            </a:br>
            <a:r>
              <a:rPr lang="en-US" altLang="en-US" sz="100" dirty="0">
                <a:hlinkClick r:id="rId19"/>
              </a:rPr>
              <a:t>Rep. David Scott</a:t>
            </a:r>
            <a:r>
              <a:rPr lang="en-US" altLang="en-US" sz="100" dirty="0"/>
              <a:t>, GA</a:t>
            </a:r>
            <a:br>
              <a:rPr lang="en-US" altLang="en-US" sz="100" dirty="0"/>
            </a:br>
            <a:r>
              <a:rPr lang="en-US" altLang="en-US" sz="100" dirty="0">
                <a:hlinkClick r:id="rId20"/>
              </a:rPr>
              <a:t>Rep. Al Green</a:t>
            </a:r>
            <a:r>
              <a:rPr lang="en-US" altLang="en-US" sz="100" dirty="0"/>
              <a:t>, TX</a:t>
            </a:r>
            <a:br>
              <a:rPr lang="en-US" altLang="en-US" sz="100" dirty="0"/>
            </a:br>
            <a:r>
              <a:rPr lang="en-US" altLang="en-US" sz="100" dirty="0">
                <a:hlinkClick r:id="rId21"/>
              </a:rPr>
              <a:t>Rep. Emanuel Cleaver</a:t>
            </a:r>
            <a:r>
              <a:rPr lang="en-US" altLang="en-US" sz="100" dirty="0"/>
              <a:t>, MO</a:t>
            </a:r>
            <a:br>
              <a:rPr lang="en-US" altLang="en-US" sz="100" dirty="0"/>
            </a:br>
            <a:r>
              <a:rPr lang="en-US" altLang="en-US" sz="100" dirty="0">
                <a:hlinkClick r:id="rId22"/>
              </a:rPr>
              <a:t>Rep. Melissa L. Bean</a:t>
            </a:r>
            <a:r>
              <a:rPr lang="en-US" altLang="en-US" sz="100" dirty="0"/>
              <a:t>, IL</a:t>
            </a:r>
            <a:br>
              <a:rPr lang="en-US" altLang="en-US" sz="100" dirty="0"/>
            </a:br>
            <a:r>
              <a:rPr lang="en-US" altLang="en-US" sz="100" dirty="0">
                <a:hlinkClick r:id="rId23"/>
              </a:rPr>
              <a:t>Rep. Gwen Moore</a:t>
            </a:r>
            <a:r>
              <a:rPr lang="en-US" altLang="en-US" sz="100" dirty="0"/>
              <a:t>, WI </a:t>
            </a:r>
            <a:br>
              <a:rPr lang="en-US" altLang="en-US" sz="100" dirty="0"/>
            </a:br>
            <a:r>
              <a:rPr lang="en-US" altLang="en-US" sz="100" dirty="0">
                <a:hlinkClick r:id="rId24"/>
              </a:rPr>
              <a:t>Rep. Paul W. </a:t>
            </a:r>
            <a:r>
              <a:rPr lang="en-US" altLang="en-US" sz="100" dirty="0" err="1">
                <a:hlinkClick r:id="rId24"/>
              </a:rPr>
              <a:t>Hodes</a:t>
            </a:r>
            <a:r>
              <a:rPr lang="en-US" altLang="en-US" sz="100" dirty="0"/>
              <a:t>, NH</a:t>
            </a:r>
            <a:br>
              <a:rPr lang="en-US" altLang="en-US" sz="100" dirty="0"/>
            </a:br>
            <a:r>
              <a:rPr lang="en-US" altLang="en-US" sz="100" dirty="0">
                <a:hlinkClick r:id="rId25"/>
              </a:rPr>
              <a:t>Rep. Keith Ellison</a:t>
            </a:r>
            <a:r>
              <a:rPr lang="en-US" altLang="en-US" sz="100" dirty="0"/>
              <a:t>, MN</a:t>
            </a:r>
            <a:br>
              <a:rPr lang="en-US" altLang="en-US" sz="100" dirty="0"/>
            </a:br>
            <a:r>
              <a:rPr lang="en-US" altLang="en-US" sz="100" dirty="0">
                <a:hlinkClick r:id="rId26"/>
              </a:rPr>
              <a:t>Rep. Ron Klein</a:t>
            </a:r>
            <a:r>
              <a:rPr lang="en-US" altLang="en-US" sz="100" dirty="0"/>
              <a:t>, FL </a:t>
            </a:r>
            <a:br>
              <a:rPr lang="en-US" altLang="en-US" sz="100" dirty="0"/>
            </a:br>
            <a:r>
              <a:rPr lang="en-US" altLang="en-US" sz="100" dirty="0">
                <a:hlinkClick r:id="rId27"/>
              </a:rPr>
              <a:t>Rep. Charles Wilson</a:t>
            </a:r>
            <a:r>
              <a:rPr lang="en-US" altLang="en-US" sz="100" dirty="0"/>
              <a:t>, OH</a:t>
            </a:r>
            <a:br>
              <a:rPr lang="en-US" altLang="en-US" sz="100" dirty="0"/>
            </a:br>
            <a:r>
              <a:rPr lang="en-US" altLang="en-US" sz="100" dirty="0">
                <a:hlinkClick r:id="rId28"/>
              </a:rPr>
              <a:t>Rep. Ed </a:t>
            </a:r>
            <a:r>
              <a:rPr lang="en-US" altLang="en-US" sz="100" dirty="0" err="1">
                <a:hlinkClick r:id="rId28"/>
              </a:rPr>
              <a:t>Perlmutter</a:t>
            </a:r>
            <a:r>
              <a:rPr lang="en-US" altLang="en-US" sz="100" dirty="0"/>
              <a:t>, CO </a:t>
            </a:r>
            <a:br>
              <a:rPr lang="en-US" altLang="en-US" sz="100" dirty="0"/>
            </a:br>
            <a:r>
              <a:rPr lang="en-US" altLang="en-US" sz="100" dirty="0">
                <a:hlinkClick r:id="rId29"/>
              </a:rPr>
              <a:t>Rep. Joe Donnelly</a:t>
            </a:r>
            <a:r>
              <a:rPr lang="en-US" altLang="en-US" sz="100" dirty="0"/>
              <a:t>, IN </a:t>
            </a:r>
            <a:br>
              <a:rPr lang="en-US" altLang="en-US" sz="100" dirty="0"/>
            </a:br>
            <a:r>
              <a:rPr lang="en-US" altLang="en-US" sz="100" dirty="0">
                <a:hlinkClick r:id="rId30"/>
              </a:rPr>
              <a:t>Rep. Bill Foster</a:t>
            </a:r>
            <a:r>
              <a:rPr lang="en-US" altLang="en-US" sz="100" dirty="0"/>
              <a:t>, IL</a:t>
            </a:r>
            <a:br>
              <a:rPr lang="en-US" altLang="en-US" sz="100" dirty="0"/>
            </a:br>
            <a:r>
              <a:rPr lang="en-US" altLang="en-US" sz="100" dirty="0">
                <a:hlinkClick r:id="rId31"/>
              </a:rPr>
              <a:t>Rep. Andre Carson</a:t>
            </a:r>
            <a:r>
              <a:rPr lang="en-US" altLang="en-US" sz="100" dirty="0"/>
              <a:t>, IN</a:t>
            </a:r>
            <a:br>
              <a:rPr lang="en-US" altLang="en-US" sz="100" dirty="0"/>
            </a:br>
            <a:r>
              <a:rPr lang="en-US" altLang="en-US" sz="100" dirty="0">
                <a:hlinkClick r:id="rId32"/>
              </a:rPr>
              <a:t>Rep. Jackie Speier</a:t>
            </a:r>
            <a:r>
              <a:rPr lang="en-US" altLang="en-US" sz="100" dirty="0"/>
              <a:t>, CA </a:t>
            </a:r>
            <a:br>
              <a:rPr lang="en-US" altLang="en-US" sz="100" dirty="0"/>
            </a:br>
            <a:r>
              <a:rPr lang="en-US" altLang="en-US" sz="100" dirty="0">
                <a:hlinkClick r:id="rId33"/>
              </a:rPr>
              <a:t>Rep. Travis Childers</a:t>
            </a:r>
            <a:r>
              <a:rPr lang="en-US" altLang="en-US" sz="100" dirty="0"/>
              <a:t>, MS</a:t>
            </a:r>
            <a:br>
              <a:rPr lang="en-US" altLang="en-US" sz="100" dirty="0"/>
            </a:br>
            <a:r>
              <a:rPr lang="en-US" altLang="en-US" sz="100" dirty="0">
                <a:hlinkClick r:id="rId34"/>
              </a:rPr>
              <a:t>Rep. Walt Minnick</a:t>
            </a:r>
            <a:r>
              <a:rPr lang="en-US" altLang="en-US" sz="100" dirty="0"/>
              <a:t>, ID</a:t>
            </a:r>
            <a:br>
              <a:rPr lang="en-US" altLang="en-US" sz="100" dirty="0"/>
            </a:br>
            <a:r>
              <a:rPr lang="en-US" altLang="en-US" sz="100" dirty="0">
                <a:hlinkClick r:id="rId35"/>
              </a:rPr>
              <a:t>Rep. John Adler</a:t>
            </a:r>
            <a:r>
              <a:rPr lang="en-US" altLang="en-US" sz="100" dirty="0"/>
              <a:t>, NJ</a:t>
            </a:r>
            <a:br>
              <a:rPr lang="en-US" altLang="en-US" sz="100" dirty="0"/>
            </a:br>
            <a:r>
              <a:rPr lang="en-US" altLang="en-US" sz="100" dirty="0">
                <a:hlinkClick r:id="rId36"/>
              </a:rPr>
              <a:t>Rep. Mary Jo Kilroy</a:t>
            </a:r>
            <a:r>
              <a:rPr lang="en-US" altLang="en-US" sz="100" dirty="0"/>
              <a:t>, OH</a:t>
            </a:r>
            <a:br>
              <a:rPr lang="en-US" altLang="en-US" sz="100" dirty="0"/>
            </a:br>
            <a:r>
              <a:rPr lang="en-US" altLang="en-US" sz="100" dirty="0">
                <a:hlinkClick r:id="rId37"/>
              </a:rPr>
              <a:t>Rep. Steve </a:t>
            </a:r>
            <a:r>
              <a:rPr lang="en-US" altLang="en-US" sz="100" dirty="0" err="1">
                <a:hlinkClick r:id="rId37"/>
              </a:rPr>
              <a:t>Driehaus</a:t>
            </a:r>
            <a:r>
              <a:rPr lang="en-US" altLang="en-US" sz="100" dirty="0"/>
              <a:t>, OH</a:t>
            </a:r>
            <a:br>
              <a:rPr lang="en-US" altLang="en-US" sz="100" dirty="0"/>
            </a:br>
            <a:r>
              <a:rPr lang="en-US" altLang="en-US" sz="100" dirty="0">
                <a:hlinkClick r:id="rId38"/>
              </a:rPr>
              <a:t>Rep. Suzanne Kosmas</a:t>
            </a:r>
            <a:r>
              <a:rPr lang="en-US" altLang="en-US" sz="100" dirty="0"/>
              <a:t>, FL</a:t>
            </a:r>
            <a:br>
              <a:rPr lang="en-US" altLang="en-US" sz="100" dirty="0"/>
            </a:br>
            <a:r>
              <a:rPr lang="en-US" altLang="en-US" sz="100" dirty="0">
                <a:hlinkClick r:id="rId39"/>
              </a:rPr>
              <a:t>Rep. Alan Grayson</a:t>
            </a:r>
            <a:r>
              <a:rPr lang="en-US" altLang="en-US" sz="100" dirty="0"/>
              <a:t>, FL</a:t>
            </a:r>
            <a:br>
              <a:rPr lang="en-US" altLang="en-US" sz="100" dirty="0"/>
            </a:br>
            <a:r>
              <a:rPr lang="en-US" altLang="en-US" sz="100" dirty="0">
                <a:hlinkClick r:id="rId40"/>
              </a:rPr>
              <a:t>Rep. Jim Himes</a:t>
            </a:r>
            <a:r>
              <a:rPr lang="en-US" altLang="en-US" sz="100" dirty="0"/>
              <a:t>, CT</a:t>
            </a:r>
            <a:br>
              <a:rPr lang="en-US" altLang="en-US" sz="100" dirty="0"/>
            </a:br>
            <a:r>
              <a:rPr lang="en-US" altLang="en-US" sz="100" dirty="0">
                <a:hlinkClick r:id="rId41"/>
              </a:rPr>
              <a:t>Rep. Gary Peters</a:t>
            </a:r>
            <a:r>
              <a:rPr lang="en-US" altLang="en-US" sz="100" dirty="0"/>
              <a:t>, MI</a:t>
            </a:r>
            <a:br>
              <a:rPr lang="en-US" altLang="en-US" sz="100" dirty="0"/>
            </a:br>
            <a:r>
              <a:rPr lang="en-US" altLang="en-US" sz="100" dirty="0">
                <a:hlinkClick r:id="rId42"/>
              </a:rPr>
              <a:t>Rep. Dan </a:t>
            </a:r>
            <a:r>
              <a:rPr lang="en-US" altLang="en-US" sz="100" dirty="0" err="1">
                <a:hlinkClick r:id="rId42"/>
              </a:rPr>
              <a:t>Maffei</a:t>
            </a:r>
            <a:r>
              <a:rPr lang="en-US" altLang="en-US" sz="100" dirty="0"/>
              <a:t>, NY </a:t>
            </a:r>
            <a:br>
              <a:rPr lang="en-US" altLang="en-US" sz="100" dirty="0"/>
            </a:br>
            <a:r>
              <a:rPr lang="en-US" altLang="en-US" sz="100" dirty="0"/>
              <a:t/>
            </a:r>
            <a:br>
              <a:rPr lang="en-US" altLang="en-US" sz="100" dirty="0"/>
            </a:br>
            <a:r>
              <a:rPr lang="en-US" altLang="en-US" sz="100" b="1" dirty="0"/>
              <a:t>Republican Members</a:t>
            </a:r>
            <a:r>
              <a:rPr lang="en-US" altLang="en-US" sz="100" dirty="0"/>
              <a:t/>
            </a:r>
            <a:br>
              <a:rPr lang="en-US" altLang="en-US" sz="100" dirty="0"/>
            </a:br>
            <a:r>
              <a:rPr lang="en-US" altLang="en-US" sz="100" dirty="0"/>
              <a:t/>
            </a:r>
            <a:br>
              <a:rPr lang="en-US" altLang="en-US" sz="100" dirty="0"/>
            </a:br>
            <a:r>
              <a:rPr lang="en-US" altLang="en-US" sz="100" dirty="0">
                <a:hlinkClick r:id="rId43"/>
              </a:rPr>
              <a:t>Rep. Spencer </a:t>
            </a:r>
            <a:r>
              <a:rPr lang="en-US" altLang="en-US" sz="100" dirty="0" err="1">
                <a:hlinkClick r:id="rId43"/>
              </a:rPr>
              <a:t>Bachus</a:t>
            </a:r>
            <a:r>
              <a:rPr lang="en-US" altLang="en-US" sz="100" dirty="0"/>
              <a:t>, AL </a:t>
            </a:r>
            <a:br>
              <a:rPr lang="en-US" altLang="en-US" sz="100" dirty="0"/>
            </a:br>
            <a:r>
              <a:rPr lang="en-US" altLang="en-US" sz="100" dirty="0">
                <a:hlinkClick r:id="rId44"/>
              </a:rPr>
              <a:t>Rep. Michael N. Castle</a:t>
            </a:r>
            <a:r>
              <a:rPr lang="en-US" altLang="en-US" sz="100" dirty="0"/>
              <a:t>, DE</a:t>
            </a:r>
            <a:br>
              <a:rPr lang="en-US" altLang="en-US" sz="100" dirty="0"/>
            </a:br>
            <a:r>
              <a:rPr lang="en-US" altLang="en-US" sz="100" dirty="0">
                <a:hlinkClick r:id="rId45"/>
              </a:rPr>
              <a:t>Rep. Peter King</a:t>
            </a:r>
            <a:r>
              <a:rPr lang="en-US" altLang="en-US" sz="100" dirty="0"/>
              <a:t>, NY</a:t>
            </a:r>
            <a:br>
              <a:rPr lang="en-US" altLang="en-US" sz="100" dirty="0"/>
            </a:br>
            <a:r>
              <a:rPr lang="en-US" altLang="en-US" sz="100" dirty="0">
                <a:hlinkClick r:id="rId46"/>
              </a:rPr>
              <a:t>Rep. Edward R. Royce</a:t>
            </a:r>
            <a:r>
              <a:rPr lang="en-US" altLang="en-US" sz="100" dirty="0"/>
              <a:t>, CA</a:t>
            </a:r>
            <a:br>
              <a:rPr lang="en-US" altLang="en-US" sz="100" dirty="0"/>
            </a:br>
            <a:r>
              <a:rPr lang="en-US" altLang="en-US" sz="100" dirty="0">
                <a:hlinkClick r:id="rId47"/>
              </a:rPr>
              <a:t>Rep. Frank D. Lucas</a:t>
            </a:r>
            <a:r>
              <a:rPr lang="en-US" altLang="en-US" sz="100" dirty="0"/>
              <a:t>, OK</a:t>
            </a:r>
            <a:br>
              <a:rPr lang="en-US" altLang="en-US" sz="100" dirty="0"/>
            </a:br>
            <a:r>
              <a:rPr lang="en-US" altLang="en-US" sz="100" dirty="0">
                <a:hlinkClick r:id="rId48"/>
              </a:rPr>
              <a:t>Rep. Ron Paul</a:t>
            </a:r>
            <a:r>
              <a:rPr lang="en-US" altLang="en-US" sz="100" dirty="0"/>
              <a:t>, TX </a:t>
            </a:r>
            <a:br>
              <a:rPr lang="en-US" altLang="en-US" sz="100" dirty="0"/>
            </a:br>
            <a:r>
              <a:rPr lang="en-US" altLang="en-US" sz="100" dirty="0">
                <a:hlinkClick r:id="rId49"/>
              </a:rPr>
              <a:t>Rep. Donald A. Manzullo</a:t>
            </a:r>
            <a:r>
              <a:rPr lang="en-US" altLang="en-US" sz="100" dirty="0"/>
              <a:t>, IL</a:t>
            </a:r>
            <a:br>
              <a:rPr lang="en-US" altLang="en-US" sz="100" dirty="0"/>
            </a:br>
            <a:r>
              <a:rPr lang="en-US" altLang="en-US" sz="100" dirty="0">
                <a:hlinkClick r:id="rId50"/>
              </a:rPr>
              <a:t>Rep. Walter B. Jones </a:t>
            </a:r>
            <a:r>
              <a:rPr lang="en-US" altLang="en-US" sz="100" dirty="0"/>
              <a:t>, NC</a:t>
            </a:r>
            <a:br>
              <a:rPr lang="en-US" altLang="en-US" sz="100" dirty="0"/>
            </a:br>
            <a:r>
              <a:rPr lang="en-US" altLang="en-US" sz="100" dirty="0">
                <a:hlinkClick r:id="rId51"/>
              </a:rPr>
              <a:t>Rep. Judy Biggert</a:t>
            </a:r>
            <a:r>
              <a:rPr lang="en-US" altLang="en-US" sz="100" dirty="0"/>
              <a:t>, IL </a:t>
            </a:r>
            <a:br>
              <a:rPr lang="en-US" altLang="en-US" sz="100" dirty="0"/>
            </a:br>
            <a:r>
              <a:rPr lang="en-US" altLang="en-US" sz="100" dirty="0">
                <a:hlinkClick r:id="rId52"/>
              </a:rPr>
              <a:t>Rep. Gary G. Miller</a:t>
            </a:r>
            <a:r>
              <a:rPr lang="en-US" altLang="en-US" sz="100" dirty="0"/>
              <a:t>, CA</a:t>
            </a:r>
            <a:br>
              <a:rPr lang="en-US" altLang="en-US" sz="100" dirty="0"/>
            </a:br>
            <a:r>
              <a:rPr lang="en-US" altLang="en-US" sz="100" dirty="0">
                <a:hlinkClick r:id="rId53"/>
              </a:rPr>
              <a:t>Rep. Shelley Moore </a:t>
            </a:r>
            <a:r>
              <a:rPr lang="en-US" altLang="en-US" sz="100" dirty="0" err="1">
                <a:hlinkClick r:id="rId53"/>
              </a:rPr>
              <a:t>Capito</a:t>
            </a:r>
            <a:r>
              <a:rPr lang="en-US" altLang="en-US" sz="100" dirty="0"/>
              <a:t>, WV </a:t>
            </a:r>
            <a:br>
              <a:rPr lang="en-US" altLang="en-US" sz="100" dirty="0"/>
            </a:br>
            <a:r>
              <a:rPr lang="en-US" altLang="en-US" sz="100" dirty="0">
                <a:hlinkClick r:id="rId54"/>
              </a:rPr>
              <a:t>Rep. Jeb </a:t>
            </a:r>
            <a:r>
              <a:rPr lang="en-US" altLang="en-US" sz="100" dirty="0" err="1">
                <a:hlinkClick r:id="rId54"/>
              </a:rPr>
              <a:t>Hensarling</a:t>
            </a:r>
            <a:r>
              <a:rPr lang="en-US" altLang="en-US" sz="100" dirty="0"/>
              <a:t>, TX</a:t>
            </a:r>
            <a:br>
              <a:rPr lang="en-US" altLang="en-US" sz="100" dirty="0"/>
            </a:br>
            <a:r>
              <a:rPr lang="en-US" altLang="en-US" sz="100" dirty="0">
                <a:hlinkClick r:id="rId55"/>
              </a:rPr>
              <a:t>Rep. Scott Garrett</a:t>
            </a:r>
            <a:r>
              <a:rPr lang="en-US" altLang="en-US" sz="100" dirty="0"/>
              <a:t>, NJ </a:t>
            </a:r>
            <a:br>
              <a:rPr lang="en-US" altLang="en-US" sz="100" dirty="0"/>
            </a:br>
            <a:r>
              <a:rPr lang="en-US" altLang="en-US" sz="100" dirty="0">
                <a:hlinkClick r:id="rId56"/>
              </a:rPr>
              <a:t>Rep. J. Gresham Barrett</a:t>
            </a:r>
            <a:r>
              <a:rPr lang="en-US" altLang="en-US" sz="100" dirty="0"/>
              <a:t>, SC</a:t>
            </a:r>
            <a:br>
              <a:rPr lang="en-US" altLang="en-US" sz="100" dirty="0"/>
            </a:br>
            <a:r>
              <a:rPr lang="en-US" altLang="en-US" sz="100" dirty="0">
                <a:hlinkClick r:id="rId57"/>
              </a:rPr>
              <a:t>Rep. Jim </a:t>
            </a:r>
            <a:r>
              <a:rPr lang="en-US" altLang="en-US" sz="100" dirty="0" err="1">
                <a:hlinkClick r:id="rId57"/>
              </a:rPr>
              <a:t>Gerlach</a:t>
            </a:r>
            <a:r>
              <a:rPr lang="en-US" altLang="en-US" sz="100" dirty="0"/>
              <a:t>, PA </a:t>
            </a:r>
            <a:br>
              <a:rPr lang="en-US" altLang="en-US" sz="100" dirty="0"/>
            </a:br>
            <a:r>
              <a:rPr lang="en-US" altLang="en-US" sz="100" dirty="0">
                <a:hlinkClick r:id="rId58"/>
              </a:rPr>
              <a:t>Rep. Randy </a:t>
            </a:r>
            <a:r>
              <a:rPr lang="en-US" altLang="en-US" sz="100" dirty="0" err="1">
                <a:hlinkClick r:id="rId58"/>
              </a:rPr>
              <a:t>Neugebauer</a:t>
            </a:r>
            <a:r>
              <a:rPr lang="en-US" altLang="en-US" sz="100" dirty="0"/>
              <a:t>, TX</a:t>
            </a:r>
            <a:br>
              <a:rPr lang="en-US" altLang="en-US" sz="100" dirty="0"/>
            </a:br>
            <a:r>
              <a:rPr lang="en-US" altLang="en-US" sz="100" dirty="0">
                <a:hlinkClick r:id="rId59"/>
              </a:rPr>
              <a:t>Rep. Tom Price</a:t>
            </a:r>
            <a:r>
              <a:rPr lang="en-US" altLang="en-US" sz="100" dirty="0"/>
              <a:t>, GA </a:t>
            </a:r>
            <a:br>
              <a:rPr lang="en-US" altLang="en-US" sz="100" dirty="0"/>
            </a:br>
            <a:r>
              <a:rPr lang="en-US" altLang="en-US" sz="100" dirty="0">
                <a:hlinkClick r:id="rId60"/>
              </a:rPr>
              <a:t>Rep. Patrick T. McHenry</a:t>
            </a:r>
            <a:r>
              <a:rPr lang="en-US" altLang="en-US" sz="100" dirty="0"/>
              <a:t>, NC</a:t>
            </a:r>
            <a:br>
              <a:rPr lang="en-US" altLang="en-US" sz="100" dirty="0"/>
            </a:br>
            <a:r>
              <a:rPr lang="en-US" altLang="en-US" sz="100" dirty="0">
                <a:hlinkClick r:id="rId61"/>
              </a:rPr>
              <a:t>Rep. John Campbell</a:t>
            </a:r>
            <a:r>
              <a:rPr lang="en-US" altLang="en-US" sz="100" dirty="0"/>
              <a:t>, CA</a:t>
            </a:r>
            <a:br>
              <a:rPr lang="en-US" altLang="en-US" sz="100" dirty="0"/>
            </a:br>
            <a:r>
              <a:rPr lang="en-US" altLang="en-US" sz="100" dirty="0">
                <a:hlinkClick r:id="rId62"/>
              </a:rPr>
              <a:t>Rep. Adam Putnam</a:t>
            </a:r>
            <a:r>
              <a:rPr lang="en-US" altLang="en-US" sz="100" dirty="0"/>
              <a:t>, FL</a:t>
            </a:r>
            <a:br>
              <a:rPr lang="en-US" altLang="en-US" sz="100" dirty="0"/>
            </a:br>
            <a:r>
              <a:rPr lang="en-US" altLang="en-US" sz="100" dirty="0">
                <a:hlinkClick r:id="rId63"/>
              </a:rPr>
              <a:t>Rep. Michele Bachmann</a:t>
            </a:r>
            <a:r>
              <a:rPr lang="en-US" altLang="en-US" sz="100" dirty="0"/>
              <a:t>, MN </a:t>
            </a:r>
            <a:br>
              <a:rPr lang="en-US" altLang="en-US" sz="100" dirty="0"/>
            </a:br>
            <a:r>
              <a:rPr lang="en-US" altLang="en-US" sz="100" dirty="0">
                <a:hlinkClick r:id="rId64"/>
              </a:rPr>
              <a:t>Rep. Kenny Marchant</a:t>
            </a:r>
            <a:r>
              <a:rPr lang="en-US" altLang="en-US" sz="100" dirty="0"/>
              <a:t>, TX </a:t>
            </a:r>
            <a:br>
              <a:rPr lang="en-US" altLang="en-US" sz="100" dirty="0"/>
            </a:br>
            <a:r>
              <a:rPr lang="en-US" altLang="en-US" sz="100" dirty="0">
                <a:hlinkClick r:id="rId65"/>
              </a:rPr>
              <a:t>Rep. Thaddeus </a:t>
            </a:r>
            <a:r>
              <a:rPr lang="en-US" altLang="en-US" sz="100" dirty="0" err="1">
                <a:hlinkClick r:id="rId65"/>
              </a:rPr>
              <a:t>McCotter</a:t>
            </a:r>
            <a:r>
              <a:rPr lang="en-US" altLang="en-US" sz="100" dirty="0"/>
              <a:t>, MI</a:t>
            </a:r>
            <a:br>
              <a:rPr lang="en-US" altLang="en-US" sz="100" dirty="0"/>
            </a:br>
            <a:r>
              <a:rPr lang="en-US" altLang="en-US" sz="100" dirty="0">
                <a:hlinkClick r:id="rId66"/>
              </a:rPr>
              <a:t>Rep. Kevin McCarthy, CA </a:t>
            </a:r>
            <a:r>
              <a:rPr lang="en-US" altLang="en-US" sz="100" dirty="0"/>
              <a:t/>
            </a:r>
            <a:br>
              <a:rPr lang="en-US" altLang="en-US" sz="100" dirty="0"/>
            </a:br>
            <a:r>
              <a:rPr lang="en-US" altLang="en-US" sz="100" dirty="0">
                <a:hlinkClick r:id="rId67"/>
              </a:rPr>
              <a:t>Rep. Bill Posey</a:t>
            </a:r>
            <a:r>
              <a:rPr lang="en-US" altLang="en-US" sz="100" dirty="0"/>
              <a:t>, FL</a:t>
            </a:r>
            <a:br>
              <a:rPr lang="en-US" altLang="en-US" sz="100" dirty="0"/>
            </a:br>
            <a:r>
              <a:rPr lang="en-US" altLang="en-US" sz="100" dirty="0">
                <a:hlinkClick r:id="rId68"/>
              </a:rPr>
              <a:t>Rep. Lynn Jenkins</a:t>
            </a:r>
            <a:r>
              <a:rPr lang="en-US" altLang="en-US" sz="100" dirty="0"/>
              <a:t>, KS</a:t>
            </a:r>
            <a:br>
              <a:rPr lang="en-US" altLang="en-US" sz="100" dirty="0"/>
            </a:br>
            <a:r>
              <a:rPr lang="en-US" altLang="en-US" sz="100" dirty="0">
                <a:hlinkClick r:id="rId69"/>
              </a:rPr>
              <a:t>Rep. Christopher Lee</a:t>
            </a:r>
            <a:r>
              <a:rPr lang="en-US" altLang="en-US" sz="100" dirty="0"/>
              <a:t>, NY</a:t>
            </a:r>
            <a:br>
              <a:rPr lang="en-US" altLang="en-US" sz="100" dirty="0"/>
            </a:br>
            <a:r>
              <a:rPr lang="en-US" altLang="en-US" sz="100" dirty="0">
                <a:hlinkClick r:id="rId70"/>
              </a:rPr>
              <a:t>Rep. Erik Paulsen</a:t>
            </a:r>
            <a:r>
              <a:rPr lang="en-US" altLang="en-US" sz="100" dirty="0"/>
              <a:t>, MN</a:t>
            </a:r>
            <a:br>
              <a:rPr lang="en-US" altLang="en-US" sz="100" dirty="0"/>
            </a:br>
            <a:r>
              <a:rPr lang="en-US" altLang="en-US" sz="100" dirty="0">
                <a:hlinkClick r:id="rId71"/>
              </a:rPr>
              <a:t>Rep. Leonard Lance</a:t>
            </a:r>
            <a:r>
              <a:rPr lang="en-US" altLang="en-US" sz="100" dirty="0"/>
              <a:t>, NJ </a:t>
            </a:r>
            <a:br>
              <a:rPr lang="en-US" altLang="en-US" sz="100" dirty="0"/>
            </a:br>
            <a:r>
              <a:rPr lang="en-US" altLang="en-US" sz="500" dirty="0"/>
              <a:t/>
            </a:r>
            <a:br>
              <a:rPr lang="en-US" altLang="en-US" sz="500" dirty="0"/>
            </a:br>
            <a:endParaRPr lang="en-US" altLang="en-US" sz="500" dirty="0"/>
          </a:p>
        </p:txBody>
      </p:sp>
      <p:sp>
        <p:nvSpPr>
          <p:cNvPr id="332805" name="TextBox 1"/>
          <p:cNvSpPr txBox="1">
            <a:spLocks noChangeArrowheads="1"/>
          </p:cNvSpPr>
          <p:nvPr/>
        </p:nvSpPr>
        <p:spPr bwMode="auto">
          <a:xfrm>
            <a:off x="5257800" y="0"/>
            <a:ext cx="3878263" cy="680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700" b="1" dirty="0">
                <a:solidFill>
                  <a:schemeClr val="tx2"/>
                </a:solidFill>
              </a:rPr>
              <a:t>Barney Frank marries longtime partner</a:t>
            </a:r>
          </a:p>
          <a:p>
            <a:pPr eaLnBrk="1" hangingPunct="1">
              <a:spcBef>
                <a:spcPct val="0"/>
              </a:spcBef>
              <a:buFontTx/>
              <a:buNone/>
            </a:pPr>
            <a:r>
              <a:rPr lang="en-US" altLang="en-US" sz="1700" dirty="0"/>
              <a:t>July 8, 2012 </a:t>
            </a:r>
          </a:p>
          <a:p>
            <a:pPr eaLnBrk="1" hangingPunct="1">
              <a:spcBef>
                <a:spcPct val="0"/>
              </a:spcBef>
              <a:buFontTx/>
              <a:buNone/>
            </a:pPr>
            <a:r>
              <a:rPr lang="en-US" altLang="en-US" sz="1700" dirty="0"/>
              <a:t>(JTA) -- U.S. Rep. Barney Frank (D-Mass.) married his longtime partner Jim Ready.</a:t>
            </a:r>
          </a:p>
          <a:p>
            <a:pPr eaLnBrk="1" hangingPunct="1">
              <a:spcBef>
                <a:spcPct val="0"/>
              </a:spcBef>
              <a:buFontTx/>
              <a:buNone/>
            </a:pPr>
            <a:r>
              <a:rPr lang="en-US" altLang="en-US" sz="1700" dirty="0"/>
              <a:t>Frank and Ready were married Saturday evening in a ceremony officiated by the governor of Massachusetts.</a:t>
            </a:r>
          </a:p>
          <a:p>
            <a:pPr eaLnBrk="1" hangingPunct="1">
              <a:spcBef>
                <a:spcPct val="0"/>
              </a:spcBef>
              <a:buFontTx/>
              <a:buNone/>
            </a:pPr>
            <a:r>
              <a:rPr lang="en-US" altLang="en-US" sz="1700" dirty="0"/>
              <a:t>Frank, 72, who will retire from Congress at the end of the current term after 16 terms in the House of Representatives, came out as gay in 1987, the first congressman to do so of his own volition.</a:t>
            </a:r>
          </a:p>
          <a:p>
            <a:pPr eaLnBrk="1" hangingPunct="1">
              <a:spcBef>
                <a:spcPct val="0"/>
              </a:spcBef>
              <a:buFontTx/>
              <a:buNone/>
            </a:pPr>
            <a:r>
              <a:rPr lang="en-US" altLang="en-US" sz="1700" dirty="0"/>
              <a:t>He is reportedly the first sitting member of Congress to enter a same-sex marriage.</a:t>
            </a:r>
          </a:p>
          <a:p>
            <a:pPr eaLnBrk="1" hangingPunct="1">
              <a:spcBef>
                <a:spcPct val="0"/>
              </a:spcBef>
              <a:buFontTx/>
              <a:buNone/>
            </a:pPr>
            <a:r>
              <a:rPr lang="en-US" altLang="en-US" sz="1700" dirty="0"/>
              <a:t>Frank and Ready, 42, met at a November 2005 political fund-raiser in support of gay rights in Ready's hometown of Ogunquit, Maine. </a:t>
            </a:r>
          </a:p>
          <a:p>
            <a:pPr eaLnBrk="1" hangingPunct="1">
              <a:spcBef>
                <a:spcPct val="0"/>
              </a:spcBef>
              <a:buFontTx/>
              <a:buNone/>
            </a:pPr>
            <a:r>
              <a:rPr lang="en-US" altLang="en-US" sz="1700" dirty="0"/>
              <a:t>In 2004, Massachusetts became the first American state to allow same-sex couples to be legally married; today eight states and the District of Columbia allow same-sex marriages.  </a:t>
            </a:r>
            <a:endParaRPr lang="en-US" altLang="en-US" sz="1400" dirty="0"/>
          </a:p>
          <a:p>
            <a:pPr eaLnBrk="1" hangingPunct="1">
              <a:spcBef>
                <a:spcPct val="0"/>
              </a:spcBef>
              <a:buFontTx/>
              <a:buNone/>
            </a:pPr>
            <a:r>
              <a:rPr lang="en-US" altLang="en-US" sz="1400" dirty="0">
                <a:hlinkClick r:id="rId72"/>
              </a:rPr>
              <a:t>http://www.jta.org/news/article/2012/07/08/3100111/barney-frank-marries-longtime-partner</a:t>
            </a:r>
            <a:r>
              <a:rPr lang="en-US" altLang="en-US" sz="1400" dirty="0"/>
              <a:t> </a:t>
            </a:r>
          </a:p>
        </p:txBody>
      </p:sp>
      <p:cxnSp>
        <p:nvCxnSpPr>
          <p:cNvPr id="332806" name="Straight Connector 3"/>
          <p:cNvCxnSpPr>
            <a:cxnSpLocks noChangeShapeType="1"/>
          </p:cNvCxnSpPr>
          <p:nvPr/>
        </p:nvCxnSpPr>
        <p:spPr bwMode="auto">
          <a:xfrm>
            <a:off x="52578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TextBox 8"/>
          <p:cNvSpPr txBox="1">
            <a:spLocks noChangeArrowheads="1"/>
          </p:cNvSpPr>
          <p:nvPr/>
        </p:nvSpPr>
        <p:spPr bwMode="auto">
          <a:xfrm>
            <a:off x="5410200" y="0"/>
            <a:ext cx="3733800" cy="704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t>Committees</a:t>
            </a:r>
            <a:r>
              <a:rPr lang="en-US" altLang="en-US" sz="4800" dirty="0"/>
              <a:t> </a:t>
            </a:r>
            <a:r>
              <a:rPr lang="en-US" altLang="en-US" sz="1400" dirty="0"/>
              <a:t/>
            </a:r>
            <a:br>
              <a:rPr lang="en-US" altLang="en-US" sz="1400" dirty="0"/>
            </a:br>
            <a:endParaRPr lang="en-US" altLang="en-US" sz="1400" dirty="0"/>
          </a:p>
          <a:p>
            <a:pPr eaLnBrk="1" hangingPunct="1">
              <a:spcBef>
                <a:spcPct val="0"/>
              </a:spcBef>
              <a:buFontTx/>
              <a:buNone/>
            </a:pPr>
            <a:r>
              <a:rPr lang="en-US" altLang="en-US" sz="1300" dirty="0"/>
              <a:t>Standing </a:t>
            </a:r>
            <a:br>
              <a:rPr lang="en-US" altLang="en-US" sz="1300" dirty="0"/>
            </a:br>
            <a:r>
              <a:rPr lang="en-US" altLang="en-US" sz="1300" dirty="0">
                <a:hlinkClick r:id="rId2"/>
              </a:rPr>
              <a:t>Agriculture, Nutrition, and Forestry </a:t>
            </a:r>
            <a:r>
              <a:rPr lang="en-US" altLang="en-US" sz="1300" dirty="0"/>
              <a:t/>
            </a:r>
            <a:br>
              <a:rPr lang="en-US" altLang="en-US" sz="1300" dirty="0"/>
            </a:br>
            <a:r>
              <a:rPr lang="en-US" altLang="en-US" sz="1300" dirty="0">
                <a:hlinkClick r:id="rId3"/>
              </a:rPr>
              <a:t>Appropriations </a:t>
            </a:r>
            <a:r>
              <a:rPr lang="en-US" altLang="en-US" sz="1300" dirty="0"/>
              <a:t/>
            </a:r>
            <a:br>
              <a:rPr lang="en-US" altLang="en-US" sz="1300" dirty="0"/>
            </a:br>
            <a:r>
              <a:rPr lang="en-US" altLang="en-US" sz="1300" dirty="0">
                <a:hlinkClick r:id="rId4"/>
              </a:rPr>
              <a:t>Armed Services </a:t>
            </a:r>
            <a:r>
              <a:rPr lang="en-US" altLang="en-US" sz="1300" dirty="0"/>
              <a:t/>
            </a:r>
            <a:br>
              <a:rPr lang="en-US" altLang="en-US" sz="1300" dirty="0"/>
            </a:br>
            <a:r>
              <a:rPr lang="en-US" altLang="en-US" sz="1300" dirty="0">
                <a:hlinkClick r:id="rId5"/>
              </a:rPr>
              <a:t>Banking, Housing, and Urban Affairs </a:t>
            </a:r>
            <a:r>
              <a:rPr lang="en-US" altLang="en-US" sz="1300" dirty="0"/>
              <a:t/>
            </a:r>
            <a:br>
              <a:rPr lang="en-US" altLang="en-US" sz="1300" dirty="0"/>
            </a:br>
            <a:r>
              <a:rPr lang="en-US" altLang="en-US" sz="1300" dirty="0">
                <a:hlinkClick r:id="rId6"/>
              </a:rPr>
              <a:t>Budget </a:t>
            </a:r>
            <a:r>
              <a:rPr lang="en-US" altLang="en-US" sz="1300" dirty="0"/>
              <a:t/>
            </a:r>
            <a:br>
              <a:rPr lang="en-US" altLang="en-US" sz="1300" dirty="0"/>
            </a:br>
            <a:r>
              <a:rPr lang="en-US" altLang="en-US" sz="1300" dirty="0">
                <a:hlinkClick r:id="rId7"/>
              </a:rPr>
              <a:t>Commerce, Science, and Transportation </a:t>
            </a:r>
            <a:r>
              <a:rPr lang="en-US" altLang="en-US" sz="1300" dirty="0"/>
              <a:t/>
            </a:r>
            <a:br>
              <a:rPr lang="en-US" altLang="en-US" sz="1300" dirty="0"/>
            </a:br>
            <a:r>
              <a:rPr lang="en-US" altLang="en-US" sz="1300" dirty="0">
                <a:hlinkClick r:id="rId8"/>
              </a:rPr>
              <a:t>Energy and Natural Resources </a:t>
            </a:r>
            <a:r>
              <a:rPr lang="en-US" altLang="en-US" sz="1300" dirty="0"/>
              <a:t/>
            </a:r>
            <a:br>
              <a:rPr lang="en-US" altLang="en-US" sz="1300" dirty="0"/>
            </a:br>
            <a:r>
              <a:rPr lang="en-US" altLang="en-US" sz="1300" dirty="0">
                <a:hlinkClick r:id="rId9"/>
              </a:rPr>
              <a:t>Environment and Public Works </a:t>
            </a:r>
            <a:r>
              <a:rPr lang="en-US" altLang="en-US" sz="1300" dirty="0"/>
              <a:t/>
            </a:r>
            <a:br>
              <a:rPr lang="en-US" altLang="en-US" sz="1300" dirty="0"/>
            </a:br>
            <a:r>
              <a:rPr lang="en-US" altLang="en-US" sz="1300" dirty="0">
                <a:hlinkClick r:id="rId10"/>
              </a:rPr>
              <a:t>Finance </a:t>
            </a:r>
            <a:r>
              <a:rPr lang="en-US" altLang="en-US" sz="1300" dirty="0"/>
              <a:t/>
            </a:r>
            <a:br>
              <a:rPr lang="en-US" altLang="en-US" sz="1300" dirty="0"/>
            </a:br>
            <a:r>
              <a:rPr lang="en-US" altLang="en-US" sz="1300" dirty="0">
                <a:hlinkClick r:id="rId11"/>
              </a:rPr>
              <a:t>Foreign Relations </a:t>
            </a:r>
            <a:r>
              <a:rPr lang="en-US" altLang="en-US" sz="1300" dirty="0"/>
              <a:t/>
            </a:r>
            <a:br>
              <a:rPr lang="en-US" altLang="en-US" sz="1300" dirty="0"/>
            </a:br>
            <a:r>
              <a:rPr lang="en-US" altLang="en-US" sz="1300" dirty="0">
                <a:hlinkClick r:id="rId12"/>
              </a:rPr>
              <a:t>Health, Education, Labor, and Pensions </a:t>
            </a:r>
            <a:r>
              <a:rPr lang="en-US" altLang="en-US" sz="1300" dirty="0"/>
              <a:t/>
            </a:r>
            <a:br>
              <a:rPr lang="en-US" altLang="en-US" sz="1300" dirty="0"/>
            </a:br>
            <a:r>
              <a:rPr lang="en-US" altLang="en-US" sz="1300" dirty="0">
                <a:hlinkClick r:id="rId13"/>
              </a:rPr>
              <a:t>Homeland Security and Governmental Affairs </a:t>
            </a:r>
            <a:r>
              <a:rPr lang="en-US" altLang="en-US" sz="1300" dirty="0"/>
              <a:t/>
            </a:r>
            <a:br>
              <a:rPr lang="en-US" altLang="en-US" sz="1300" dirty="0"/>
            </a:br>
            <a:r>
              <a:rPr lang="en-US" altLang="en-US" sz="1300" dirty="0">
                <a:hlinkClick r:id="rId14"/>
              </a:rPr>
              <a:t>Judiciary </a:t>
            </a:r>
            <a:r>
              <a:rPr lang="en-US" altLang="en-US" sz="1300" dirty="0"/>
              <a:t/>
            </a:r>
            <a:br>
              <a:rPr lang="en-US" altLang="en-US" sz="1300" dirty="0"/>
            </a:br>
            <a:r>
              <a:rPr lang="en-US" altLang="en-US" sz="1300" dirty="0">
                <a:hlinkClick r:id="rId15"/>
              </a:rPr>
              <a:t>Rules and Administration </a:t>
            </a:r>
            <a:r>
              <a:rPr lang="en-US" altLang="en-US" sz="1300" dirty="0"/>
              <a:t/>
            </a:r>
            <a:br>
              <a:rPr lang="en-US" altLang="en-US" sz="1300" dirty="0"/>
            </a:br>
            <a:r>
              <a:rPr lang="en-US" altLang="en-US" sz="1300" dirty="0">
                <a:hlinkClick r:id="rId16"/>
              </a:rPr>
              <a:t>Small Business and Entrepreneurship </a:t>
            </a:r>
            <a:r>
              <a:rPr lang="en-US" altLang="en-US" sz="1300" dirty="0"/>
              <a:t/>
            </a:r>
            <a:br>
              <a:rPr lang="en-US" altLang="en-US" sz="1300" dirty="0"/>
            </a:br>
            <a:r>
              <a:rPr lang="en-US" altLang="en-US" sz="1300" dirty="0">
                <a:hlinkClick r:id="rId17"/>
              </a:rPr>
              <a:t>Veterans' Affairs </a:t>
            </a:r>
            <a:r>
              <a:rPr lang="en-US" altLang="en-US" sz="1300" dirty="0"/>
              <a:t/>
            </a:r>
            <a:br>
              <a:rPr lang="en-US" altLang="en-US" sz="1300" dirty="0"/>
            </a:br>
            <a:r>
              <a:rPr lang="en-US" altLang="en-US" sz="1300" dirty="0"/>
              <a:t/>
            </a:r>
            <a:br>
              <a:rPr lang="en-US" altLang="en-US" sz="1300" dirty="0"/>
            </a:br>
            <a:r>
              <a:rPr lang="en-US" altLang="en-US" sz="1300" dirty="0"/>
              <a:t>Special, Select, and Other </a:t>
            </a:r>
            <a:br>
              <a:rPr lang="en-US" altLang="en-US" sz="1300" dirty="0"/>
            </a:br>
            <a:r>
              <a:rPr lang="en-US" altLang="en-US" sz="1300" dirty="0">
                <a:hlinkClick r:id="rId18"/>
              </a:rPr>
              <a:t>Indian Affairs </a:t>
            </a:r>
            <a:r>
              <a:rPr lang="en-US" altLang="en-US" sz="1300" dirty="0"/>
              <a:t/>
            </a:r>
            <a:br>
              <a:rPr lang="en-US" altLang="en-US" sz="1300" dirty="0"/>
            </a:br>
            <a:r>
              <a:rPr lang="en-US" altLang="en-US" sz="1300" dirty="0">
                <a:hlinkClick r:id="rId19"/>
              </a:rPr>
              <a:t>Select Committee on Ethics </a:t>
            </a:r>
            <a:r>
              <a:rPr lang="en-US" altLang="en-US" sz="1300" dirty="0"/>
              <a:t/>
            </a:r>
            <a:br>
              <a:rPr lang="en-US" altLang="en-US" sz="1300" dirty="0"/>
            </a:br>
            <a:r>
              <a:rPr lang="en-US" altLang="en-US" sz="1300" dirty="0">
                <a:hlinkClick r:id="rId20"/>
              </a:rPr>
              <a:t>Select Committee on Intelligence </a:t>
            </a:r>
            <a:r>
              <a:rPr lang="en-US" altLang="en-US" sz="1300" dirty="0"/>
              <a:t/>
            </a:r>
            <a:br>
              <a:rPr lang="en-US" altLang="en-US" sz="1300" dirty="0"/>
            </a:br>
            <a:r>
              <a:rPr lang="en-US" altLang="en-US" sz="1300" dirty="0">
                <a:hlinkClick r:id="rId21"/>
              </a:rPr>
              <a:t>Special Committee on Aging </a:t>
            </a:r>
            <a:r>
              <a:rPr lang="en-US" altLang="en-US" sz="1300" dirty="0"/>
              <a:t/>
            </a:r>
            <a:br>
              <a:rPr lang="en-US" altLang="en-US" sz="1300" dirty="0"/>
            </a:br>
            <a:r>
              <a:rPr lang="en-US" altLang="en-US" sz="1300" dirty="0"/>
              <a:t/>
            </a:r>
            <a:br>
              <a:rPr lang="en-US" altLang="en-US" sz="1300" dirty="0"/>
            </a:br>
            <a:r>
              <a:rPr lang="en-US" altLang="en-US" sz="1300" dirty="0"/>
              <a:t>Joint </a:t>
            </a:r>
            <a:br>
              <a:rPr lang="en-US" altLang="en-US" sz="1300" dirty="0"/>
            </a:br>
            <a:r>
              <a:rPr lang="en-US" altLang="en-US" sz="1300" dirty="0" err="1">
                <a:hlinkClick r:id="rId22" action="ppaction://hlinkfile"/>
              </a:rPr>
              <a:t>Joint</a:t>
            </a:r>
            <a:r>
              <a:rPr lang="en-US" altLang="en-US" sz="1300" dirty="0">
                <a:hlinkClick r:id="rId22" action="ppaction://hlinkfile"/>
              </a:rPr>
              <a:t> Committee on Printing </a:t>
            </a:r>
            <a:r>
              <a:rPr lang="en-US" altLang="en-US" sz="1300" dirty="0"/>
              <a:t/>
            </a:r>
            <a:br>
              <a:rPr lang="en-US" altLang="en-US" sz="1300" dirty="0"/>
            </a:br>
            <a:r>
              <a:rPr lang="en-US" altLang="en-US" sz="1300" dirty="0">
                <a:hlinkClick r:id="rId23"/>
              </a:rPr>
              <a:t>Joint Committee on Taxation </a:t>
            </a:r>
            <a:r>
              <a:rPr lang="en-US" altLang="en-US" sz="1300" dirty="0"/>
              <a:t/>
            </a:r>
            <a:br>
              <a:rPr lang="en-US" altLang="en-US" sz="1300" dirty="0"/>
            </a:br>
            <a:r>
              <a:rPr lang="en-US" altLang="en-US" sz="1300" dirty="0">
                <a:hlinkClick r:id="rId24" action="ppaction://hlinkfile"/>
              </a:rPr>
              <a:t>Joint Committee on the Library </a:t>
            </a:r>
            <a:r>
              <a:rPr lang="en-US" altLang="en-US" sz="1300" dirty="0"/>
              <a:t/>
            </a:r>
            <a:br>
              <a:rPr lang="en-US" altLang="en-US" sz="1300" dirty="0"/>
            </a:br>
            <a:r>
              <a:rPr lang="en-US" altLang="en-US" sz="1300" dirty="0">
                <a:hlinkClick r:id="rId25"/>
              </a:rPr>
              <a:t>Joint Economic Committee </a:t>
            </a:r>
            <a:r>
              <a:rPr lang="en-US" altLang="en-US" sz="1300" dirty="0"/>
              <a:t/>
            </a:r>
            <a:br>
              <a:rPr lang="en-US" altLang="en-US" sz="1300" dirty="0"/>
            </a:br>
            <a:endParaRPr lang="en-US" altLang="en-US" sz="1300" dirty="0"/>
          </a:p>
        </p:txBody>
      </p:sp>
      <p:sp>
        <p:nvSpPr>
          <p:cNvPr id="333827" name="TextBox 9"/>
          <p:cNvSpPr txBox="1">
            <a:spLocks noChangeArrowheads="1"/>
          </p:cNvSpPr>
          <p:nvPr/>
        </p:nvSpPr>
        <p:spPr bwMode="auto">
          <a:xfrm>
            <a:off x="0" y="0"/>
            <a:ext cx="5257800" cy="670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400" b="1">
                <a:solidFill>
                  <a:schemeClr val="tx2"/>
                </a:solidFill>
              </a:rPr>
              <a:t>111</a:t>
            </a:r>
            <a:r>
              <a:rPr lang="en-US" altLang="en-US" sz="4400" b="1" baseline="30000">
                <a:solidFill>
                  <a:schemeClr val="tx2"/>
                </a:solidFill>
              </a:rPr>
              <a:t>th</a:t>
            </a:r>
            <a:r>
              <a:rPr lang="en-US" altLang="en-US" sz="4400" b="1">
                <a:solidFill>
                  <a:schemeClr val="tx2"/>
                </a:solidFill>
              </a:rPr>
              <a:t> Congress</a:t>
            </a:r>
            <a:br>
              <a:rPr lang="en-US" altLang="en-US" sz="4400" b="1">
                <a:solidFill>
                  <a:schemeClr val="tx2"/>
                </a:solidFill>
              </a:rPr>
            </a:br>
            <a:r>
              <a:rPr lang="en-US" altLang="en-US" sz="4400" b="1">
                <a:solidFill>
                  <a:schemeClr val="tx2"/>
                </a:solidFill>
              </a:rPr>
              <a:t>United States Senate</a:t>
            </a:r>
          </a:p>
          <a:p>
            <a:pPr algn="ctr" eaLnBrk="1" hangingPunct="1">
              <a:spcBef>
                <a:spcPct val="0"/>
              </a:spcBef>
              <a:buFontTx/>
              <a:buNone/>
            </a:pPr>
            <a:r>
              <a:rPr lang="en-US" altLang="en-US" sz="4400" b="1">
                <a:solidFill>
                  <a:schemeClr val="tx2"/>
                </a:solidFill>
              </a:rPr>
              <a:t>Committees</a:t>
            </a:r>
          </a:p>
          <a:p>
            <a:pPr algn="ctr" eaLnBrk="1" hangingPunct="1">
              <a:spcBef>
                <a:spcPct val="0"/>
              </a:spcBef>
              <a:buFontTx/>
              <a:buNone/>
            </a:pPr>
            <a:endParaRPr lang="en-US" altLang="en-US" sz="1600" i="1"/>
          </a:p>
          <a:p>
            <a:pPr algn="ctr" eaLnBrk="1" hangingPunct="1">
              <a:spcBef>
                <a:spcPct val="0"/>
              </a:spcBef>
              <a:buFontTx/>
              <a:buNone/>
            </a:pPr>
            <a:endParaRPr lang="en-US" altLang="en-US" sz="1600" i="1"/>
          </a:p>
          <a:p>
            <a:pPr algn="ctr" eaLnBrk="1" hangingPunct="1">
              <a:spcBef>
                <a:spcPct val="0"/>
              </a:spcBef>
              <a:buFontTx/>
              <a:buNone/>
            </a:pPr>
            <a:endParaRPr lang="en-US" altLang="en-US" sz="1600" i="1"/>
          </a:p>
          <a:p>
            <a:pPr algn="ctr" eaLnBrk="1" hangingPunct="1">
              <a:spcBef>
                <a:spcPct val="0"/>
              </a:spcBef>
              <a:buFontTx/>
              <a:buNone/>
            </a:pPr>
            <a:r>
              <a:rPr lang="en-US" altLang="en-US" sz="2400" i="1"/>
              <a:t>". . .</a:t>
            </a:r>
            <a:r>
              <a:rPr lang="en-US" altLang="en-US" sz="2400" b="1"/>
              <a:t>it is not far from the truth to say that Congress in session is Congress on public exhibition, whilst Congress in its committee rooms is Congress at work</a:t>
            </a:r>
            <a:r>
              <a:rPr lang="en-US" altLang="en-US" sz="2400" i="1"/>
              <a:t>"</a:t>
            </a:r>
            <a:r>
              <a:rPr lang="en-US" altLang="en-US" sz="2400"/>
              <a:t>--Woodrow Wilson</a:t>
            </a:r>
          </a:p>
          <a:p>
            <a:pPr algn="ctr" eaLnBrk="1" hangingPunct="1">
              <a:spcBef>
                <a:spcPct val="0"/>
              </a:spcBef>
              <a:buFontTx/>
              <a:buNone/>
            </a:pPr>
            <a:endParaRPr lang="en-US" altLang="en-US" sz="2400"/>
          </a:p>
          <a:p>
            <a:pPr algn="ctr" eaLnBrk="1" hangingPunct="1">
              <a:spcBef>
                <a:spcPct val="0"/>
              </a:spcBef>
              <a:buFontTx/>
              <a:buNone/>
            </a:pPr>
            <a:r>
              <a:rPr lang="en-US" altLang="en-US" sz="2400"/>
              <a:t>The committee is ``</a:t>
            </a:r>
            <a:r>
              <a:rPr lang="en-US" altLang="en-US" sz="2400" b="1"/>
              <a:t>the eye, the ear, the hand, and very often the brain</a:t>
            </a:r>
            <a:r>
              <a:rPr lang="en-US" altLang="en-US" sz="2400"/>
              <a:t>'' of Congress--Speaker Reed</a:t>
            </a:r>
          </a:p>
          <a:p>
            <a:pPr algn="ctr" eaLnBrk="1" hangingPunct="1">
              <a:spcBef>
                <a:spcPct val="0"/>
              </a:spcBef>
              <a:buFontTx/>
              <a:buNone/>
            </a:pPr>
            <a:endParaRPr lang="en-US" altLang="en-US" sz="1600" b="1"/>
          </a:p>
          <a:p>
            <a:pPr eaLnBrk="1" hangingPunct="1">
              <a:spcBef>
                <a:spcPct val="0"/>
              </a:spcBef>
              <a:buFontTx/>
              <a:buNone/>
            </a:pPr>
            <a:endParaRPr lang="en-US" altLang="en-US" sz="1800"/>
          </a:p>
        </p:txBody>
      </p:sp>
    </p:spTree>
  </p:cSld>
  <p:clrMapOvr>
    <a:masterClrMapping/>
  </p:clrMapOvr>
  <p:transition/>
  <p:timing>
    <p:tnLst>
      <p:par>
        <p:cTn id="1" dur="indefinite" restart="never" nodeType="tmRoot"/>
      </p:par>
    </p:tn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Title 1"/>
          <p:cNvSpPr>
            <a:spLocks noGrp="1"/>
          </p:cNvSpPr>
          <p:nvPr>
            <p:ph type="title"/>
          </p:nvPr>
        </p:nvSpPr>
        <p:spPr>
          <a:xfrm>
            <a:off x="0" y="0"/>
            <a:ext cx="4419600" cy="3962400"/>
          </a:xfrm>
        </p:spPr>
        <p:txBody>
          <a:bodyPr/>
          <a:lstStyle/>
          <a:p>
            <a:r>
              <a:rPr lang="en-US" altLang="en-US" sz="1800" smtClean="0"/>
              <a:t/>
            </a:r>
            <a:br>
              <a:rPr lang="en-US" altLang="en-US" sz="1800" smtClean="0"/>
            </a:br>
            <a:r>
              <a:rPr lang="en-US" altLang="en-US" i="1" smtClean="0"/>
              <a:t> </a:t>
            </a:r>
            <a:r>
              <a:rPr lang="en-US" altLang="en-US" sz="4000" smtClean="0"/>
              <a:t>111</a:t>
            </a:r>
            <a:r>
              <a:rPr lang="en-US" altLang="en-US" sz="4000" baseline="30000" smtClean="0"/>
              <a:t>th</a:t>
            </a:r>
            <a:r>
              <a:rPr lang="en-US" altLang="en-US" sz="4000" smtClean="0"/>
              <a:t> Congress United States Senate</a:t>
            </a:r>
            <a:br>
              <a:rPr lang="en-US" altLang="en-US" sz="4000" smtClean="0"/>
            </a:br>
            <a:r>
              <a:rPr lang="en-US" altLang="en-US" sz="4000" smtClean="0"/>
              <a:t>[Jewish Members of]</a:t>
            </a:r>
            <a:r>
              <a:rPr lang="en-US" altLang="en-US" sz="4000" b="1" smtClean="0"/>
              <a:t/>
            </a:r>
            <a:br>
              <a:rPr lang="en-US" altLang="en-US" sz="4000" b="1" smtClean="0"/>
            </a:br>
            <a:r>
              <a:rPr lang="en-US" altLang="en-US" sz="4000" b="1" smtClean="0"/>
              <a:t>Armed Services Committee</a:t>
            </a:r>
          </a:p>
        </p:txBody>
      </p:sp>
      <p:sp>
        <p:nvSpPr>
          <p:cNvPr id="334851" name="Rectangle 4"/>
          <p:cNvSpPr>
            <a:spLocks noChangeArrowheads="1"/>
          </p:cNvSpPr>
          <p:nvPr/>
        </p:nvSpPr>
        <p:spPr bwMode="auto">
          <a:xfrm>
            <a:off x="0" y="4343400"/>
            <a:ext cx="4724400"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400" b="1">
                <a:solidFill>
                  <a:schemeClr val="tx2"/>
                </a:solidFill>
              </a:rPr>
              <a:t>Carl Levin </a:t>
            </a:r>
            <a:r>
              <a:rPr lang="en-US" altLang="en-US" sz="3400" b="1"/>
              <a:t>(Michigan)</a:t>
            </a:r>
          </a:p>
          <a:p>
            <a:pPr eaLnBrk="1" hangingPunct="1">
              <a:spcBef>
                <a:spcPct val="0"/>
              </a:spcBef>
              <a:buFontTx/>
              <a:buNone/>
            </a:pPr>
            <a:r>
              <a:rPr lang="en-US" altLang="en-US" sz="3400" b="1" i="1"/>
              <a:t>Chairman</a:t>
            </a:r>
            <a:endParaRPr lang="en-US" altLang="en-US" sz="3400"/>
          </a:p>
        </p:txBody>
      </p:sp>
      <p:sp>
        <p:nvSpPr>
          <p:cNvPr id="334852" name="Rectangle 7"/>
          <p:cNvSpPr>
            <a:spLocks noChangeArrowheads="1"/>
          </p:cNvSpPr>
          <p:nvPr/>
        </p:nvSpPr>
        <p:spPr bwMode="auto">
          <a:xfrm>
            <a:off x="0" y="5657850"/>
            <a:ext cx="5257800"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400" b="1">
                <a:solidFill>
                  <a:schemeClr val="tx2"/>
                </a:solidFill>
              </a:rPr>
              <a:t>Joseph I. Lieberman </a:t>
            </a:r>
            <a:r>
              <a:rPr lang="en-US" altLang="en-US" sz="3400" b="1"/>
              <a:t>(Connecticut)</a:t>
            </a:r>
            <a:endParaRPr lang="en-US" altLang="en-US" sz="3400"/>
          </a:p>
        </p:txBody>
      </p:sp>
      <p:sp>
        <p:nvSpPr>
          <p:cNvPr id="334853" name="TextBox 64"/>
          <p:cNvSpPr txBox="1">
            <a:spLocks noChangeArrowheads="1"/>
          </p:cNvSpPr>
          <p:nvPr/>
        </p:nvSpPr>
        <p:spPr bwMode="auto">
          <a:xfrm>
            <a:off x="6553200" y="0"/>
            <a:ext cx="25908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 b="1" dirty="0">
                <a:solidFill>
                  <a:schemeClr val="tx2"/>
                </a:solidFill>
              </a:rPr>
              <a:t>[All] Members of the Committee</a:t>
            </a:r>
            <a:r>
              <a:rPr lang="en-US" altLang="en-US" sz="100" b="1" u="sng" dirty="0"/>
              <a:t> </a:t>
            </a:r>
          </a:p>
          <a:p>
            <a:pPr eaLnBrk="1" hangingPunct="1">
              <a:spcBef>
                <a:spcPct val="0"/>
              </a:spcBef>
              <a:buFontTx/>
              <a:buNone/>
            </a:pPr>
            <a:endParaRPr lang="en-US" altLang="en-US" sz="100" b="1" u="sng" dirty="0"/>
          </a:p>
          <a:p>
            <a:pPr eaLnBrk="1" hangingPunct="1">
              <a:spcBef>
                <a:spcPct val="0"/>
              </a:spcBef>
              <a:buFontTx/>
              <a:buNone/>
            </a:pPr>
            <a:r>
              <a:rPr lang="en-US" altLang="en-US" sz="100" b="1" u="sng" dirty="0"/>
              <a:t>DEMOCRATS</a:t>
            </a:r>
            <a:r>
              <a:rPr lang="en-US" altLang="en-US" sz="100" b="1" dirty="0"/>
              <a:t> </a:t>
            </a:r>
          </a:p>
          <a:p>
            <a:pPr eaLnBrk="1" hangingPunct="1">
              <a:spcBef>
                <a:spcPct val="0"/>
              </a:spcBef>
              <a:buFontTx/>
              <a:buNone/>
            </a:pPr>
            <a:r>
              <a:rPr lang="en-US" altLang="en-US" sz="100" b="1" dirty="0">
                <a:hlinkClick r:id="rId2"/>
              </a:rPr>
              <a:t>Carl Levin (Michigan)</a:t>
            </a:r>
            <a:r>
              <a:rPr lang="en-US" altLang="en-US" sz="100" b="1" dirty="0"/>
              <a:t/>
            </a:r>
            <a:br>
              <a:rPr lang="en-US" altLang="en-US" sz="100" b="1" dirty="0"/>
            </a:br>
            <a:r>
              <a:rPr lang="en-US" altLang="en-US" sz="100" b="1" i="1" dirty="0"/>
              <a:t>Chairman</a:t>
            </a:r>
            <a:r>
              <a:rPr lang="en-US" altLang="en-US" sz="100" b="1" dirty="0"/>
              <a:t> </a:t>
            </a:r>
          </a:p>
          <a:p>
            <a:pPr eaLnBrk="1" hangingPunct="1">
              <a:spcBef>
                <a:spcPct val="0"/>
              </a:spcBef>
              <a:buFontTx/>
              <a:buNone/>
            </a:pPr>
            <a:r>
              <a:rPr lang="en-US" altLang="en-US" sz="100" b="1" dirty="0">
                <a:hlinkClick r:id="rId3"/>
              </a:rPr>
              <a:t>Edward M. Kennedy (Massachusetts)</a:t>
            </a:r>
            <a:r>
              <a:rPr lang="en-US" altLang="en-US" sz="100" b="1" dirty="0"/>
              <a:t/>
            </a:r>
            <a:br>
              <a:rPr lang="en-US" altLang="en-US" sz="100" b="1" dirty="0"/>
            </a:br>
            <a:r>
              <a:rPr lang="en-US" altLang="en-US" sz="100" b="1" dirty="0">
                <a:hlinkClick r:id="rId4"/>
              </a:rPr>
              <a:t>Robert C. Byrd (West Virginia)</a:t>
            </a:r>
            <a:r>
              <a:rPr lang="en-US" altLang="en-US" sz="100" b="1" dirty="0"/>
              <a:t/>
            </a:r>
            <a:br>
              <a:rPr lang="en-US" altLang="en-US" sz="100" b="1" dirty="0"/>
            </a:br>
            <a:r>
              <a:rPr lang="en-US" altLang="en-US" sz="100" b="1" dirty="0">
                <a:hlinkClick r:id="rId5"/>
              </a:rPr>
              <a:t>Joseph I. Lieberman (Connecticut)</a:t>
            </a:r>
            <a:r>
              <a:rPr lang="en-US" altLang="en-US" sz="100" b="1" dirty="0"/>
              <a:t/>
            </a:r>
            <a:br>
              <a:rPr lang="en-US" altLang="en-US" sz="100" b="1" dirty="0"/>
            </a:br>
            <a:r>
              <a:rPr lang="en-US" altLang="en-US" sz="100" b="1" dirty="0">
                <a:hlinkClick r:id="rId6"/>
              </a:rPr>
              <a:t>Jack Reed (Rhode Island)</a:t>
            </a:r>
            <a:r>
              <a:rPr lang="en-US" altLang="en-US" sz="100" b="1" dirty="0"/>
              <a:t/>
            </a:r>
            <a:br>
              <a:rPr lang="en-US" altLang="en-US" sz="100" b="1" dirty="0"/>
            </a:br>
            <a:r>
              <a:rPr lang="en-US" altLang="en-US" sz="100" b="1" dirty="0">
                <a:hlinkClick r:id="rId7"/>
              </a:rPr>
              <a:t>Daniel K. Akaka (Hawaii)</a:t>
            </a:r>
            <a:r>
              <a:rPr lang="en-US" altLang="en-US" sz="100" b="1" dirty="0"/>
              <a:t/>
            </a:r>
            <a:br>
              <a:rPr lang="en-US" altLang="en-US" sz="100" b="1" dirty="0"/>
            </a:br>
            <a:r>
              <a:rPr lang="en-US" altLang="en-US" sz="100" b="1" dirty="0">
                <a:hlinkClick r:id="rId8"/>
              </a:rPr>
              <a:t>Bill Nelson (Florida)</a:t>
            </a:r>
            <a:r>
              <a:rPr lang="en-US" altLang="en-US" sz="100" b="1" dirty="0"/>
              <a:t/>
            </a:r>
            <a:br>
              <a:rPr lang="en-US" altLang="en-US" sz="100" b="1" dirty="0"/>
            </a:br>
            <a:r>
              <a:rPr lang="en-US" altLang="en-US" sz="100" b="1" dirty="0">
                <a:hlinkClick r:id="rId9"/>
              </a:rPr>
              <a:t>Ben Nelson (Nebraska)</a:t>
            </a:r>
            <a:r>
              <a:rPr lang="en-US" altLang="en-US" sz="100" b="1" dirty="0"/>
              <a:t/>
            </a:r>
            <a:br>
              <a:rPr lang="en-US" altLang="en-US" sz="100" b="1" dirty="0"/>
            </a:br>
            <a:r>
              <a:rPr lang="en-US" altLang="en-US" sz="100" b="1" dirty="0">
                <a:hlinkClick r:id="rId10"/>
              </a:rPr>
              <a:t>Evan Bayh (Indiana)</a:t>
            </a:r>
            <a:r>
              <a:rPr lang="en-US" altLang="en-US" sz="100" b="1" dirty="0"/>
              <a:t/>
            </a:r>
            <a:br>
              <a:rPr lang="en-US" altLang="en-US" sz="100" b="1" dirty="0"/>
            </a:br>
            <a:r>
              <a:rPr lang="en-US" altLang="en-US" sz="100" b="1" dirty="0">
                <a:hlinkClick r:id="rId11"/>
              </a:rPr>
              <a:t>Jim Webb (Virginia)</a:t>
            </a:r>
            <a:r>
              <a:rPr lang="en-US" altLang="en-US" sz="100" b="1" dirty="0"/>
              <a:t/>
            </a:r>
            <a:br>
              <a:rPr lang="en-US" altLang="en-US" sz="100" b="1" dirty="0"/>
            </a:br>
            <a:r>
              <a:rPr lang="en-US" altLang="en-US" sz="100" b="1" dirty="0">
                <a:hlinkClick r:id="rId12"/>
              </a:rPr>
              <a:t>Claire </a:t>
            </a:r>
            <a:r>
              <a:rPr lang="en-US" altLang="en-US" sz="100" b="1" dirty="0" err="1">
                <a:hlinkClick r:id="rId12"/>
              </a:rPr>
              <a:t>McCaskill</a:t>
            </a:r>
            <a:r>
              <a:rPr lang="en-US" altLang="en-US" sz="100" b="1" dirty="0">
                <a:hlinkClick r:id="rId12"/>
              </a:rPr>
              <a:t> (Missouri)</a:t>
            </a:r>
            <a:r>
              <a:rPr lang="en-US" altLang="en-US" sz="100" b="1" dirty="0"/>
              <a:t/>
            </a:r>
            <a:br>
              <a:rPr lang="en-US" altLang="en-US" sz="100" b="1" dirty="0"/>
            </a:br>
            <a:r>
              <a:rPr lang="en-US" altLang="en-US" sz="100" b="1" dirty="0">
                <a:hlinkClick r:id="rId13"/>
              </a:rPr>
              <a:t>Mark Udall (Colorado)</a:t>
            </a:r>
            <a:r>
              <a:rPr lang="en-US" altLang="en-US" sz="100" b="1" dirty="0"/>
              <a:t/>
            </a:r>
            <a:br>
              <a:rPr lang="en-US" altLang="en-US" sz="100" b="1" dirty="0"/>
            </a:br>
            <a:r>
              <a:rPr lang="en-US" altLang="en-US" sz="100" b="1" dirty="0">
                <a:hlinkClick r:id="rId14"/>
              </a:rPr>
              <a:t>Kay R. Hagan (North Carolina)</a:t>
            </a:r>
            <a:r>
              <a:rPr lang="en-US" altLang="en-US" sz="100" b="1" dirty="0"/>
              <a:t/>
            </a:r>
            <a:br>
              <a:rPr lang="en-US" altLang="en-US" sz="100" b="1" dirty="0"/>
            </a:br>
            <a:r>
              <a:rPr lang="en-US" altLang="en-US" sz="100" b="1" dirty="0">
                <a:hlinkClick r:id="rId15"/>
              </a:rPr>
              <a:t>Mark </a:t>
            </a:r>
            <a:r>
              <a:rPr lang="en-US" altLang="en-US" sz="100" b="1" dirty="0" err="1">
                <a:hlinkClick r:id="rId15"/>
              </a:rPr>
              <a:t>Begich</a:t>
            </a:r>
            <a:r>
              <a:rPr lang="en-US" altLang="en-US" sz="100" b="1" dirty="0">
                <a:hlinkClick r:id="rId15"/>
              </a:rPr>
              <a:t> (Alaska)</a:t>
            </a:r>
            <a:r>
              <a:rPr lang="en-US" altLang="en-US" sz="100" b="1" dirty="0"/>
              <a:t/>
            </a:r>
            <a:br>
              <a:rPr lang="en-US" altLang="en-US" sz="100" b="1" dirty="0"/>
            </a:br>
            <a:r>
              <a:rPr lang="en-US" altLang="en-US" sz="100" b="1" dirty="0">
                <a:hlinkClick r:id="rId16"/>
              </a:rPr>
              <a:t>Roland W. Burris (Illinois)</a:t>
            </a:r>
            <a:r>
              <a:rPr lang="en-US" altLang="en-US" sz="100" b="1" dirty="0"/>
              <a:t/>
            </a:r>
            <a:br>
              <a:rPr lang="en-US" altLang="en-US" sz="100" b="1" dirty="0"/>
            </a:br>
            <a:endParaRPr lang="en-US" altLang="en-US" sz="100" b="1" dirty="0"/>
          </a:p>
          <a:p>
            <a:pPr eaLnBrk="1" hangingPunct="1">
              <a:spcBef>
                <a:spcPct val="0"/>
              </a:spcBef>
              <a:buFontTx/>
              <a:buNone/>
            </a:pPr>
            <a:r>
              <a:rPr lang="en-US" altLang="en-US" sz="100" b="1" u="sng" dirty="0"/>
              <a:t>REPUBLICANS</a:t>
            </a:r>
            <a:r>
              <a:rPr lang="en-US" altLang="en-US" sz="100" b="1" dirty="0"/>
              <a:t> </a:t>
            </a:r>
          </a:p>
          <a:p>
            <a:pPr eaLnBrk="1" hangingPunct="1">
              <a:spcBef>
                <a:spcPct val="0"/>
              </a:spcBef>
              <a:buFontTx/>
              <a:buNone/>
            </a:pPr>
            <a:r>
              <a:rPr lang="en-US" altLang="en-US" sz="100" b="1" dirty="0">
                <a:hlinkClick r:id="rId17"/>
              </a:rPr>
              <a:t>John McCain (Arizona)</a:t>
            </a:r>
            <a:r>
              <a:rPr lang="en-US" altLang="en-US" sz="100" b="1" dirty="0"/>
              <a:t/>
            </a:r>
            <a:br>
              <a:rPr lang="en-US" altLang="en-US" sz="100" b="1" dirty="0"/>
            </a:br>
            <a:r>
              <a:rPr lang="en-US" altLang="en-US" sz="100" b="1" i="1" dirty="0"/>
              <a:t>Ranking Member</a:t>
            </a:r>
            <a:r>
              <a:rPr lang="en-US" altLang="en-US" sz="100" b="1" dirty="0"/>
              <a:t> </a:t>
            </a:r>
          </a:p>
          <a:p>
            <a:pPr eaLnBrk="1" hangingPunct="1">
              <a:spcBef>
                <a:spcPct val="0"/>
              </a:spcBef>
              <a:buFontTx/>
              <a:buNone/>
            </a:pPr>
            <a:r>
              <a:rPr lang="en-US" altLang="en-US" sz="100" b="1" dirty="0">
                <a:hlinkClick r:id="rId18"/>
              </a:rPr>
              <a:t>James M. Inhofe (Oklahoma)</a:t>
            </a:r>
            <a:r>
              <a:rPr lang="en-US" altLang="en-US" sz="100" b="1" dirty="0"/>
              <a:t/>
            </a:r>
            <a:br>
              <a:rPr lang="en-US" altLang="en-US" sz="100" b="1" dirty="0"/>
            </a:br>
            <a:r>
              <a:rPr lang="en-US" altLang="en-US" sz="100" b="1" dirty="0">
                <a:hlinkClick r:id="rId19"/>
              </a:rPr>
              <a:t>Jeff Sessions (Alabama)</a:t>
            </a:r>
            <a:r>
              <a:rPr lang="en-US" altLang="en-US" sz="100" b="1" dirty="0"/>
              <a:t/>
            </a:r>
            <a:br>
              <a:rPr lang="en-US" altLang="en-US" sz="100" b="1" dirty="0"/>
            </a:br>
            <a:r>
              <a:rPr lang="en-US" altLang="en-US" sz="100" b="1" dirty="0">
                <a:hlinkClick r:id="rId20"/>
              </a:rPr>
              <a:t>Saxby Chambliss (Georgia)</a:t>
            </a:r>
            <a:r>
              <a:rPr lang="en-US" altLang="en-US" sz="100" b="1" dirty="0"/>
              <a:t/>
            </a:r>
            <a:br>
              <a:rPr lang="en-US" altLang="en-US" sz="100" b="1" dirty="0"/>
            </a:br>
            <a:r>
              <a:rPr lang="en-US" altLang="en-US" sz="100" b="1" dirty="0">
                <a:hlinkClick r:id="rId21"/>
              </a:rPr>
              <a:t>Lindsey Graham (South Carolina)</a:t>
            </a:r>
            <a:r>
              <a:rPr lang="en-US" altLang="en-US" sz="100" b="1" dirty="0"/>
              <a:t/>
            </a:r>
            <a:br>
              <a:rPr lang="en-US" altLang="en-US" sz="100" b="1" dirty="0"/>
            </a:br>
            <a:r>
              <a:rPr lang="en-US" altLang="en-US" sz="100" b="1" dirty="0">
                <a:hlinkClick r:id="rId22"/>
              </a:rPr>
              <a:t>John Thune (South Dakota)</a:t>
            </a:r>
            <a:r>
              <a:rPr lang="en-US" altLang="en-US" sz="100" b="1" dirty="0"/>
              <a:t/>
            </a:r>
            <a:br>
              <a:rPr lang="en-US" altLang="en-US" sz="100" b="1" dirty="0"/>
            </a:br>
            <a:r>
              <a:rPr lang="en-US" altLang="en-US" sz="100" b="1" dirty="0">
                <a:hlinkClick r:id="rId23"/>
              </a:rPr>
              <a:t>Mel Martinez (Florida)</a:t>
            </a:r>
            <a:r>
              <a:rPr lang="en-US" altLang="en-US" sz="100" b="1" dirty="0"/>
              <a:t/>
            </a:r>
            <a:br>
              <a:rPr lang="en-US" altLang="en-US" sz="100" b="1" dirty="0"/>
            </a:br>
            <a:r>
              <a:rPr lang="en-US" altLang="en-US" sz="100" b="1" dirty="0">
                <a:hlinkClick r:id="rId24"/>
              </a:rPr>
              <a:t>Roger F. Wicker (Mississippi)</a:t>
            </a:r>
            <a:r>
              <a:rPr lang="en-US" altLang="en-US" sz="100" b="1" dirty="0"/>
              <a:t/>
            </a:r>
            <a:br>
              <a:rPr lang="en-US" altLang="en-US" sz="100" b="1" dirty="0"/>
            </a:br>
            <a:r>
              <a:rPr lang="en-US" altLang="en-US" sz="100" b="1" dirty="0">
                <a:hlinkClick r:id="rId25"/>
              </a:rPr>
              <a:t>Richard Burr (North Carolina)</a:t>
            </a:r>
            <a:r>
              <a:rPr lang="en-US" altLang="en-US" sz="100" b="1" dirty="0"/>
              <a:t/>
            </a:r>
            <a:br>
              <a:rPr lang="en-US" altLang="en-US" sz="100" b="1" dirty="0"/>
            </a:br>
            <a:r>
              <a:rPr lang="en-US" altLang="en-US" sz="100" b="1" dirty="0">
                <a:hlinkClick r:id="rId26"/>
              </a:rPr>
              <a:t>David Vitter (Louisiana)</a:t>
            </a:r>
            <a:r>
              <a:rPr lang="en-US" altLang="en-US" sz="100" b="1" dirty="0"/>
              <a:t/>
            </a:r>
            <a:br>
              <a:rPr lang="en-US" altLang="en-US" sz="100" b="1" dirty="0"/>
            </a:br>
            <a:r>
              <a:rPr lang="en-US" altLang="en-US" sz="100" b="1" dirty="0">
                <a:hlinkClick r:id="rId27"/>
              </a:rPr>
              <a:t>Susan M. Collins (Maine</a:t>
            </a:r>
            <a:endParaRPr lang="en-US" altLang="en-US" sz="100" b="1" dirty="0"/>
          </a:p>
        </p:txBody>
      </p:sp>
      <p:sp>
        <p:nvSpPr>
          <p:cNvPr id="334854" name="TextBox 5"/>
          <p:cNvSpPr txBox="1">
            <a:spLocks noChangeArrowheads="1"/>
          </p:cNvSpPr>
          <p:nvPr/>
        </p:nvSpPr>
        <p:spPr bwMode="auto">
          <a:xfrm>
            <a:off x="4419600" y="0"/>
            <a:ext cx="21336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a:solidFill>
                  <a:schemeClr val="tx2"/>
                </a:solidFill>
              </a:rPr>
              <a:t>Watch:</a:t>
            </a:r>
          </a:p>
        </p:txBody>
      </p:sp>
      <p:cxnSp>
        <p:nvCxnSpPr>
          <p:cNvPr id="334855" name="Straight Connector 7"/>
          <p:cNvCxnSpPr>
            <a:cxnSpLocks noChangeShapeType="1"/>
          </p:cNvCxnSpPr>
          <p:nvPr/>
        </p:nvCxnSpPr>
        <p:spPr bwMode="auto">
          <a:xfrm rot="5400000">
            <a:off x="990600" y="3429000"/>
            <a:ext cx="685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4856" name="Straight Connector 11"/>
          <p:cNvCxnSpPr>
            <a:cxnSpLocks noChangeShapeType="1"/>
          </p:cNvCxnSpPr>
          <p:nvPr/>
        </p:nvCxnSpPr>
        <p:spPr bwMode="auto">
          <a:xfrm rot="10800000">
            <a:off x="4419600" y="0"/>
            <a:ext cx="2133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4857" name="Straight Connector 21"/>
          <p:cNvCxnSpPr>
            <a:cxnSpLocks noChangeShapeType="1"/>
          </p:cNvCxnSpPr>
          <p:nvPr/>
        </p:nvCxnSpPr>
        <p:spPr bwMode="auto">
          <a:xfrm>
            <a:off x="4419600" y="6858000"/>
            <a:ext cx="2133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34858" name="TextBox 1"/>
          <p:cNvSpPr txBox="1">
            <a:spLocks noChangeArrowheads="1"/>
          </p:cNvSpPr>
          <p:nvPr/>
        </p:nvSpPr>
        <p:spPr bwMode="auto">
          <a:xfrm>
            <a:off x="4419600" y="766763"/>
            <a:ext cx="4724400" cy="600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err="1">
                <a:solidFill>
                  <a:schemeClr val="tx2"/>
                </a:solidFill>
              </a:rPr>
              <a:t>Fmr</a:t>
            </a:r>
            <a:r>
              <a:rPr lang="en-US" altLang="en-US" sz="1600" b="1" dirty="0">
                <a:solidFill>
                  <a:schemeClr val="tx2"/>
                </a:solidFill>
              </a:rPr>
              <a:t>. Sen. Hagel Testifies at Senate Confirmation Washington, DC, Thursday, January 31, 2013</a:t>
            </a:r>
          </a:p>
          <a:p>
            <a:pPr eaLnBrk="1" hangingPunct="1">
              <a:spcBef>
                <a:spcPct val="0"/>
              </a:spcBef>
              <a:buFontTx/>
              <a:buNone/>
            </a:pPr>
            <a:endParaRPr lang="en-US" altLang="en-US" sz="1600" dirty="0"/>
          </a:p>
          <a:p>
            <a:pPr eaLnBrk="1" hangingPunct="1">
              <a:spcBef>
                <a:spcPct val="0"/>
              </a:spcBef>
              <a:buFontTx/>
              <a:buNone/>
            </a:pPr>
            <a:r>
              <a:rPr lang="en-US" altLang="en-US" sz="1600" dirty="0"/>
              <a:t>Hearing--Confirmation Hearing: US Senator Lindsey Graham [</a:t>
            </a:r>
            <a:r>
              <a:rPr lang="en-US" altLang="en-US" sz="1600" b="1" dirty="0">
                <a:solidFill>
                  <a:schemeClr val="tx2"/>
                </a:solidFill>
              </a:rPr>
              <a:t>38th </a:t>
            </a:r>
            <a:r>
              <a:rPr lang="en-US" altLang="en-US" sz="1600" b="1" dirty="0" err="1">
                <a:solidFill>
                  <a:schemeClr val="tx2"/>
                </a:solidFill>
              </a:rPr>
              <a:t>mn</a:t>
            </a:r>
            <a:r>
              <a:rPr lang="en-US" altLang="en-US" sz="1600" b="1" dirty="0">
                <a:solidFill>
                  <a:schemeClr val="tx2"/>
                </a:solidFill>
              </a:rPr>
              <a:t> to 51st </a:t>
            </a:r>
            <a:r>
              <a:rPr lang="en-US" altLang="en-US" sz="1600" b="1" dirty="0" err="1">
                <a:solidFill>
                  <a:schemeClr val="tx2"/>
                </a:solidFill>
              </a:rPr>
              <a:t>mn</a:t>
            </a:r>
            <a:r>
              <a:rPr lang="en-US" altLang="en-US" sz="1600" dirty="0"/>
              <a:t>]:  </a:t>
            </a:r>
          </a:p>
          <a:p>
            <a:pPr eaLnBrk="1" hangingPunct="1">
              <a:spcBef>
                <a:spcPct val="0"/>
              </a:spcBef>
              <a:buFontTx/>
              <a:buNone/>
            </a:pPr>
            <a:r>
              <a:rPr lang="en-US" altLang="en-US" sz="1600" dirty="0">
                <a:hlinkClick r:id="rId28"/>
              </a:rPr>
              <a:t>http://www.c-span.org/Events/Fmr-Sen-Hagel-Testifies-at-Senate-Confirmation-Hearing/10737437704-3/  </a:t>
            </a:r>
            <a:endParaRPr lang="en-US" altLang="en-US" sz="1600" dirty="0"/>
          </a:p>
          <a:p>
            <a:pPr eaLnBrk="1" hangingPunct="1">
              <a:spcBef>
                <a:spcPct val="0"/>
              </a:spcBef>
              <a:buFontTx/>
              <a:buNone/>
            </a:pPr>
            <a:endParaRPr lang="en-US" altLang="en-US" sz="1600" dirty="0"/>
          </a:p>
          <a:p>
            <a:pPr eaLnBrk="1" hangingPunct="1">
              <a:spcBef>
                <a:spcPct val="0"/>
              </a:spcBef>
              <a:buFontTx/>
              <a:buNone/>
            </a:pPr>
            <a:r>
              <a:rPr lang="en-US" altLang="en-US" sz="1600" dirty="0" err="1"/>
              <a:t>Fmr</a:t>
            </a:r>
            <a:r>
              <a:rPr lang="en-US" altLang="en-US" sz="1600" dirty="0"/>
              <a:t>. Sen. Hagel Testifies at Senate Confirmation Hearing--Confirmation Hearing: US Senator Edward "Ted" Cruz [</a:t>
            </a:r>
            <a:r>
              <a:rPr lang="en-US" altLang="en-US" sz="1600" b="1" dirty="0">
                <a:solidFill>
                  <a:schemeClr val="tx2"/>
                </a:solidFill>
              </a:rPr>
              <a:t>1:45th </a:t>
            </a:r>
            <a:r>
              <a:rPr lang="en-US" altLang="en-US" sz="1600" b="1" dirty="0" err="1">
                <a:solidFill>
                  <a:schemeClr val="tx2"/>
                </a:solidFill>
              </a:rPr>
              <a:t>mn</a:t>
            </a:r>
            <a:r>
              <a:rPr lang="en-US" altLang="en-US" sz="1600" b="1" dirty="0">
                <a:solidFill>
                  <a:schemeClr val="tx2"/>
                </a:solidFill>
              </a:rPr>
              <a:t> to 1:55th </a:t>
            </a:r>
            <a:r>
              <a:rPr lang="en-US" altLang="en-US" sz="1600" b="1" dirty="0" err="1">
                <a:solidFill>
                  <a:schemeClr val="tx2"/>
                </a:solidFill>
              </a:rPr>
              <a:t>mn</a:t>
            </a:r>
            <a:r>
              <a:rPr lang="en-US" altLang="en-US" sz="1600" dirty="0"/>
              <a:t>]:    </a:t>
            </a:r>
          </a:p>
          <a:p>
            <a:pPr eaLnBrk="1" hangingPunct="1">
              <a:spcBef>
                <a:spcPct val="0"/>
              </a:spcBef>
              <a:buFontTx/>
              <a:buNone/>
            </a:pPr>
            <a:r>
              <a:rPr lang="en-US" altLang="en-US" sz="1600" dirty="0">
                <a:hlinkClick r:id="rId29"/>
              </a:rPr>
              <a:t>http://www.c-span.org/Events/Fmr-Sen-Hagel-Testifies-at-Senate-Confirmation-Hearing/10737437704-4/</a:t>
            </a:r>
            <a:endParaRPr lang="en-US" altLang="en-US" sz="1600" dirty="0"/>
          </a:p>
          <a:p>
            <a:pPr eaLnBrk="1" hangingPunct="1">
              <a:spcBef>
                <a:spcPct val="0"/>
              </a:spcBef>
              <a:buFontTx/>
              <a:buNone/>
            </a:pPr>
            <a:endParaRPr lang="en-US" altLang="en-US" sz="1600" dirty="0"/>
          </a:p>
          <a:p>
            <a:pPr eaLnBrk="1" hangingPunct="1">
              <a:spcBef>
                <a:spcPct val="0"/>
              </a:spcBef>
              <a:buFontTx/>
              <a:buNone/>
            </a:pPr>
            <a:r>
              <a:rPr lang="en-US" altLang="en-US" sz="1600" b="1" dirty="0">
                <a:solidFill>
                  <a:schemeClr val="tx2"/>
                </a:solidFill>
              </a:rPr>
              <a:t>“Jewish Michigan Senator Carl Levin… heads the Senate's Armed Services Committee, and in that capacity has been influential in defense policy, helping to maintain record levels of defense assistance for Israel.” </a:t>
            </a:r>
            <a:r>
              <a:rPr lang="en-US" altLang="en-US" sz="1600" dirty="0" err="1"/>
              <a:t>Haaretz</a:t>
            </a:r>
            <a:r>
              <a:rPr lang="en-US" altLang="en-US" sz="1600" dirty="0"/>
              <a:t>, March 8, 2013</a:t>
            </a:r>
            <a:endParaRPr lang="en-US" altLang="en-US" sz="1600" b="1" dirty="0"/>
          </a:p>
          <a:p>
            <a:pPr eaLnBrk="1" hangingPunct="1">
              <a:spcBef>
                <a:spcPct val="0"/>
              </a:spcBef>
              <a:buFontTx/>
              <a:buNone/>
            </a:pPr>
            <a:r>
              <a:rPr lang="en-US" altLang="en-US" sz="1600" b="1" dirty="0"/>
              <a:t> </a:t>
            </a:r>
            <a:r>
              <a:rPr lang="en-US" altLang="en-US" sz="1600" b="1" dirty="0">
                <a:hlinkClick r:id="rId30"/>
              </a:rPr>
              <a:t>http://www.haaretz.com/jewish-world/jewish-world-news/jewish-michigan-senator-carl-levin-won-t-seek-re-election-in-2014-1.508080</a:t>
            </a:r>
            <a:endParaRPr lang="en-US" altLang="en-US" sz="1600" dirty="0"/>
          </a:p>
        </p:txBody>
      </p:sp>
      <p:cxnSp>
        <p:nvCxnSpPr>
          <p:cNvPr id="334859" name="Straight Connector 2"/>
          <p:cNvCxnSpPr>
            <a:cxnSpLocks noChangeShapeType="1"/>
          </p:cNvCxnSpPr>
          <p:nvPr/>
        </p:nvCxnSpPr>
        <p:spPr bwMode="auto">
          <a:xfrm>
            <a:off x="4419600" y="4495800"/>
            <a:ext cx="4724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Title 1"/>
          <p:cNvSpPr>
            <a:spLocks noGrp="1"/>
          </p:cNvSpPr>
          <p:nvPr>
            <p:ph type="title"/>
          </p:nvPr>
        </p:nvSpPr>
        <p:spPr>
          <a:xfrm>
            <a:off x="0" y="0"/>
            <a:ext cx="5029200" cy="4876800"/>
          </a:xfrm>
        </p:spPr>
        <p:txBody>
          <a:bodyPr/>
          <a:lstStyle/>
          <a:p>
            <a:r>
              <a:rPr lang="en-US" altLang="en-US" smtClean="0"/>
              <a:t>111</a:t>
            </a:r>
            <a:r>
              <a:rPr lang="en-US" altLang="en-US" baseline="30000" smtClean="0"/>
              <a:t>th</a:t>
            </a:r>
            <a:r>
              <a:rPr lang="en-US" altLang="en-US" smtClean="0"/>
              <a:t> Congress United States Senate </a:t>
            </a:r>
            <a:br>
              <a:rPr lang="en-US" altLang="en-US" smtClean="0"/>
            </a:br>
            <a:r>
              <a:rPr lang="en-US" altLang="en-US" smtClean="0"/>
              <a:t>Armed Services Committee</a:t>
            </a:r>
            <a:r>
              <a:rPr lang="en-US" altLang="en-US" b="1" smtClean="0"/>
              <a:t/>
            </a:r>
            <a:br>
              <a:rPr lang="en-US" altLang="en-US" b="1" smtClean="0"/>
            </a:br>
            <a:r>
              <a:rPr lang="en-US" altLang="en-US" sz="4000" smtClean="0"/>
              <a:t>[Jewish Members of]</a:t>
            </a:r>
            <a:r>
              <a:rPr lang="en-US" altLang="en-US" sz="4000" i="1" smtClean="0"/>
              <a:t> </a:t>
            </a:r>
            <a:r>
              <a:rPr lang="en-US" altLang="en-US" b="1" smtClean="0"/>
              <a:t>SUBCOMMITTEE ON AIRLAND</a:t>
            </a:r>
          </a:p>
        </p:txBody>
      </p:sp>
      <p:sp>
        <p:nvSpPr>
          <p:cNvPr id="335875" name="Rectangle 7"/>
          <p:cNvSpPr>
            <a:spLocks noChangeArrowheads="1"/>
          </p:cNvSpPr>
          <p:nvPr/>
        </p:nvSpPr>
        <p:spPr bwMode="auto">
          <a:xfrm>
            <a:off x="0" y="5103813"/>
            <a:ext cx="52578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Joseph I. Lieberman </a:t>
            </a:r>
            <a:r>
              <a:rPr lang="en-US" altLang="en-US" sz="3600" b="1"/>
              <a:t>(Connecticut)</a:t>
            </a:r>
          </a:p>
          <a:p>
            <a:pPr eaLnBrk="1" hangingPunct="1">
              <a:spcBef>
                <a:spcPct val="0"/>
              </a:spcBef>
              <a:buFontTx/>
              <a:buNone/>
            </a:pPr>
            <a:r>
              <a:rPr lang="en-US" altLang="en-US" sz="3600" b="1"/>
              <a:t>Subcommittee Chairman</a:t>
            </a:r>
            <a:endParaRPr lang="en-US" altLang="en-US" sz="3600"/>
          </a:p>
        </p:txBody>
      </p:sp>
      <p:sp>
        <p:nvSpPr>
          <p:cNvPr id="335876" name="TextBox 64"/>
          <p:cNvSpPr txBox="1">
            <a:spLocks noChangeArrowheads="1"/>
          </p:cNvSpPr>
          <p:nvPr/>
        </p:nvSpPr>
        <p:spPr bwMode="auto">
          <a:xfrm>
            <a:off x="6248400" y="0"/>
            <a:ext cx="2895600" cy="601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a:solidFill>
                  <a:schemeClr val="tx2"/>
                </a:solidFill>
              </a:rPr>
              <a:t>[All] SUBCOMMITTEE MEMBERS ON AIRLAND</a:t>
            </a:r>
            <a:r>
              <a:rPr lang="en-US" altLang="en-US" sz="900" b="1"/>
              <a:t/>
            </a:r>
            <a:br>
              <a:rPr lang="en-US" altLang="en-US" sz="900" b="1"/>
            </a:br>
            <a:endParaRPr lang="en-US" altLang="en-US" sz="900" b="1"/>
          </a:p>
          <a:p>
            <a:pPr eaLnBrk="1" hangingPunct="1">
              <a:spcBef>
                <a:spcPct val="0"/>
              </a:spcBef>
              <a:buFontTx/>
              <a:buNone/>
            </a:pPr>
            <a:r>
              <a:rPr lang="en-US" altLang="en-US" sz="2000"/>
              <a:t>Senator Lieberman</a:t>
            </a:r>
            <a:br>
              <a:rPr lang="en-US" altLang="en-US" sz="2000"/>
            </a:br>
            <a:r>
              <a:rPr lang="en-US" altLang="en-US" sz="2000" i="1"/>
              <a:t>Subcommittee Chairman</a:t>
            </a:r>
            <a:r>
              <a:rPr lang="en-US" altLang="en-US" sz="2000"/>
              <a:t> </a:t>
            </a:r>
          </a:p>
          <a:p>
            <a:pPr eaLnBrk="1" hangingPunct="1">
              <a:spcBef>
                <a:spcPct val="0"/>
              </a:spcBef>
              <a:buFontTx/>
              <a:buNone/>
            </a:pPr>
            <a:endParaRPr lang="en-US" altLang="en-US" sz="2000"/>
          </a:p>
          <a:p>
            <a:pPr eaLnBrk="1" hangingPunct="1">
              <a:spcBef>
                <a:spcPct val="0"/>
              </a:spcBef>
              <a:buFontTx/>
              <a:buNone/>
            </a:pPr>
            <a:r>
              <a:rPr lang="en-US" altLang="en-US" sz="2000"/>
              <a:t>Senator Bayh</a:t>
            </a:r>
            <a:br>
              <a:rPr lang="en-US" altLang="en-US" sz="2000"/>
            </a:br>
            <a:r>
              <a:rPr lang="en-US" altLang="en-US" sz="2000"/>
              <a:t>Senator Webb</a:t>
            </a:r>
            <a:br>
              <a:rPr lang="en-US" altLang="en-US" sz="2000"/>
            </a:br>
            <a:r>
              <a:rPr lang="en-US" altLang="en-US" sz="2000"/>
              <a:t>Senator McCaskill</a:t>
            </a:r>
            <a:br>
              <a:rPr lang="en-US" altLang="en-US" sz="2000"/>
            </a:br>
            <a:r>
              <a:rPr lang="en-US" altLang="en-US" sz="2000"/>
              <a:t>Senator Hagan</a:t>
            </a:r>
            <a:br>
              <a:rPr lang="en-US" altLang="en-US" sz="2000"/>
            </a:br>
            <a:r>
              <a:rPr lang="en-US" altLang="en-US" sz="2000"/>
              <a:t>Senator Begich</a:t>
            </a:r>
            <a:br>
              <a:rPr lang="en-US" altLang="en-US" sz="2000"/>
            </a:br>
            <a:r>
              <a:rPr lang="en-US" altLang="en-US" sz="2000"/>
              <a:t>Senator Burris</a:t>
            </a:r>
            <a:br>
              <a:rPr lang="en-US" altLang="en-US" sz="2000"/>
            </a:br>
            <a:endParaRPr lang="en-US" altLang="en-US" sz="2000"/>
          </a:p>
          <a:p>
            <a:pPr eaLnBrk="1" hangingPunct="1">
              <a:spcBef>
                <a:spcPct val="0"/>
              </a:spcBef>
              <a:buFontTx/>
              <a:buNone/>
            </a:pPr>
            <a:r>
              <a:rPr lang="en-US" altLang="en-US" sz="2000"/>
              <a:t>Senator Thune</a:t>
            </a:r>
            <a:br>
              <a:rPr lang="en-US" altLang="en-US" sz="2000"/>
            </a:br>
            <a:r>
              <a:rPr lang="en-US" altLang="en-US" sz="2000" i="1"/>
              <a:t>Ranking Member</a:t>
            </a:r>
            <a:r>
              <a:rPr lang="en-US" altLang="en-US" sz="2000"/>
              <a:t> </a:t>
            </a:r>
          </a:p>
          <a:p>
            <a:pPr eaLnBrk="1" hangingPunct="1">
              <a:spcBef>
                <a:spcPct val="0"/>
              </a:spcBef>
              <a:buFontTx/>
              <a:buNone/>
            </a:pPr>
            <a:endParaRPr lang="en-US" altLang="en-US" sz="2000"/>
          </a:p>
          <a:p>
            <a:pPr eaLnBrk="1" hangingPunct="1">
              <a:spcBef>
                <a:spcPct val="0"/>
              </a:spcBef>
              <a:buFontTx/>
              <a:buNone/>
            </a:pPr>
            <a:r>
              <a:rPr lang="en-US" altLang="en-US" sz="2000"/>
              <a:t>Senator Inhofe</a:t>
            </a:r>
            <a:br>
              <a:rPr lang="en-US" altLang="en-US" sz="2000"/>
            </a:br>
            <a:r>
              <a:rPr lang="en-US" altLang="en-US" sz="2000"/>
              <a:t>Senator Sessions</a:t>
            </a:r>
            <a:br>
              <a:rPr lang="en-US" altLang="en-US" sz="2000"/>
            </a:br>
            <a:r>
              <a:rPr lang="en-US" altLang="en-US" sz="2000"/>
              <a:t>Senator Chambliss</a:t>
            </a:r>
            <a:br>
              <a:rPr lang="en-US" altLang="en-US" sz="2000"/>
            </a:br>
            <a:r>
              <a:rPr lang="en-US" altLang="en-US" sz="2000"/>
              <a:t>Senator Burr</a:t>
            </a:r>
          </a:p>
        </p:txBody>
      </p:sp>
    </p:spTree>
  </p:cSld>
  <p:clrMapOvr>
    <a:masterClrMapping/>
  </p:clrMapOvr>
  <p:transition/>
  <p:timing>
    <p:tnLst>
      <p:par>
        <p:cTn id="1" dur="indefinite" restart="never" nodeType="tmRoot"/>
      </p:par>
    </p:tn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Title 1"/>
          <p:cNvSpPr>
            <a:spLocks noGrp="1"/>
          </p:cNvSpPr>
          <p:nvPr>
            <p:ph type="title"/>
          </p:nvPr>
        </p:nvSpPr>
        <p:spPr>
          <a:xfrm>
            <a:off x="0" y="0"/>
            <a:ext cx="5486400" cy="4267200"/>
          </a:xfrm>
        </p:spPr>
        <p:txBody>
          <a:bodyPr/>
          <a:lstStyle/>
          <a:p>
            <a:r>
              <a:rPr lang="en-US" altLang="en-US" sz="4800" smtClean="0"/>
              <a:t>111</a:t>
            </a:r>
            <a:r>
              <a:rPr lang="en-US" altLang="en-US" sz="4800" baseline="30000" smtClean="0"/>
              <a:t>th</a:t>
            </a:r>
            <a:r>
              <a:rPr lang="en-US" altLang="en-US" sz="4800" smtClean="0"/>
              <a:t> Congress United States Senate </a:t>
            </a:r>
            <a:r>
              <a:rPr lang="en-US" altLang="en-US" sz="4800" b="1" smtClean="0"/>
              <a:t/>
            </a:r>
            <a:br>
              <a:rPr lang="en-US" altLang="en-US" sz="4800" b="1" smtClean="0"/>
            </a:br>
            <a:r>
              <a:rPr lang="en-US" altLang="en-US" sz="4800" smtClean="0"/>
              <a:t>[Jewish Members of]</a:t>
            </a:r>
            <a:r>
              <a:rPr lang="en-US" altLang="en-US" sz="4800" b="1" smtClean="0"/>
              <a:t/>
            </a:r>
            <a:br>
              <a:rPr lang="en-US" altLang="en-US" sz="4800" b="1" smtClean="0"/>
            </a:br>
            <a:r>
              <a:rPr lang="en-US" altLang="en-US" sz="4800" b="1" smtClean="0"/>
              <a:t>Committee on Rules and Administration</a:t>
            </a:r>
          </a:p>
        </p:txBody>
      </p:sp>
      <p:sp>
        <p:nvSpPr>
          <p:cNvPr id="336899" name="Rectangle 4"/>
          <p:cNvSpPr>
            <a:spLocks noChangeArrowheads="1"/>
          </p:cNvSpPr>
          <p:nvPr/>
        </p:nvSpPr>
        <p:spPr bwMode="auto">
          <a:xfrm>
            <a:off x="0" y="4495800"/>
            <a:ext cx="57912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000" b="1">
                <a:solidFill>
                  <a:schemeClr val="tx2"/>
                </a:solidFill>
              </a:rPr>
              <a:t>Charles E. Schumer</a:t>
            </a:r>
            <a:r>
              <a:rPr lang="en-US" altLang="en-US" sz="4000"/>
              <a:t>, NY</a:t>
            </a:r>
            <a:br>
              <a:rPr lang="en-US" altLang="en-US" sz="4000"/>
            </a:br>
            <a:r>
              <a:rPr lang="en-US" altLang="en-US" sz="4000"/>
              <a:t>Chairman </a:t>
            </a:r>
          </a:p>
          <a:p>
            <a:pPr eaLnBrk="1" hangingPunct="1">
              <a:spcBef>
                <a:spcPct val="0"/>
              </a:spcBef>
              <a:buFontTx/>
              <a:buNone/>
            </a:pPr>
            <a:r>
              <a:rPr lang="en-US" altLang="en-US" sz="4000" b="1">
                <a:solidFill>
                  <a:schemeClr val="tx2"/>
                </a:solidFill>
              </a:rPr>
              <a:t>Dianne Feinstein</a:t>
            </a:r>
            <a:r>
              <a:rPr lang="en-US" altLang="en-US" sz="4000"/>
              <a:t>, CA</a:t>
            </a:r>
          </a:p>
        </p:txBody>
      </p:sp>
      <p:sp>
        <p:nvSpPr>
          <p:cNvPr id="336900" name="TextBox 64"/>
          <p:cNvSpPr txBox="1">
            <a:spLocks noChangeArrowheads="1"/>
          </p:cNvSpPr>
          <p:nvPr/>
        </p:nvSpPr>
        <p:spPr bwMode="auto">
          <a:xfrm>
            <a:off x="6324600" y="0"/>
            <a:ext cx="2819400" cy="644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a:solidFill>
                  <a:schemeClr val="tx2"/>
                </a:solidFill>
              </a:rPr>
              <a:t>[All] Members of the Committee</a:t>
            </a:r>
            <a:r>
              <a:rPr lang="en-US" altLang="en-US" sz="2800" b="1" u="sng"/>
              <a:t> </a:t>
            </a:r>
          </a:p>
          <a:p>
            <a:pPr eaLnBrk="1" hangingPunct="1">
              <a:spcBef>
                <a:spcPct val="0"/>
              </a:spcBef>
              <a:buFontTx/>
              <a:buNone/>
            </a:pPr>
            <a:endParaRPr lang="en-US" altLang="en-US" sz="900" b="1"/>
          </a:p>
          <a:p>
            <a:pPr eaLnBrk="1" hangingPunct="1">
              <a:spcBef>
                <a:spcPct val="0"/>
              </a:spcBef>
              <a:buFontTx/>
              <a:buNone/>
            </a:pPr>
            <a:r>
              <a:rPr lang="en-US" altLang="en-US" sz="1200" b="1"/>
              <a:t>Members</a:t>
            </a:r>
          </a:p>
          <a:p>
            <a:pPr eaLnBrk="1" hangingPunct="1">
              <a:spcBef>
                <a:spcPct val="0"/>
              </a:spcBef>
              <a:buFontTx/>
              <a:buNone/>
            </a:pPr>
            <a:endParaRPr lang="en-US" altLang="en-US" sz="1200">
              <a:hlinkClick r:id="rId2"/>
            </a:endParaRPr>
          </a:p>
          <a:p>
            <a:pPr eaLnBrk="1" hangingPunct="1">
              <a:spcBef>
                <a:spcPct val="0"/>
              </a:spcBef>
              <a:buFontTx/>
              <a:buNone/>
            </a:pPr>
            <a:r>
              <a:rPr lang="en-US" altLang="en-US" sz="1200">
                <a:hlinkClick r:id="rId2"/>
              </a:rPr>
              <a:t>Charles E. Schumer, NY</a:t>
            </a:r>
            <a:br>
              <a:rPr lang="en-US" altLang="en-US" sz="1200">
                <a:hlinkClick r:id="rId2"/>
              </a:rPr>
            </a:br>
            <a:r>
              <a:rPr lang="en-US" altLang="en-US" sz="1200">
                <a:hlinkClick r:id="rId2"/>
              </a:rPr>
              <a:t>Chairman </a:t>
            </a:r>
            <a:endParaRPr lang="en-US" altLang="en-US" sz="1200"/>
          </a:p>
          <a:p>
            <a:pPr eaLnBrk="1" hangingPunct="1">
              <a:spcBef>
                <a:spcPct val="0"/>
              </a:spcBef>
              <a:buFontTx/>
              <a:buNone/>
            </a:pPr>
            <a:r>
              <a:rPr lang="en-US" altLang="en-US" sz="1200">
                <a:hlinkClick r:id="rId3"/>
              </a:rPr>
              <a:t>Robert Bennett, UT</a:t>
            </a:r>
            <a:br>
              <a:rPr lang="en-US" altLang="en-US" sz="1200">
                <a:hlinkClick r:id="rId3"/>
              </a:rPr>
            </a:br>
            <a:r>
              <a:rPr lang="en-US" altLang="en-US" sz="1200">
                <a:hlinkClick r:id="rId3"/>
              </a:rPr>
              <a:t>Ranking Member </a:t>
            </a:r>
            <a:endParaRPr lang="en-US" altLang="en-US" sz="1200"/>
          </a:p>
          <a:p>
            <a:pPr eaLnBrk="1" hangingPunct="1">
              <a:spcBef>
                <a:spcPct val="0"/>
              </a:spcBef>
              <a:buFontTx/>
              <a:buNone/>
            </a:pPr>
            <a:endParaRPr lang="en-US" altLang="en-US" sz="1200" b="1"/>
          </a:p>
          <a:p>
            <a:pPr eaLnBrk="1" hangingPunct="1">
              <a:spcBef>
                <a:spcPct val="0"/>
              </a:spcBef>
              <a:buFontTx/>
              <a:buNone/>
            </a:pPr>
            <a:r>
              <a:rPr lang="en-US" altLang="en-US" sz="1200" b="1"/>
              <a:t>Majority Members</a:t>
            </a:r>
          </a:p>
          <a:p>
            <a:pPr eaLnBrk="1" hangingPunct="1">
              <a:spcBef>
                <a:spcPct val="0"/>
              </a:spcBef>
              <a:buFontTx/>
              <a:buNone/>
            </a:pPr>
            <a:r>
              <a:rPr lang="en-US" altLang="en-US" sz="1200">
                <a:hlinkClick r:id="rId4"/>
              </a:rPr>
              <a:t>Robert C. Byrd, WV </a:t>
            </a:r>
            <a:endParaRPr lang="en-US" altLang="en-US" sz="1200"/>
          </a:p>
          <a:p>
            <a:pPr eaLnBrk="1" hangingPunct="1">
              <a:spcBef>
                <a:spcPct val="0"/>
              </a:spcBef>
              <a:buFontTx/>
              <a:buNone/>
            </a:pPr>
            <a:r>
              <a:rPr lang="en-US" altLang="en-US" sz="1200">
                <a:hlinkClick r:id="rId5"/>
              </a:rPr>
              <a:t>Daniel K. Inouye, HI </a:t>
            </a:r>
            <a:endParaRPr lang="en-US" altLang="en-US" sz="1200"/>
          </a:p>
          <a:p>
            <a:pPr eaLnBrk="1" hangingPunct="1">
              <a:spcBef>
                <a:spcPct val="0"/>
              </a:spcBef>
              <a:buFontTx/>
              <a:buNone/>
            </a:pPr>
            <a:r>
              <a:rPr lang="en-US" altLang="en-US" sz="1200">
                <a:hlinkClick r:id="rId6"/>
              </a:rPr>
              <a:t>Christopher J. Dodd, CT </a:t>
            </a:r>
            <a:endParaRPr lang="en-US" altLang="en-US" sz="1200"/>
          </a:p>
          <a:p>
            <a:pPr eaLnBrk="1" hangingPunct="1">
              <a:spcBef>
                <a:spcPct val="0"/>
              </a:spcBef>
              <a:buFontTx/>
              <a:buNone/>
            </a:pPr>
            <a:r>
              <a:rPr lang="en-US" altLang="en-US" sz="1200">
                <a:hlinkClick r:id="rId7"/>
              </a:rPr>
              <a:t>Dianne Feinstein, CA </a:t>
            </a:r>
            <a:endParaRPr lang="en-US" altLang="en-US" sz="1200"/>
          </a:p>
          <a:p>
            <a:pPr eaLnBrk="1" hangingPunct="1">
              <a:spcBef>
                <a:spcPct val="0"/>
              </a:spcBef>
              <a:buFontTx/>
              <a:buNone/>
            </a:pPr>
            <a:r>
              <a:rPr lang="en-US" altLang="en-US" sz="1200">
                <a:hlinkClick r:id="rId8"/>
              </a:rPr>
              <a:t>Richard J. Durbin, IL </a:t>
            </a:r>
            <a:endParaRPr lang="en-US" altLang="en-US" sz="1200"/>
          </a:p>
          <a:p>
            <a:pPr eaLnBrk="1" hangingPunct="1">
              <a:spcBef>
                <a:spcPct val="0"/>
              </a:spcBef>
              <a:buFontTx/>
              <a:buNone/>
            </a:pPr>
            <a:r>
              <a:rPr lang="en-US" altLang="en-US" sz="1200">
                <a:hlinkClick r:id="rId9"/>
              </a:rPr>
              <a:t>E. Benjamin Nelson, NE </a:t>
            </a:r>
            <a:endParaRPr lang="en-US" altLang="en-US" sz="1200"/>
          </a:p>
          <a:p>
            <a:pPr eaLnBrk="1" hangingPunct="1">
              <a:spcBef>
                <a:spcPct val="0"/>
              </a:spcBef>
              <a:buFontTx/>
              <a:buNone/>
            </a:pPr>
            <a:r>
              <a:rPr lang="en-US" altLang="en-US" sz="1200">
                <a:hlinkClick r:id="rId10"/>
              </a:rPr>
              <a:t>Patty Murray, WA </a:t>
            </a:r>
            <a:endParaRPr lang="en-US" altLang="en-US" sz="1200"/>
          </a:p>
          <a:p>
            <a:pPr eaLnBrk="1" hangingPunct="1">
              <a:spcBef>
                <a:spcPct val="0"/>
              </a:spcBef>
              <a:buFontTx/>
              <a:buNone/>
            </a:pPr>
            <a:r>
              <a:rPr lang="en-US" altLang="en-US" sz="1200">
                <a:hlinkClick r:id="rId11"/>
              </a:rPr>
              <a:t>Mark L. Pryor, AR </a:t>
            </a:r>
            <a:endParaRPr lang="en-US" altLang="en-US" sz="1200"/>
          </a:p>
          <a:p>
            <a:pPr eaLnBrk="1" hangingPunct="1">
              <a:spcBef>
                <a:spcPct val="0"/>
              </a:spcBef>
              <a:buFontTx/>
              <a:buNone/>
            </a:pPr>
            <a:r>
              <a:rPr lang="en-US" altLang="en-US" sz="1200">
                <a:hlinkClick r:id="rId12"/>
              </a:rPr>
              <a:t>Tom Udall, NM </a:t>
            </a:r>
            <a:endParaRPr lang="en-US" altLang="en-US" sz="1200"/>
          </a:p>
          <a:p>
            <a:pPr eaLnBrk="1" hangingPunct="1">
              <a:spcBef>
                <a:spcPct val="0"/>
              </a:spcBef>
              <a:buFontTx/>
              <a:buNone/>
            </a:pPr>
            <a:r>
              <a:rPr lang="en-US" altLang="en-US" sz="1200">
                <a:hlinkClick r:id="rId13"/>
              </a:rPr>
              <a:t>Mark Warner, VA </a:t>
            </a:r>
            <a:endParaRPr lang="en-US" altLang="en-US" sz="1200"/>
          </a:p>
          <a:p>
            <a:pPr eaLnBrk="1" hangingPunct="1">
              <a:spcBef>
                <a:spcPct val="0"/>
              </a:spcBef>
              <a:buFontTx/>
              <a:buNone/>
            </a:pPr>
            <a:r>
              <a:rPr lang="en-US" altLang="en-US" sz="1200"/>
              <a:t>Jean Parvin Bordewich, Staff Director</a:t>
            </a:r>
            <a:br>
              <a:rPr lang="en-US" altLang="en-US" sz="1200"/>
            </a:br>
            <a:r>
              <a:rPr lang="en-US" altLang="en-US" sz="1200"/>
              <a:t>Jason Abel, Chief Counsel</a:t>
            </a:r>
          </a:p>
          <a:p>
            <a:pPr eaLnBrk="1" hangingPunct="1">
              <a:spcBef>
                <a:spcPct val="0"/>
              </a:spcBef>
              <a:buFontTx/>
              <a:buNone/>
            </a:pPr>
            <a:endParaRPr lang="en-US" altLang="en-US" sz="1200" b="1"/>
          </a:p>
          <a:p>
            <a:pPr eaLnBrk="1" hangingPunct="1">
              <a:spcBef>
                <a:spcPct val="0"/>
              </a:spcBef>
              <a:buFontTx/>
              <a:buNone/>
            </a:pPr>
            <a:r>
              <a:rPr lang="en-US" altLang="en-US" sz="1200" b="1"/>
              <a:t>Minority Members</a:t>
            </a:r>
          </a:p>
          <a:p>
            <a:pPr eaLnBrk="1" hangingPunct="1">
              <a:spcBef>
                <a:spcPct val="0"/>
              </a:spcBef>
              <a:buFontTx/>
              <a:buNone/>
            </a:pPr>
            <a:r>
              <a:rPr lang="en-US" altLang="en-US" sz="1200">
                <a:hlinkClick r:id="rId14"/>
              </a:rPr>
              <a:t>Mitch McConnell, KY </a:t>
            </a:r>
            <a:endParaRPr lang="en-US" altLang="en-US" sz="1200"/>
          </a:p>
          <a:p>
            <a:pPr eaLnBrk="1" hangingPunct="1">
              <a:spcBef>
                <a:spcPct val="0"/>
              </a:spcBef>
              <a:buFontTx/>
              <a:buNone/>
            </a:pPr>
            <a:r>
              <a:rPr lang="en-US" altLang="en-US" sz="1200">
                <a:hlinkClick r:id="rId15"/>
              </a:rPr>
              <a:t>Thad Cochran, MS </a:t>
            </a:r>
            <a:endParaRPr lang="en-US" altLang="en-US" sz="1200"/>
          </a:p>
          <a:p>
            <a:pPr eaLnBrk="1" hangingPunct="1">
              <a:spcBef>
                <a:spcPct val="0"/>
              </a:spcBef>
              <a:buFontTx/>
              <a:buNone/>
            </a:pPr>
            <a:r>
              <a:rPr lang="en-US" altLang="en-US" sz="1200">
                <a:hlinkClick r:id="rId16"/>
              </a:rPr>
              <a:t>Kay Bailey Hutchison, TX </a:t>
            </a:r>
            <a:endParaRPr lang="en-US" altLang="en-US" sz="1200"/>
          </a:p>
          <a:p>
            <a:pPr eaLnBrk="1" hangingPunct="1">
              <a:spcBef>
                <a:spcPct val="0"/>
              </a:spcBef>
              <a:buFontTx/>
              <a:buNone/>
            </a:pPr>
            <a:r>
              <a:rPr lang="en-US" altLang="en-US" sz="1200">
                <a:hlinkClick r:id="rId17"/>
              </a:rPr>
              <a:t>C. Saxby Chambliss, GA </a:t>
            </a:r>
            <a:endParaRPr lang="en-US" altLang="en-US" sz="1200"/>
          </a:p>
          <a:p>
            <a:pPr eaLnBrk="1" hangingPunct="1">
              <a:spcBef>
                <a:spcPct val="0"/>
              </a:spcBef>
              <a:buFontTx/>
              <a:buNone/>
            </a:pPr>
            <a:r>
              <a:rPr lang="en-US" altLang="en-US" sz="1200">
                <a:hlinkClick r:id="rId18"/>
              </a:rPr>
              <a:t>Lamar Alexander, TN </a:t>
            </a:r>
            <a:endParaRPr lang="en-US" altLang="en-US" sz="1200"/>
          </a:p>
          <a:p>
            <a:pPr eaLnBrk="1" hangingPunct="1">
              <a:spcBef>
                <a:spcPct val="0"/>
              </a:spcBef>
              <a:buFontTx/>
              <a:buNone/>
            </a:pPr>
            <a:r>
              <a:rPr lang="en-US" altLang="en-US" sz="1200">
                <a:hlinkClick r:id="rId19"/>
              </a:rPr>
              <a:t>John Ensign, NV </a:t>
            </a:r>
            <a:endParaRPr lang="en-US" altLang="en-US" sz="1200"/>
          </a:p>
          <a:p>
            <a:pPr eaLnBrk="1" hangingPunct="1">
              <a:spcBef>
                <a:spcPct val="0"/>
              </a:spcBef>
              <a:buFontTx/>
              <a:buNone/>
            </a:pPr>
            <a:r>
              <a:rPr lang="en-US" altLang="en-US" sz="1200">
                <a:hlinkClick r:id="rId20"/>
              </a:rPr>
              <a:t>Pat Roberts, KS </a:t>
            </a:r>
            <a:endParaRPr lang="en-US" altLang="en-US" sz="1200"/>
          </a:p>
        </p:txBody>
      </p:sp>
    </p:spTree>
  </p:cSld>
  <p:clrMapOvr>
    <a:masterClrMapping/>
  </p:clrMapOvr>
  <p:transition/>
  <p:timing>
    <p:tnLst>
      <p:par>
        <p:cTn id="1" dur="indefinite" restart="never" nodeType="tmRoot"/>
      </p:par>
    </p:tn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Title 1"/>
          <p:cNvSpPr>
            <a:spLocks noGrp="1"/>
          </p:cNvSpPr>
          <p:nvPr>
            <p:ph type="title"/>
          </p:nvPr>
        </p:nvSpPr>
        <p:spPr>
          <a:xfrm>
            <a:off x="0" y="0"/>
            <a:ext cx="4953000" cy="4876800"/>
          </a:xfrm>
        </p:spPr>
        <p:txBody>
          <a:bodyPr/>
          <a:lstStyle/>
          <a:p>
            <a:r>
              <a:rPr lang="en-US" altLang="en-US" sz="5400" smtClean="0"/>
              <a:t>111</a:t>
            </a:r>
            <a:r>
              <a:rPr lang="en-US" altLang="en-US" sz="5400" baseline="30000" smtClean="0"/>
              <a:t>th</a:t>
            </a:r>
            <a:r>
              <a:rPr lang="en-US" altLang="en-US" sz="5400" smtClean="0"/>
              <a:t> Congress United States Senate </a:t>
            </a:r>
            <a:r>
              <a:rPr lang="en-US" altLang="en-US" b="1" smtClean="0"/>
              <a:t/>
            </a:r>
            <a:br>
              <a:rPr lang="en-US" altLang="en-US" b="1" smtClean="0"/>
            </a:br>
            <a:r>
              <a:rPr lang="en-US" altLang="en-US" smtClean="0"/>
              <a:t>[Jewish Members of]</a:t>
            </a:r>
            <a:r>
              <a:rPr lang="en-US" altLang="en-US" b="1" smtClean="0"/>
              <a:t/>
            </a:r>
            <a:br>
              <a:rPr lang="en-US" altLang="en-US" b="1" smtClean="0"/>
            </a:br>
            <a:r>
              <a:rPr lang="en-US" altLang="en-US" sz="4800" b="1" smtClean="0"/>
              <a:t>Select Committee on Intelligence</a:t>
            </a:r>
          </a:p>
        </p:txBody>
      </p:sp>
      <p:sp>
        <p:nvSpPr>
          <p:cNvPr id="337923" name="TextBox 64"/>
          <p:cNvSpPr txBox="1">
            <a:spLocks noChangeArrowheads="1"/>
          </p:cNvSpPr>
          <p:nvPr/>
        </p:nvSpPr>
        <p:spPr bwMode="auto">
          <a:xfrm>
            <a:off x="5943600" y="0"/>
            <a:ext cx="3200400"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[All] Members of the Committee</a:t>
            </a:r>
            <a:r>
              <a:rPr lang="en-US" altLang="en-US" b="1" u="sng" dirty="0"/>
              <a:t> </a:t>
            </a:r>
          </a:p>
          <a:p>
            <a:pPr eaLnBrk="1" hangingPunct="1">
              <a:spcBef>
                <a:spcPct val="0"/>
              </a:spcBef>
              <a:buFontTx/>
              <a:buNone/>
            </a:pPr>
            <a:endParaRPr lang="en-US" altLang="en-US" sz="900" b="1" dirty="0"/>
          </a:p>
          <a:p>
            <a:pPr eaLnBrk="1" hangingPunct="1">
              <a:spcBef>
                <a:spcPct val="0"/>
              </a:spcBef>
              <a:buFontTx/>
              <a:buNone/>
            </a:pPr>
            <a:r>
              <a:rPr lang="en-US" altLang="en-US" sz="1600" dirty="0"/>
              <a:t>2009-2010</a:t>
            </a:r>
            <a:br>
              <a:rPr lang="en-US" altLang="en-US" sz="1600" dirty="0"/>
            </a:br>
            <a:r>
              <a:rPr lang="en-US" altLang="en-US" sz="1600" dirty="0"/>
              <a:t>Democrats</a:t>
            </a:r>
            <a:br>
              <a:rPr lang="en-US" altLang="en-US" sz="1600" dirty="0"/>
            </a:br>
            <a:r>
              <a:rPr lang="en-US" altLang="en-US" sz="1600" dirty="0"/>
              <a:t>Republicans</a:t>
            </a:r>
            <a:br>
              <a:rPr lang="en-US" altLang="en-US" sz="1600" dirty="0"/>
            </a:br>
            <a:r>
              <a:rPr lang="en-US" altLang="en-US" sz="1600" dirty="0">
                <a:hlinkClick r:id="rId2"/>
              </a:rPr>
              <a:t>Dianne Feinstein,</a:t>
            </a:r>
            <a:r>
              <a:rPr lang="en-US" altLang="en-US" sz="1600" dirty="0"/>
              <a:t> California </a:t>
            </a:r>
            <a:br>
              <a:rPr lang="en-US" altLang="en-US" sz="1600" dirty="0"/>
            </a:br>
            <a:r>
              <a:rPr lang="en-US" altLang="en-US" sz="1600" i="1" dirty="0"/>
              <a:t>Chairman</a:t>
            </a:r>
            <a:r>
              <a:rPr lang="en-US" altLang="en-US" sz="1600" dirty="0"/>
              <a:t> </a:t>
            </a:r>
          </a:p>
          <a:p>
            <a:pPr eaLnBrk="1" hangingPunct="1">
              <a:spcBef>
                <a:spcPct val="0"/>
              </a:spcBef>
              <a:buFontTx/>
              <a:buNone/>
            </a:pPr>
            <a:r>
              <a:rPr lang="en-US" altLang="en-US" sz="1600" dirty="0">
                <a:hlinkClick r:id="rId3"/>
              </a:rPr>
              <a:t>Christopher S. Bond,</a:t>
            </a:r>
            <a:r>
              <a:rPr lang="en-US" altLang="en-US" sz="1600" dirty="0"/>
              <a:t/>
            </a:r>
            <a:br>
              <a:rPr lang="en-US" altLang="en-US" sz="1600" dirty="0"/>
            </a:br>
            <a:r>
              <a:rPr lang="en-US" altLang="en-US" sz="1600" dirty="0"/>
              <a:t>Missouri</a:t>
            </a:r>
            <a:br>
              <a:rPr lang="en-US" altLang="en-US" sz="1600" dirty="0"/>
            </a:br>
            <a:r>
              <a:rPr lang="en-US" altLang="en-US" sz="1600" i="1" dirty="0"/>
              <a:t>Vice Chairman</a:t>
            </a:r>
            <a:r>
              <a:rPr lang="en-US" altLang="en-US" sz="1600" dirty="0"/>
              <a:t> </a:t>
            </a:r>
          </a:p>
          <a:p>
            <a:pPr eaLnBrk="1" hangingPunct="1">
              <a:spcBef>
                <a:spcPct val="0"/>
              </a:spcBef>
              <a:buFontTx/>
              <a:buNone/>
            </a:pPr>
            <a:r>
              <a:rPr lang="en-US" altLang="en-US" sz="1600" dirty="0">
                <a:hlinkClick r:id="rId4"/>
              </a:rPr>
              <a:t>John D. Rockefeller IV,</a:t>
            </a:r>
            <a:r>
              <a:rPr lang="en-US" altLang="en-US" sz="1600" dirty="0"/>
              <a:t/>
            </a:r>
            <a:br>
              <a:rPr lang="en-US" altLang="en-US" sz="1600" dirty="0"/>
            </a:br>
            <a:r>
              <a:rPr lang="en-US" altLang="en-US" sz="1600" dirty="0"/>
              <a:t>West Virginia </a:t>
            </a:r>
          </a:p>
          <a:p>
            <a:pPr eaLnBrk="1" hangingPunct="1">
              <a:spcBef>
                <a:spcPct val="0"/>
              </a:spcBef>
              <a:buFontTx/>
              <a:buNone/>
            </a:pPr>
            <a:r>
              <a:rPr lang="en-US" altLang="en-US" sz="1600" dirty="0">
                <a:hlinkClick r:id="rId5"/>
              </a:rPr>
              <a:t>Orrin Hatch,</a:t>
            </a:r>
            <a:r>
              <a:rPr lang="en-US" altLang="en-US" sz="1600" dirty="0"/>
              <a:t> Utah </a:t>
            </a:r>
          </a:p>
          <a:p>
            <a:pPr eaLnBrk="1" hangingPunct="1">
              <a:spcBef>
                <a:spcPct val="0"/>
              </a:spcBef>
              <a:buFontTx/>
              <a:buNone/>
            </a:pPr>
            <a:r>
              <a:rPr lang="en-US" altLang="en-US" sz="1600" dirty="0">
                <a:hlinkClick r:id="rId6"/>
              </a:rPr>
              <a:t>Ron Wyden,</a:t>
            </a:r>
            <a:r>
              <a:rPr lang="en-US" altLang="en-US" sz="1600" dirty="0"/>
              <a:t> Oregon </a:t>
            </a:r>
          </a:p>
          <a:p>
            <a:pPr eaLnBrk="1" hangingPunct="1">
              <a:spcBef>
                <a:spcPct val="0"/>
              </a:spcBef>
              <a:buFontTx/>
              <a:buNone/>
            </a:pPr>
            <a:r>
              <a:rPr lang="en-US" altLang="en-US" sz="1600" dirty="0">
                <a:hlinkClick r:id="rId7"/>
              </a:rPr>
              <a:t>Olympia J. Snowe,</a:t>
            </a:r>
            <a:r>
              <a:rPr lang="en-US" altLang="en-US" sz="1600" dirty="0"/>
              <a:t> Maine </a:t>
            </a:r>
          </a:p>
          <a:p>
            <a:pPr eaLnBrk="1" hangingPunct="1">
              <a:spcBef>
                <a:spcPct val="0"/>
              </a:spcBef>
              <a:buFontTx/>
              <a:buNone/>
            </a:pPr>
            <a:r>
              <a:rPr lang="en-US" altLang="en-US" sz="1600" dirty="0">
                <a:hlinkClick r:id="rId8"/>
              </a:rPr>
              <a:t>Evan Bayh,</a:t>
            </a:r>
            <a:r>
              <a:rPr lang="en-US" altLang="en-US" sz="1600" dirty="0"/>
              <a:t> Indiana </a:t>
            </a:r>
          </a:p>
          <a:p>
            <a:pPr eaLnBrk="1" hangingPunct="1">
              <a:spcBef>
                <a:spcPct val="0"/>
              </a:spcBef>
              <a:buFontTx/>
              <a:buNone/>
            </a:pPr>
            <a:r>
              <a:rPr lang="en-US" altLang="en-US" sz="1600" dirty="0">
                <a:hlinkClick r:id="rId9"/>
              </a:rPr>
              <a:t>Saxby Chambliss,</a:t>
            </a:r>
            <a:r>
              <a:rPr lang="en-US" altLang="en-US" sz="1600" dirty="0"/>
              <a:t> Georgia </a:t>
            </a:r>
          </a:p>
          <a:p>
            <a:pPr eaLnBrk="1" hangingPunct="1">
              <a:spcBef>
                <a:spcPct val="0"/>
              </a:spcBef>
              <a:buFontTx/>
              <a:buNone/>
            </a:pPr>
            <a:r>
              <a:rPr lang="en-US" altLang="en-US" sz="1600" dirty="0">
                <a:hlinkClick r:id="rId10"/>
              </a:rPr>
              <a:t>Barbara A. Mikulski,</a:t>
            </a:r>
            <a:r>
              <a:rPr lang="en-US" altLang="en-US" sz="1600" dirty="0"/>
              <a:t> Maryland </a:t>
            </a:r>
          </a:p>
          <a:p>
            <a:pPr eaLnBrk="1" hangingPunct="1">
              <a:spcBef>
                <a:spcPct val="0"/>
              </a:spcBef>
              <a:buFontTx/>
              <a:buNone/>
            </a:pPr>
            <a:r>
              <a:rPr lang="en-US" altLang="en-US" sz="1600" dirty="0">
                <a:hlinkClick r:id="rId11"/>
              </a:rPr>
              <a:t>Richard Burr,</a:t>
            </a:r>
            <a:r>
              <a:rPr lang="en-US" altLang="en-US" sz="1600" dirty="0"/>
              <a:t> North Carolina </a:t>
            </a:r>
          </a:p>
          <a:p>
            <a:pPr eaLnBrk="1" hangingPunct="1">
              <a:spcBef>
                <a:spcPct val="0"/>
              </a:spcBef>
              <a:buFontTx/>
              <a:buNone/>
            </a:pPr>
            <a:r>
              <a:rPr lang="en-US" altLang="en-US" sz="1600" dirty="0">
                <a:hlinkClick r:id="rId12"/>
              </a:rPr>
              <a:t>Russell D. Feingold,</a:t>
            </a:r>
            <a:r>
              <a:rPr lang="en-US" altLang="en-US" sz="1600" dirty="0"/>
              <a:t> Wisconsin </a:t>
            </a:r>
          </a:p>
          <a:p>
            <a:pPr eaLnBrk="1" hangingPunct="1">
              <a:spcBef>
                <a:spcPct val="0"/>
              </a:spcBef>
              <a:buFontTx/>
              <a:buNone/>
            </a:pPr>
            <a:r>
              <a:rPr lang="en-US" altLang="en-US" sz="1600" dirty="0">
                <a:hlinkClick r:id="rId13"/>
              </a:rPr>
              <a:t>Tom Coburn,</a:t>
            </a:r>
            <a:r>
              <a:rPr lang="en-US" altLang="en-US" sz="1600" dirty="0"/>
              <a:t> Oklahoma </a:t>
            </a:r>
          </a:p>
          <a:p>
            <a:pPr eaLnBrk="1" hangingPunct="1">
              <a:spcBef>
                <a:spcPct val="0"/>
              </a:spcBef>
              <a:buFontTx/>
              <a:buNone/>
            </a:pPr>
            <a:r>
              <a:rPr lang="en-US" altLang="en-US" sz="1600" dirty="0">
                <a:hlinkClick r:id="rId14"/>
              </a:rPr>
              <a:t>Bill Nelson,</a:t>
            </a:r>
            <a:r>
              <a:rPr lang="en-US" altLang="en-US" sz="1600" dirty="0"/>
              <a:t> Florida </a:t>
            </a:r>
          </a:p>
          <a:p>
            <a:pPr eaLnBrk="1" hangingPunct="1">
              <a:spcBef>
                <a:spcPct val="0"/>
              </a:spcBef>
              <a:buFontTx/>
              <a:buNone/>
            </a:pPr>
            <a:r>
              <a:rPr lang="en-US" altLang="en-US" sz="1600" dirty="0">
                <a:hlinkClick r:id="rId15"/>
              </a:rPr>
              <a:t>James </a:t>
            </a:r>
            <a:r>
              <a:rPr lang="en-US" altLang="en-US" sz="1600" dirty="0" err="1">
                <a:hlinkClick r:id="rId15"/>
              </a:rPr>
              <a:t>Risch</a:t>
            </a:r>
            <a:r>
              <a:rPr lang="en-US" altLang="en-US" sz="1600" dirty="0">
                <a:hlinkClick r:id="rId15"/>
              </a:rPr>
              <a:t>,</a:t>
            </a:r>
            <a:r>
              <a:rPr lang="en-US" altLang="en-US" sz="1600" dirty="0"/>
              <a:t> Idaho </a:t>
            </a:r>
          </a:p>
          <a:p>
            <a:pPr eaLnBrk="1" hangingPunct="1">
              <a:spcBef>
                <a:spcPct val="0"/>
              </a:spcBef>
              <a:buFontTx/>
              <a:buNone/>
            </a:pPr>
            <a:r>
              <a:rPr lang="en-US" altLang="en-US" sz="1600" dirty="0">
                <a:hlinkClick r:id="rId16"/>
              </a:rPr>
              <a:t>Sheldon Whitehouse,</a:t>
            </a:r>
            <a:r>
              <a:rPr lang="en-US" altLang="en-US" sz="1600" dirty="0"/>
              <a:t> Rhode Island    </a:t>
            </a:r>
          </a:p>
        </p:txBody>
      </p:sp>
      <p:sp>
        <p:nvSpPr>
          <p:cNvPr id="337924" name="Rectangle 9"/>
          <p:cNvSpPr>
            <a:spLocks noChangeArrowheads="1"/>
          </p:cNvSpPr>
          <p:nvPr/>
        </p:nvSpPr>
        <p:spPr bwMode="auto">
          <a:xfrm>
            <a:off x="0" y="5411788"/>
            <a:ext cx="59436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400" b="1">
                <a:solidFill>
                  <a:schemeClr val="tx2"/>
                </a:solidFill>
              </a:rPr>
              <a:t>Dianne Feinstein</a:t>
            </a:r>
            <a:r>
              <a:rPr lang="en-US" altLang="en-US" sz="4400"/>
              <a:t>, CA </a:t>
            </a:r>
          </a:p>
          <a:p>
            <a:pPr eaLnBrk="1" hangingPunct="1">
              <a:spcBef>
                <a:spcPct val="0"/>
              </a:spcBef>
              <a:buFontTx/>
              <a:buNone/>
            </a:pPr>
            <a:r>
              <a:rPr lang="en-US" altLang="en-US" sz="4400"/>
              <a:t>Chairman [sic]</a:t>
            </a:r>
          </a:p>
        </p:txBody>
      </p:sp>
    </p:spTree>
  </p:cSld>
  <p:clrMapOvr>
    <a:masterClrMapping/>
  </p:clrMapOvr>
  <p:transition/>
  <p:timing>
    <p:tnLst>
      <p:par>
        <p:cTn id="1" dur="indefinite" restart="never" nodeType="tmRoot"/>
      </p:par>
    </p:tn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Title 1"/>
          <p:cNvSpPr>
            <a:spLocks noGrp="1"/>
          </p:cNvSpPr>
          <p:nvPr>
            <p:ph type="title"/>
          </p:nvPr>
        </p:nvSpPr>
        <p:spPr>
          <a:xfrm>
            <a:off x="0" y="0"/>
            <a:ext cx="5943600" cy="3581400"/>
          </a:xfrm>
        </p:spPr>
        <p:txBody>
          <a:bodyPr/>
          <a:lstStyle/>
          <a:p>
            <a:r>
              <a:rPr lang="en-US" altLang="en-US" sz="1800" smtClean="0"/>
              <a:t/>
            </a:r>
            <a:br>
              <a:rPr lang="en-US" altLang="en-US" sz="1800" smtClean="0"/>
            </a:br>
            <a:r>
              <a:rPr lang="en-US" altLang="en-US" sz="4800" b="1" i="1" smtClean="0"/>
              <a:t> </a:t>
            </a:r>
            <a:r>
              <a:rPr lang="en-US" altLang="en-US" sz="4800" smtClean="0"/>
              <a:t>111</a:t>
            </a:r>
            <a:r>
              <a:rPr lang="en-US" altLang="en-US" sz="4800" baseline="30000" smtClean="0"/>
              <a:t>th</a:t>
            </a:r>
            <a:r>
              <a:rPr lang="en-US" altLang="en-US" sz="4800" smtClean="0"/>
              <a:t> Congress </a:t>
            </a:r>
            <a:br>
              <a:rPr lang="en-US" altLang="en-US" sz="4800" smtClean="0"/>
            </a:br>
            <a:r>
              <a:rPr lang="en-US" altLang="en-US" sz="4800" smtClean="0"/>
              <a:t>United States Senate</a:t>
            </a:r>
            <a:br>
              <a:rPr lang="en-US" altLang="en-US" sz="4800" smtClean="0"/>
            </a:br>
            <a:r>
              <a:rPr lang="en-US" altLang="en-US" sz="4800" smtClean="0"/>
              <a:t>[Jewish Members of]</a:t>
            </a:r>
            <a:br>
              <a:rPr lang="en-US" altLang="en-US" sz="4800" smtClean="0"/>
            </a:br>
            <a:r>
              <a:rPr lang="en-US" altLang="en-US" sz="4800" b="1" smtClean="0"/>
              <a:t>Committee on Foreign Relations</a:t>
            </a:r>
          </a:p>
        </p:txBody>
      </p:sp>
      <p:sp>
        <p:nvSpPr>
          <p:cNvPr id="338947" name="Rectangle 4"/>
          <p:cNvSpPr>
            <a:spLocks noChangeArrowheads="1"/>
          </p:cNvSpPr>
          <p:nvPr/>
        </p:nvSpPr>
        <p:spPr bwMode="auto">
          <a:xfrm>
            <a:off x="0" y="3995738"/>
            <a:ext cx="60198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Kerry, John F. </a:t>
            </a:r>
            <a:r>
              <a:rPr lang="en-US" altLang="en-US" sz="3600" dirty="0"/>
              <a:t>(D-MA) , Chairman [a Catholic of Jewish background]</a:t>
            </a:r>
          </a:p>
          <a:p>
            <a:pPr eaLnBrk="1" hangingPunct="1">
              <a:spcBef>
                <a:spcPct val="0"/>
              </a:spcBef>
              <a:buFontTx/>
              <a:buNone/>
            </a:pPr>
            <a:r>
              <a:rPr lang="en-US" altLang="en-US" sz="3600" b="1" dirty="0">
                <a:solidFill>
                  <a:schemeClr val="tx2"/>
                </a:solidFill>
              </a:rPr>
              <a:t>Feingold, Russell D. </a:t>
            </a:r>
            <a:r>
              <a:rPr lang="en-US" altLang="en-US" sz="3600" dirty="0"/>
              <a:t>(D-WI)</a:t>
            </a:r>
          </a:p>
          <a:p>
            <a:pPr eaLnBrk="1" hangingPunct="1">
              <a:spcBef>
                <a:spcPct val="0"/>
              </a:spcBef>
              <a:buFontTx/>
              <a:buNone/>
            </a:pPr>
            <a:r>
              <a:rPr lang="en-US" altLang="en-US" sz="3600" b="1" dirty="0">
                <a:solidFill>
                  <a:schemeClr val="tx2"/>
                </a:solidFill>
              </a:rPr>
              <a:t>Boxer, Barbara </a:t>
            </a:r>
            <a:r>
              <a:rPr lang="en-US" altLang="en-US" sz="3600" dirty="0"/>
              <a:t>(D-CA)</a:t>
            </a:r>
          </a:p>
        </p:txBody>
      </p:sp>
      <p:sp>
        <p:nvSpPr>
          <p:cNvPr id="338948" name="TextBox 64"/>
          <p:cNvSpPr txBox="1">
            <a:spLocks noChangeArrowheads="1"/>
          </p:cNvSpPr>
          <p:nvPr/>
        </p:nvSpPr>
        <p:spPr bwMode="auto">
          <a:xfrm>
            <a:off x="6324600" y="0"/>
            <a:ext cx="2819400" cy="672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chemeClr val="tx2"/>
                </a:solidFill>
              </a:rPr>
              <a:t>[All] Members of the Committee</a:t>
            </a:r>
            <a:r>
              <a:rPr lang="en-US" altLang="en-US" sz="2400" b="1" u="sng" dirty="0"/>
              <a:t> </a:t>
            </a:r>
          </a:p>
          <a:p>
            <a:pPr eaLnBrk="1" hangingPunct="1">
              <a:spcBef>
                <a:spcPct val="0"/>
              </a:spcBef>
              <a:buFontTx/>
              <a:buNone/>
            </a:pPr>
            <a:endParaRPr lang="en-US" altLang="en-US" sz="900" dirty="0"/>
          </a:p>
          <a:p>
            <a:pPr eaLnBrk="1" hangingPunct="1">
              <a:spcBef>
                <a:spcPct val="0"/>
              </a:spcBef>
              <a:buFontTx/>
              <a:buNone/>
            </a:pPr>
            <a:r>
              <a:rPr lang="en-US" altLang="en-US" sz="1800" dirty="0"/>
              <a:t>Kerry, John F. (MA) , Chairman </a:t>
            </a:r>
            <a:br>
              <a:rPr lang="en-US" altLang="en-US" sz="1800" dirty="0"/>
            </a:br>
            <a:r>
              <a:rPr lang="en-US" altLang="en-US" sz="1800" dirty="0"/>
              <a:t>Dodd, Christopher J. (CT) </a:t>
            </a:r>
            <a:br>
              <a:rPr lang="en-US" altLang="en-US" sz="1800" dirty="0"/>
            </a:br>
            <a:r>
              <a:rPr lang="en-US" altLang="en-US" sz="1800" dirty="0"/>
              <a:t>Feingold, Russell D. (WI) </a:t>
            </a:r>
            <a:br>
              <a:rPr lang="en-US" altLang="en-US" sz="1800" dirty="0"/>
            </a:br>
            <a:r>
              <a:rPr lang="en-US" altLang="en-US" sz="1800" dirty="0"/>
              <a:t>Boxer, Barbara (CA) </a:t>
            </a:r>
            <a:br>
              <a:rPr lang="en-US" altLang="en-US" sz="1800" dirty="0"/>
            </a:br>
            <a:r>
              <a:rPr lang="en-US" altLang="en-US" sz="1800" dirty="0"/>
              <a:t>Menendez, Robert (NJ) </a:t>
            </a:r>
            <a:br>
              <a:rPr lang="en-US" altLang="en-US" sz="1800" dirty="0"/>
            </a:br>
            <a:r>
              <a:rPr lang="en-US" altLang="en-US" sz="1800" dirty="0"/>
              <a:t>Cardin, Benjamin L. (MD) </a:t>
            </a:r>
            <a:br>
              <a:rPr lang="en-US" altLang="en-US" sz="1800" dirty="0"/>
            </a:br>
            <a:r>
              <a:rPr lang="en-US" altLang="en-US" sz="1800" dirty="0"/>
              <a:t>Casey, Robert P. (PA) </a:t>
            </a:r>
            <a:br>
              <a:rPr lang="en-US" altLang="en-US" sz="1800" dirty="0"/>
            </a:br>
            <a:r>
              <a:rPr lang="en-US" altLang="en-US" sz="1800" dirty="0"/>
              <a:t>Webb, Jim (VA) </a:t>
            </a:r>
            <a:br>
              <a:rPr lang="en-US" altLang="en-US" sz="1800" dirty="0"/>
            </a:br>
            <a:r>
              <a:rPr lang="en-US" altLang="en-US" sz="1800" dirty="0" err="1"/>
              <a:t>Shaheen</a:t>
            </a:r>
            <a:r>
              <a:rPr lang="en-US" altLang="en-US" sz="1800" dirty="0"/>
              <a:t>, Jeanne (NH) </a:t>
            </a:r>
            <a:br>
              <a:rPr lang="en-US" altLang="en-US" sz="1800" dirty="0"/>
            </a:br>
            <a:r>
              <a:rPr lang="en-US" altLang="en-US" sz="1800" dirty="0"/>
              <a:t>Kaufman, Edward E. (DE) </a:t>
            </a:r>
            <a:br>
              <a:rPr lang="en-US" altLang="en-US" sz="1800" dirty="0"/>
            </a:br>
            <a:r>
              <a:rPr lang="en-US" altLang="en-US" sz="1800" dirty="0"/>
              <a:t>Gillibrand, Kirsten E. (NY) </a:t>
            </a:r>
            <a:br>
              <a:rPr lang="en-US" altLang="en-US" sz="1800" dirty="0"/>
            </a:br>
            <a:r>
              <a:rPr lang="en-US" altLang="en-US" sz="1800" dirty="0"/>
              <a:t>Lugar, Richard G. (IN), Ranking Member</a:t>
            </a:r>
            <a:br>
              <a:rPr lang="en-US" altLang="en-US" sz="1800" dirty="0"/>
            </a:br>
            <a:r>
              <a:rPr lang="en-US" altLang="en-US" sz="1800" dirty="0"/>
              <a:t>Corker, Bob (TN)</a:t>
            </a:r>
            <a:br>
              <a:rPr lang="en-US" altLang="en-US" sz="1800" dirty="0"/>
            </a:br>
            <a:r>
              <a:rPr lang="en-US" altLang="en-US" sz="1800" dirty="0"/>
              <a:t>Isakson, Johnny (GA)</a:t>
            </a:r>
            <a:br>
              <a:rPr lang="en-US" altLang="en-US" sz="1800" dirty="0"/>
            </a:br>
            <a:r>
              <a:rPr lang="en-US" altLang="en-US" sz="1800" dirty="0" err="1"/>
              <a:t>Risch</a:t>
            </a:r>
            <a:r>
              <a:rPr lang="en-US" altLang="en-US" sz="1800" dirty="0"/>
              <a:t>, James E. (ID)</a:t>
            </a:r>
            <a:br>
              <a:rPr lang="en-US" altLang="en-US" sz="1800" dirty="0"/>
            </a:br>
            <a:r>
              <a:rPr lang="en-US" altLang="en-US" sz="1800" dirty="0"/>
              <a:t>DeMint, Jim (SC)</a:t>
            </a:r>
            <a:br>
              <a:rPr lang="en-US" altLang="en-US" sz="1800" dirty="0"/>
            </a:br>
            <a:r>
              <a:rPr lang="en-US" altLang="en-US" sz="1800" dirty="0" err="1"/>
              <a:t>Barrasso</a:t>
            </a:r>
            <a:r>
              <a:rPr lang="en-US" altLang="en-US" sz="1800" dirty="0"/>
              <a:t>, John (WY)</a:t>
            </a:r>
            <a:br>
              <a:rPr lang="en-US" altLang="en-US" sz="1800" dirty="0"/>
            </a:br>
            <a:r>
              <a:rPr lang="en-US" altLang="en-US" sz="1800" dirty="0"/>
              <a:t>Wicker, Roger F. (MS)</a:t>
            </a:r>
            <a:r>
              <a:rPr lang="en-US" altLang="en-US" sz="1400" dirty="0"/>
              <a:t/>
            </a:r>
            <a:br>
              <a:rPr lang="en-US" altLang="en-US" sz="1400" dirty="0"/>
            </a:br>
            <a:endParaRPr lang="en-US" altLang="en-US" sz="1400" b="1" dirty="0"/>
          </a:p>
        </p:txBody>
      </p:sp>
    </p:spTree>
  </p:cSld>
  <p:clrMapOvr>
    <a:masterClrMapping/>
  </p:clrMapOvr>
  <p:transition/>
  <p:timing>
    <p:tnLst>
      <p:par>
        <p:cTn id="1" dur="indefinite" restart="never" nodeType="tmRoot"/>
      </p:par>
    </p:tn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Title 1"/>
          <p:cNvSpPr>
            <a:spLocks noGrp="1"/>
          </p:cNvSpPr>
          <p:nvPr>
            <p:ph type="title"/>
          </p:nvPr>
        </p:nvSpPr>
        <p:spPr>
          <a:xfrm>
            <a:off x="0" y="1"/>
            <a:ext cx="9144000" cy="685800"/>
          </a:xfrm>
        </p:spPr>
        <p:txBody>
          <a:bodyPr/>
          <a:lstStyle/>
          <a:p>
            <a:r>
              <a:rPr lang="en-US" sz="5400" b="1" dirty="0" smtClean="0"/>
              <a:t>On the Israel lobby</a:t>
            </a:r>
            <a:r>
              <a:rPr lang="en-US" sz="7200" b="1" dirty="0" smtClean="0"/>
              <a:t/>
            </a:r>
            <a:br>
              <a:rPr lang="en-US" sz="7200" b="1" dirty="0" smtClean="0"/>
            </a:br>
            <a:r>
              <a:rPr lang="en-US" sz="1100" dirty="0" smtClean="0"/>
              <a:t>Excerpts </a:t>
            </a:r>
            <a:r>
              <a:rPr lang="en-US" sz="1100" dirty="0"/>
              <a:t>from Issue Number 1, dated September 1, 1987, of the [former Republican member of Congress from Texas] </a:t>
            </a:r>
            <a:r>
              <a:rPr lang="en-US" sz="1100" b="1" dirty="0"/>
              <a:t>Ron Paul Political Report</a:t>
            </a:r>
            <a:r>
              <a:rPr lang="en-US" sz="1100" dirty="0" smtClean="0"/>
              <a:t>:</a:t>
            </a:r>
            <a:endParaRPr lang="en-US" altLang="en-US" sz="1100" b="1" dirty="0" smtClean="0"/>
          </a:p>
        </p:txBody>
      </p:sp>
      <p:sp>
        <p:nvSpPr>
          <p:cNvPr id="3" name="Content Placeholder 2"/>
          <p:cNvSpPr>
            <a:spLocks noGrp="1"/>
          </p:cNvSpPr>
          <p:nvPr>
            <p:ph idx="1"/>
          </p:nvPr>
        </p:nvSpPr>
        <p:spPr>
          <a:xfrm>
            <a:off x="0" y="838200"/>
            <a:ext cx="9144000" cy="5943600"/>
          </a:xfrm>
        </p:spPr>
        <p:txBody>
          <a:bodyPr/>
          <a:lstStyle/>
          <a:p>
            <a:pPr marL="0" indent="0">
              <a:buNone/>
              <a:defRPr/>
            </a:pPr>
            <a:r>
              <a:rPr lang="en-US" sz="1600" dirty="0" smtClean="0"/>
              <a:t>"</a:t>
            </a:r>
            <a:r>
              <a:rPr lang="en-US" sz="1600" dirty="0"/>
              <a:t>By far the most powerful lobby in Washington of the bad sort is the Israeli government's. As a result of its work, Israel receives 25 percent of all U.S. foreign aid, making it by far the leading recipient. In 1987 alone Israel will receive over $4 billion-$1,000 a year for each Israeli... </a:t>
            </a:r>
          </a:p>
          <a:p>
            <a:pPr marL="0" indent="0">
              <a:buNone/>
              <a:defRPr/>
            </a:pPr>
            <a:r>
              <a:rPr lang="en-US" sz="1600" dirty="0" smtClean="0"/>
              <a:t>Israel </a:t>
            </a:r>
            <a:r>
              <a:rPr lang="en-US" sz="1600" dirty="0"/>
              <a:t>receives enormous special privileges from the U.S. government. Here are just a few: All "loans" to Israel are forgiven; The aid is paid in cash for "general budgetary support" and not for special projects as usual; The aid is paid in a lump sum at the beginning of the fiscal year, rather than disbursed quarterly as is normal. This gives Israel a bonus of about $50 million in interest charged against the U.S. deficit; Israeli government bonds are sold in the U.S. under special tax treatment not available to any other foreign security; All of Israel's exports enter this country duty free, and Israel is immune by treaty from any future protectionist legislation passed by Congress. It is the only country to have this status. . . And, the U.S. government has guaranteed to supply Israel all the oil it wants at U.S. taxpayer expense if the supply is ever cut off. And some of the $4 billion-plus in U.S. aid that Israel is getting in 1987 will outrageously (and illegally) be recycled to fund pro-Israel activities in the U.S. </a:t>
            </a:r>
          </a:p>
          <a:p>
            <a:pPr marL="0" indent="0">
              <a:buNone/>
              <a:defRPr/>
            </a:pPr>
            <a:r>
              <a:rPr lang="en-US" sz="1600" dirty="0" smtClean="0"/>
              <a:t>The </a:t>
            </a:r>
            <a:r>
              <a:rPr lang="en-US" sz="1600" dirty="0"/>
              <a:t>main Israeli lobby is the American Israel Public Affairs Committee (AIPAC), which wields tremendous </a:t>
            </a:r>
            <a:r>
              <a:rPr lang="en-US" sz="1600" b="1" dirty="0"/>
              <a:t>power over the Congress and media</a:t>
            </a:r>
            <a:r>
              <a:rPr lang="en-US" sz="1600" dirty="0"/>
              <a:t>. Congressmen, like my good friend Pete McCloskey (R-CA), have lost their seats for merely questioning our relationship with Israel...</a:t>
            </a:r>
          </a:p>
          <a:p>
            <a:pPr marL="0" indent="0">
              <a:buNone/>
              <a:defRPr/>
            </a:pPr>
            <a:r>
              <a:rPr lang="en-US" sz="1600" dirty="0" smtClean="0"/>
              <a:t>It's </a:t>
            </a:r>
            <a:r>
              <a:rPr lang="en-US" sz="1600" dirty="0"/>
              <a:t>time that Israel stopped running American foreign policy and draining American taxpayers' wallets, Our Founding Fathers would have strongly condemned our unhealthy ties with the state of Israel ["</a:t>
            </a:r>
            <a:r>
              <a:rPr lang="en-US" sz="1600" b="1" i="1" dirty="0"/>
              <a:t>A passionate attachment of one nation for another produces a variety of evils</a:t>
            </a:r>
            <a:r>
              <a:rPr lang="en-US" sz="1600" dirty="0"/>
              <a:t>." -George Washington</a:t>
            </a:r>
            <a:r>
              <a:rPr lang="en-US" sz="1600" dirty="0" smtClean="0"/>
              <a:t>].</a:t>
            </a:r>
            <a:endParaRPr lang="en-US" sz="1200" dirty="0"/>
          </a:p>
          <a:p>
            <a:pPr marL="0" indent="0">
              <a:buNone/>
              <a:defRPr/>
            </a:pPr>
            <a:r>
              <a:rPr lang="en-US" sz="1200" dirty="0">
                <a:solidFill>
                  <a:schemeClr val="tx2"/>
                </a:solidFill>
              </a:rPr>
              <a:t>Washington Report on Middle East Affairs, January 1988, Page 17, </a:t>
            </a:r>
            <a:r>
              <a:rPr lang="en-US" sz="1000" dirty="0">
                <a:solidFill>
                  <a:schemeClr val="tx2"/>
                </a:solidFill>
                <a:hlinkClick r:id="rId2"/>
              </a:rPr>
              <a:t>http://</a:t>
            </a:r>
            <a:r>
              <a:rPr lang="en-US" sz="1000" dirty="0" smtClean="0">
                <a:solidFill>
                  <a:schemeClr val="tx2"/>
                </a:solidFill>
                <a:hlinkClick r:id="rId2"/>
              </a:rPr>
              <a:t>www.washingtonreport.me/1988-january/what-they-wrote-the-israeli-lobby.html</a:t>
            </a:r>
            <a:r>
              <a:rPr lang="en-US" sz="1000" dirty="0" smtClean="0">
                <a:solidFill>
                  <a:schemeClr val="tx2"/>
                </a:solidFill>
              </a:rPr>
              <a:t> </a:t>
            </a:r>
          </a:p>
          <a:p>
            <a:pPr marL="0" indent="0">
              <a:buNone/>
              <a:defRPr/>
            </a:pPr>
            <a:endParaRPr lang="en-US" sz="500" dirty="0" smtClean="0">
              <a:solidFill>
                <a:schemeClr val="tx2"/>
              </a:solidFill>
            </a:endParaRPr>
          </a:p>
          <a:p>
            <a:pPr marL="0" indent="0">
              <a:buNone/>
              <a:defRPr/>
            </a:pPr>
            <a:r>
              <a:rPr lang="en-US" sz="1200" b="1" dirty="0">
                <a:solidFill>
                  <a:schemeClr val="tx2"/>
                </a:solidFill>
              </a:rPr>
              <a:t>The Student Debt Crisis in America</a:t>
            </a:r>
            <a:r>
              <a:rPr lang="en-US" sz="1200" dirty="0">
                <a:solidFill>
                  <a:schemeClr val="tx2"/>
                </a:solidFill>
              </a:rPr>
              <a:t>, </a:t>
            </a:r>
            <a:r>
              <a:rPr lang="en-US" sz="1200" dirty="0"/>
              <a:t>Global Research, April 24, </a:t>
            </a:r>
            <a:r>
              <a:rPr lang="en-US" sz="1200" dirty="0" smtClean="0"/>
              <a:t>2017, </a:t>
            </a:r>
            <a:r>
              <a:rPr lang="en-US" sz="500" dirty="0" smtClean="0">
                <a:hlinkClick r:id="rId3"/>
              </a:rPr>
              <a:t>http</a:t>
            </a:r>
            <a:r>
              <a:rPr lang="en-US" sz="500" dirty="0">
                <a:hlinkClick r:id="rId3"/>
              </a:rPr>
              <a:t>://</a:t>
            </a:r>
            <a:r>
              <a:rPr lang="en-US" sz="500" dirty="0" smtClean="0">
                <a:hlinkClick r:id="rId3"/>
              </a:rPr>
              <a:t>www.globalresearch.ca/the-student-debt-crisis-in-america-nothing-less-than-a-student-debt-jubilee-will-do/5586662</a:t>
            </a:r>
            <a:r>
              <a:rPr lang="en-US" sz="500" dirty="0" smtClean="0"/>
              <a:t>   </a:t>
            </a:r>
          </a:p>
          <a:p>
            <a:pPr marL="0" indent="0">
              <a:buNone/>
              <a:defRPr/>
            </a:pPr>
            <a:endParaRPr lang="en-US" sz="500" dirty="0" smtClean="0"/>
          </a:p>
          <a:p>
            <a:pPr marL="0" indent="0">
              <a:buNone/>
              <a:defRPr/>
            </a:pPr>
            <a:r>
              <a:rPr lang="en-US" sz="1200" b="1" dirty="0" smtClean="0">
                <a:solidFill>
                  <a:schemeClr val="tx2"/>
                </a:solidFill>
              </a:rPr>
              <a:t>Faces </a:t>
            </a:r>
            <a:r>
              <a:rPr lang="en-US" sz="1200" b="1" dirty="0">
                <a:solidFill>
                  <a:schemeClr val="tx2"/>
                </a:solidFill>
              </a:rPr>
              <a:t>Of The Student Debt Crisis In America</a:t>
            </a:r>
            <a:r>
              <a:rPr lang="en-US" sz="1200" dirty="0"/>
              <a:t>, Published on Jul 9, 2015</a:t>
            </a:r>
            <a:r>
              <a:rPr lang="en-US" sz="1000" dirty="0"/>
              <a:t>, </a:t>
            </a:r>
            <a:r>
              <a:rPr lang="en-US" sz="1000" dirty="0">
                <a:hlinkClick r:id="rId4"/>
              </a:rPr>
              <a:t>https://www.youtube.com/watch?v=_</a:t>
            </a:r>
            <a:r>
              <a:rPr lang="en-US" sz="1000" dirty="0" smtClean="0">
                <a:hlinkClick r:id="rId4"/>
              </a:rPr>
              <a:t>tV6L-wzfHY</a:t>
            </a:r>
            <a:r>
              <a:rPr lang="en-US" sz="1000" dirty="0" smtClean="0"/>
              <a:t> </a:t>
            </a:r>
          </a:p>
          <a:p>
            <a:pPr marL="0" indent="0">
              <a:buNone/>
              <a:defRPr/>
            </a:pPr>
            <a:endParaRPr lang="en-US" sz="300" dirty="0"/>
          </a:p>
          <a:p>
            <a:pPr marL="0" indent="0">
              <a:buNone/>
              <a:defRPr/>
            </a:pPr>
            <a:r>
              <a:rPr lang="en-US" sz="1200" b="1" dirty="0" smtClean="0">
                <a:solidFill>
                  <a:schemeClr val="tx2"/>
                </a:solidFill>
              </a:rPr>
              <a:t>The </a:t>
            </a:r>
            <a:r>
              <a:rPr lang="en-US" sz="1200" b="1" dirty="0">
                <a:solidFill>
                  <a:schemeClr val="tx2"/>
                </a:solidFill>
              </a:rPr>
              <a:t>Student Debt Crisis, </a:t>
            </a:r>
            <a:r>
              <a:rPr lang="en-US" sz="1200" dirty="0"/>
              <a:t>Inequality Media Civic Action Published on Sep 7, 2016</a:t>
            </a:r>
            <a:r>
              <a:rPr lang="en-US" sz="1000" dirty="0"/>
              <a:t>, </a:t>
            </a:r>
            <a:r>
              <a:rPr lang="en-US" sz="1000" dirty="0">
                <a:hlinkClick r:id="rId5"/>
              </a:rPr>
              <a:t>https://</a:t>
            </a:r>
            <a:r>
              <a:rPr lang="en-US" sz="1000" dirty="0" smtClean="0">
                <a:hlinkClick r:id="rId5"/>
              </a:rPr>
              <a:t>www.youtube.com/watch?v=XwdCfCVXw3A</a:t>
            </a:r>
            <a:r>
              <a:rPr lang="en-US" sz="1000" dirty="0" smtClean="0"/>
              <a:t> </a:t>
            </a:r>
            <a:endParaRPr lang="en-US" sz="1000" dirty="0"/>
          </a:p>
        </p:txBody>
      </p:sp>
      <p:cxnSp>
        <p:nvCxnSpPr>
          <p:cNvPr id="4" name="Straight Connector 3"/>
          <p:cNvCxnSpPr/>
          <p:nvPr/>
        </p:nvCxnSpPr>
        <p:spPr bwMode="auto">
          <a:xfrm>
            <a:off x="0" y="5943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2484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65532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Title 1"/>
          <p:cNvSpPr>
            <a:spLocks noGrp="1"/>
          </p:cNvSpPr>
          <p:nvPr>
            <p:ph type="title"/>
          </p:nvPr>
        </p:nvSpPr>
        <p:spPr>
          <a:xfrm>
            <a:off x="0" y="0"/>
            <a:ext cx="9144000" cy="877455"/>
          </a:xfrm>
        </p:spPr>
        <p:txBody>
          <a:bodyPr/>
          <a:lstStyle/>
          <a:p>
            <a:r>
              <a:rPr lang="en-US" altLang="en-US" sz="3100" b="1" dirty="0" smtClean="0"/>
              <a:t>It should be emphasized that Israel controls </a:t>
            </a:r>
            <a:br>
              <a:rPr lang="en-US" altLang="en-US" sz="3100" b="1" dirty="0" smtClean="0"/>
            </a:br>
            <a:r>
              <a:rPr lang="en-US" altLang="en-US" sz="3100" b="1" dirty="0" smtClean="0"/>
              <a:t>the Israel lobby, not the other way around</a:t>
            </a:r>
          </a:p>
        </p:txBody>
      </p:sp>
      <p:sp>
        <p:nvSpPr>
          <p:cNvPr id="340995" name="Content Placeholder 2"/>
          <p:cNvSpPr>
            <a:spLocks noGrp="1"/>
          </p:cNvSpPr>
          <p:nvPr>
            <p:ph idx="1"/>
          </p:nvPr>
        </p:nvSpPr>
        <p:spPr>
          <a:xfrm>
            <a:off x="0" y="838200"/>
            <a:ext cx="9144000" cy="6019800"/>
          </a:xfrm>
        </p:spPr>
        <p:txBody>
          <a:bodyPr/>
          <a:lstStyle/>
          <a:p>
            <a:pPr marL="0" lvl="0" indent="0">
              <a:buNone/>
            </a:pPr>
            <a:r>
              <a:rPr lang="en-US" altLang="en-US" sz="1500" b="1" dirty="0">
                <a:solidFill>
                  <a:srgbClr val="FFFF00"/>
                </a:solidFill>
              </a:rPr>
              <a:t>“AIPAC takes its cues from Israel’s government on which battles to pick,” </a:t>
            </a:r>
            <a:r>
              <a:rPr lang="en-US" altLang="en-US" sz="1500" dirty="0">
                <a:solidFill>
                  <a:srgbClr val="FFFFFF"/>
                </a:solidFill>
              </a:rPr>
              <a:t>Jewish Telegraphic Agency, 5/30/2017, </a:t>
            </a:r>
            <a:r>
              <a:rPr lang="en-US" altLang="en-US" sz="500" dirty="0">
                <a:solidFill>
                  <a:srgbClr val="FFFFFF"/>
                </a:solidFill>
                <a:hlinkClick r:id="rId2"/>
              </a:rPr>
              <a:t>http://www.jta.org/2017/05/30/news-opinion/politics/trump-wants-to-sell-lots-of-weapons-to-saudi-arabia-why-are-israel-and-its-friends-keeping-quiet</a:t>
            </a:r>
            <a:r>
              <a:rPr lang="en-US" altLang="en-US" sz="500" dirty="0">
                <a:solidFill>
                  <a:srgbClr val="FFFFFF"/>
                </a:solidFill>
              </a:rPr>
              <a:t> </a:t>
            </a:r>
          </a:p>
          <a:p>
            <a:pPr marL="0" indent="0">
              <a:buNone/>
            </a:pPr>
            <a:r>
              <a:rPr lang="en-US" altLang="en-US" sz="1400" dirty="0" smtClean="0"/>
              <a:t>In 1976, the Israeli ambassador to the United States, </a:t>
            </a:r>
            <a:r>
              <a:rPr lang="en-US" altLang="en-US" sz="1400" dirty="0" err="1" smtClean="0"/>
              <a:t>Simcha</a:t>
            </a:r>
            <a:r>
              <a:rPr lang="en-US" altLang="en-US" sz="1400" dirty="0" smtClean="0"/>
              <a:t> </a:t>
            </a:r>
            <a:r>
              <a:rPr lang="en-US" altLang="en-US" sz="1400" dirty="0" err="1" smtClean="0"/>
              <a:t>Dinitz</a:t>
            </a:r>
            <a:r>
              <a:rPr lang="en-US" altLang="en-US" sz="1400" dirty="0" smtClean="0"/>
              <a:t>, working with representatives from NJCRAC [National Jewish Community Relations Advisory Council, later renamed the Jewish Council for Public Affairs] and the Conference of Presidents [of Major American Jewish Organizations], developed a set of principles to guide behavior within the Jewish community. The first principle, Goldberg [the editor of the Jewish weekly newspaper the Forward and the author of  </a:t>
            </a:r>
            <a:r>
              <a:rPr lang="en-US" altLang="en-US" sz="1400" i="1" dirty="0" smtClean="0"/>
              <a:t>Jewish Power: Inside the American Jewish Establishment</a:t>
            </a:r>
            <a:r>
              <a:rPr lang="en-US" altLang="en-US" sz="1400" dirty="0" smtClean="0"/>
              <a:t>] notes, was that “</a:t>
            </a:r>
            <a:r>
              <a:rPr lang="en-US" altLang="en-US" sz="1400" b="1" dirty="0" smtClean="0">
                <a:solidFill>
                  <a:schemeClr val="tx2"/>
                </a:solidFill>
              </a:rPr>
              <a:t>Israelis were the only ones entitled to decide Israeli policy</a:t>
            </a:r>
            <a:r>
              <a:rPr lang="en-US" altLang="en-US" sz="1400" dirty="0" smtClean="0"/>
              <a:t>” and the second was that “</a:t>
            </a:r>
            <a:r>
              <a:rPr lang="en-US" altLang="en-US" sz="1400" b="1" dirty="0" smtClean="0">
                <a:solidFill>
                  <a:schemeClr val="tx2"/>
                </a:solidFill>
              </a:rPr>
              <a:t>American Jews should stand publicly united with Israel and air disputes only in private</a:t>
            </a:r>
            <a:r>
              <a:rPr lang="en-US" altLang="en-US" sz="1400" dirty="0" smtClean="0"/>
              <a:t>.” </a:t>
            </a:r>
            <a:r>
              <a:rPr lang="en-US" altLang="en-US" sz="1400" dirty="0" err="1" smtClean="0"/>
              <a:t>Mearsheimer</a:t>
            </a:r>
            <a:r>
              <a:rPr lang="en-US" altLang="en-US" sz="1400" dirty="0" smtClean="0"/>
              <a:t> and Walt, </a:t>
            </a:r>
            <a:r>
              <a:rPr lang="en-US" altLang="en-US" sz="1400" i="1" dirty="0" smtClean="0"/>
              <a:t>The Israel lobby and U.S. foreign policy</a:t>
            </a:r>
            <a:r>
              <a:rPr lang="en-US" altLang="en-US" sz="1400" dirty="0" smtClean="0"/>
              <a:t> (2007), pages 14, 119, 123-124.</a:t>
            </a:r>
          </a:p>
          <a:p>
            <a:pPr marL="0" indent="0">
              <a:buNone/>
            </a:pPr>
            <a:r>
              <a:rPr lang="en-US" altLang="en-US" sz="1500" b="1" dirty="0" smtClean="0">
                <a:solidFill>
                  <a:schemeClr val="tx2"/>
                </a:solidFill>
              </a:rPr>
              <a:t>Presidents </a:t>
            </a:r>
            <a:r>
              <a:rPr lang="en-US" altLang="en-US" sz="1500" b="1" dirty="0">
                <a:solidFill>
                  <a:schemeClr val="tx2"/>
                </a:solidFill>
              </a:rPr>
              <a:t>Conference’s Secret Rules Bar Jewish Groups From Attacking Each Other, </a:t>
            </a:r>
            <a:r>
              <a:rPr lang="en-US" altLang="en-US" sz="1500" dirty="0"/>
              <a:t>Forward, 3/23/2018, </a:t>
            </a:r>
            <a:r>
              <a:rPr lang="en-US" altLang="en-US" sz="500" dirty="0">
                <a:hlinkClick r:id="rId3"/>
              </a:rPr>
              <a:t>https://forward.com/news/national/397152/secret-rules-bar-jewish-groups-from-attacking-each-other</a:t>
            </a:r>
            <a:r>
              <a:rPr lang="en-US" altLang="en-US" sz="500" dirty="0" smtClean="0">
                <a:hlinkClick r:id="rId3"/>
              </a:rPr>
              <a:t>/</a:t>
            </a:r>
            <a:r>
              <a:rPr lang="en-US" altLang="en-US" sz="500" dirty="0" smtClean="0"/>
              <a:t> </a:t>
            </a:r>
          </a:p>
          <a:p>
            <a:pPr marL="0" indent="0">
              <a:buNone/>
            </a:pPr>
            <a:r>
              <a:rPr lang="en-US" altLang="en-US" sz="1500" b="1" dirty="0" smtClean="0">
                <a:solidFill>
                  <a:schemeClr val="tx2"/>
                </a:solidFill>
              </a:rPr>
              <a:t>The </a:t>
            </a:r>
            <a:r>
              <a:rPr lang="en-US" altLang="en-US" sz="1500" b="1" dirty="0">
                <a:solidFill>
                  <a:schemeClr val="tx2"/>
                </a:solidFill>
              </a:rPr>
              <a:t>Forward, which every year publishes a list of the 50 most influential Jews</a:t>
            </a:r>
            <a:r>
              <a:rPr lang="en-US" altLang="en-US" sz="1500" dirty="0"/>
              <a:t>, this year ranked </a:t>
            </a:r>
            <a:r>
              <a:rPr lang="en-US" altLang="en-US" sz="1500" dirty="0" smtClean="0"/>
              <a:t>[Executive </a:t>
            </a:r>
            <a:r>
              <a:rPr lang="en-US" altLang="en-US" sz="1500" dirty="0"/>
              <a:t>Vice Chairman of the Conference of Presidents of Major American Jewish </a:t>
            </a:r>
            <a:r>
              <a:rPr lang="en-US" altLang="en-US" sz="1500" dirty="0" smtClean="0"/>
              <a:t>Organizations Malcolm] </a:t>
            </a:r>
            <a:r>
              <a:rPr lang="en-US" altLang="en-US" sz="1500" dirty="0" err="1" smtClean="0"/>
              <a:t>Hoenlein</a:t>
            </a:r>
            <a:r>
              <a:rPr lang="en-US" altLang="en-US" sz="1500" dirty="0" smtClean="0"/>
              <a:t> </a:t>
            </a:r>
            <a:r>
              <a:rPr lang="en-US" altLang="en-US" sz="1500" dirty="0"/>
              <a:t>first. </a:t>
            </a:r>
            <a:r>
              <a:rPr lang="en-US" altLang="en-US" sz="1500" dirty="0" smtClean="0"/>
              <a:t>“</a:t>
            </a:r>
            <a:r>
              <a:rPr lang="en-US" altLang="en-US" sz="1500" dirty="0" smtClean="0">
                <a:solidFill>
                  <a:schemeClr val="tx2"/>
                </a:solidFill>
              </a:rPr>
              <a:t>The </a:t>
            </a:r>
            <a:r>
              <a:rPr lang="en-US" altLang="en-US" sz="1500" dirty="0">
                <a:solidFill>
                  <a:schemeClr val="tx2"/>
                </a:solidFill>
              </a:rPr>
              <a:t>most influential private citizen in American foreign policy-making</a:t>
            </a:r>
            <a:r>
              <a:rPr lang="en-US" altLang="en-US" sz="1500" dirty="0"/>
              <a:t>," a former high-ranking U.S. diplomat was quoted as saying of </a:t>
            </a:r>
            <a:r>
              <a:rPr lang="en-US" altLang="en-US" sz="1500" dirty="0" smtClean="0"/>
              <a:t>him… The American prospect noted: “</a:t>
            </a:r>
            <a:r>
              <a:rPr lang="en-US" sz="1500" dirty="0" smtClean="0">
                <a:solidFill>
                  <a:schemeClr val="tx2"/>
                </a:solidFill>
              </a:rPr>
              <a:t>Not </a:t>
            </a:r>
            <a:r>
              <a:rPr lang="en-US" sz="1500" dirty="0">
                <a:solidFill>
                  <a:schemeClr val="tx2"/>
                </a:solidFill>
              </a:rPr>
              <a:t>a day went by that </a:t>
            </a:r>
            <a:r>
              <a:rPr lang="en-US" sz="1500" dirty="0" err="1">
                <a:solidFill>
                  <a:schemeClr val="tx2"/>
                </a:solidFill>
              </a:rPr>
              <a:t>Hoenlein</a:t>
            </a:r>
            <a:r>
              <a:rPr lang="en-US" sz="1500" dirty="0">
                <a:solidFill>
                  <a:schemeClr val="tx2"/>
                </a:solidFill>
              </a:rPr>
              <a:t> wasn't on the phone to an assistant secretary of state, a White House adviser, an ambassador, or a congressman, extracting information from one, doling it out to another, cajoling and maneuvering key players to tilt U.S. policy in Israel's direction</a:t>
            </a:r>
            <a:r>
              <a:rPr lang="en-US" sz="1500" dirty="0"/>
              <a:t>.” </a:t>
            </a:r>
            <a:r>
              <a:rPr lang="en-US" sz="1500" dirty="0" smtClean="0"/>
              <a:t>The American Prospect added that all of the members </a:t>
            </a:r>
            <a:r>
              <a:rPr lang="en-US" sz="1500" dirty="0"/>
              <a:t>of </a:t>
            </a:r>
            <a:r>
              <a:rPr lang="en-US" sz="1500" dirty="0" smtClean="0"/>
              <a:t>the Conference </a:t>
            </a:r>
            <a:r>
              <a:rPr lang="en-US" sz="1500" dirty="0"/>
              <a:t>of Presidents of Major American Jewish Organizations the </a:t>
            </a:r>
            <a:r>
              <a:rPr lang="en-US" sz="1500" dirty="0" smtClean="0"/>
              <a:t>conference sit on AIPAC's executive committee.</a:t>
            </a:r>
            <a:r>
              <a:rPr lang="en-US" altLang="en-US" sz="1500" dirty="0" smtClean="0"/>
              <a:t> </a:t>
            </a:r>
            <a:r>
              <a:rPr lang="en-US" altLang="en-US" sz="1500" dirty="0" smtClean="0">
                <a:solidFill>
                  <a:schemeClr val="tx2"/>
                </a:solidFill>
              </a:rPr>
              <a:t>The American Prospect, 2/20/2002, </a:t>
            </a:r>
            <a:r>
              <a:rPr lang="en-US" altLang="en-US" sz="500" dirty="0" smtClean="0">
                <a:solidFill>
                  <a:schemeClr val="tx2"/>
                </a:solidFill>
                <a:hlinkClick r:id="rId4"/>
              </a:rPr>
              <a:t>http://prospect.org/article/deal-breakers</a:t>
            </a:r>
            <a:r>
              <a:rPr lang="en-US" altLang="en-US" sz="500" dirty="0" smtClean="0">
                <a:solidFill>
                  <a:schemeClr val="tx2"/>
                </a:solidFill>
              </a:rPr>
              <a:t> </a:t>
            </a:r>
          </a:p>
          <a:p>
            <a:pPr marL="0" indent="0">
              <a:buNone/>
            </a:pPr>
            <a:r>
              <a:rPr lang="en-US" altLang="en-US" sz="1500" b="1" dirty="0" smtClean="0">
                <a:solidFill>
                  <a:schemeClr val="tx2"/>
                </a:solidFill>
              </a:rPr>
              <a:t>Israel President Reuven received a visiting AIPAC delegation</a:t>
            </a:r>
            <a:r>
              <a:rPr lang="en-US" altLang="en-US" sz="1500" dirty="0" smtClean="0"/>
              <a:t> (led by </a:t>
            </a:r>
            <a:r>
              <a:rPr lang="en-US" altLang="en-US" sz="1500" dirty="0"/>
              <a:t>AIPAC </a:t>
            </a:r>
            <a:r>
              <a:rPr lang="en-US" altLang="en-US" sz="1500" dirty="0" smtClean="0"/>
              <a:t>President Lillian </a:t>
            </a:r>
            <a:r>
              <a:rPr lang="en-US" altLang="en-US" sz="1500" dirty="0" err="1" smtClean="0"/>
              <a:t>Pincus</a:t>
            </a:r>
            <a:r>
              <a:rPr lang="en-US" altLang="en-US" sz="1500" dirty="0" smtClean="0"/>
              <a:t> and comprising representatives of both the Democrat and Republican parties from all over the United States) and thanked them for "the organization's contribution, from its inception, to Israel's prosperity." </a:t>
            </a:r>
            <a:r>
              <a:rPr lang="en-US" altLang="en-US" sz="1500" dirty="0" err="1" smtClean="0">
                <a:solidFill>
                  <a:schemeClr val="tx2"/>
                </a:solidFill>
              </a:rPr>
              <a:t>Haaretz</a:t>
            </a:r>
            <a:r>
              <a:rPr lang="en-US" altLang="en-US" sz="1500" dirty="0" smtClean="0">
                <a:solidFill>
                  <a:schemeClr val="tx2"/>
                </a:solidFill>
              </a:rPr>
              <a:t>, 1/15/2018, </a:t>
            </a:r>
            <a:r>
              <a:rPr lang="en-US" altLang="en-US" sz="500" dirty="0" smtClean="0">
                <a:solidFill>
                  <a:schemeClr val="tx2"/>
                </a:solidFill>
                <a:hlinkClick r:id="rId5"/>
              </a:rPr>
              <a:t>https://www.haaretz.com/israel-news/1.835015</a:t>
            </a:r>
            <a:r>
              <a:rPr lang="en-US" altLang="en-US" sz="500" dirty="0" smtClean="0">
                <a:solidFill>
                  <a:schemeClr val="tx2"/>
                </a:solidFill>
              </a:rPr>
              <a:t>    </a:t>
            </a:r>
            <a:r>
              <a:rPr lang="en-US" altLang="en-US" sz="1500" dirty="0" smtClean="0">
                <a:solidFill>
                  <a:schemeClr val="tx2"/>
                </a:solidFill>
              </a:rPr>
              <a:t>See a sample of AIPAC’s achievements in 2017: </a:t>
            </a:r>
            <a:r>
              <a:rPr lang="en-US" altLang="en-US" sz="1500" dirty="0" smtClean="0"/>
              <a:t> </a:t>
            </a:r>
            <a:r>
              <a:rPr lang="en-US" altLang="en-US" sz="500" dirty="0">
                <a:hlinkClick r:id="rId6"/>
              </a:rPr>
              <a:t>https://aipac.hubs.vidyard.com/watch/DAvZry2NjezyXpMeWXK6p5</a:t>
            </a:r>
            <a:r>
              <a:rPr lang="en-US" altLang="en-US" sz="500" dirty="0"/>
              <a:t> </a:t>
            </a:r>
            <a:endParaRPr lang="en-US" altLang="en-US" sz="500" dirty="0" smtClean="0">
              <a:solidFill>
                <a:schemeClr val="tx2"/>
              </a:solidFill>
            </a:endParaRPr>
          </a:p>
          <a:p>
            <a:pPr marL="0" indent="0">
              <a:buNone/>
            </a:pPr>
            <a:r>
              <a:rPr lang="en-US" altLang="en-US" sz="1500" dirty="0" smtClean="0">
                <a:solidFill>
                  <a:schemeClr val="tx2"/>
                </a:solidFill>
              </a:rPr>
              <a:t>Benjamin </a:t>
            </a:r>
            <a:r>
              <a:rPr lang="en-US" altLang="en-US" sz="1500" dirty="0">
                <a:solidFill>
                  <a:schemeClr val="tx2"/>
                </a:solidFill>
              </a:rPr>
              <a:t>Netanyahu [Israeli Prime Minister, 1996-99 &amp; 2009-present]: “</a:t>
            </a:r>
            <a:r>
              <a:rPr lang="en-US" altLang="en-US" sz="1500" b="1" dirty="0">
                <a:solidFill>
                  <a:schemeClr val="tx2"/>
                </a:solidFill>
              </a:rPr>
              <a:t>I know what America is.. America is a thing you can move very easily, move it in the right direction</a:t>
            </a:r>
            <a:r>
              <a:rPr lang="en-US" altLang="en-US" sz="1500" dirty="0">
                <a:solidFill>
                  <a:schemeClr val="tx2"/>
                </a:solidFill>
              </a:rPr>
              <a:t>.” Quoted in “What Do Israelis Think About Americans? Start With Disdain,” </a:t>
            </a:r>
            <a:r>
              <a:rPr lang="en-US" altLang="en-US" sz="1500" i="1" dirty="0">
                <a:solidFill>
                  <a:schemeClr val="tx2"/>
                </a:solidFill>
              </a:rPr>
              <a:t>The Jewish Daily Forwa</a:t>
            </a:r>
            <a:r>
              <a:rPr lang="en-US" altLang="en-US" sz="1500" dirty="0">
                <a:solidFill>
                  <a:schemeClr val="tx2"/>
                </a:solidFill>
              </a:rPr>
              <a:t>rd, 3/8/2015, </a:t>
            </a:r>
            <a:r>
              <a:rPr lang="en-US" altLang="en-US" sz="500" dirty="0">
                <a:solidFill>
                  <a:schemeClr val="tx2"/>
                </a:solidFill>
                <a:hlinkClick r:id="rId7"/>
              </a:rPr>
              <a:t>http://</a:t>
            </a:r>
            <a:r>
              <a:rPr lang="en-US" altLang="en-US" sz="500" dirty="0" smtClean="0">
                <a:solidFill>
                  <a:schemeClr val="tx2"/>
                </a:solidFill>
                <a:hlinkClick r:id="rId7"/>
              </a:rPr>
              <a:t>forward.com/articles/216074/what-do-israelis-think-about-americans-start-with</a:t>
            </a:r>
            <a:r>
              <a:rPr lang="en-US" altLang="en-US" sz="500" dirty="0" smtClean="0">
                <a:solidFill>
                  <a:schemeClr val="tx2"/>
                </a:solidFill>
              </a:rPr>
              <a:t> /  </a:t>
            </a:r>
          </a:p>
        </p:txBody>
      </p:sp>
      <p:cxnSp>
        <p:nvCxnSpPr>
          <p:cNvPr id="3" name="Straight Connector 2"/>
          <p:cNvCxnSpPr/>
          <p:nvPr/>
        </p:nvCxnSpPr>
        <p:spPr bwMode="auto">
          <a:xfrm>
            <a:off x="0" y="2895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914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1371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3276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609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pPr>
              <a:defRPr/>
            </a:pPr>
            <a:r>
              <a:rPr lang="en-US" b="1" dirty="0" smtClean="0">
                <a:latin typeface="+mn-lt"/>
                <a:ea typeface="+mn-ea"/>
                <a:cs typeface="+mn-cs"/>
              </a:rPr>
              <a:t>Jerusalem/El-</a:t>
            </a:r>
            <a:r>
              <a:rPr lang="en-US" b="1" dirty="0" err="1" smtClean="0">
                <a:latin typeface="+mn-lt"/>
                <a:ea typeface="+mn-ea"/>
                <a:cs typeface="+mn-cs"/>
              </a:rPr>
              <a:t>Quds</a:t>
            </a:r>
            <a:r>
              <a:rPr lang="en-US" b="1" dirty="0" smtClean="0">
                <a:latin typeface="+mn-lt"/>
                <a:ea typeface="+mn-ea"/>
                <a:cs typeface="+mn-cs"/>
              </a:rPr>
              <a:t> in Quran 17:1, John 19:18, and Psalm 137:5</a:t>
            </a:r>
            <a:endParaRPr lang="en-US" dirty="0"/>
          </a:p>
        </p:txBody>
      </p:sp>
      <p:sp>
        <p:nvSpPr>
          <p:cNvPr id="342019" name="Content Placeholder 2"/>
          <p:cNvSpPr>
            <a:spLocks noGrp="1"/>
          </p:cNvSpPr>
          <p:nvPr>
            <p:ph idx="1"/>
          </p:nvPr>
        </p:nvSpPr>
        <p:spPr>
          <a:xfrm>
            <a:off x="0" y="1295400"/>
            <a:ext cx="5791200" cy="5181600"/>
          </a:xfrm>
        </p:spPr>
        <p:txBody>
          <a:bodyPr/>
          <a:lstStyle/>
          <a:p>
            <a:pPr>
              <a:buFontTx/>
              <a:buNone/>
            </a:pPr>
            <a:r>
              <a:rPr lang="en-US" altLang="en-US" sz="2000" dirty="0" smtClean="0"/>
              <a:t>“</a:t>
            </a:r>
            <a:r>
              <a:rPr lang="en-US" altLang="en-US" sz="2000" b="1" dirty="0" smtClean="0">
                <a:solidFill>
                  <a:schemeClr val="tx2"/>
                </a:solidFill>
              </a:rPr>
              <a:t>Glory to Him who made His servant travel by night from the sacred place of worship [in Mecca] to the furthest place of worship [in Jerusalem], whose surroundings We have blessed, to show him some of Our signs: He alone is the All Hearing, the All Seeing</a:t>
            </a:r>
            <a:r>
              <a:rPr lang="en-US" altLang="en-US" sz="2000" dirty="0" smtClean="0"/>
              <a:t>”---Quran 17:1</a:t>
            </a:r>
          </a:p>
          <a:p>
            <a:endParaRPr lang="en-US" altLang="en-US" sz="2400" dirty="0" smtClean="0"/>
          </a:p>
          <a:p>
            <a:pPr>
              <a:buFontTx/>
              <a:buNone/>
            </a:pPr>
            <a:r>
              <a:rPr lang="en-US" altLang="en-US" sz="2000" dirty="0" smtClean="0"/>
              <a:t>“</a:t>
            </a:r>
            <a:r>
              <a:rPr lang="en-US" altLang="en-US" sz="2000" b="1" dirty="0" smtClean="0">
                <a:solidFill>
                  <a:schemeClr val="tx2"/>
                </a:solidFill>
              </a:rPr>
              <a:t>Here [in Jerusalem] they crucified him, and with him two others—one on each side and Jesus in the middle</a:t>
            </a:r>
            <a:r>
              <a:rPr lang="en-US" altLang="en-US" sz="2000" dirty="0" smtClean="0"/>
              <a:t>”---John 19:18</a:t>
            </a:r>
          </a:p>
          <a:p>
            <a:endParaRPr lang="en-US" altLang="en-US" sz="2400" dirty="0" smtClean="0"/>
          </a:p>
          <a:p>
            <a:pPr>
              <a:buFontTx/>
              <a:buNone/>
            </a:pPr>
            <a:r>
              <a:rPr lang="en-US" altLang="en-US" sz="2000" dirty="0" smtClean="0"/>
              <a:t>“</a:t>
            </a:r>
            <a:r>
              <a:rPr lang="en-US" altLang="en-US" sz="2000" b="1" dirty="0" smtClean="0">
                <a:solidFill>
                  <a:schemeClr val="tx2"/>
                </a:solidFill>
              </a:rPr>
              <a:t>If I forget you, O Jerusalem, may my right hand forget its skill</a:t>
            </a:r>
            <a:r>
              <a:rPr lang="en-US" altLang="en-US" sz="2000" dirty="0" smtClean="0"/>
              <a:t>”---Psalm 137:5</a:t>
            </a:r>
          </a:p>
        </p:txBody>
      </p:sp>
      <p:pic>
        <p:nvPicPr>
          <p:cNvPr id="342020" name="Picture 6" descr="Dome of the Ro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1200" y="1447800"/>
            <a:ext cx="1676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2021" name="Picture 10" descr="http://www.ianandwendy.com/Israel/Jerusalem/Church_of_the_Holy_Sepulchre/Church%20of%20the%20Holy%20Sepulchre-01-Roo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2724150"/>
            <a:ext cx="1636713"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2022" name="Picture 16" descr="http://www.travel-images.com/israel33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5181600"/>
            <a:ext cx="200025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2023" name="Rectangle 13"/>
          <p:cNvSpPr>
            <a:spLocks noChangeArrowheads="1"/>
          </p:cNvSpPr>
          <p:nvPr/>
        </p:nvSpPr>
        <p:spPr bwMode="auto">
          <a:xfrm>
            <a:off x="7391400" y="1447800"/>
            <a:ext cx="1752600" cy="1295400"/>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sz="1000" b="1" dirty="0"/>
          </a:p>
          <a:p>
            <a:pPr algn="ctr">
              <a:spcBef>
                <a:spcPct val="0"/>
              </a:spcBef>
              <a:buFontTx/>
              <a:buNone/>
            </a:pPr>
            <a:r>
              <a:rPr lang="en-US" altLang="en-US" sz="2800" b="1" dirty="0">
                <a:solidFill>
                  <a:schemeClr val="tx2"/>
                </a:solidFill>
              </a:rPr>
              <a:t>The Aqsa Mosque</a:t>
            </a:r>
          </a:p>
          <a:p>
            <a:pPr>
              <a:spcBef>
                <a:spcPct val="0"/>
              </a:spcBef>
              <a:buFontTx/>
              <a:buNone/>
            </a:pPr>
            <a:endParaRPr lang="en-US" altLang="en-US" sz="2000" b="1" dirty="0"/>
          </a:p>
          <a:p>
            <a:pPr>
              <a:spcBef>
                <a:spcPct val="0"/>
              </a:spcBef>
              <a:buFontTx/>
              <a:buNone/>
            </a:pPr>
            <a:endParaRPr lang="en-US" altLang="en-US" sz="2000" b="1" dirty="0"/>
          </a:p>
          <a:p>
            <a:pPr>
              <a:spcBef>
                <a:spcPct val="0"/>
              </a:spcBef>
              <a:buFontTx/>
              <a:buNone/>
            </a:pPr>
            <a:endParaRPr lang="en-US" altLang="en-US" sz="2000" b="1" dirty="0"/>
          </a:p>
        </p:txBody>
      </p:sp>
      <p:sp>
        <p:nvSpPr>
          <p:cNvPr id="342024" name="Rectangle 14"/>
          <p:cNvSpPr>
            <a:spLocks noChangeArrowheads="1"/>
          </p:cNvSpPr>
          <p:nvPr/>
        </p:nvSpPr>
        <p:spPr bwMode="auto">
          <a:xfrm>
            <a:off x="7391400" y="2743200"/>
            <a:ext cx="1752600" cy="2438400"/>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sz="1800" b="1" dirty="0">
              <a:solidFill>
                <a:schemeClr val="tx2"/>
              </a:solidFill>
            </a:endParaRPr>
          </a:p>
          <a:p>
            <a:pPr algn="ctr">
              <a:spcBef>
                <a:spcPct val="0"/>
              </a:spcBef>
              <a:buFontTx/>
              <a:buNone/>
            </a:pPr>
            <a:r>
              <a:rPr lang="en-US" altLang="en-US" sz="2800" b="1" dirty="0">
                <a:solidFill>
                  <a:schemeClr val="tx2"/>
                </a:solidFill>
              </a:rPr>
              <a:t>The Church of the Holy </a:t>
            </a:r>
            <a:r>
              <a:rPr lang="en-US" altLang="en-US" sz="2800" b="1" dirty="0" err="1">
                <a:solidFill>
                  <a:schemeClr val="tx2"/>
                </a:solidFill>
              </a:rPr>
              <a:t>Sepulchre</a:t>
            </a:r>
            <a:endParaRPr lang="en-US" altLang="en-US" sz="2800" b="1" dirty="0">
              <a:solidFill>
                <a:schemeClr val="tx2"/>
              </a:solidFill>
            </a:endParaRPr>
          </a:p>
        </p:txBody>
      </p:sp>
      <p:sp>
        <p:nvSpPr>
          <p:cNvPr id="342025" name="Rectangle 15"/>
          <p:cNvSpPr>
            <a:spLocks noChangeArrowheads="1"/>
          </p:cNvSpPr>
          <p:nvPr/>
        </p:nvSpPr>
        <p:spPr bwMode="auto">
          <a:xfrm>
            <a:off x="7391400" y="5181600"/>
            <a:ext cx="1752600" cy="1295400"/>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400" b="1" dirty="0">
                <a:solidFill>
                  <a:schemeClr val="tx2"/>
                </a:solidFill>
              </a:rPr>
              <a:t>The Western/</a:t>
            </a:r>
          </a:p>
          <a:p>
            <a:pPr algn="ctr">
              <a:spcBef>
                <a:spcPct val="0"/>
              </a:spcBef>
              <a:buFontTx/>
              <a:buNone/>
            </a:pPr>
            <a:r>
              <a:rPr lang="en-US" altLang="en-US" sz="2400" b="1" dirty="0">
                <a:solidFill>
                  <a:schemeClr val="tx2"/>
                </a:solidFill>
              </a:rPr>
              <a:t>Buraq Wall</a:t>
            </a:r>
          </a:p>
        </p:txBody>
      </p:sp>
      <p:sp>
        <p:nvSpPr>
          <p:cNvPr id="3" name="Rectangle 2"/>
          <p:cNvSpPr/>
          <p:nvPr/>
        </p:nvSpPr>
        <p:spPr>
          <a:xfrm>
            <a:off x="0" y="6477000"/>
            <a:ext cx="9133764" cy="369332"/>
          </a:xfrm>
          <a:prstGeom prst="rect">
            <a:avLst/>
          </a:prstGeom>
        </p:spPr>
        <p:txBody>
          <a:bodyPr wrap="square">
            <a:spAutoFit/>
          </a:bodyPr>
          <a:lstStyle/>
          <a:p>
            <a:r>
              <a:rPr lang="en-US" sz="1800" b="1" dirty="0"/>
              <a:t>Misunderstandings About Jerusalem's Temple Mount,</a:t>
            </a:r>
            <a:r>
              <a:rPr lang="en-US" sz="1800" dirty="0"/>
              <a:t> </a:t>
            </a:r>
            <a:r>
              <a:rPr lang="en-US" sz="600" dirty="0">
                <a:hlinkClick r:id="rId5"/>
              </a:rPr>
              <a:t>https://</a:t>
            </a:r>
            <a:r>
              <a:rPr lang="en-US" sz="600" dirty="0" smtClean="0">
                <a:hlinkClick r:id="rId5"/>
              </a:rPr>
              <a:t>www.washingtonreport.me/2011-august/misunderstandings-about-jerusalem-s-temple-mount.html</a:t>
            </a:r>
            <a:r>
              <a:rPr lang="en-US" sz="600" dirty="0" smtClean="0"/>
              <a:t> </a:t>
            </a:r>
            <a:endParaRPr lang="en-US" sz="600" dirty="0"/>
          </a:p>
        </p:txBody>
      </p:sp>
      <p:cxnSp>
        <p:nvCxnSpPr>
          <p:cNvPr id="5" name="Straight Connector 4"/>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304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0200" y="1447800"/>
            <a:ext cx="3733800" cy="3328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3043" name="Rectangle 7"/>
          <p:cNvSpPr>
            <a:spLocks noChangeArrowheads="1"/>
          </p:cNvSpPr>
          <p:nvPr/>
        </p:nvSpPr>
        <p:spPr bwMode="auto">
          <a:xfrm>
            <a:off x="28432" y="-101600"/>
            <a:ext cx="91440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000" b="1" dirty="0">
                <a:solidFill>
                  <a:schemeClr val="tx2"/>
                </a:solidFill>
              </a:rPr>
              <a:t>The Planning Crisis in East Jerusalem</a:t>
            </a:r>
          </a:p>
          <a:p>
            <a:pPr algn="ctr" eaLnBrk="1" hangingPunct="1">
              <a:spcBef>
                <a:spcPct val="0"/>
              </a:spcBef>
              <a:buFontTx/>
              <a:buNone/>
            </a:pPr>
            <a:r>
              <a:rPr lang="en-US" altLang="en-US" sz="1800" dirty="0">
                <a:solidFill>
                  <a:schemeClr val="tx2"/>
                </a:solidFill>
              </a:rPr>
              <a:t>UNITED NATIONS, Office for the Coordination of Humanitarian Affairs, occupied Palestinian territory, Special focus, APRIL 2009</a:t>
            </a:r>
          </a:p>
          <a:p>
            <a:pPr algn="ctr" eaLnBrk="1" hangingPunct="1">
              <a:spcBef>
                <a:spcPct val="0"/>
              </a:spcBef>
              <a:buFontTx/>
              <a:buNone/>
            </a:pPr>
            <a:r>
              <a:rPr lang="en-US" altLang="en-US" sz="1600" dirty="0"/>
              <a:t> </a:t>
            </a:r>
            <a:r>
              <a:rPr lang="en-US" altLang="en-US" sz="1600" dirty="0">
                <a:hlinkClick r:id="rId3"/>
              </a:rPr>
              <a:t>http://</a:t>
            </a:r>
            <a:r>
              <a:rPr lang="en-US" altLang="en-US" sz="1600" dirty="0" smtClean="0">
                <a:hlinkClick r:id="rId3"/>
              </a:rPr>
              <a:t>www.ochaopt.org/documents/ocha_opt_planning_crisis_east_jerusalem_april_2009_english.pdf</a:t>
            </a:r>
            <a:r>
              <a:rPr lang="en-US" altLang="en-US" sz="1600" dirty="0" smtClean="0"/>
              <a:t> </a:t>
            </a:r>
            <a:endParaRPr lang="en-US" altLang="en-US" sz="1600" dirty="0"/>
          </a:p>
        </p:txBody>
      </p:sp>
      <p:sp>
        <p:nvSpPr>
          <p:cNvPr id="343044" name="Rectangle 8"/>
          <p:cNvSpPr>
            <a:spLocks noChangeArrowheads="1"/>
          </p:cNvSpPr>
          <p:nvPr/>
        </p:nvSpPr>
        <p:spPr bwMode="auto">
          <a:xfrm>
            <a:off x="28432" y="1495485"/>
            <a:ext cx="5381767"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smtClean="0">
                <a:solidFill>
                  <a:schemeClr val="tx2"/>
                </a:solidFill>
              </a:rPr>
              <a:t>“</a:t>
            </a:r>
            <a:r>
              <a:rPr lang="en-US" altLang="en-US" sz="1800" dirty="0">
                <a:solidFill>
                  <a:schemeClr val="tx2"/>
                </a:solidFill>
              </a:rPr>
              <a:t>Since 1967, the Israeli authorities have demolished </a:t>
            </a:r>
            <a:r>
              <a:rPr lang="en-US" altLang="en-US" sz="1800" dirty="0" smtClean="0">
                <a:solidFill>
                  <a:schemeClr val="tx2"/>
                </a:solidFill>
              </a:rPr>
              <a:t>thousands of </a:t>
            </a:r>
            <a:r>
              <a:rPr lang="en-US" altLang="en-US" sz="1800" dirty="0">
                <a:solidFill>
                  <a:schemeClr val="tx2"/>
                </a:solidFill>
              </a:rPr>
              <a:t>Palestinian-owned structures in the occupied Palestinian territory, including an estimated 2,000 houses in East Jerusalem</a:t>
            </a:r>
            <a:r>
              <a:rPr lang="en-US" altLang="en-US" sz="1800" dirty="0" smtClean="0">
                <a:solidFill>
                  <a:schemeClr val="tx2"/>
                </a:solidFill>
              </a:rPr>
              <a:t>.”</a:t>
            </a:r>
          </a:p>
          <a:p>
            <a:pPr eaLnBrk="1" hangingPunct="1">
              <a:spcBef>
                <a:spcPct val="0"/>
              </a:spcBef>
              <a:buFontTx/>
              <a:buNone/>
            </a:pPr>
            <a:endParaRPr lang="en-US" altLang="en-US" sz="1000" dirty="0" smtClean="0">
              <a:solidFill>
                <a:schemeClr val="tx2"/>
              </a:solidFill>
            </a:endParaRPr>
          </a:p>
          <a:p>
            <a:pPr eaLnBrk="1" hangingPunct="1">
              <a:spcBef>
                <a:spcPct val="0"/>
              </a:spcBef>
              <a:buFontTx/>
              <a:buNone/>
            </a:pPr>
            <a:r>
              <a:rPr lang="en-US" altLang="en-US" sz="1800" dirty="0" smtClean="0">
                <a:solidFill>
                  <a:schemeClr val="tx2"/>
                </a:solidFill>
              </a:rPr>
              <a:t>28,000 </a:t>
            </a:r>
            <a:r>
              <a:rPr lang="en-US" altLang="en-US" sz="1800" dirty="0">
                <a:solidFill>
                  <a:schemeClr val="tx2"/>
                </a:solidFill>
              </a:rPr>
              <a:t>Palestinian homes have been demolished by Israel and 0 Israeli homes have been demolished by Palestinians since </a:t>
            </a:r>
            <a:r>
              <a:rPr lang="en-US" altLang="en-US" sz="1800" dirty="0" smtClean="0">
                <a:solidFill>
                  <a:schemeClr val="tx2"/>
                </a:solidFill>
              </a:rPr>
              <a:t>1967. </a:t>
            </a:r>
            <a:r>
              <a:rPr lang="en-US" altLang="en-US" sz="1800" dirty="0" smtClean="0"/>
              <a:t>IAK</a:t>
            </a:r>
          </a:p>
          <a:p>
            <a:pPr eaLnBrk="1" hangingPunct="1">
              <a:spcBef>
                <a:spcPct val="0"/>
              </a:spcBef>
              <a:buFontTx/>
              <a:buNone/>
            </a:pPr>
            <a:endParaRPr lang="en-US" altLang="en-US" sz="1000" dirty="0">
              <a:solidFill>
                <a:schemeClr val="tx2"/>
              </a:solidFill>
            </a:endParaRPr>
          </a:p>
          <a:p>
            <a:pPr eaLnBrk="1" hangingPunct="1">
              <a:spcBef>
                <a:spcPct val="0"/>
              </a:spcBef>
              <a:buFontTx/>
              <a:buNone/>
            </a:pPr>
            <a:r>
              <a:rPr lang="en-US" altLang="en-US" sz="1800" dirty="0">
                <a:solidFill>
                  <a:schemeClr val="tx2"/>
                </a:solidFill>
              </a:rPr>
              <a:t>Islamic Christian Committee: Israel Planning Jerusalem Entrance Project to Obliterate Muslim Christian </a:t>
            </a:r>
            <a:r>
              <a:rPr lang="en-US" altLang="en-US" sz="1800" dirty="0" smtClean="0">
                <a:solidFill>
                  <a:schemeClr val="tx2"/>
                </a:solidFill>
              </a:rPr>
              <a:t>Spirit, </a:t>
            </a:r>
            <a:r>
              <a:rPr lang="en-US" altLang="en-US" sz="1800" dirty="0" smtClean="0"/>
              <a:t>IMEMC News, 8/19/2016,</a:t>
            </a:r>
            <a:endParaRPr lang="en-US" altLang="en-US" sz="500" dirty="0" smtClean="0"/>
          </a:p>
          <a:p>
            <a:pPr eaLnBrk="1" hangingPunct="1">
              <a:spcBef>
                <a:spcPct val="0"/>
              </a:spcBef>
              <a:buFontTx/>
              <a:buNone/>
            </a:pPr>
            <a:r>
              <a:rPr lang="en-US" altLang="en-US" sz="500" dirty="0">
                <a:solidFill>
                  <a:schemeClr val="tx2"/>
                </a:solidFill>
                <a:hlinkClick r:id="rId4"/>
              </a:rPr>
              <a:t>http://imemc.org/article/islamic-christian-committee-israel-planning-jerusalem-entrance-project-to-obliterate-muslim-christian-spirit</a:t>
            </a:r>
            <a:r>
              <a:rPr lang="en-US" altLang="en-US" sz="500" dirty="0" smtClean="0">
                <a:solidFill>
                  <a:schemeClr val="tx2"/>
                </a:solidFill>
                <a:hlinkClick r:id="rId4"/>
              </a:rPr>
              <a:t>/</a:t>
            </a:r>
            <a:r>
              <a:rPr lang="en-US" altLang="en-US" sz="500" dirty="0" smtClean="0">
                <a:solidFill>
                  <a:schemeClr val="tx2"/>
                </a:solidFill>
              </a:rPr>
              <a:t> </a:t>
            </a:r>
          </a:p>
        </p:txBody>
      </p:sp>
      <p:cxnSp>
        <p:nvCxnSpPr>
          <p:cNvPr id="3" name="Straight Connector 2"/>
          <p:cNvCxnSpPr/>
          <p:nvPr/>
        </p:nvCxnSpPr>
        <p:spPr bwMode="auto">
          <a:xfrm>
            <a:off x="3175" y="3657600"/>
            <a:ext cx="54070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3175" y="4800600"/>
            <a:ext cx="91408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0" y="4795897"/>
            <a:ext cx="9155113" cy="2062103"/>
          </a:xfrm>
          <a:prstGeom prst="rect">
            <a:avLst/>
          </a:prstGeom>
        </p:spPr>
        <p:txBody>
          <a:bodyPr wrap="square">
            <a:spAutoFit/>
          </a:bodyPr>
          <a:lstStyle/>
          <a:p>
            <a:r>
              <a:rPr lang="en-US" sz="1200" b="1" dirty="0" smtClean="0">
                <a:solidFill>
                  <a:schemeClr val="tx2"/>
                </a:solidFill>
              </a:rPr>
              <a:t>UNESCO </a:t>
            </a:r>
            <a:r>
              <a:rPr lang="en-US" sz="1200" b="1" dirty="0">
                <a:solidFill>
                  <a:schemeClr val="tx2"/>
                </a:solidFill>
              </a:rPr>
              <a:t>votes to condemn Israel’s sovereignty in Jerusalem</a:t>
            </a:r>
            <a:r>
              <a:rPr lang="en-US" sz="1200" dirty="0"/>
              <a:t>, Jewish Telegraphic Agency, 5/2/2017, </a:t>
            </a:r>
            <a:r>
              <a:rPr lang="en-US" sz="300" dirty="0">
                <a:hlinkClick r:id="rId5"/>
              </a:rPr>
              <a:t>http://</a:t>
            </a:r>
            <a:r>
              <a:rPr lang="en-US" sz="300" dirty="0" smtClean="0">
                <a:hlinkClick r:id="rId5"/>
              </a:rPr>
              <a:t>www.jta.org/2017/05/02/news-opinion/israel-middle-east/unesco-votes-to-condemn-israels-presence-in-jerusalem</a:t>
            </a:r>
            <a:r>
              <a:rPr lang="en-US" sz="300" dirty="0" smtClean="0"/>
              <a:t>   </a:t>
            </a:r>
          </a:p>
          <a:p>
            <a:endParaRPr lang="en-US" sz="300" dirty="0" smtClean="0"/>
          </a:p>
          <a:p>
            <a:endParaRPr lang="en-US" sz="300" dirty="0"/>
          </a:p>
          <a:p>
            <a:endParaRPr lang="en-US" sz="300" dirty="0" smtClean="0"/>
          </a:p>
          <a:p>
            <a:endParaRPr lang="en-US" sz="300" dirty="0"/>
          </a:p>
          <a:p>
            <a:r>
              <a:rPr lang="en-US" sz="1200" b="1" dirty="0" smtClean="0">
                <a:solidFill>
                  <a:schemeClr val="tx2"/>
                </a:solidFill>
              </a:rPr>
              <a:t>UNESCO </a:t>
            </a:r>
            <a:r>
              <a:rPr lang="en-US" sz="1200" b="1" dirty="0">
                <a:solidFill>
                  <a:schemeClr val="tx2"/>
                </a:solidFill>
              </a:rPr>
              <a:t>declares Hebron's Old City Palestinian World Heritage site, </a:t>
            </a:r>
            <a:r>
              <a:rPr lang="en-US" sz="1200" dirty="0"/>
              <a:t>BBC, 7/7/2017, </a:t>
            </a:r>
            <a:r>
              <a:rPr lang="en-US" sz="800" dirty="0">
                <a:hlinkClick r:id="rId6"/>
              </a:rPr>
              <a:t>http://</a:t>
            </a:r>
            <a:r>
              <a:rPr lang="en-US" sz="800" dirty="0" smtClean="0">
                <a:hlinkClick r:id="rId6"/>
              </a:rPr>
              <a:t>www.bbc.com/news/world-middle-east-40530396</a:t>
            </a:r>
            <a:r>
              <a:rPr lang="en-US" sz="800" dirty="0" smtClean="0"/>
              <a:t> </a:t>
            </a:r>
            <a:endParaRPr lang="en-US" sz="800" dirty="0"/>
          </a:p>
          <a:p>
            <a:endParaRPr lang="en-US" sz="1200" b="1" dirty="0">
              <a:solidFill>
                <a:schemeClr val="tx2"/>
              </a:solidFill>
            </a:endParaRPr>
          </a:p>
          <a:p>
            <a:r>
              <a:rPr lang="en-US" sz="1200" b="1" dirty="0">
                <a:solidFill>
                  <a:schemeClr val="tx2"/>
                </a:solidFill>
              </a:rPr>
              <a:t>Leaders of the Conference of Presidents of Major American Jewish Organizations on Friday condemned UNESCO for passing a resolution declaring </a:t>
            </a:r>
            <a:r>
              <a:rPr lang="en-US" sz="1200" b="1" dirty="0" err="1">
                <a:solidFill>
                  <a:schemeClr val="tx2"/>
                </a:solidFill>
              </a:rPr>
              <a:t>Hevron</a:t>
            </a:r>
            <a:r>
              <a:rPr lang="en-US" sz="1200" b="1" dirty="0">
                <a:solidFill>
                  <a:schemeClr val="tx2"/>
                </a:solidFill>
              </a:rPr>
              <a:t> an “endangered Palestinian heritage site”. </a:t>
            </a:r>
            <a:r>
              <a:rPr lang="en-US" sz="1200" dirty="0" smtClean="0"/>
              <a:t> Israel National </a:t>
            </a:r>
            <a:r>
              <a:rPr lang="en-US" sz="1200" dirty="0"/>
              <a:t>News, 7/8/2017, </a:t>
            </a:r>
            <a:r>
              <a:rPr lang="en-US" sz="500" dirty="0">
                <a:hlinkClick r:id="rId7"/>
              </a:rPr>
              <a:t>http://</a:t>
            </a:r>
            <a:r>
              <a:rPr lang="en-US" sz="500" dirty="0" smtClean="0">
                <a:hlinkClick r:id="rId7"/>
              </a:rPr>
              <a:t>www.israelnationalnews.com/News/News.aspx/232168</a:t>
            </a:r>
            <a:r>
              <a:rPr lang="en-US" sz="500" dirty="0" smtClean="0"/>
              <a:t> </a:t>
            </a:r>
          </a:p>
          <a:p>
            <a:endParaRPr lang="en-US" sz="200" b="1" dirty="0" smtClean="0">
              <a:solidFill>
                <a:schemeClr val="tx2"/>
              </a:solidFill>
            </a:endParaRPr>
          </a:p>
          <a:p>
            <a:endParaRPr lang="en-US" sz="200" b="1" dirty="0">
              <a:solidFill>
                <a:schemeClr val="tx2"/>
              </a:solidFill>
            </a:endParaRPr>
          </a:p>
          <a:p>
            <a:endParaRPr lang="en-US" sz="200" b="1" dirty="0" smtClean="0">
              <a:solidFill>
                <a:schemeClr val="tx2"/>
              </a:solidFill>
            </a:endParaRPr>
          </a:p>
          <a:p>
            <a:endParaRPr lang="en-US" sz="200" b="1" dirty="0">
              <a:solidFill>
                <a:schemeClr val="tx2"/>
              </a:solidFill>
            </a:endParaRPr>
          </a:p>
          <a:p>
            <a:endParaRPr lang="en-US" sz="200" b="1" dirty="0">
              <a:solidFill>
                <a:schemeClr val="tx2"/>
              </a:solidFill>
            </a:endParaRPr>
          </a:p>
          <a:p>
            <a:r>
              <a:rPr lang="en-US" sz="1200" b="1" dirty="0">
                <a:solidFill>
                  <a:schemeClr val="tx2"/>
                </a:solidFill>
              </a:rPr>
              <a:t>US Ambassador to the UN Nikki Haley bashes UNESCO for declaring the Old City of Hebron and the Tomb of the Patriarchs to be part of Palestinian territory, warns that "it causes much harm." </a:t>
            </a:r>
            <a:r>
              <a:rPr lang="en-US" sz="1200" dirty="0"/>
              <a:t>The </a:t>
            </a:r>
            <a:r>
              <a:rPr lang="en-US" sz="1200" dirty="0" smtClean="0"/>
              <a:t>Jerusalem </a:t>
            </a:r>
            <a:r>
              <a:rPr lang="en-US" sz="1200" dirty="0"/>
              <a:t>Post, 7/8/2017, </a:t>
            </a:r>
            <a:r>
              <a:rPr lang="en-US" sz="500" dirty="0">
                <a:solidFill>
                  <a:schemeClr val="tx2"/>
                </a:solidFill>
                <a:hlinkClick r:id="rId8"/>
              </a:rPr>
              <a:t>http://</a:t>
            </a:r>
            <a:r>
              <a:rPr lang="en-US" sz="500" dirty="0" smtClean="0">
                <a:solidFill>
                  <a:schemeClr val="tx2"/>
                </a:solidFill>
                <a:hlinkClick r:id="rId8"/>
              </a:rPr>
              <a:t>www.jpost.com/Israel-News/Nikki-Haley-UNESCO-vote-on-Hebron-tragic-an-affront-to-history-499088</a:t>
            </a:r>
            <a:r>
              <a:rPr lang="en-US" sz="500" dirty="0" smtClean="0">
                <a:solidFill>
                  <a:schemeClr val="tx2"/>
                </a:solidFill>
              </a:rPr>
              <a:t> </a:t>
            </a:r>
            <a:endParaRPr lang="en-US" sz="500" dirty="0">
              <a:solidFill>
                <a:schemeClr val="tx2"/>
              </a:solidFill>
            </a:endParaRPr>
          </a:p>
          <a:p>
            <a:endParaRPr lang="en-US" sz="500" b="1" dirty="0" smtClean="0">
              <a:solidFill>
                <a:schemeClr val="tx2"/>
              </a:solidFill>
            </a:endParaRPr>
          </a:p>
          <a:p>
            <a:endParaRPr lang="en-US" sz="500" b="1" dirty="0" smtClean="0">
              <a:solidFill>
                <a:schemeClr val="tx2"/>
              </a:solidFill>
            </a:endParaRPr>
          </a:p>
          <a:p>
            <a:r>
              <a:rPr lang="en-US" sz="1200" b="1" dirty="0" smtClean="0">
                <a:solidFill>
                  <a:schemeClr val="tx2"/>
                </a:solidFill>
              </a:rPr>
              <a:t>Trump </a:t>
            </a:r>
            <a:r>
              <a:rPr lang="en-US" sz="1200" b="1" dirty="0">
                <a:solidFill>
                  <a:schemeClr val="tx2"/>
                </a:solidFill>
              </a:rPr>
              <a:t>'seriously considering' moving U.S. embassy to Jerusalem, VP Pence say</a:t>
            </a:r>
            <a:r>
              <a:rPr lang="en-US" sz="1200" dirty="0"/>
              <a:t>s, i24 news, 3/27, 2017, </a:t>
            </a:r>
            <a:r>
              <a:rPr lang="en-US" sz="300" dirty="0">
                <a:hlinkClick r:id="rId9"/>
              </a:rPr>
              <a:t>https://</a:t>
            </a:r>
            <a:r>
              <a:rPr lang="en-US" sz="300" dirty="0" smtClean="0">
                <a:hlinkClick r:id="rId9"/>
              </a:rPr>
              <a:t>www.i24news.tv/en/news/israel/diplomacy-defense/141158-170327-u-s-stands-without-apology-for-israel-vp-pence-says</a:t>
            </a:r>
            <a:r>
              <a:rPr lang="en-US" sz="300" dirty="0" smtClean="0"/>
              <a:t>  </a:t>
            </a:r>
            <a:endParaRPr lang="en-US" sz="300" dirty="0"/>
          </a:p>
        </p:txBody>
      </p:sp>
      <p:cxnSp>
        <p:nvCxnSpPr>
          <p:cNvPr id="6" name="Straight Connector 5"/>
          <p:cNvCxnSpPr/>
          <p:nvPr/>
        </p:nvCxnSpPr>
        <p:spPr bwMode="auto">
          <a:xfrm>
            <a:off x="28433" y="5105400"/>
            <a:ext cx="911556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5486400"/>
            <a:ext cx="91551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28432" y="6019800"/>
            <a:ext cx="912668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3175" y="6553200"/>
            <a:ext cx="91519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Title 1"/>
          <p:cNvSpPr>
            <a:spLocks noGrp="1"/>
          </p:cNvSpPr>
          <p:nvPr>
            <p:ph type="title"/>
          </p:nvPr>
        </p:nvSpPr>
        <p:spPr>
          <a:xfrm>
            <a:off x="0" y="0"/>
            <a:ext cx="9144000" cy="685800"/>
          </a:xfrm>
        </p:spPr>
        <p:txBody>
          <a:bodyPr/>
          <a:lstStyle/>
          <a:p>
            <a:r>
              <a:rPr lang="en-US" altLang="en-US" sz="2800" b="1" smtClean="0"/>
              <a:t>Fairuz’s “</a:t>
            </a:r>
            <a:r>
              <a:rPr lang="en-US" altLang="en-US" sz="2800" b="1" i="1" smtClean="0"/>
              <a:t>Zahrat al-Mada’in</a:t>
            </a:r>
            <a:r>
              <a:rPr lang="en-US" altLang="en-US" sz="2800" b="1" smtClean="0"/>
              <a:t>” (“The Flower of All Cities”):</a:t>
            </a:r>
            <a:r>
              <a:rPr lang="en-US" altLang="en-US" sz="2800" smtClean="0"/>
              <a:t/>
            </a:r>
            <a:br>
              <a:rPr lang="en-US" altLang="en-US" sz="2800" smtClean="0"/>
            </a:br>
            <a:r>
              <a:rPr lang="en-US" altLang="en-US" sz="1800" u="sng" smtClean="0">
                <a:solidFill>
                  <a:srgbClr val="0000FF"/>
                </a:solidFill>
              </a:rPr>
              <a:t> </a:t>
            </a:r>
            <a:r>
              <a:rPr lang="en-US" altLang="en-US" sz="1800" u="sng" smtClean="0">
                <a:solidFill>
                  <a:schemeClr val="bg1"/>
                </a:solidFill>
                <a:hlinkClick r:id="rId2"/>
              </a:rPr>
              <a:t>http://www.youtube.com/watch?v=_cVRDNcQkKA&amp;feature=related</a:t>
            </a:r>
            <a:r>
              <a:rPr lang="en-US" altLang="en-US" sz="1800" u="sng" smtClean="0">
                <a:solidFill>
                  <a:schemeClr val="bg1"/>
                </a:solidFill>
              </a:rPr>
              <a:t>   </a:t>
            </a:r>
            <a:endParaRPr lang="en-US" altLang="en-US" sz="1800" smtClean="0">
              <a:solidFill>
                <a:schemeClr val="bg1"/>
              </a:solidFill>
            </a:endParaRPr>
          </a:p>
        </p:txBody>
      </p:sp>
      <p:sp>
        <p:nvSpPr>
          <p:cNvPr id="3" name="Content Placeholder 2"/>
          <p:cNvSpPr>
            <a:spLocks noGrp="1"/>
          </p:cNvSpPr>
          <p:nvPr>
            <p:ph sz="half" idx="1"/>
          </p:nvPr>
        </p:nvSpPr>
        <p:spPr>
          <a:xfrm>
            <a:off x="3048000" y="762000"/>
            <a:ext cx="3733800" cy="6096000"/>
          </a:xfrm>
        </p:spPr>
        <p:txBody>
          <a:bodyPr/>
          <a:lstStyle/>
          <a:p>
            <a:pPr>
              <a:defRPr/>
            </a:pPr>
            <a:r>
              <a:rPr lang="en-US" sz="1050" dirty="0" smtClean="0"/>
              <a:t> </a:t>
            </a:r>
            <a:r>
              <a:rPr lang="en-US" sz="1050" b="1" dirty="0" smtClean="0"/>
              <a:t>I</a:t>
            </a:r>
            <a:endParaRPr lang="en-US" sz="1050" dirty="0" smtClean="0"/>
          </a:p>
          <a:p>
            <a:pPr>
              <a:defRPr/>
            </a:pPr>
            <a:r>
              <a:rPr lang="en-US" sz="1050" dirty="0" smtClean="0"/>
              <a:t>To you, oh City of Prayer</a:t>
            </a:r>
          </a:p>
          <a:p>
            <a:pPr>
              <a:defRPr/>
            </a:pPr>
            <a:r>
              <a:rPr lang="en-US" sz="1050" dirty="0" smtClean="0"/>
              <a:t>I pray.</a:t>
            </a:r>
          </a:p>
          <a:p>
            <a:pPr>
              <a:defRPr/>
            </a:pPr>
            <a:r>
              <a:rPr lang="en-US" sz="1050" dirty="0" smtClean="0"/>
              <a:t>To you, the one with the most beautiful buildings</a:t>
            </a:r>
          </a:p>
          <a:p>
            <a:pPr>
              <a:defRPr/>
            </a:pPr>
            <a:r>
              <a:rPr lang="en-US" sz="1050" dirty="0" smtClean="0"/>
              <a:t>The flower of all cities.</a:t>
            </a:r>
          </a:p>
          <a:p>
            <a:pPr>
              <a:defRPr/>
            </a:pPr>
            <a:r>
              <a:rPr lang="en-US" sz="1050" dirty="0" smtClean="0"/>
              <a:t>To you Jerusalem,</a:t>
            </a:r>
          </a:p>
          <a:p>
            <a:pPr>
              <a:defRPr/>
            </a:pPr>
            <a:r>
              <a:rPr lang="en-US" sz="1050" dirty="0" smtClean="0"/>
              <a:t>The City of Prayer,</a:t>
            </a:r>
          </a:p>
          <a:p>
            <a:pPr>
              <a:defRPr/>
            </a:pPr>
            <a:r>
              <a:rPr lang="en-US" sz="1050" dirty="0" smtClean="0"/>
              <a:t>I pray.</a:t>
            </a:r>
          </a:p>
          <a:p>
            <a:pPr>
              <a:defRPr/>
            </a:pPr>
            <a:r>
              <a:rPr lang="en-US" sz="1050" b="1" dirty="0" smtClean="0"/>
              <a:t>II</a:t>
            </a:r>
            <a:endParaRPr lang="en-US" sz="1050" dirty="0" smtClean="0"/>
          </a:p>
          <a:p>
            <a:pPr>
              <a:defRPr/>
            </a:pPr>
            <a:r>
              <a:rPr lang="en-US" sz="1050" dirty="0" smtClean="0"/>
              <a:t>It is to you that our eyes journey everyday;</a:t>
            </a:r>
          </a:p>
          <a:p>
            <a:pPr>
              <a:defRPr/>
            </a:pPr>
            <a:r>
              <a:rPr lang="en-US" sz="1050" dirty="0" smtClean="0"/>
              <a:t>They roam through the narrow streets of your temples</a:t>
            </a:r>
          </a:p>
          <a:p>
            <a:pPr>
              <a:defRPr/>
            </a:pPr>
            <a:r>
              <a:rPr lang="en-US" sz="1050" dirty="0" smtClean="0"/>
              <a:t>And reach out to the old churches,</a:t>
            </a:r>
          </a:p>
          <a:p>
            <a:pPr>
              <a:defRPr/>
            </a:pPr>
            <a:r>
              <a:rPr lang="en-US" sz="1050" dirty="0" smtClean="0"/>
              <a:t>Wiping out the sorrow from the mosques.</a:t>
            </a:r>
          </a:p>
          <a:p>
            <a:pPr>
              <a:defRPr/>
            </a:pPr>
            <a:r>
              <a:rPr lang="en-US" sz="1050" b="1" dirty="0" smtClean="0"/>
              <a:t>III</a:t>
            </a:r>
            <a:endParaRPr lang="en-US" sz="1050" dirty="0" smtClean="0"/>
          </a:p>
          <a:p>
            <a:pPr>
              <a:defRPr/>
            </a:pPr>
            <a:r>
              <a:rPr lang="en-US" sz="1050" dirty="0" smtClean="0"/>
              <a:t>Oh the night of </a:t>
            </a:r>
            <a:r>
              <a:rPr lang="en-US" sz="1050" i="1" dirty="0" err="1" smtClean="0"/>
              <a:t>Isra</a:t>
            </a:r>
            <a:r>
              <a:rPr lang="en-US" sz="1050" dirty="0" smtClean="0"/>
              <a:t>,</a:t>
            </a:r>
          </a:p>
          <a:p>
            <a:pPr>
              <a:defRPr/>
            </a:pPr>
            <a:r>
              <a:rPr lang="en-US" sz="1050" dirty="0" smtClean="0"/>
              <a:t>The path for those who ascended to heaven,</a:t>
            </a:r>
          </a:p>
          <a:p>
            <a:pPr>
              <a:defRPr/>
            </a:pPr>
            <a:r>
              <a:rPr lang="en-US" sz="1050" dirty="0" smtClean="0"/>
              <a:t>Our eyes journey to you every day</a:t>
            </a:r>
          </a:p>
          <a:p>
            <a:pPr>
              <a:defRPr/>
            </a:pPr>
            <a:r>
              <a:rPr lang="en-US" sz="1050" dirty="0" smtClean="0"/>
              <a:t>And I pray.</a:t>
            </a:r>
          </a:p>
          <a:p>
            <a:pPr>
              <a:defRPr/>
            </a:pPr>
            <a:r>
              <a:rPr lang="en-US" sz="1050" b="1" dirty="0" smtClean="0"/>
              <a:t>IV</a:t>
            </a:r>
            <a:endParaRPr lang="en-US" sz="1050" dirty="0" smtClean="0"/>
          </a:p>
          <a:p>
            <a:pPr>
              <a:defRPr/>
            </a:pPr>
            <a:r>
              <a:rPr lang="en-US" sz="1050" dirty="0" smtClean="0"/>
              <a:t>The child in the cave</a:t>
            </a:r>
          </a:p>
          <a:p>
            <a:pPr>
              <a:defRPr/>
            </a:pPr>
            <a:r>
              <a:rPr lang="en-US" sz="1050" dirty="0" smtClean="0"/>
              <a:t>And His mother Mary</a:t>
            </a:r>
          </a:p>
          <a:p>
            <a:pPr>
              <a:defRPr/>
            </a:pPr>
            <a:r>
              <a:rPr lang="en-US" sz="1050" dirty="0" smtClean="0"/>
              <a:t>Are two crying faces.</a:t>
            </a:r>
          </a:p>
          <a:p>
            <a:pPr>
              <a:defRPr/>
            </a:pPr>
            <a:r>
              <a:rPr lang="en-US" sz="1050" dirty="0" smtClean="0"/>
              <a:t>Crying for those who have been forced out of their homes,</a:t>
            </a:r>
          </a:p>
          <a:p>
            <a:pPr>
              <a:defRPr/>
            </a:pPr>
            <a:r>
              <a:rPr lang="en-US" sz="1050" dirty="0" smtClean="0"/>
              <a:t>Children without shelter</a:t>
            </a:r>
          </a:p>
          <a:p>
            <a:pPr>
              <a:defRPr/>
            </a:pPr>
            <a:r>
              <a:rPr lang="en-US" sz="1050" dirty="0" smtClean="0"/>
              <a:t>Those who defended it and died in the smoke of wars.</a:t>
            </a:r>
          </a:p>
          <a:p>
            <a:pPr>
              <a:defRPr/>
            </a:pPr>
            <a:r>
              <a:rPr lang="en-US" sz="1050" dirty="0" smtClean="0"/>
              <a:t>And peace became a martyr</a:t>
            </a:r>
          </a:p>
          <a:p>
            <a:pPr>
              <a:defRPr/>
            </a:pPr>
            <a:r>
              <a:rPr lang="en-US" sz="1050" dirty="0" smtClean="0"/>
              <a:t>In the Land of Peace</a:t>
            </a:r>
          </a:p>
          <a:p>
            <a:pPr>
              <a:defRPr/>
            </a:pPr>
            <a:r>
              <a:rPr lang="en-US" sz="1050" dirty="0" smtClean="0"/>
              <a:t>And justice collapsed by the smoke of wars.</a:t>
            </a:r>
          </a:p>
          <a:p>
            <a:pPr>
              <a:defRPr/>
            </a:pPr>
            <a:r>
              <a:rPr lang="en-US" sz="1050" dirty="0" smtClean="0"/>
              <a:t>When the city of Jerusalem fell</a:t>
            </a:r>
          </a:p>
          <a:p>
            <a:pPr>
              <a:defRPr/>
            </a:pPr>
            <a:r>
              <a:rPr lang="en-US" sz="1050" dirty="0" smtClean="0"/>
              <a:t>Love subsided</a:t>
            </a:r>
          </a:p>
          <a:p>
            <a:pPr>
              <a:defRPr/>
            </a:pPr>
            <a:r>
              <a:rPr lang="en-US" sz="1050" dirty="0" smtClean="0"/>
              <a:t>And in your hearts, war resided.</a:t>
            </a:r>
          </a:p>
        </p:txBody>
      </p:sp>
      <p:sp>
        <p:nvSpPr>
          <p:cNvPr id="4" name="Content Placeholder 3"/>
          <p:cNvSpPr>
            <a:spLocks noGrp="1"/>
          </p:cNvSpPr>
          <p:nvPr>
            <p:ph sz="half" idx="2"/>
          </p:nvPr>
        </p:nvSpPr>
        <p:spPr>
          <a:xfrm>
            <a:off x="6705600" y="762000"/>
            <a:ext cx="2438400" cy="6096000"/>
          </a:xfrm>
        </p:spPr>
        <p:txBody>
          <a:bodyPr/>
          <a:lstStyle/>
          <a:p>
            <a:pPr>
              <a:defRPr/>
            </a:pPr>
            <a:r>
              <a:rPr lang="en-US" sz="1050" b="1" dirty="0" smtClean="0"/>
              <a:t>V</a:t>
            </a:r>
            <a:endParaRPr lang="en-US" sz="1050" dirty="0" smtClean="0"/>
          </a:p>
          <a:p>
            <a:pPr>
              <a:defRPr/>
            </a:pPr>
            <a:r>
              <a:rPr lang="en-US" sz="1050" dirty="0" smtClean="0"/>
              <a:t>The glowing anger is coming</a:t>
            </a:r>
          </a:p>
          <a:p>
            <a:pPr>
              <a:defRPr/>
            </a:pPr>
            <a:r>
              <a:rPr lang="en-US" sz="1050" dirty="0" smtClean="0"/>
              <a:t>And I am full of faith</a:t>
            </a:r>
          </a:p>
          <a:p>
            <a:pPr>
              <a:defRPr/>
            </a:pPr>
            <a:r>
              <a:rPr lang="en-US" sz="1050" dirty="0" smtClean="0"/>
              <a:t>The glowing anger is coming</a:t>
            </a:r>
          </a:p>
          <a:p>
            <a:pPr>
              <a:defRPr/>
            </a:pPr>
            <a:r>
              <a:rPr lang="en-US" sz="1050" dirty="0" smtClean="0"/>
              <a:t>I’ll overcome my sorrows.</a:t>
            </a:r>
          </a:p>
          <a:p>
            <a:pPr>
              <a:defRPr/>
            </a:pPr>
            <a:r>
              <a:rPr lang="en-US" sz="1050" dirty="0" smtClean="0"/>
              <a:t>From all paths,</a:t>
            </a:r>
          </a:p>
          <a:p>
            <a:pPr>
              <a:defRPr/>
            </a:pPr>
            <a:r>
              <a:rPr lang="en-US" sz="1050" dirty="0" smtClean="0"/>
              <a:t>Riding horses of fear,</a:t>
            </a:r>
          </a:p>
          <a:p>
            <a:pPr>
              <a:defRPr/>
            </a:pPr>
            <a:r>
              <a:rPr lang="en-US" sz="1050" dirty="0" smtClean="0"/>
              <a:t>And like the glowing face of God,</a:t>
            </a:r>
          </a:p>
          <a:p>
            <a:pPr>
              <a:defRPr/>
            </a:pPr>
            <a:r>
              <a:rPr lang="en-US" sz="1050" dirty="0" smtClean="0"/>
              <a:t>It’s coming.</a:t>
            </a:r>
          </a:p>
          <a:p>
            <a:pPr>
              <a:defRPr/>
            </a:pPr>
            <a:r>
              <a:rPr lang="en-US" sz="1050" dirty="0" smtClean="0"/>
              <a:t>The gate to our city will never shut</a:t>
            </a:r>
          </a:p>
          <a:p>
            <a:pPr>
              <a:defRPr/>
            </a:pPr>
            <a:r>
              <a:rPr lang="en-US" sz="1050" dirty="0" smtClean="0"/>
              <a:t>For I am going to pray.</a:t>
            </a:r>
          </a:p>
          <a:p>
            <a:pPr>
              <a:defRPr/>
            </a:pPr>
            <a:r>
              <a:rPr lang="en-US" sz="1050" dirty="0" smtClean="0"/>
              <a:t>I will knock on doors,</a:t>
            </a:r>
          </a:p>
          <a:p>
            <a:pPr>
              <a:defRPr/>
            </a:pPr>
            <a:r>
              <a:rPr lang="en-US" sz="1050" dirty="0" smtClean="0"/>
              <a:t>And I’ll open all doors.</a:t>
            </a:r>
          </a:p>
          <a:p>
            <a:pPr>
              <a:defRPr/>
            </a:pPr>
            <a:r>
              <a:rPr lang="en-US" sz="1050" dirty="0" smtClean="0"/>
              <a:t>And you, oh river of Jordan,</a:t>
            </a:r>
          </a:p>
          <a:p>
            <a:pPr>
              <a:defRPr/>
            </a:pPr>
            <a:r>
              <a:rPr lang="en-US" sz="1050" dirty="0" smtClean="0"/>
              <a:t>Will wash my face with your holy water,</a:t>
            </a:r>
          </a:p>
          <a:p>
            <a:pPr>
              <a:defRPr/>
            </a:pPr>
            <a:r>
              <a:rPr lang="en-US" sz="1050" dirty="0" smtClean="0"/>
              <a:t>And you will wash away all traces of barbarism</a:t>
            </a:r>
          </a:p>
          <a:p>
            <a:pPr>
              <a:defRPr/>
            </a:pPr>
            <a:r>
              <a:rPr lang="en-US" sz="1050" dirty="0" smtClean="0"/>
              <a:t>And we’ll defeat the forces of evil.</a:t>
            </a:r>
          </a:p>
          <a:p>
            <a:pPr>
              <a:defRPr/>
            </a:pPr>
            <a:r>
              <a:rPr lang="en-US" sz="1050" b="1" dirty="0" smtClean="0"/>
              <a:t>VI</a:t>
            </a:r>
            <a:endParaRPr lang="en-US" sz="1050" dirty="0" smtClean="0"/>
          </a:p>
          <a:p>
            <a:pPr>
              <a:defRPr/>
            </a:pPr>
            <a:r>
              <a:rPr lang="en-US" sz="1050" dirty="0" smtClean="0"/>
              <a:t>The house is ours,</a:t>
            </a:r>
          </a:p>
          <a:p>
            <a:pPr>
              <a:defRPr/>
            </a:pPr>
            <a:r>
              <a:rPr lang="en-US" sz="1050" dirty="0" smtClean="0"/>
              <a:t>And Jerusalem is ours.</a:t>
            </a:r>
          </a:p>
          <a:p>
            <a:pPr>
              <a:defRPr/>
            </a:pPr>
            <a:r>
              <a:rPr lang="en-US" sz="1050" dirty="0" smtClean="0"/>
              <a:t>And with our hands,</a:t>
            </a:r>
          </a:p>
          <a:p>
            <a:pPr>
              <a:defRPr/>
            </a:pPr>
            <a:r>
              <a:rPr lang="en-US" sz="1050" dirty="0" smtClean="0"/>
              <a:t>We will bring to Jerusalem</a:t>
            </a:r>
          </a:p>
          <a:p>
            <a:pPr>
              <a:defRPr/>
            </a:pPr>
            <a:r>
              <a:rPr lang="en-US" sz="1050" dirty="0" smtClean="0"/>
              <a:t>Its beauty and peace.</a:t>
            </a:r>
          </a:p>
          <a:p>
            <a:pPr>
              <a:defRPr/>
            </a:pPr>
            <a:r>
              <a:rPr lang="en-US" sz="1050" dirty="0" smtClean="0"/>
              <a:t>And to Jerusalem</a:t>
            </a:r>
          </a:p>
          <a:p>
            <a:pPr>
              <a:defRPr/>
            </a:pPr>
            <a:r>
              <a:rPr lang="en-US" sz="1050" dirty="0" smtClean="0"/>
              <a:t>Peace is coming.</a:t>
            </a:r>
            <a:br>
              <a:rPr lang="en-US" sz="1050" dirty="0" smtClean="0"/>
            </a:br>
            <a:endParaRPr lang="en-US" sz="1050" dirty="0" smtClean="0"/>
          </a:p>
          <a:p>
            <a:pPr>
              <a:defRPr/>
            </a:pPr>
            <a:r>
              <a:rPr lang="en-US" sz="1200" u="sng" dirty="0" smtClean="0">
                <a:hlinkClick r:id="rId2"/>
              </a:rPr>
              <a:t>http://www.youtube.com/watch?v=_cVRDNcQkKA&amp;feature=related</a:t>
            </a:r>
            <a:r>
              <a:rPr lang="en-US" sz="1200" u="sng" dirty="0" smtClean="0"/>
              <a:t>  </a:t>
            </a:r>
            <a:endParaRPr lang="en-US" dirty="0"/>
          </a:p>
        </p:txBody>
      </p:sp>
      <p:sp>
        <p:nvSpPr>
          <p:cNvPr id="344069" name="TextBox 5"/>
          <p:cNvSpPr txBox="1">
            <a:spLocks noChangeArrowheads="1"/>
          </p:cNvSpPr>
          <p:nvPr/>
        </p:nvSpPr>
        <p:spPr bwMode="auto">
          <a:xfrm>
            <a:off x="0" y="796925"/>
            <a:ext cx="3200400"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One of the most popular Arabic songs about Jerusalem is Fairuz’s “</a:t>
            </a:r>
            <a:r>
              <a:rPr lang="en-US" altLang="en-US" sz="1800" b="1" i="1" dirty="0" err="1">
                <a:solidFill>
                  <a:schemeClr val="tx2"/>
                </a:solidFill>
              </a:rPr>
              <a:t>Zahrat</a:t>
            </a:r>
            <a:r>
              <a:rPr lang="en-US" altLang="en-US" sz="1800" b="1" i="1" dirty="0">
                <a:solidFill>
                  <a:schemeClr val="tx2"/>
                </a:solidFill>
              </a:rPr>
              <a:t> al-</a:t>
            </a:r>
            <a:r>
              <a:rPr lang="en-US" altLang="en-US" sz="1800" b="1" i="1" dirty="0" err="1">
                <a:solidFill>
                  <a:schemeClr val="tx2"/>
                </a:solidFill>
              </a:rPr>
              <a:t>Mada’in</a:t>
            </a:r>
            <a:r>
              <a:rPr lang="en-US" altLang="en-US" sz="1800" b="1" dirty="0">
                <a:solidFill>
                  <a:schemeClr val="tx2"/>
                </a:solidFill>
              </a:rPr>
              <a:t>” (“The Flower of All Cities”). Fairuz, an Arab-Christian, sings about the significance of Jerusalem to humanity, to peace, and to the three monotheistic religions. She also hints to the Israeli occupation of the city, the dispossession of the Palestinians, and their eventual return. </a:t>
            </a:r>
          </a:p>
          <a:p>
            <a:pPr eaLnBrk="1" hangingPunct="1">
              <a:spcBef>
                <a:spcPct val="0"/>
              </a:spcBef>
              <a:buFontTx/>
              <a:buNone/>
            </a:pPr>
            <a:r>
              <a:rPr lang="en-US" altLang="en-US" sz="1800" dirty="0"/>
              <a:t>Nasser Al-</a:t>
            </a:r>
            <a:r>
              <a:rPr lang="en-US" altLang="en-US" sz="1800" dirty="0" err="1"/>
              <a:t>Taee</a:t>
            </a:r>
            <a:r>
              <a:rPr lang="en-US" altLang="en-US" sz="1800" dirty="0"/>
              <a:t>, “Voices of peace and the legacy of reconciliation: popular music, nationalism, and the quest for peace in the Middle East</a:t>
            </a:r>
            <a:r>
              <a:rPr lang="en-US" altLang="en-US" sz="1800" b="1" dirty="0"/>
              <a:t>,” </a:t>
            </a:r>
            <a:r>
              <a:rPr lang="en-US" altLang="en-US" sz="1800" i="1" dirty="0"/>
              <a:t>Popular Music</a:t>
            </a:r>
            <a:r>
              <a:rPr lang="en-US" altLang="en-US" sz="1800" dirty="0"/>
              <a:t> 21/1, 2002, pp. 41–61).</a:t>
            </a:r>
          </a:p>
        </p:txBody>
      </p:sp>
    </p:spTree>
  </p:cSld>
  <p:clrMapOvr>
    <a:masterClrMapping/>
  </p:clrMapOvr>
  <p:transition/>
  <p:timing>
    <p:tnLst>
      <p:par>
        <p:cTn id="1" dur="indefinite" restart="never" nodeType="tmRoot"/>
      </p:par>
    </p:tnLst>
  </p:timing>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Title 1"/>
          <p:cNvSpPr>
            <a:spLocks noGrp="1"/>
          </p:cNvSpPr>
          <p:nvPr>
            <p:ph type="title"/>
          </p:nvPr>
        </p:nvSpPr>
        <p:spPr>
          <a:xfrm>
            <a:off x="0" y="0"/>
            <a:ext cx="9144000" cy="2514600"/>
          </a:xfrm>
        </p:spPr>
        <p:txBody>
          <a:bodyPr/>
          <a:lstStyle/>
          <a:p>
            <a:r>
              <a:rPr lang="en-US" altLang="en-US" sz="5000" b="1" smtClean="0"/>
              <a:t>Khamenei: Iran prepared to assist those who confront Israel</a:t>
            </a:r>
            <a:r>
              <a:rPr lang="en-US" altLang="en-US" b="1" smtClean="0"/>
              <a:t/>
            </a:r>
            <a:br>
              <a:rPr lang="en-US" altLang="en-US" b="1" smtClean="0"/>
            </a:br>
            <a:r>
              <a:rPr lang="en-US" altLang="en-US" sz="3200" b="1" smtClean="0">
                <a:solidFill>
                  <a:schemeClr val="tx1"/>
                </a:solidFill>
              </a:rPr>
              <a:t>Jewish Telegraphic Agency, February 3, 2012 </a:t>
            </a:r>
            <a:r>
              <a:rPr lang="en-US" altLang="en-US" sz="3200" smtClean="0">
                <a:solidFill>
                  <a:schemeClr val="tx1"/>
                </a:solidFill>
              </a:rPr>
              <a:t/>
            </a:r>
            <a:br>
              <a:rPr lang="en-US" altLang="en-US" sz="3200" smtClean="0">
                <a:solidFill>
                  <a:schemeClr val="tx1"/>
                </a:solidFill>
              </a:rPr>
            </a:br>
            <a:r>
              <a:rPr lang="en-US" altLang="en-US" sz="1800" smtClean="0">
                <a:hlinkClick r:id="rId2"/>
              </a:rPr>
              <a:t>http://www.jta.org/news/article/2012/02/03/3091508/khameini-iran-prepared-to-assist-those-who-confront-israel</a:t>
            </a:r>
            <a:r>
              <a:rPr lang="en-US" altLang="en-US" sz="1800" smtClean="0"/>
              <a:t> </a:t>
            </a:r>
            <a:endParaRPr lang="en-US" altLang="en-US" smtClean="0"/>
          </a:p>
        </p:txBody>
      </p:sp>
      <p:sp>
        <p:nvSpPr>
          <p:cNvPr id="345091" name="Content Placeholder 2"/>
          <p:cNvSpPr>
            <a:spLocks noGrp="1"/>
          </p:cNvSpPr>
          <p:nvPr>
            <p:ph idx="1"/>
          </p:nvPr>
        </p:nvSpPr>
        <p:spPr>
          <a:xfrm>
            <a:off x="0" y="1981200"/>
            <a:ext cx="9144000" cy="4876800"/>
          </a:xfrm>
        </p:spPr>
        <p:txBody>
          <a:bodyPr/>
          <a:lstStyle/>
          <a:p>
            <a:endParaRPr lang="en-US" altLang="en-US" dirty="0" smtClean="0"/>
          </a:p>
          <a:p>
            <a:r>
              <a:rPr lang="en-US" altLang="en-US" sz="2800" dirty="0" smtClean="0"/>
              <a:t>(JTA) -- Iran's Supreme Leader Ayatollah Ali Khamenei said his country is prepared to assist those who would confront Israel and the United States.  "From now on, in any place, if any nation or any group confronts the Zionist regime, we will endorse and we will help," the leader of Iran's theocracy said in a Friday sermon translated by the Associated Press. "We have no fear expressing this."  Khamenei called Israel "a cancerous tumor that should be cut and will be cut."</a:t>
            </a:r>
          </a:p>
        </p:txBody>
      </p:sp>
    </p:spTree>
  </p:cSld>
  <p:clrMapOvr>
    <a:masterClrMapping/>
  </p:clrMapOvr>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txBody>
          <a:bodyPr/>
          <a:lstStyle/>
          <a:p>
            <a:pPr>
              <a:defRPr/>
            </a:pPr>
            <a:r>
              <a:rPr lang="en-US" sz="4000" b="1" dirty="0" smtClean="0">
                <a:ea typeface="+mn-ea"/>
                <a:cs typeface="+mn-cs"/>
              </a:rPr>
              <a:t>U.S. </a:t>
            </a:r>
            <a:r>
              <a:rPr lang="en-US" sz="4000" b="1" dirty="0">
                <a:ea typeface="+mn-ea"/>
                <a:cs typeface="+mn-cs"/>
              </a:rPr>
              <a:t>c</a:t>
            </a:r>
            <a:r>
              <a:rPr lang="en-US" sz="4000" b="1" dirty="0" smtClean="0">
                <a:ea typeface="+mn-ea"/>
                <a:cs typeface="+mn-cs"/>
              </a:rPr>
              <a:t>ommitment to the </a:t>
            </a:r>
            <a:r>
              <a:rPr lang="en-US" sz="4000" b="1" dirty="0">
                <a:ea typeface="+mn-ea"/>
                <a:cs typeface="+mn-cs"/>
              </a:rPr>
              <a:t>s</a:t>
            </a:r>
            <a:r>
              <a:rPr lang="en-US" sz="4000" b="1" dirty="0" smtClean="0">
                <a:ea typeface="+mn-ea"/>
                <a:cs typeface="+mn-cs"/>
              </a:rPr>
              <a:t>ecurity and prosperity of the State of Israel </a:t>
            </a:r>
            <a:endParaRPr lang="en-US" sz="4000" b="1" dirty="0"/>
          </a:p>
        </p:txBody>
      </p:sp>
      <p:sp>
        <p:nvSpPr>
          <p:cNvPr id="128003" name="Content Placeholder 2"/>
          <p:cNvSpPr>
            <a:spLocks noGrp="1"/>
          </p:cNvSpPr>
          <p:nvPr>
            <p:ph idx="1"/>
          </p:nvPr>
        </p:nvSpPr>
        <p:spPr>
          <a:xfrm>
            <a:off x="0" y="1143000"/>
            <a:ext cx="9144000" cy="5715000"/>
          </a:xfrm>
        </p:spPr>
        <p:txBody>
          <a:bodyPr/>
          <a:lstStyle/>
          <a:p>
            <a:pPr marL="0" indent="0">
              <a:buFontTx/>
              <a:buNone/>
            </a:pPr>
            <a:r>
              <a:rPr lang="en-US" altLang="en-US" sz="1400" b="1" dirty="0" smtClean="0">
                <a:solidFill>
                  <a:schemeClr val="tx2"/>
                </a:solidFill>
              </a:rPr>
              <a:t>1</a:t>
            </a:r>
            <a:r>
              <a:rPr lang="en-US" altLang="en-US" sz="1400" dirty="0" smtClean="0"/>
              <a:t>. “The bonds between the United States an d Israel are unbreakable and the commitment of the United States to the security of Israel is ironclad… I and my administration have made the security of Israel a priority. It‘s why we‘ve increased cooperation between our militaries to unprecedented levels. It‘s why we‘re making our most advanced technologies available to our Israeli allies. It‘s why, despite tough fiscal times, we‘ve increased foreign military financing to record levels. And that includes additional support –- beyond regular military aid -– for the Iron Dome anti-rocket system… So make no mistake, we will maintain Israel‘s qualitative military edge… You also see our commitment to our shared security in our determination to prevent Iran from acquiring nuclear weapons. Here in the United States, we‘ve imposed the toughest sanctions ever on the Iranian regime… You also see our commitment to Israel‘s security in our steadfast opposition to any attempt to de-legitimize the State of Israel. As I said at the United Nations last year, Israel’s existence must not be a subject for debate,‘ and ‗efforts to chip away at Israel‘s legitimacy will only be met by the unshakeable opposition of the United States.‘ So when the Durban Review Conference advanced anti-Israel sentiment, we withdrew. In the wake of the Goldstone Report, we stood up strongly for Israel‘s right to defend itself. When an effort was made to insert the United Nations into matters that should be resolved through direct negotiations between Israelis and Palestinians, we vetoed it… No vote at the United Nations will ever create an independent Palestinian state. And the United States will stand up against efforts to single Israel out at the United Nations or in any international forum. Israel‘s legitimacy is not a matter for debate. That is my commitment; that is my pledge to all of you [AIPAC Policy Conference 2011</a:t>
            </a:r>
            <a:r>
              <a:rPr lang="en-US" altLang="en-US" sz="1400" dirty="0" smtClean="0">
                <a:solidFill>
                  <a:schemeClr val="tx2"/>
                </a:solidFill>
              </a:rPr>
              <a:t>].‖--</a:t>
            </a:r>
            <a:r>
              <a:rPr lang="en-US" altLang="en-US" sz="1400" i="1" dirty="0" smtClean="0">
                <a:solidFill>
                  <a:schemeClr val="tx2"/>
                </a:solidFill>
              </a:rPr>
              <a:t>U.S. President Barack Obama </a:t>
            </a:r>
            <a:r>
              <a:rPr lang="en-US" altLang="en-US" sz="1400" dirty="0" smtClean="0">
                <a:solidFill>
                  <a:schemeClr val="tx2"/>
                </a:solidFill>
              </a:rPr>
              <a:t>(5/22/2011) </a:t>
            </a:r>
            <a:endParaRPr lang="en-US" altLang="en-US" sz="1400" dirty="0" smtClean="0"/>
          </a:p>
          <a:p>
            <a:pPr marL="0" indent="0">
              <a:buFontTx/>
              <a:buNone/>
            </a:pPr>
            <a:r>
              <a:rPr lang="en-US" altLang="en-US" sz="1400" b="1" dirty="0" smtClean="0">
                <a:solidFill>
                  <a:schemeClr val="tx2"/>
                </a:solidFill>
              </a:rPr>
              <a:t>2. </a:t>
            </a:r>
            <a:r>
              <a:rPr lang="en-US" altLang="en-US" sz="1400" dirty="0" smtClean="0"/>
              <a:t>“I am a Zionist… You don't have to be a Jew to be a Zionist‖--</a:t>
            </a:r>
            <a:r>
              <a:rPr lang="en-US" altLang="en-US" sz="1400" i="1" dirty="0" smtClean="0">
                <a:solidFill>
                  <a:schemeClr val="tx2"/>
                </a:solidFill>
              </a:rPr>
              <a:t>U.S. Senator Joseph R. Biden </a:t>
            </a:r>
            <a:r>
              <a:rPr lang="en-US" altLang="en-US" sz="1400" dirty="0" smtClean="0"/>
              <a:t>(Shalom TV, 3/27/2007). </a:t>
            </a:r>
          </a:p>
          <a:p>
            <a:pPr marL="0" indent="0">
              <a:buFontTx/>
              <a:buNone/>
            </a:pPr>
            <a:r>
              <a:rPr lang="en-US" altLang="en-US" sz="1400" b="1" dirty="0" smtClean="0">
                <a:solidFill>
                  <a:schemeClr val="tx2"/>
                </a:solidFill>
              </a:rPr>
              <a:t>3. </a:t>
            </a:r>
            <a:r>
              <a:rPr lang="en-US" altLang="en-US" sz="1400" dirty="0" smtClean="0"/>
              <a:t>“I have a deep personal commitment to Israel.” --</a:t>
            </a:r>
            <a:r>
              <a:rPr lang="en-US" altLang="en-US" sz="1400" i="1" dirty="0" smtClean="0">
                <a:solidFill>
                  <a:schemeClr val="tx2"/>
                </a:solidFill>
              </a:rPr>
              <a:t>U.S. Secretary of State Hillary Clinton </a:t>
            </a:r>
            <a:r>
              <a:rPr lang="en-US" altLang="en-US" sz="1400" dirty="0" smtClean="0"/>
              <a:t>(</a:t>
            </a:r>
            <a:r>
              <a:rPr lang="en-US" altLang="en-US" sz="1400" dirty="0" err="1" smtClean="0"/>
              <a:t>Haaretz</a:t>
            </a:r>
            <a:r>
              <a:rPr lang="en-US" altLang="en-US" sz="1400" dirty="0" smtClean="0"/>
              <a:t>, 4/20/2010)</a:t>
            </a:r>
          </a:p>
          <a:p>
            <a:pPr marL="0" indent="0">
              <a:buFontTx/>
              <a:buNone/>
            </a:pPr>
            <a:r>
              <a:rPr lang="en-US" altLang="en-US" sz="1400" b="1" dirty="0">
                <a:solidFill>
                  <a:schemeClr val="tx2"/>
                </a:solidFill>
              </a:rPr>
              <a:t>4. </a:t>
            </a:r>
            <a:r>
              <a:rPr lang="en-US" altLang="en-US" sz="1400" dirty="0"/>
              <a:t>“Not a day goes by -- not one -- when my colleagues and I do not work hard to defend Israel's security and legitimacy at the United Nations”—Obama'</a:t>
            </a:r>
            <a:r>
              <a:rPr lang="en-US" altLang="en-US" sz="1400" dirty="0">
                <a:solidFill>
                  <a:schemeClr val="tx2"/>
                </a:solidFill>
              </a:rPr>
              <a:t>s Ambassador to the United Nations, Susan Rice</a:t>
            </a:r>
            <a:r>
              <a:rPr lang="en-US" altLang="en-US" sz="1400" dirty="0" smtClean="0"/>
              <a:t>, </a:t>
            </a:r>
            <a:r>
              <a:rPr lang="en-US" altLang="en-US" sz="1400" dirty="0"/>
              <a:t>The Huffington Post, </a:t>
            </a:r>
            <a:r>
              <a:rPr lang="en-US" altLang="en-US" sz="1400" dirty="0" smtClean="0"/>
              <a:t>3/6/2012,  </a:t>
            </a:r>
            <a:r>
              <a:rPr lang="en-US" altLang="en-US" sz="300" dirty="0" smtClean="0">
                <a:hlinkClick r:id="rId2"/>
              </a:rPr>
              <a:t>http</a:t>
            </a:r>
            <a:r>
              <a:rPr lang="en-US" altLang="en-US" sz="300" dirty="0">
                <a:hlinkClick r:id="rId2"/>
              </a:rPr>
              <a:t>://</a:t>
            </a:r>
            <a:r>
              <a:rPr lang="en-US" altLang="en-US" sz="300" dirty="0" smtClean="0">
                <a:hlinkClick r:id="rId2"/>
              </a:rPr>
              <a:t>www.huffingtonpost.com/2012/03/06/aipac-susan-rice-obama-israel_n_1323398.html</a:t>
            </a:r>
            <a:r>
              <a:rPr lang="en-US" altLang="en-US" sz="300" dirty="0" smtClean="0"/>
              <a:t>     </a:t>
            </a:r>
            <a:endParaRPr lang="en-US" altLang="en-US" sz="300" dirty="0"/>
          </a:p>
          <a:p>
            <a:pPr marL="0" indent="0">
              <a:buFontTx/>
              <a:buNone/>
            </a:pPr>
            <a:r>
              <a:rPr lang="en-US" altLang="en-US" sz="1400" b="1" dirty="0" smtClean="0">
                <a:solidFill>
                  <a:schemeClr val="tx2"/>
                </a:solidFill>
              </a:rPr>
              <a:t>5. </a:t>
            </a:r>
            <a:r>
              <a:rPr lang="en-US" altLang="en-US" sz="1400" dirty="0" smtClean="0">
                <a:solidFill>
                  <a:schemeClr val="tx2"/>
                </a:solidFill>
              </a:rPr>
              <a:t>Thomas L. Friedman of The New York Times</a:t>
            </a:r>
            <a:r>
              <a:rPr lang="en-US" altLang="en-US" sz="1400" dirty="0" smtClean="0"/>
              <a:t> asked US President Obama whether he was worried about Israel. “It is amazing to see what Israel has become over the last several decades,” he answered. “To have scratched out of rock this incredibly vibrant, incredibly successful, wealthy and powerful country is a testament to the ingenuity, energy and vision of the Jewish people. And because Israel is so capable militarily, I don’t worry about Israel’s survival." The New York Times, 8/8/2014, </a:t>
            </a:r>
            <a:r>
              <a:rPr lang="en-US" altLang="en-US" sz="800" dirty="0" smtClean="0">
                <a:hlinkClick r:id="rId3"/>
              </a:rPr>
              <a:t>http://www.nytimes.com/2014/08/09/world/middleeast/fear-of-another-benghazi-drove-white-house-to-airstrikes-in-iraq.html</a:t>
            </a:r>
            <a:r>
              <a:rPr lang="en-US" altLang="en-US" sz="800" dirty="0" smtClean="0"/>
              <a:t> </a:t>
            </a:r>
            <a:endParaRPr lang="en-US" altLang="en-US" sz="1400" dirty="0" smtClean="0"/>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p:txBody>
      </p:sp>
      <p:cxnSp>
        <p:nvCxnSpPr>
          <p:cNvPr id="128004" name="Straight Connector 3"/>
          <p:cNvCxnSpPr>
            <a:cxnSpLocks noChangeShapeType="1"/>
          </p:cNvCxnSpPr>
          <p:nvPr/>
        </p:nvCxnSpPr>
        <p:spPr bwMode="auto">
          <a:xfrm>
            <a:off x="0" y="5638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487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4601029"/>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748492163"/>
      </p:ext>
    </p:extLst>
  </p:cSld>
  <p:clrMapOvr>
    <a:masterClrMapping/>
  </p:clrMapOvr>
  <p:transition/>
  <p:timing>
    <p:tnLst>
      <p:par>
        <p:cTn id="1" dur="indefinite" restart="never" nodeType="tmRoot"/>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Title 1"/>
          <p:cNvSpPr>
            <a:spLocks noGrp="1"/>
          </p:cNvSpPr>
          <p:nvPr>
            <p:ph type="title"/>
          </p:nvPr>
        </p:nvSpPr>
        <p:spPr>
          <a:xfrm>
            <a:off x="0" y="0"/>
            <a:ext cx="9144000" cy="2057400"/>
          </a:xfrm>
        </p:spPr>
        <p:txBody>
          <a:bodyPr/>
          <a:lstStyle/>
          <a:p>
            <a:r>
              <a:rPr lang="en-US" altLang="en-US" b="1" dirty="0" smtClean="0"/>
              <a:t>U.N. General Assembly adopts nine resolutions condemning Israel</a:t>
            </a:r>
            <a:br>
              <a:rPr lang="en-US" altLang="en-US" b="1" dirty="0" smtClean="0"/>
            </a:br>
            <a:r>
              <a:rPr lang="en-US" altLang="en-US" sz="2800" b="1" dirty="0" smtClean="0">
                <a:solidFill>
                  <a:schemeClr val="tx1"/>
                </a:solidFill>
              </a:rPr>
              <a:t>JTA, December 19, 2012</a:t>
            </a:r>
            <a:br>
              <a:rPr lang="en-US" altLang="en-US" sz="2800" b="1" dirty="0" smtClean="0">
                <a:solidFill>
                  <a:schemeClr val="tx1"/>
                </a:solidFill>
              </a:rPr>
            </a:br>
            <a:r>
              <a:rPr lang="en-US" altLang="en-US" sz="1400" dirty="0" smtClean="0">
                <a:hlinkClick r:id="rId2"/>
              </a:rPr>
              <a:t>http://www.jta.org/news/article/2012/12/19/3114936/un-general-assembly-adopts-nine-resolutions-condemning-israel</a:t>
            </a:r>
            <a:r>
              <a:rPr lang="en-US" altLang="en-US" sz="1400" dirty="0" smtClean="0"/>
              <a:t> </a:t>
            </a:r>
          </a:p>
        </p:txBody>
      </p:sp>
      <p:sp>
        <p:nvSpPr>
          <p:cNvPr id="347139" name="Content Placeholder 2"/>
          <p:cNvSpPr>
            <a:spLocks noGrp="1"/>
          </p:cNvSpPr>
          <p:nvPr>
            <p:ph idx="1"/>
          </p:nvPr>
        </p:nvSpPr>
        <p:spPr>
          <a:xfrm>
            <a:off x="0" y="2133600"/>
            <a:ext cx="9144000" cy="4724400"/>
          </a:xfrm>
        </p:spPr>
        <p:txBody>
          <a:bodyPr/>
          <a:lstStyle/>
          <a:p>
            <a:pPr marL="0" indent="0">
              <a:buFontTx/>
              <a:buNone/>
            </a:pPr>
            <a:r>
              <a:rPr lang="en-US" altLang="en-US" sz="1800" dirty="0" smtClean="0"/>
              <a:t>“(JTA) -- The United Nations General Assembly adopted nine resolutions on the topics of Palestinian rights and the Golan Heights.</a:t>
            </a:r>
          </a:p>
          <a:p>
            <a:pPr marL="0" indent="0">
              <a:buFontTx/>
              <a:buNone/>
            </a:pPr>
            <a:r>
              <a:rPr lang="en-US" altLang="en-US" sz="1800" dirty="0" smtClean="0"/>
              <a:t>The resolutions adopted Tuesday criticized Israel for “the continuing systematic violation of the human rights of the Palestinian people,” and focused on “the extremely difficult socioeconomic conditions being faced by the Palestine refugees" in the West Bank and eastern Jerusalem. One resolution condemned Israel for continuing to hold the Golan Heights, and demanded Israel to return the land to Syria…</a:t>
            </a:r>
          </a:p>
          <a:p>
            <a:pPr marL="0" indent="0">
              <a:buFontTx/>
              <a:buNone/>
            </a:pPr>
            <a:r>
              <a:rPr lang="en-US" altLang="en-US" sz="1800" dirty="0" smtClean="0"/>
              <a:t>By the end of this week, the current 2012 UN General Assembly session is set to adopt 22 country-specific resolutions on Israel -- and only four on the rest of the world combined”</a:t>
            </a:r>
          </a:p>
          <a:p>
            <a:pPr marL="0" indent="0">
              <a:buFontTx/>
              <a:buNone/>
            </a:pPr>
            <a:endParaRPr lang="en-US" altLang="en-US" sz="1800" dirty="0"/>
          </a:p>
          <a:p>
            <a:pPr marL="0" indent="0">
              <a:buFontTx/>
              <a:buNone/>
            </a:pPr>
            <a:r>
              <a:rPr lang="en-US" altLang="en-US" sz="1800" dirty="0" smtClean="0"/>
              <a:t>“</a:t>
            </a:r>
            <a:r>
              <a:rPr lang="en-US" altLang="en-US" sz="2400" b="1" dirty="0" smtClean="0">
                <a:solidFill>
                  <a:schemeClr val="tx2"/>
                </a:solidFill>
              </a:rPr>
              <a:t>Macron’s </a:t>
            </a:r>
            <a:r>
              <a:rPr lang="en-US" altLang="en-US" sz="2400" b="1" dirty="0">
                <a:solidFill>
                  <a:schemeClr val="tx2"/>
                </a:solidFill>
              </a:rPr>
              <a:t>party boots politician over anti-Israel tweets deemed </a:t>
            </a:r>
            <a:r>
              <a:rPr lang="en-US" altLang="en-US" sz="2400" b="1" dirty="0" smtClean="0">
                <a:solidFill>
                  <a:schemeClr val="tx2"/>
                </a:solidFill>
              </a:rPr>
              <a:t>anti-Semitic</a:t>
            </a:r>
            <a:r>
              <a:rPr lang="en-US" altLang="en-US" sz="1800" dirty="0" smtClean="0"/>
              <a:t>… Advocating </a:t>
            </a:r>
            <a:r>
              <a:rPr lang="en-US" altLang="en-US" sz="1800" dirty="0"/>
              <a:t>for a boycott of Israel, which is the ideology of the Boycott, Divestment and Sanctions movement, is illegal in France, where it is considered a hate crime</a:t>
            </a:r>
            <a:r>
              <a:rPr lang="en-US" altLang="en-US" sz="1800" dirty="0" smtClean="0"/>
              <a:t>.” </a:t>
            </a:r>
            <a:r>
              <a:rPr lang="en-US" altLang="en-US" sz="1800" dirty="0" smtClean="0">
                <a:hlinkClick r:id="rId3"/>
              </a:rPr>
              <a:t>http</a:t>
            </a:r>
            <a:r>
              <a:rPr lang="en-US" altLang="en-US" sz="1800" dirty="0">
                <a:hlinkClick r:id="rId3"/>
              </a:rPr>
              <a:t>://</a:t>
            </a:r>
            <a:r>
              <a:rPr lang="en-US" altLang="en-US" sz="1800" dirty="0" smtClean="0">
                <a:hlinkClick r:id="rId3"/>
              </a:rPr>
              <a:t>www.jta.org/2017/05/12/news-opinion/world/macrons-party-boots-candidate-over-anti-israel-tweets-deemed-anti-semitic</a:t>
            </a:r>
            <a:r>
              <a:rPr lang="en-US" altLang="en-US" sz="1800" dirty="0" smtClean="0"/>
              <a:t> </a:t>
            </a:r>
          </a:p>
        </p:txBody>
      </p:sp>
      <p:cxnSp>
        <p:nvCxnSpPr>
          <p:cNvPr id="3" name="Straight Connector 2"/>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Title 1"/>
          <p:cNvSpPr>
            <a:spLocks noGrp="1"/>
          </p:cNvSpPr>
          <p:nvPr>
            <p:ph type="title"/>
          </p:nvPr>
        </p:nvSpPr>
        <p:spPr>
          <a:xfrm>
            <a:off x="0" y="0"/>
            <a:ext cx="9144000" cy="1371600"/>
          </a:xfrm>
        </p:spPr>
        <p:txBody>
          <a:bodyPr/>
          <a:lstStyle/>
          <a:p>
            <a:r>
              <a:rPr lang="en-US" altLang="en-US" sz="4300" b="1" dirty="0" smtClean="0"/>
              <a:t>Palestinian Civil Society Call for BDS  </a:t>
            </a:r>
            <a:r>
              <a:rPr lang="en-US" altLang="en-US" b="1" dirty="0" smtClean="0"/>
              <a:t/>
            </a:r>
            <a:br>
              <a:rPr lang="en-US" altLang="en-US" b="1" dirty="0" smtClean="0"/>
            </a:br>
            <a:r>
              <a:rPr lang="en-US" altLang="en-US" sz="2000" dirty="0" smtClean="0"/>
              <a:t>Palestinian Civil Society Calls for Boycott, Divestment and Sanctions against Israel Until it Complies with International Law and Universal Principles of Human Rights</a:t>
            </a:r>
          </a:p>
        </p:txBody>
      </p:sp>
      <p:sp>
        <p:nvSpPr>
          <p:cNvPr id="3" name="Content Placeholder 2"/>
          <p:cNvSpPr>
            <a:spLocks noGrp="1"/>
          </p:cNvSpPr>
          <p:nvPr>
            <p:ph idx="1"/>
          </p:nvPr>
        </p:nvSpPr>
        <p:spPr>
          <a:xfrm>
            <a:off x="25400" y="1371600"/>
            <a:ext cx="9156700" cy="5486400"/>
          </a:xfrm>
        </p:spPr>
        <p:txBody>
          <a:bodyPr/>
          <a:lstStyle/>
          <a:p>
            <a:pPr marL="0" indent="0">
              <a:buFontTx/>
              <a:buNone/>
              <a:defRPr/>
            </a:pPr>
            <a:r>
              <a:rPr lang="en-US" sz="1800" dirty="0" smtClean="0"/>
              <a:t>One year after the historic Advisory Opinion of the International Court of Justice (ICJ) which found Israel’s Wall built on occupied Palestinian territory to be illegal; Israel continues its construction of the colonial Wall with total disregard to the Court’s decision. Thirty eight years into Israel’s occupation of the Palestinian West Bank (including East Jerusalem), Gaza Strip and the Syrian Golan Heights, Israel continues to expand Jewish colonies. It has unilaterally annexed occupied East Jerusalem and the Golan Heights and is now de facto annexing large parts of the West Bank by means of the Wall. Israel is also preparing – in the shadow of its land redeployment from the Gaza Strip – to build and expand colonies in the West Bank. Fifty seven years after the state of Israel was built mainly on land ethnically cleansed of its Palestinian owners, a majority of Palestinians are refugees, most of whom are stateless. Moreover, Israel’s entrenched system of racial discrimination against its own Arab-Palestinian citizens remains intact... We, representatives of Palestinian civil society, call upon international civil society organizations and people of conscience all over the world to impose broad boycotts and implement divestment initiatives against Israel similar to those applied to South Africa in the apartheid era. We appeal to you to pressure your respective states to impose embargoes and sanctions against Israel. We also invite conscientious Israelis to support this Call, for the sake of justice and genuine peace. BDS Movement, 9 July 2005, </a:t>
            </a:r>
            <a:r>
              <a:rPr lang="en-US" sz="1800" dirty="0" smtClean="0">
                <a:hlinkClick r:id="rId2"/>
              </a:rPr>
              <a:t>http://www.bdsmovement.net/call</a:t>
            </a:r>
            <a:r>
              <a:rPr lang="en-US" sz="1800" dirty="0" smtClean="0"/>
              <a:t> </a:t>
            </a:r>
          </a:p>
          <a:p>
            <a:pPr marL="0" indent="0">
              <a:buFontTx/>
              <a:buNone/>
              <a:defRPr/>
            </a:pPr>
            <a:r>
              <a:rPr lang="en-US" sz="1800" b="1" dirty="0" smtClean="0">
                <a:solidFill>
                  <a:schemeClr val="tx2"/>
                </a:solidFill>
              </a:rPr>
              <a:t>BDS </a:t>
            </a:r>
            <a:r>
              <a:rPr lang="en-US" sz="1800" b="1" dirty="0">
                <a:solidFill>
                  <a:schemeClr val="tx2"/>
                </a:solidFill>
              </a:rPr>
              <a:t>Movement Turns 12, Marks Anniversary With List of 12 Wins in 2017</a:t>
            </a:r>
            <a:r>
              <a:rPr lang="en-US" sz="1800" dirty="0"/>
              <a:t>, IMEMC News, </a:t>
            </a:r>
            <a:r>
              <a:rPr lang="en-US" sz="1800" dirty="0" smtClean="0"/>
              <a:t>7/10/2017, </a:t>
            </a:r>
            <a:r>
              <a:rPr lang="en-US" sz="1200" dirty="0" smtClean="0">
                <a:hlinkClick r:id="rId3"/>
              </a:rPr>
              <a:t>http</a:t>
            </a:r>
            <a:r>
              <a:rPr lang="en-US" sz="1200" dirty="0">
                <a:hlinkClick r:id="rId3"/>
              </a:rPr>
              <a:t>://imemc.org/article/bds-movement-turns-12-marks-anniversary-with-list-of-12-wins-in-2017</a:t>
            </a:r>
            <a:r>
              <a:rPr lang="en-US" sz="1200" dirty="0" smtClean="0">
                <a:hlinkClick r:id="rId3"/>
              </a:rPr>
              <a:t>/</a:t>
            </a:r>
            <a:r>
              <a:rPr lang="en-US" sz="1200" dirty="0" smtClean="0"/>
              <a:t> </a:t>
            </a:r>
          </a:p>
        </p:txBody>
      </p:sp>
      <p:cxnSp>
        <p:nvCxnSpPr>
          <p:cNvPr id="4" name="Straight Connector 3"/>
          <p:cNvCxnSpPr/>
          <p:nvPr/>
        </p:nvCxnSpPr>
        <p:spPr bwMode="auto">
          <a:xfrm>
            <a:off x="0" y="609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Title 1"/>
          <p:cNvSpPr>
            <a:spLocks noGrp="1"/>
          </p:cNvSpPr>
          <p:nvPr>
            <p:ph type="title"/>
          </p:nvPr>
        </p:nvSpPr>
        <p:spPr>
          <a:xfrm>
            <a:off x="0" y="0"/>
            <a:ext cx="4592638" cy="2609850"/>
          </a:xfrm>
        </p:spPr>
        <p:txBody>
          <a:bodyPr/>
          <a:lstStyle/>
          <a:p>
            <a:r>
              <a:rPr lang="en-US" altLang="en-US" sz="4200" b="1" dirty="0" smtClean="0"/>
              <a:t>Israel inches closer to 'tipping point' of South Africa-style boycott campaign</a:t>
            </a:r>
          </a:p>
        </p:txBody>
      </p:sp>
      <p:sp>
        <p:nvSpPr>
          <p:cNvPr id="349187" name="Content Placeholder 2"/>
          <p:cNvSpPr>
            <a:spLocks noGrp="1"/>
          </p:cNvSpPr>
          <p:nvPr>
            <p:ph idx="1"/>
          </p:nvPr>
        </p:nvSpPr>
        <p:spPr>
          <a:xfrm>
            <a:off x="0" y="2609850"/>
            <a:ext cx="4495800" cy="4248150"/>
          </a:xfrm>
        </p:spPr>
        <p:txBody>
          <a:bodyPr/>
          <a:lstStyle/>
          <a:p>
            <a:pPr marL="0" indent="0">
              <a:buFontTx/>
              <a:buNone/>
            </a:pPr>
            <a:r>
              <a:rPr lang="en-US" altLang="en-US" sz="1600" dirty="0" smtClean="0"/>
              <a:t>Analogies with apartheid regime in the wake of Mandela’s death could accelerate efforts to ostracize Israel - especially if John Kerry’s peace process collapses.</a:t>
            </a:r>
          </a:p>
          <a:p>
            <a:pPr marL="0" indent="0">
              <a:buFontTx/>
              <a:buNone/>
            </a:pPr>
            <a:r>
              <a:rPr lang="en-US" altLang="en-US" sz="1600" dirty="0" smtClean="0"/>
              <a:t>This has happened in recent days: The Dutch water company </a:t>
            </a:r>
            <a:r>
              <a:rPr lang="en-US" altLang="en-US" sz="1600" dirty="0" err="1" smtClean="0"/>
              <a:t>Vitens</a:t>
            </a:r>
            <a:r>
              <a:rPr lang="en-US" altLang="en-US" sz="1600" dirty="0" smtClean="0"/>
              <a:t> severed its ties with Israeli counterpart </a:t>
            </a:r>
            <a:r>
              <a:rPr lang="en-US" altLang="en-US" sz="1600" dirty="0" err="1" smtClean="0"/>
              <a:t>Mekorot</a:t>
            </a:r>
            <a:r>
              <a:rPr lang="en-US" altLang="en-US" sz="1600" dirty="0" smtClean="0"/>
              <a:t>; Canada’s largest Protestant church decided to boycott three Israeli companies; the Romanian government refused to send any more construction </a:t>
            </a:r>
            <a:r>
              <a:rPr lang="en-US" altLang="en-US" sz="2000" dirty="0" smtClean="0"/>
              <a:t>workers... </a:t>
            </a:r>
            <a:r>
              <a:rPr lang="en-US" altLang="en-US" sz="1400" dirty="0" err="1" smtClean="0">
                <a:solidFill>
                  <a:schemeClr val="tx2"/>
                </a:solidFill>
              </a:rPr>
              <a:t>Haaretz</a:t>
            </a:r>
            <a:r>
              <a:rPr lang="en-US" altLang="en-US" sz="1400" dirty="0" smtClean="0">
                <a:solidFill>
                  <a:schemeClr val="tx2"/>
                </a:solidFill>
              </a:rPr>
              <a:t>, 12/11/2013</a:t>
            </a:r>
            <a:r>
              <a:rPr lang="en-US" altLang="en-US" sz="1400" dirty="0" smtClean="0"/>
              <a:t>,  </a:t>
            </a:r>
            <a:r>
              <a:rPr lang="en-US" altLang="en-US" sz="1000" dirty="0" smtClean="0">
                <a:hlinkClick r:id="rId2"/>
              </a:rPr>
              <a:t>http://www.haaretz.com/blogs/west-of-eden/.premium-1.562989</a:t>
            </a:r>
            <a:r>
              <a:rPr lang="en-US" altLang="en-US" sz="1000" dirty="0" smtClean="0"/>
              <a:t> </a:t>
            </a:r>
          </a:p>
          <a:p>
            <a:pPr marL="0" indent="0">
              <a:buFontTx/>
              <a:buNone/>
            </a:pPr>
            <a:r>
              <a:rPr lang="en-US" altLang="en-US" sz="1800" b="1" dirty="0" smtClean="0">
                <a:solidFill>
                  <a:schemeClr val="tx2"/>
                </a:solidFill>
              </a:rPr>
              <a:t>All </a:t>
            </a:r>
            <a:r>
              <a:rPr lang="en-US" altLang="en-US" sz="1800" b="1" dirty="0">
                <a:solidFill>
                  <a:schemeClr val="tx2"/>
                </a:solidFill>
              </a:rPr>
              <a:t>50 governors sign anti-BDS statement, </a:t>
            </a:r>
            <a:r>
              <a:rPr lang="en-US" altLang="en-US" sz="1800" dirty="0"/>
              <a:t>(JTA) — Governors of all 50 states have signed a pledge to reject the Boycott, Divestment and Sanctions movement against Israel</a:t>
            </a:r>
            <a:r>
              <a:rPr lang="en-US" altLang="en-US" sz="1800" dirty="0">
                <a:solidFill>
                  <a:schemeClr val="tx2"/>
                </a:solidFill>
              </a:rPr>
              <a:t>, JTA, May 17, 2017, </a:t>
            </a:r>
            <a:r>
              <a:rPr lang="en-US" altLang="en-US" sz="300" dirty="0">
                <a:hlinkClick r:id="rId3"/>
              </a:rPr>
              <a:t>http://</a:t>
            </a:r>
            <a:r>
              <a:rPr lang="en-US" altLang="en-US" sz="300" dirty="0" smtClean="0">
                <a:hlinkClick r:id="rId3"/>
              </a:rPr>
              <a:t>www.jta.org/2017/05/17/top-headlines/all-50-governors-sign-anti-bds-statement</a:t>
            </a:r>
            <a:r>
              <a:rPr lang="en-US" altLang="en-US" sz="300" dirty="0" smtClean="0"/>
              <a:t>  </a:t>
            </a:r>
            <a:endParaRPr lang="en-US" altLang="en-US" sz="300" dirty="0"/>
          </a:p>
        </p:txBody>
      </p:sp>
      <p:pic>
        <p:nvPicPr>
          <p:cNvPr id="349188" name="Picture 2" descr="Boycott Israel flyers on the streets of Pari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0"/>
            <a:ext cx="4154488"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9189" name="TextBox 1"/>
          <p:cNvSpPr txBox="1">
            <a:spLocks noChangeArrowheads="1"/>
          </p:cNvSpPr>
          <p:nvPr/>
        </p:nvSpPr>
        <p:spPr bwMode="auto">
          <a:xfrm>
            <a:off x="4343400" y="2401888"/>
            <a:ext cx="4814888"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000" b="1" dirty="0">
                <a:solidFill>
                  <a:schemeClr val="tx2"/>
                </a:solidFill>
              </a:rPr>
              <a:t>Israel's Netanyahu Calls Boycotters 'Anti-Semites'</a:t>
            </a:r>
          </a:p>
          <a:p>
            <a:pPr eaLnBrk="1" hangingPunct="1">
              <a:spcBef>
                <a:spcPct val="0"/>
              </a:spcBef>
              <a:buFontTx/>
              <a:buNone/>
            </a:pPr>
            <a:r>
              <a:rPr lang="en-US" altLang="en-US" sz="1400" dirty="0"/>
              <a:t>JERUSALEM February 17, 2014 (AP)</a:t>
            </a:r>
          </a:p>
          <a:p>
            <a:pPr eaLnBrk="1" hangingPunct="1">
              <a:spcBef>
                <a:spcPct val="0"/>
              </a:spcBef>
              <a:buFontTx/>
              <a:buNone/>
            </a:pPr>
            <a:r>
              <a:rPr lang="en-US" altLang="en-US" sz="1400" dirty="0"/>
              <a:t>By IAN DEITCH Associated Press </a:t>
            </a:r>
          </a:p>
          <a:p>
            <a:pPr eaLnBrk="1" hangingPunct="1">
              <a:spcBef>
                <a:spcPct val="0"/>
              </a:spcBef>
              <a:buFontTx/>
              <a:buNone/>
            </a:pPr>
            <a:r>
              <a:rPr lang="en-US" altLang="en-US" sz="1400" dirty="0"/>
              <a:t>It is time Israel fought back against those who boycott the Jewish state, Prime Minister Benjamin Netanyahu said Monday, dubbing them "anti-Semites."</a:t>
            </a:r>
          </a:p>
          <a:p>
            <a:pPr eaLnBrk="1" hangingPunct="1">
              <a:spcBef>
                <a:spcPct val="0"/>
              </a:spcBef>
              <a:buFontTx/>
              <a:buNone/>
            </a:pPr>
            <a:r>
              <a:rPr lang="en-US" altLang="en-US" sz="1400" dirty="0"/>
              <a:t>The comments come as concerns grow in Israel over a Palestinian-led movement of boycott, divestment and sanctions —knows by its acronym, BDS. The boycott has been growing recently, mainly in Europe, where some businesses and pension funds have cut investments or trade with Israeli firms they say are connected to West Bank settlements... </a:t>
            </a:r>
          </a:p>
          <a:p>
            <a:pPr eaLnBrk="1" hangingPunct="1">
              <a:spcBef>
                <a:spcPct val="0"/>
              </a:spcBef>
              <a:buFontTx/>
              <a:buNone/>
            </a:pPr>
            <a:r>
              <a:rPr lang="en-US" altLang="en-US" sz="1400" dirty="0"/>
              <a:t>Netanyahu said Israeli is fighting BDS by exposing the boycotters and with its booming high-tech sector which is a big attraction for leaders and investors worldwide.</a:t>
            </a:r>
          </a:p>
          <a:p>
            <a:pPr eaLnBrk="1" hangingPunct="1">
              <a:spcBef>
                <a:spcPct val="0"/>
              </a:spcBef>
              <a:buFontTx/>
              <a:buNone/>
            </a:pPr>
            <a:r>
              <a:rPr lang="en-US" altLang="en-US" sz="100" dirty="0"/>
              <a:t>After years of brushing off boycott threats as a tool of fringe extremists, Israel seems to have become genuinely worried in recent months.</a:t>
            </a:r>
          </a:p>
          <a:p>
            <a:pPr eaLnBrk="1" hangingPunct="1">
              <a:spcBef>
                <a:spcPct val="0"/>
              </a:spcBef>
              <a:buFontTx/>
              <a:buNone/>
            </a:pPr>
            <a:r>
              <a:rPr lang="en-US" altLang="en-US" sz="100" dirty="0"/>
              <a:t>Israel's finance minister </a:t>
            </a:r>
            <a:r>
              <a:rPr lang="en-US" altLang="en-US" sz="100" dirty="0" err="1"/>
              <a:t>Yair</a:t>
            </a:r>
            <a:r>
              <a:rPr lang="en-US" altLang="en-US" sz="100" dirty="0"/>
              <a:t> </a:t>
            </a:r>
            <a:r>
              <a:rPr lang="en-US" altLang="en-US" sz="100" dirty="0" err="1"/>
              <a:t>Lapid</a:t>
            </a:r>
            <a:r>
              <a:rPr lang="en-US" altLang="en-US" sz="100" dirty="0"/>
              <a:t> has said that the country could suffer economically from a costly boycott if peace talks with the Palestinians fail.</a:t>
            </a:r>
          </a:p>
          <a:p>
            <a:pPr eaLnBrk="1" hangingPunct="1">
              <a:spcBef>
                <a:spcPct val="0"/>
              </a:spcBef>
              <a:buFontTx/>
              <a:buNone/>
            </a:pPr>
            <a:r>
              <a:rPr lang="en-US" altLang="en-US" sz="100" dirty="0"/>
              <a:t>U.S. Secretary of State John Kerry, who is brokering negotiations with the Palestinians, has warned that Israel could find itself increasingly targeted by a boycott if it fails to reach a peace deal</a:t>
            </a:r>
            <a:r>
              <a:rPr lang="en-US" altLang="en-US" sz="1600" dirty="0"/>
              <a:t>.</a:t>
            </a:r>
          </a:p>
          <a:p>
            <a:pPr eaLnBrk="1" hangingPunct="1">
              <a:spcBef>
                <a:spcPct val="0"/>
              </a:spcBef>
              <a:buFontTx/>
              <a:buNone/>
            </a:pPr>
            <a:r>
              <a:rPr lang="en-US" altLang="en-US" sz="1600" dirty="0">
                <a:hlinkClick r:id="rId5"/>
              </a:rPr>
              <a:t>http://abcnews.go.com/International/wireStory/israels-netanyahu-calls-boycotters-anti-semites-22554004</a:t>
            </a:r>
            <a:r>
              <a:rPr lang="en-US" altLang="en-US" sz="1600" dirty="0"/>
              <a:t> </a:t>
            </a:r>
          </a:p>
        </p:txBody>
      </p:sp>
      <p:cxnSp>
        <p:nvCxnSpPr>
          <p:cNvPr id="349190" name="Straight Connector 3"/>
          <p:cNvCxnSpPr>
            <a:cxnSpLocks noChangeShapeType="1"/>
          </p:cNvCxnSpPr>
          <p:nvPr/>
        </p:nvCxnSpPr>
        <p:spPr bwMode="auto">
          <a:xfrm flipH="1">
            <a:off x="4343400" y="2514600"/>
            <a:ext cx="4800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49191" name="Straight Connector 5"/>
          <p:cNvCxnSpPr>
            <a:cxnSpLocks noChangeShapeType="1"/>
          </p:cNvCxnSpPr>
          <p:nvPr/>
        </p:nvCxnSpPr>
        <p:spPr bwMode="auto">
          <a:xfrm>
            <a:off x="4343400" y="2514600"/>
            <a:ext cx="0" cy="43434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410200"/>
            <a:ext cx="4343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Title 1"/>
          <p:cNvSpPr>
            <a:spLocks noGrp="1"/>
          </p:cNvSpPr>
          <p:nvPr>
            <p:ph type="title"/>
          </p:nvPr>
        </p:nvSpPr>
        <p:spPr>
          <a:xfrm>
            <a:off x="0" y="0"/>
            <a:ext cx="9144000" cy="2514600"/>
          </a:xfrm>
        </p:spPr>
        <p:txBody>
          <a:bodyPr/>
          <a:lstStyle/>
          <a:p>
            <a:r>
              <a:rPr lang="en-US" altLang="en-US" sz="5400" b="1" dirty="0" smtClean="0"/>
              <a:t>For first time, US academic group boycotts Israel</a:t>
            </a:r>
            <a:br>
              <a:rPr lang="en-US" altLang="en-US" sz="5400" b="1" dirty="0" smtClean="0"/>
            </a:br>
            <a:r>
              <a:rPr lang="en-US" altLang="en-US" sz="2800" dirty="0" smtClean="0"/>
              <a:t>In unanimous vote, </a:t>
            </a:r>
            <a:r>
              <a:rPr lang="en-US" altLang="en-US" sz="2800" b="1" dirty="0" smtClean="0"/>
              <a:t>Association for Asian American Studies </a:t>
            </a:r>
            <a:r>
              <a:rPr lang="en-US" altLang="en-US" sz="2800" dirty="0" smtClean="0"/>
              <a:t>slams professors for being ‘deeply complicit’ in Israeli crimes</a:t>
            </a:r>
            <a:br>
              <a:rPr lang="en-US" altLang="en-US" sz="2800" dirty="0" smtClean="0"/>
            </a:br>
            <a:r>
              <a:rPr lang="en-US" altLang="en-US" sz="1400" dirty="0" smtClean="0"/>
              <a:t>The Times of Israel, 4/25/2013, </a:t>
            </a:r>
            <a:r>
              <a:rPr lang="en-US" altLang="en-US" sz="1400" dirty="0" smtClean="0">
                <a:hlinkClick r:id="rId2"/>
              </a:rPr>
              <a:t>http://www.timesofisrael.com/for-first-time-us-academic-group-boycotts-israel/</a:t>
            </a:r>
            <a:r>
              <a:rPr lang="en-US" altLang="en-US" sz="1400" dirty="0" smtClean="0"/>
              <a:t> </a:t>
            </a:r>
          </a:p>
        </p:txBody>
      </p:sp>
      <p:sp>
        <p:nvSpPr>
          <p:cNvPr id="3" name="Content Placeholder 2"/>
          <p:cNvSpPr>
            <a:spLocks noGrp="1"/>
          </p:cNvSpPr>
          <p:nvPr>
            <p:ph idx="1"/>
          </p:nvPr>
        </p:nvSpPr>
        <p:spPr>
          <a:xfrm>
            <a:off x="4763" y="2667000"/>
            <a:ext cx="9117012" cy="4191000"/>
          </a:xfrm>
        </p:spPr>
        <p:txBody>
          <a:bodyPr/>
          <a:lstStyle/>
          <a:p>
            <a:pPr>
              <a:defRPr/>
            </a:pPr>
            <a:r>
              <a:rPr lang="en-US" sz="1600" dirty="0" smtClean="0"/>
              <a:t>“Whereas the Association for Asian American Studies is an organization dedicated to the preservation and support of academic freedom and of the right to education for students and scholars in the U.S. and globally…</a:t>
            </a:r>
          </a:p>
          <a:p>
            <a:pPr>
              <a:defRPr/>
            </a:pPr>
            <a:r>
              <a:rPr lang="en-US" sz="1600" dirty="0" smtClean="0"/>
              <a:t>Whereas Israeli academic institutions are deeply complicit in Israel's violations of international law and human rights and in its denial of the right to education and academic freedom to Palestinians, in addition to their basic rights as guaranteed by international law; and </a:t>
            </a:r>
          </a:p>
          <a:p>
            <a:pPr>
              <a:defRPr/>
            </a:pPr>
            <a:r>
              <a:rPr lang="en-US" sz="1600" dirty="0" smtClean="0"/>
              <a:t>Whereas the Association for Asian American Studies supports research and open discussion about these issues without censors hip, intimidation, or harassment, and seeks to promote academic exchange, collaboration and opportunities for students and scholars everywhere; </a:t>
            </a:r>
          </a:p>
          <a:p>
            <a:pPr>
              <a:defRPr/>
            </a:pPr>
            <a:r>
              <a:rPr lang="en-US" sz="1800" dirty="0" smtClean="0">
                <a:solidFill>
                  <a:schemeClr val="tx2"/>
                </a:solidFill>
              </a:rPr>
              <a:t>Be it resolved that the Association for Asian American Studies endorses and will honor the call of Palestinian civil society for a boycott of Israeli academic institutions. </a:t>
            </a:r>
          </a:p>
          <a:p>
            <a:pPr>
              <a:defRPr/>
            </a:pPr>
            <a:r>
              <a:rPr lang="en-US" sz="1800" dirty="0" smtClean="0">
                <a:solidFill>
                  <a:schemeClr val="tx2"/>
                </a:solidFill>
              </a:rPr>
              <a:t>Be it also resolved that the Association for Asian American Studies supports the protected rights of students and scholars everywhere to engage in research and public speaking about Israel-Palestine and in support of the boycott, divestment and sanctions (BDS) movement."</a:t>
            </a:r>
          </a:p>
          <a:p>
            <a:pPr marL="0" indent="0">
              <a:buFontTx/>
              <a:buNone/>
              <a:defRPr/>
            </a:pPr>
            <a:r>
              <a:rPr lang="en-US" sz="1800" dirty="0" smtClean="0">
                <a:solidFill>
                  <a:schemeClr val="tx2"/>
                </a:solidFill>
                <a:hlinkClick r:id="rId3"/>
              </a:rPr>
              <a:t>http://www.usacbi.org/wp-content/uploads/2013/04/AAAS-resolution.FINAL_.pdf</a:t>
            </a:r>
            <a:r>
              <a:rPr lang="en-US" sz="1800" dirty="0" smtClean="0">
                <a:solidFill>
                  <a:schemeClr val="tx2"/>
                </a:solidFill>
              </a:rPr>
              <a:t> </a:t>
            </a:r>
            <a:endParaRPr lang="en-US" sz="1800" dirty="0">
              <a:solidFill>
                <a:schemeClr val="tx2"/>
              </a:solidFill>
            </a:endParaRPr>
          </a:p>
        </p:txBody>
      </p:sp>
    </p:spTree>
  </p:cSld>
  <p:clrMapOvr>
    <a:masterClrMapping/>
  </p:clrMapOvr>
  <p:timing>
    <p:tnLst>
      <p:par>
        <p:cTn id="1" dur="indefinite" restart="never" nodeType="tmRoot"/>
      </p:par>
    </p:tn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Title 1"/>
          <p:cNvSpPr>
            <a:spLocks noGrp="1"/>
          </p:cNvSpPr>
          <p:nvPr>
            <p:ph type="title"/>
          </p:nvPr>
        </p:nvSpPr>
        <p:spPr>
          <a:xfrm>
            <a:off x="0" y="0"/>
            <a:ext cx="9144000" cy="1524000"/>
          </a:xfrm>
        </p:spPr>
        <p:txBody>
          <a:bodyPr/>
          <a:lstStyle/>
          <a:p>
            <a:r>
              <a:rPr lang="en-US" altLang="en-US" sz="4000" b="1" dirty="0" smtClean="0"/>
              <a:t>American Studies Association votes </a:t>
            </a:r>
            <a:br>
              <a:rPr lang="en-US" altLang="en-US" sz="4000" b="1" dirty="0" smtClean="0"/>
            </a:br>
            <a:r>
              <a:rPr lang="en-US" altLang="en-US" sz="4000" b="1" dirty="0" smtClean="0"/>
              <a:t>for boycott of Israeli universities</a:t>
            </a:r>
            <a:r>
              <a:rPr lang="en-US" altLang="en-US" sz="4600" b="1" dirty="0" smtClean="0"/>
              <a:t/>
            </a:r>
            <a:br>
              <a:rPr lang="en-US" altLang="en-US" sz="4600" b="1" dirty="0" smtClean="0"/>
            </a:br>
            <a:r>
              <a:rPr lang="en-US" altLang="en-US" sz="1800" dirty="0" smtClean="0">
                <a:solidFill>
                  <a:schemeClr val="tx1"/>
                </a:solidFill>
              </a:rPr>
              <a:t>Jewish Telegraphic Agency, December 16, 2013</a:t>
            </a:r>
            <a:br>
              <a:rPr lang="en-US" altLang="en-US" sz="1800" dirty="0" smtClean="0">
                <a:solidFill>
                  <a:schemeClr val="tx1"/>
                </a:solidFill>
              </a:rPr>
            </a:br>
            <a:r>
              <a:rPr lang="en-US" altLang="en-US" sz="800" dirty="0" smtClean="0">
                <a:solidFill>
                  <a:schemeClr val="tx1"/>
                </a:solidFill>
                <a:hlinkClick r:id="rId2"/>
              </a:rPr>
              <a:t>http://www.jta.org/2013/12/16/news-opinion/united-states/american-studies-association-votes-for-israeli-universities-boycott</a:t>
            </a:r>
            <a:r>
              <a:rPr lang="en-US" altLang="en-US" sz="800" dirty="0" smtClean="0">
                <a:solidFill>
                  <a:schemeClr val="tx1"/>
                </a:solidFill>
              </a:rPr>
              <a:t> </a:t>
            </a:r>
            <a:endParaRPr lang="en-US" altLang="en-US" sz="800" dirty="0" smtClean="0"/>
          </a:p>
        </p:txBody>
      </p:sp>
      <p:sp>
        <p:nvSpPr>
          <p:cNvPr id="306179" name="Content Placeholder 2"/>
          <p:cNvSpPr>
            <a:spLocks noGrp="1"/>
          </p:cNvSpPr>
          <p:nvPr>
            <p:ph idx="1"/>
          </p:nvPr>
        </p:nvSpPr>
        <p:spPr>
          <a:xfrm>
            <a:off x="0" y="1524000"/>
            <a:ext cx="9156700" cy="5334000"/>
          </a:xfrm>
        </p:spPr>
        <p:txBody>
          <a:bodyPr/>
          <a:lstStyle/>
          <a:p>
            <a:pPr>
              <a:defRPr/>
            </a:pPr>
            <a:r>
              <a:rPr lang="en-US" altLang="en-US" sz="100" dirty="0" smtClean="0"/>
              <a:t>WASHINGTON (JTA) — The membership of the American Studies Association endorsed its national council’s call for a boycott of Israeli universities.</a:t>
            </a:r>
          </a:p>
          <a:p>
            <a:pPr>
              <a:defRPr/>
            </a:pPr>
            <a:r>
              <a:rPr lang="en-US" altLang="en-US" sz="100" dirty="0" smtClean="0"/>
              <a:t>Two-thirds of the 1,252 members who voted approved the boycott, according to an ASA announcement Monday, a day after the deadline for voting.</a:t>
            </a:r>
          </a:p>
          <a:p>
            <a:pPr>
              <a:defRPr/>
            </a:pPr>
            <a:r>
              <a:rPr lang="en-US" altLang="en-US" sz="100" dirty="0" smtClean="0"/>
              <a:t>At the time of the vote, there were 3,853 eligible voters, meaning a third of the membership participated.</a:t>
            </a:r>
          </a:p>
          <a:p>
            <a:pPr>
              <a:defRPr/>
            </a:pPr>
            <a:r>
              <a:rPr lang="en-US" altLang="en-US" sz="100" dirty="0" smtClean="0"/>
              <a:t>The membership-wide canvas was unprecedented and was undertaken in part at the behest of boycott opponents, who said at a session during the ASA annual conference in Washington last month that the matter was too sensitive to leave up to the 20-member national council, which unanimously endorsed the boycott.</a:t>
            </a:r>
          </a:p>
          <a:p>
            <a:pPr>
              <a:defRPr/>
            </a:pPr>
            <a:r>
              <a:rPr lang="en-US" altLang="en-US" sz="1200" dirty="0" smtClean="0"/>
              <a:t>“The National Council engaged and addressed questions and concerns of the membership throughout the process,” the ASA statement said. “During the open discussion at the recent convention, members asked us to draft a resolution that was relevant to the ASA in particular and so the Council’s final resolution acknowledged that the US plays a significant role in enabling the Israeli occupation of Palestine.”</a:t>
            </a:r>
          </a:p>
          <a:p>
            <a:pPr marL="0" indent="0">
              <a:buFontTx/>
              <a:buNone/>
              <a:defRPr/>
            </a:pPr>
            <a:r>
              <a:rPr lang="en-US" altLang="en-US" sz="2200" b="1" dirty="0" smtClean="0">
                <a:solidFill>
                  <a:schemeClr val="tx2"/>
                </a:solidFill>
              </a:rPr>
              <a:t>Congress members blast ASA for boycott decision</a:t>
            </a:r>
          </a:p>
          <a:p>
            <a:pPr marL="0" indent="0">
              <a:buFontTx/>
              <a:buNone/>
              <a:defRPr/>
            </a:pPr>
            <a:r>
              <a:rPr lang="en-US" altLang="en-US" sz="1400" dirty="0" smtClean="0"/>
              <a:t>WASHINGTON (JTA) — A bipartisan slate of 134 U.S. Congress members wrote a letter to the American Studies Association protesting its decision last month to boycott Israeli universities.</a:t>
            </a:r>
          </a:p>
          <a:p>
            <a:pPr marL="0" indent="0">
              <a:buFontTx/>
              <a:buNone/>
              <a:defRPr/>
            </a:pPr>
            <a:r>
              <a:rPr lang="en-US" altLang="en-US" sz="1400" dirty="0" smtClean="0">
                <a:solidFill>
                  <a:srgbClr val="FFFF00"/>
                </a:solidFill>
              </a:rPr>
              <a:t>Jewish Telegraphic Agency, January 19, 2014</a:t>
            </a:r>
            <a:r>
              <a:rPr lang="en-US" altLang="en-US" sz="800" dirty="0" smtClean="0">
                <a:solidFill>
                  <a:srgbClr val="FFFF00"/>
                </a:solidFill>
              </a:rPr>
              <a:t>, </a:t>
            </a:r>
            <a:r>
              <a:rPr lang="en-US" altLang="en-US" sz="800" dirty="0" smtClean="0">
                <a:solidFill>
                  <a:srgbClr val="FFFF00"/>
                </a:solidFill>
                <a:hlinkClick r:id="rId3"/>
              </a:rPr>
              <a:t>http://www.jta.org/2014/01/19/news-opinion/politics/congress-members-blast-asa-for-boycott-decision</a:t>
            </a:r>
            <a:endParaRPr lang="en-US" altLang="en-US" sz="800" dirty="0" smtClean="0">
              <a:solidFill>
                <a:srgbClr val="FFFF00"/>
              </a:solidFill>
            </a:endParaRPr>
          </a:p>
          <a:p>
            <a:pPr marL="0" indent="0">
              <a:buFontTx/>
              <a:buNone/>
              <a:defRPr/>
            </a:pPr>
            <a:r>
              <a:rPr lang="en-US" altLang="en-US" sz="1400" dirty="0" smtClean="0">
                <a:solidFill>
                  <a:srgbClr val="FFFF00"/>
                </a:solidFill>
              </a:rPr>
              <a:t>The </a:t>
            </a:r>
            <a:r>
              <a:rPr lang="en-US" altLang="en-US" sz="1400" dirty="0">
                <a:solidFill>
                  <a:srgbClr val="FFFF00"/>
                </a:solidFill>
              </a:rPr>
              <a:t>recently formed pro-Israel </a:t>
            </a:r>
            <a:r>
              <a:rPr lang="en-US" altLang="en-US" sz="1400" b="1" dirty="0" smtClean="0">
                <a:solidFill>
                  <a:srgbClr val="FFFF00"/>
                </a:solidFill>
              </a:rPr>
              <a:t>Academic </a:t>
            </a:r>
            <a:r>
              <a:rPr lang="en-US" altLang="en-US" sz="1400" b="1" dirty="0">
                <a:solidFill>
                  <a:srgbClr val="FFFF00"/>
                </a:solidFill>
              </a:rPr>
              <a:t>Engagement Network</a:t>
            </a:r>
            <a:r>
              <a:rPr lang="en-US" altLang="en-US" sz="1400" dirty="0">
                <a:solidFill>
                  <a:srgbClr val="FFFF00"/>
                </a:solidFill>
              </a:rPr>
              <a:t> is an active organization of American college and university faculty opposing the Boycott, Divestment, and Sanctions </a:t>
            </a:r>
            <a:r>
              <a:rPr lang="en-US" altLang="en-US" sz="1400">
                <a:solidFill>
                  <a:srgbClr val="FFFF00"/>
                </a:solidFill>
              </a:rPr>
              <a:t>movement </a:t>
            </a:r>
            <a:r>
              <a:rPr lang="en-US" altLang="en-US" sz="1400" smtClean="0">
                <a:solidFill>
                  <a:srgbClr val="FFFF00"/>
                </a:solidFill>
              </a:rPr>
              <a:t>against </a:t>
            </a:r>
            <a:r>
              <a:rPr lang="en-US" altLang="en-US" sz="1400" dirty="0" smtClean="0">
                <a:solidFill>
                  <a:srgbClr val="FFFF00"/>
                </a:solidFill>
              </a:rPr>
              <a:t>Israel: “We </a:t>
            </a:r>
            <a:r>
              <a:rPr lang="en-US" altLang="en-US" sz="1400" dirty="0">
                <a:solidFill>
                  <a:srgbClr val="FFFF00"/>
                </a:solidFill>
              </a:rPr>
              <a:t>advise campus presidents, provosts, deans and other administrators on Israel, BDS, anti-Semitism, and related issues; organize faculty forums and public education programs; mentor students in their efforts to support </a:t>
            </a:r>
            <a:r>
              <a:rPr lang="en-US" altLang="en-US" sz="1400" dirty="0" smtClean="0">
                <a:solidFill>
                  <a:srgbClr val="FFFF00"/>
                </a:solidFill>
              </a:rPr>
              <a:t>Israel…" </a:t>
            </a:r>
            <a:r>
              <a:rPr lang="en-US" altLang="en-US" sz="1100" dirty="0">
                <a:solidFill>
                  <a:srgbClr val="FFFF00"/>
                </a:solidFill>
                <a:hlinkClick r:id="rId4"/>
              </a:rPr>
              <a:t>http://</a:t>
            </a:r>
            <a:r>
              <a:rPr lang="en-US" altLang="en-US" sz="1100" dirty="0" smtClean="0">
                <a:solidFill>
                  <a:srgbClr val="FFFF00"/>
                </a:solidFill>
                <a:hlinkClick r:id="rId4"/>
              </a:rPr>
              <a:t>www.academicengagement.org/en</a:t>
            </a:r>
            <a:endParaRPr lang="en-US" altLang="en-US" sz="1100" dirty="0" smtClean="0">
              <a:solidFill>
                <a:srgbClr val="FFFF00"/>
              </a:solidFill>
            </a:endParaRPr>
          </a:p>
          <a:p>
            <a:pPr marL="0" indent="0">
              <a:buFontTx/>
              <a:buNone/>
              <a:defRPr/>
            </a:pPr>
            <a:r>
              <a:rPr lang="en-US" altLang="en-US" sz="2200" b="1" dirty="0" smtClean="0">
                <a:solidFill>
                  <a:srgbClr val="FFFF00"/>
                </a:solidFill>
              </a:rPr>
              <a:t>Indiana </a:t>
            </a:r>
            <a:r>
              <a:rPr lang="en-US" altLang="en-US" sz="2200" b="1" dirty="0">
                <a:solidFill>
                  <a:srgbClr val="FFFF00"/>
                </a:solidFill>
              </a:rPr>
              <a:t>Passes BDS </a:t>
            </a:r>
            <a:r>
              <a:rPr lang="en-US" altLang="en-US" sz="2200" b="1" dirty="0" smtClean="0">
                <a:solidFill>
                  <a:srgbClr val="FFFF00"/>
                </a:solidFill>
              </a:rPr>
              <a:t>Resolution</a:t>
            </a:r>
            <a:r>
              <a:rPr lang="en-US" altLang="en-US" sz="2400" dirty="0" smtClean="0">
                <a:solidFill>
                  <a:srgbClr val="FFFF00"/>
                </a:solidFill>
              </a:rPr>
              <a:t>,</a:t>
            </a:r>
            <a:r>
              <a:rPr lang="en-US" altLang="en-US" sz="1400" dirty="0" smtClean="0"/>
              <a:t> </a:t>
            </a:r>
            <a:r>
              <a:rPr lang="en-US" altLang="en-US" sz="1600" dirty="0"/>
              <a:t>The Indiana Senate overwhelmingly approved a bill banning state dealings with entities that boycott Israel or its settlements, </a:t>
            </a:r>
            <a:r>
              <a:rPr lang="en-US" altLang="en-US" sz="1400" dirty="0"/>
              <a:t>Forward, 3/2/2016</a:t>
            </a:r>
            <a:r>
              <a:rPr lang="en-US" altLang="en-US" sz="1400" dirty="0" smtClean="0"/>
              <a:t>, </a:t>
            </a:r>
            <a:r>
              <a:rPr lang="en-US" altLang="en-US" sz="400" dirty="0">
                <a:hlinkClick r:id="rId5"/>
              </a:rPr>
              <a:t>http://forward.com/news/breaking-news/334842/indiana-passes-bds-resolution/?</a:t>
            </a:r>
            <a:r>
              <a:rPr lang="en-US" altLang="en-US" sz="400" dirty="0" smtClean="0">
                <a:hlinkClick r:id="rId5"/>
              </a:rPr>
              <a:t>attribution=articles-featured-subsection-item-1-headline</a:t>
            </a:r>
            <a:r>
              <a:rPr lang="en-US" altLang="en-US" sz="400" dirty="0" smtClean="0"/>
              <a:t> </a:t>
            </a:r>
          </a:p>
          <a:p>
            <a:pPr marL="0" indent="0">
              <a:buFontTx/>
              <a:buNone/>
              <a:defRPr/>
            </a:pPr>
            <a:r>
              <a:rPr lang="en-US" altLang="en-US" sz="2200" b="1" dirty="0" smtClean="0">
                <a:solidFill>
                  <a:schemeClr val="tx2"/>
                </a:solidFill>
              </a:rPr>
              <a:t>BDS </a:t>
            </a:r>
            <a:r>
              <a:rPr lang="en-US" altLang="en-US" sz="2200" b="1" dirty="0">
                <a:solidFill>
                  <a:schemeClr val="tx2"/>
                </a:solidFill>
              </a:rPr>
              <a:t>Blacklisted by New York Governor</a:t>
            </a:r>
            <a:r>
              <a:rPr lang="en-US" altLang="en-US" sz="1800" dirty="0"/>
              <a:t>, </a:t>
            </a:r>
            <a:r>
              <a:rPr lang="en-US" altLang="en-US" sz="1400" dirty="0" err="1"/>
              <a:t>Niternational</a:t>
            </a:r>
            <a:r>
              <a:rPr lang="en-US" altLang="en-US" sz="1400" dirty="0"/>
              <a:t> Middle </a:t>
            </a:r>
            <a:r>
              <a:rPr lang="en-US" altLang="en-US" sz="1400" dirty="0" err="1"/>
              <a:t>EAst</a:t>
            </a:r>
            <a:r>
              <a:rPr lang="en-US" altLang="en-US" sz="1400" dirty="0"/>
              <a:t> Media Center, 6/7/2016, </a:t>
            </a:r>
            <a:r>
              <a:rPr lang="en-US" altLang="en-US" sz="1400" dirty="0">
                <a:hlinkClick r:id="rId6"/>
              </a:rPr>
              <a:t>http://imemc.org/article/bds-blacklisted-by-new-york-governor</a:t>
            </a:r>
            <a:r>
              <a:rPr lang="en-US" altLang="en-US" sz="1400" dirty="0" smtClean="0">
                <a:hlinkClick r:id="rId6"/>
              </a:rPr>
              <a:t>/</a:t>
            </a:r>
            <a:r>
              <a:rPr lang="en-US" altLang="en-US" sz="1400" dirty="0" smtClean="0"/>
              <a:t> </a:t>
            </a:r>
          </a:p>
          <a:p>
            <a:pPr marL="0" indent="0">
              <a:buFontTx/>
              <a:buNone/>
              <a:defRPr/>
            </a:pPr>
            <a:r>
              <a:rPr lang="en-US" altLang="en-US" sz="1400" b="1" dirty="0" smtClean="0">
                <a:solidFill>
                  <a:schemeClr val="tx2"/>
                </a:solidFill>
              </a:rPr>
              <a:t>New </a:t>
            </a:r>
            <a:r>
              <a:rPr lang="en-US" altLang="en-US" sz="1400" b="1" dirty="0">
                <a:solidFill>
                  <a:schemeClr val="tx2"/>
                </a:solidFill>
              </a:rPr>
              <a:t>Jersey Gov. Chris Christie signed a bill prohibiting the state’s pension and annuity funds from investing in companies that boycott Israel or Israeli businesses</a:t>
            </a:r>
            <a:r>
              <a:rPr lang="en-US" altLang="en-US" sz="1400" dirty="0"/>
              <a:t>. JTA, 8/16/2016, </a:t>
            </a:r>
            <a:r>
              <a:rPr lang="en-US" altLang="en-US" sz="1400" dirty="0">
                <a:hlinkClick r:id="rId7"/>
              </a:rPr>
              <a:t>http://</a:t>
            </a:r>
            <a:r>
              <a:rPr lang="en-US" altLang="en-US" sz="800" dirty="0" smtClean="0">
                <a:hlinkClick r:id="rId7"/>
              </a:rPr>
              <a:t>www.jta.org/2016/08/16/news-opinion/politics/christie-signs-nj-bill-prohibiting-states-investment-in-pro-bds-companies</a:t>
            </a:r>
            <a:r>
              <a:rPr lang="en-US" altLang="en-US" sz="800" dirty="0" smtClean="0"/>
              <a:t> </a:t>
            </a:r>
          </a:p>
          <a:p>
            <a:pPr marL="0" indent="0">
              <a:buFontTx/>
              <a:buNone/>
              <a:defRPr/>
            </a:pPr>
            <a:r>
              <a:rPr lang="en-US" altLang="en-US" sz="1400" b="1" dirty="0" smtClean="0">
                <a:solidFill>
                  <a:schemeClr val="tx2"/>
                </a:solidFill>
              </a:rPr>
              <a:t>Watch: Governor </a:t>
            </a:r>
            <a:r>
              <a:rPr lang="en-US" altLang="en-US" sz="1400" b="1" dirty="0">
                <a:solidFill>
                  <a:schemeClr val="tx2"/>
                </a:solidFill>
              </a:rPr>
              <a:t>Christie: Unequivocal, Unashamed, Unapologetic Support Of Israel Is The Policy Of NJ</a:t>
            </a:r>
            <a:r>
              <a:rPr lang="en-US" altLang="en-US" sz="1400" dirty="0"/>
              <a:t>, 8/16/2016</a:t>
            </a:r>
            <a:r>
              <a:rPr lang="en-US" altLang="en-US" sz="800" dirty="0"/>
              <a:t>, </a:t>
            </a:r>
            <a:r>
              <a:rPr lang="en-US" altLang="en-US" sz="800" dirty="0">
                <a:hlinkClick r:id="rId8"/>
              </a:rPr>
              <a:t>https://</a:t>
            </a:r>
            <a:r>
              <a:rPr lang="en-US" altLang="en-US" sz="800" dirty="0" smtClean="0">
                <a:hlinkClick r:id="rId8"/>
              </a:rPr>
              <a:t>www.youtube.com/watch?v=ZEbN5mnDNwk</a:t>
            </a:r>
            <a:r>
              <a:rPr lang="en-US" altLang="en-US" sz="800" dirty="0" smtClean="0"/>
              <a:t> </a:t>
            </a:r>
          </a:p>
          <a:p>
            <a:pPr marL="0" indent="0">
              <a:buFontTx/>
              <a:buNone/>
              <a:defRPr/>
            </a:pPr>
            <a:r>
              <a:rPr lang="en-US" altLang="en-US" sz="1200" b="1" dirty="0" smtClean="0">
                <a:solidFill>
                  <a:schemeClr val="tx2"/>
                </a:solidFill>
              </a:rPr>
              <a:t>California </a:t>
            </a:r>
            <a:r>
              <a:rPr lang="en-US" altLang="en-US" sz="1200" b="1" dirty="0">
                <a:solidFill>
                  <a:schemeClr val="tx2"/>
                </a:solidFill>
              </a:rPr>
              <a:t>State Legislature passes anti-BDS bill, </a:t>
            </a:r>
            <a:r>
              <a:rPr lang="en-US" altLang="en-US" sz="1200" dirty="0">
                <a:hlinkClick r:id="rId9"/>
              </a:rPr>
              <a:t>http://</a:t>
            </a:r>
            <a:r>
              <a:rPr lang="en-US" altLang="en-US" sz="1200" dirty="0" smtClean="0">
                <a:hlinkClick r:id="rId9"/>
              </a:rPr>
              <a:t>www.jta.org/2016/08/30/top-headlines/california-state-legislature-passes-anti-bds-bill</a:t>
            </a:r>
            <a:r>
              <a:rPr lang="en-US" altLang="en-US" sz="1200" dirty="0" smtClean="0"/>
              <a:t> </a:t>
            </a:r>
            <a:endParaRPr lang="en-US" altLang="en-US" sz="1200" dirty="0"/>
          </a:p>
          <a:p>
            <a:pPr marL="0" indent="0">
              <a:buFontTx/>
              <a:buNone/>
              <a:defRPr/>
            </a:pPr>
            <a:endParaRPr lang="en-US" altLang="en-US" sz="800" dirty="0"/>
          </a:p>
          <a:p>
            <a:pPr marL="0" indent="0">
              <a:buFontTx/>
              <a:buNone/>
              <a:defRPr/>
            </a:pPr>
            <a:endParaRPr lang="en-US" altLang="en-US" sz="800" dirty="0" smtClean="0"/>
          </a:p>
          <a:p>
            <a:pPr marL="0" indent="0">
              <a:buFontTx/>
              <a:buNone/>
              <a:defRPr/>
            </a:pPr>
            <a:endParaRPr lang="en-US" altLang="en-US" sz="1400" dirty="0"/>
          </a:p>
          <a:p>
            <a:pPr marL="0" indent="0">
              <a:buFontTx/>
              <a:buNone/>
              <a:defRPr/>
            </a:pPr>
            <a:endParaRPr lang="en-US" altLang="en-US" sz="1400" dirty="0" smtClean="0"/>
          </a:p>
          <a:p>
            <a:pPr marL="0" indent="0">
              <a:buFontTx/>
              <a:buNone/>
              <a:defRPr/>
            </a:pPr>
            <a:endParaRPr lang="en-US" altLang="en-US" sz="1400" dirty="0" smtClean="0"/>
          </a:p>
        </p:txBody>
      </p:sp>
      <p:cxnSp>
        <p:nvCxnSpPr>
          <p:cNvPr id="351236" name="Straight Connector 2"/>
          <p:cNvCxnSpPr>
            <a:cxnSpLocks noChangeShapeType="1"/>
          </p:cNvCxnSpPr>
          <p:nvPr/>
        </p:nvCxnSpPr>
        <p:spPr bwMode="auto">
          <a:xfrm>
            <a:off x="0" y="2286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76200" y="3352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426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638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6629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spd="slow">
    <p:wipe/>
  </p:transition>
  <p:timing>
    <p:tnLst>
      <p:par>
        <p:cTn id="1" dur="indefinite" restart="never" nodeType="tmRoot"/>
      </p:par>
    </p:tn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Title 1"/>
          <p:cNvSpPr>
            <a:spLocks noGrp="1"/>
          </p:cNvSpPr>
          <p:nvPr>
            <p:ph type="title"/>
          </p:nvPr>
        </p:nvSpPr>
        <p:spPr>
          <a:xfrm>
            <a:off x="12700" y="-12700"/>
            <a:ext cx="9131300" cy="1308100"/>
          </a:xfrm>
        </p:spPr>
        <p:txBody>
          <a:bodyPr/>
          <a:lstStyle/>
          <a:p>
            <a:r>
              <a:rPr lang="en-US" altLang="en-US" sz="4800" b="1" smtClean="0"/>
              <a:t>Native American Association Joins Academic Boycott of Israel</a:t>
            </a:r>
          </a:p>
        </p:txBody>
      </p:sp>
      <p:sp>
        <p:nvSpPr>
          <p:cNvPr id="3" name="Content Placeholder 2"/>
          <p:cNvSpPr>
            <a:spLocks noGrp="1"/>
          </p:cNvSpPr>
          <p:nvPr>
            <p:ph idx="1"/>
          </p:nvPr>
        </p:nvSpPr>
        <p:spPr>
          <a:xfrm>
            <a:off x="0" y="1371600"/>
            <a:ext cx="9144000" cy="5486400"/>
          </a:xfrm>
        </p:spPr>
        <p:txBody>
          <a:bodyPr/>
          <a:lstStyle/>
          <a:p>
            <a:pPr>
              <a:defRPr/>
            </a:pPr>
            <a:r>
              <a:rPr lang="en-US" sz="2000" dirty="0" smtClean="0"/>
              <a:t>A Native American studies association is the third U.S. academic body this year to recommend its members boycott Israeli universities.</a:t>
            </a:r>
          </a:p>
          <a:p>
            <a:pPr>
              <a:defRPr/>
            </a:pPr>
            <a:r>
              <a:rPr lang="en-US" sz="2000" dirty="0" smtClean="0"/>
              <a:t>The Native American and Indigenous Studies Association in a Dec. 15 announcement said it “encourages NAISA members to boycott Israeli academic institutions because they are imbricated with the Israeli state and we wish to place pressure on that state to change its policies.”</a:t>
            </a:r>
          </a:p>
          <a:p>
            <a:pPr marL="0" indent="0">
              <a:buFontTx/>
              <a:buNone/>
              <a:defRPr/>
            </a:pPr>
            <a:r>
              <a:rPr lang="en-US" sz="1800" dirty="0" smtClean="0">
                <a:solidFill>
                  <a:schemeClr val="tx2"/>
                </a:solidFill>
              </a:rPr>
              <a:t>The Jewish Daily Forward, 12/18/2013, </a:t>
            </a:r>
            <a:r>
              <a:rPr lang="en-US" sz="1800" dirty="0" smtClean="0">
                <a:solidFill>
                  <a:schemeClr val="tx2"/>
                </a:solidFill>
                <a:hlinkClick r:id="rId2"/>
              </a:rPr>
              <a:t>http://forward.com/articles/189530/native-american-association-joins-academic-boycott/</a:t>
            </a:r>
            <a:endParaRPr lang="en-US" sz="1800" dirty="0" smtClean="0">
              <a:solidFill>
                <a:schemeClr val="tx2"/>
              </a:solidFill>
            </a:endParaRPr>
          </a:p>
          <a:p>
            <a:pPr marL="0" indent="0">
              <a:buFontTx/>
              <a:buNone/>
              <a:defRPr/>
            </a:pPr>
            <a:r>
              <a:rPr lang="en-US" sz="1800" dirty="0" smtClean="0">
                <a:solidFill>
                  <a:schemeClr val="tx2"/>
                </a:solidFill>
              </a:rPr>
              <a:t>--------------------------------------------------------------------------------------------------------------------</a:t>
            </a:r>
            <a:endParaRPr lang="en-US" sz="1800" dirty="0">
              <a:solidFill>
                <a:schemeClr val="tx2"/>
              </a:solidFill>
            </a:endParaRPr>
          </a:p>
          <a:p>
            <a:pPr marL="0" indent="0">
              <a:buFontTx/>
              <a:buNone/>
              <a:defRPr/>
            </a:pPr>
            <a:r>
              <a:rPr lang="en-US" sz="1800" dirty="0">
                <a:solidFill>
                  <a:schemeClr val="tx2"/>
                </a:solidFill>
              </a:rPr>
              <a:t> </a:t>
            </a:r>
            <a:r>
              <a:rPr lang="en-US" sz="2000" dirty="0"/>
              <a:t>Peter </a:t>
            </a:r>
            <a:r>
              <a:rPr lang="en-US" sz="2000" dirty="0" err="1"/>
              <a:t>Beinart</a:t>
            </a:r>
            <a:r>
              <a:rPr lang="en-US" sz="2000" dirty="0"/>
              <a:t> expects that </a:t>
            </a:r>
            <a:r>
              <a:rPr lang="en-US" sz="2000" dirty="0">
                <a:solidFill>
                  <a:schemeClr val="tx2"/>
                </a:solidFill>
              </a:rPr>
              <a:t>"In 2014, American Jewish leaders might lose control of the Israel debate  Washington’s failure to clinch two-state deal would shift Palestinian focus to international groups and college campuses where organized Jewry holds little sway. Washington’s failure to clinch two-state deal would shift Palestinian focus to international groups and college campuses where organized Jewry holds little sway." </a:t>
            </a:r>
            <a:r>
              <a:rPr lang="en-US" sz="2000" dirty="0"/>
              <a:t>Peter </a:t>
            </a:r>
            <a:r>
              <a:rPr lang="en-US" sz="2000" dirty="0" err="1"/>
              <a:t>Beinart</a:t>
            </a:r>
            <a:r>
              <a:rPr lang="en-US" sz="2000" dirty="0"/>
              <a:t>, "In 2014, American Jewish leaders might lose control of the Israel debate," </a:t>
            </a:r>
            <a:r>
              <a:rPr lang="en-US" sz="2000" dirty="0" err="1"/>
              <a:t>Haaretz</a:t>
            </a:r>
            <a:r>
              <a:rPr lang="en-US" sz="2000" dirty="0"/>
              <a:t>, January 1, 2014,  </a:t>
            </a:r>
            <a:r>
              <a:rPr lang="en-US" sz="2000" dirty="0">
                <a:hlinkClick r:id="rId3"/>
              </a:rPr>
              <a:t>http://www.haaretz.com/opinion/.</a:t>
            </a:r>
            <a:r>
              <a:rPr lang="en-US" sz="2000" dirty="0" smtClean="0">
                <a:hlinkClick r:id="rId3"/>
              </a:rPr>
              <a:t>premium-1.566432</a:t>
            </a:r>
            <a:r>
              <a:rPr lang="en-US" sz="2000" dirty="0" smtClean="0"/>
              <a:t> </a:t>
            </a:r>
            <a:endParaRPr lang="en-US" sz="2000" dirty="0">
              <a:solidFill>
                <a:schemeClr val="tx2"/>
              </a:solidFill>
            </a:endParaRPr>
          </a:p>
        </p:txBody>
      </p:sp>
    </p:spTree>
  </p:cSld>
  <p:clrMapOvr>
    <a:masterClrMapping/>
  </p:clrMapOvr>
  <p:timing>
    <p:tnLst>
      <p:par>
        <p:cTn id="1" dur="indefinite" restart="never" nodeType="tmRoot"/>
      </p:par>
    </p:tnLst>
  </p:timing>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Title 1"/>
          <p:cNvSpPr>
            <a:spLocks noGrp="1"/>
          </p:cNvSpPr>
          <p:nvPr>
            <p:ph type="title"/>
          </p:nvPr>
        </p:nvSpPr>
        <p:spPr>
          <a:xfrm>
            <a:off x="0" y="0"/>
            <a:ext cx="9144000" cy="1447800"/>
          </a:xfrm>
        </p:spPr>
        <p:txBody>
          <a:bodyPr/>
          <a:lstStyle/>
          <a:p>
            <a:r>
              <a:rPr lang="en-US" altLang="en-US" b="1" dirty="0" smtClean="0"/>
              <a:t>Denmark’s largest bank drops Israeli counterpart over settlements</a:t>
            </a:r>
          </a:p>
        </p:txBody>
      </p:sp>
      <p:sp>
        <p:nvSpPr>
          <p:cNvPr id="353283" name="Content Placeholder 2"/>
          <p:cNvSpPr>
            <a:spLocks noGrp="1"/>
          </p:cNvSpPr>
          <p:nvPr>
            <p:ph idx="1"/>
          </p:nvPr>
        </p:nvSpPr>
        <p:spPr>
          <a:xfrm>
            <a:off x="0" y="1600200"/>
            <a:ext cx="9144000" cy="5257800"/>
          </a:xfrm>
        </p:spPr>
        <p:txBody>
          <a:bodyPr/>
          <a:lstStyle/>
          <a:p>
            <a:pPr marL="0" indent="0">
              <a:buFontTx/>
              <a:buNone/>
            </a:pPr>
            <a:r>
              <a:rPr lang="en-US" altLang="en-US" sz="1600" dirty="0" smtClean="0"/>
              <a:t>(JTA) – The largest bank in Denmark added Israel’s Bank </a:t>
            </a:r>
            <a:r>
              <a:rPr lang="en-US" altLang="en-US" sz="1600" dirty="0" err="1" smtClean="0"/>
              <a:t>Hapoalim</a:t>
            </a:r>
            <a:r>
              <a:rPr lang="en-US" altLang="en-US" sz="1600" dirty="0" smtClean="0"/>
              <a:t> to its list of excluded companies over its dealings in the West Bank.</a:t>
            </a:r>
          </a:p>
          <a:p>
            <a:pPr marL="0" indent="0">
              <a:buFontTx/>
              <a:buNone/>
            </a:pPr>
            <a:r>
              <a:rPr lang="en-US" altLang="en-US" sz="1600" dirty="0" smtClean="0"/>
              <a:t>Danske Bank cited its Israeli counterpart’s involvement in “construction activities in conflict with international humanitarian law,” according to the Danish bank’s website, in divesting last month.</a:t>
            </a:r>
          </a:p>
          <a:p>
            <a:pPr marL="0" indent="0">
              <a:buFontTx/>
              <a:buNone/>
            </a:pPr>
            <a:r>
              <a:rPr lang="en-US" altLang="en-US" sz="1600" dirty="0" smtClean="0"/>
              <a:t>In 2010, the bank also used  a reference to Israeli construction in the West Bank to exclude Africa Israel and </a:t>
            </a:r>
            <a:r>
              <a:rPr lang="en-US" altLang="en-US" sz="1600" dirty="0" err="1" smtClean="0"/>
              <a:t>Danya</a:t>
            </a:r>
            <a:r>
              <a:rPr lang="en-US" altLang="en-US" sz="1600" dirty="0" smtClean="0"/>
              <a:t> </a:t>
            </a:r>
            <a:r>
              <a:rPr lang="en-US" altLang="en-US" sz="1600" dirty="0" err="1" smtClean="0"/>
              <a:t>Cebus</a:t>
            </a:r>
            <a:r>
              <a:rPr lang="en-US" altLang="en-US" sz="1600" dirty="0" smtClean="0"/>
              <a:t>. The same year, Danske Bank also divested from the defense contractor </a:t>
            </a:r>
            <a:r>
              <a:rPr lang="en-US" altLang="en-US" sz="1600" dirty="0" err="1" smtClean="0"/>
              <a:t>Elbit</a:t>
            </a:r>
            <a:r>
              <a:rPr lang="en-US" altLang="en-US" sz="1600" dirty="0" smtClean="0"/>
              <a:t>, citing its alleged involvement in “supplying electronic equipment in conflict with human rights norms.”</a:t>
            </a:r>
          </a:p>
          <a:p>
            <a:pPr marL="0" indent="0">
              <a:buFontTx/>
              <a:buNone/>
            </a:pPr>
            <a:r>
              <a:rPr lang="en-US" altLang="en-US" sz="1600" dirty="0" smtClean="0"/>
              <a:t>The bank, Denmark’s largest according to its own publications, has a list of 33 excluded firms, four of which are Israeli.</a:t>
            </a:r>
          </a:p>
          <a:p>
            <a:pPr marL="0" indent="0">
              <a:buFontTx/>
              <a:buNone/>
            </a:pPr>
            <a:r>
              <a:rPr lang="en-US" altLang="en-US" sz="1600" dirty="0" smtClean="0"/>
              <a:t>Israel’s ambassador to Denmark, Arthur </a:t>
            </a:r>
            <a:r>
              <a:rPr lang="en-US" altLang="en-US" sz="1600" dirty="0" err="1" smtClean="0"/>
              <a:t>Avnon</a:t>
            </a:r>
            <a:r>
              <a:rPr lang="en-US" altLang="en-US" sz="1600" dirty="0" smtClean="0"/>
              <a:t>, accused the bank of focusing disproportionately on Israel.</a:t>
            </a:r>
          </a:p>
          <a:p>
            <a:pPr marL="0" indent="0">
              <a:buFontTx/>
              <a:buNone/>
            </a:pPr>
            <a:r>
              <a:rPr lang="en-US" altLang="en-US" sz="1600" dirty="0" smtClean="0"/>
              <a:t>“What they are really doing is playing with politics, and not, as they say, worrying about moral values or violations of international norms,” he was quoted as telling the news site Business.dk.</a:t>
            </a:r>
          </a:p>
          <a:p>
            <a:pPr marL="0" indent="0">
              <a:buFontTx/>
              <a:buNone/>
            </a:pPr>
            <a:r>
              <a:rPr lang="en-US" altLang="en-US" sz="1600" dirty="0" smtClean="0"/>
              <a:t>Several northern European financial institutions have divested from Israeli banks and firms over the past year over what they perceive as illegal activity in the West Bank, including the PGGM pensions administrator in the Netherlands and Norway’s GPFG pension fund.</a:t>
            </a:r>
          </a:p>
          <a:p>
            <a:pPr marL="0" indent="0">
              <a:buFontTx/>
              <a:buNone/>
            </a:pPr>
            <a:r>
              <a:rPr lang="en-US" altLang="en-US" sz="1600" dirty="0" smtClean="0"/>
              <a:t>On Friday, U.S. State Department deputy spokeswoman Marie </a:t>
            </a:r>
            <a:r>
              <a:rPr lang="en-US" altLang="en-US" sz="1600" dirty="0" err="1" smtClean="0"/>
              <a:t>Harf</a:t>
            </a:r>
            <a:r>
              <a:rPr lang="en-US" altLang="en-US" sz="1600" dirty="0" smtClean="0"/>
              <a:t> reacted to these developments in a statement, saying, “Boycotts directed against Israel are unhelpful, and we oppose them.”</a:t>
            </a:r>
          </a:p>
          <a:p>
            <a:pPr marL="0" indent="0">
              <a:buFontTx/>
              <a:buNone/>
            </a:pPr>
            <a:r>
              <a:rPr lang="en-US" altLang="en-US" sz="1600" dirty="0" smtClean="0">
                <a:solidFill>
                  <a:schemeClr val="tx2"/>
                </a:solidFill>
              </a:rPr>
              <a:t>JTA, 2/3/2014, </a:t>
            </a:r>
            <a:r>
              <a:rPr lang="en-US" altLang="en-US" sz="1600" dirty="0" smtClean="0">
                <a:solidFill>
                  <a:schemeClr val="tx2"/>
                </a:solidFill>
                <a:hlinkClick r:id="rId2"/>
              </a:rPr>
              <a:t>http://www.jta.org/2014/02/03/news-opinion/world/denmarks-largest-bank-drops-israeli-counterpart-over-settlements</a:t>
            </a:r>
            <a:r>
              <a:rPr lang="en-US" altLang="en-US" sz="1600" dirty="0" smtClean="0">
                <a:solidFill>
                  <a:schemeClr val="tx2"/>
                </a:solidFill>
              </a:rPr>
              <a:t> </a:t>
            </a:r>
          </a:p>
        </p:txBody>
      </p:sp>
    </p:spTree>
  </p:cSld>
  <p:clrMapOvr>
    <a:masterClrMapping/>
  </p:clrMapOvr>
  <p:timing>
    <p:tnLst>
      <p:par>
        <p:cTn id="1" dur="indefinite" restart="never" nodeType="tmRoot"/>
      </p:par>
    </p:tnLst>
  </p:timing>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4306" name="Picture 2" descr="Wall of Injustice?: Tory Devries, right, of Santa Barbara, Calif., walks next to the Israeli-built separation barrier in Bethleh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4763"/>
            <a:ext cx="3657600" cy="2032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4307" name="Rectangle 1"/>
          <p:cNvSpPr>
            <a:spLocks noChangeArrowheads="1"/>
          </p:cNvSpPr>
          <p:nvPr/>
        </p:nvSpPr>
        <p:spPr bwMode="auto">
          <a:xfrm>
            <a:off x="5472113" y="2027238"/>
            <a:ext cx="3686175" cy="477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400" b="1" dirty="0">
                <a:solidFill>
                  <a:schemeClr val="tx2"/>
                </a:solidFill>
              </a:rPr>
              <a:t>Wall of Injustice?: </a:t>
            </a:r>
            <a:r>
              <a:rPr lang="en-US" altLang="en-US" sz="3300" b="1" dirty="0"/>
              <a:t>Tory Devries, right, of Santa Barbara, Calif., walks next to the Israeli-built separation barrier in Bethlehem. </a:t>
            </a:r>
          </a:p>
          <a:p>
            <a:pPr eaLnBrk="1" hangingPunct="1">
              <a:spcBef>
                <a:spcPct val="0"/>
              </a:spcBef>
              <a:buFontTx/>
              <a:buNone/>
            </a:pPr>
            <a:r>
              <a:rPr lang="en-US" altLang="en-US" sz="2400" b="1" dirty="0">
                <a:solidFill>
                  <a:schemeClr val="tx2"/>
                </a:solidFill>
              </a:rPr>
              <a:t>Forward, 3/16/2014, </a:t>
            </a:r>
            <a:r>
              <a:rPr lang="en-US" altLang="en-US" sz="1600" dirty="0">
                <a:hlinkClick r:id="rId3"/>
              </a:rPr>
              <a:t>http://forward.com/articles/194613/evangelical-christians-rally-against-occupation-as/?p=3</a:t>
            </a:r>
            <a:r>
              <a:rPr lang="en-US" altLang="en-US" sz="1600" dirty="0"/>
              <a:t> </a:t>
            </a:r>
          </a:p>
        </p:txBody>
      </p:sp>
      <p:sp>
        <p:nvSpPr>
          <p:cNvPr id="354308" name="TextBox 2"/>
          <p:cNvSpPr txBox="1">
            <a:spLocks noChangeArrowheads="1"/>
          </p:cNvSpPr>
          <p:nvPr/>
        </p:nvSpPr>
        <p:spPr bwMode="auto">
          <a:xfrm>
            <a:off x="22225" y="26988"/>
            <a:ext cx="5464175" cy="677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Evangelical Christians Rally Against Occupation as Palestinians Gain Support</a:t>
            </a:r>
          </a:p>
          <a:p>
            <a:pPr eaLnBrk="1" hangingPunct="1">
              <a:spcBef>
                <a:spcPct val="0"/>
              </a:spcBef>
              <a:buFontTx/>
              <a:buNone/>
            </a:pPr>
            <a:r>
              <a:rPr lang="en-US" altLang="en-US" sz="2800" b="1" dirty="0"/>
              <a:t>'Christ at Checkpoint' Focuses on West Bank Injustice</a:t>
            </a:r>
          </a:p>
          <a:p>
            <a:pPr eaLnBrk="1" hangingPunct="1">
              <a:spcBef>
                <a:spcPct val="0"/>
              </a:spcBef>
              <a:buFontTx/>
              <a:buNone/>
            </a:pPr>
            <a:r>
              <a:rPr lang="en-US" altLang="en-US" sz="1800" dirty="0"/>
              <a:t>…Christ at the Checkpoint is a far cry from other Christian trips to the Holy Land. For example, the Christian Zionist International Christian Embassy Jerusalem is promoting a summer tour including camel rides, an authentic Shabbat meal, and bringing “joy to the children of Bethlehem.” By contrast, visitors to the Bethlehem conference spent nights at the homes of Palestinian hosts and ate lunch at the </a:t>
            </a:r>
            <a:r>
              <a:rPr lang="en-US" altLang="en-US" sz="1800" dirty="0" err="1"/>
              <a:t>Deheisheh</a:t>
            </a:r>
            <a:r>
              <a:rPr lang="en-US" altLang="en-US" sz="1800" dirty="0"/>
              <a:t> refugee camp. On Tuesday, they visited Hebron guided by former Israeli soldier </a:t>
            </a:r>
            <a:r>
              <a:rPr lang="en-US" altLang="en-US" sz="1800" dirty="0" err="1"/>
              <a:t>Mikhael</a:t>
            </a:r>
            <a:r>
              <a:rPr lang="en-US" altLang="en-US" sz="1800" dirty="0"/>
              <a:t> </a:t>
            </a:r>
            <a:r>
              <a:rPr lang="en-US" altLang="en-US" sz="1800" dirty="0" err="1"/>
              <a:t>Manekin</a:t>
            </a:r>
            <a:r>
              <a:rPr lang="en-US" altLang="en-US" sz="1800" dirty="0"/>
              <a:t>, who showed them the Jewish settlement where Palestinians cannot walk the main street; their shops have been soldered shut by the Israeli army…</a:t>
            </a:r>
          </a:p>
        </p:txBody>
      </p:sp>
    </p:spTree>
  </p:cSld>
  <p:clrMapOvr>
    <a:masterClrMapping/>
  </p:clrMapOvr>
  <p:timing>
    <p:tnLst>
      <p:par>
        <p:cTn id="1" dur="indefinite" restart="never" nodeType="tmRoot"/>
      </p:par>
    </p:tnLst>
  </p:timing>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ChangeArrowheads="1"/>
          </p:cNvSpPr>
          <p:nvPr/>
        </p:nvSpPr>
        <p:spPr bwMode="auto">
          <a:xfrm>
            <a:off x="0" y="-20638"/>
            <a:ext cx="4384675"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dirty="0">
                <a:solidFill>
                  <a:schemeClr val="tx2"/>
                </a:solidFill>
              </a:rPr>
              <a:t>King's College students union backs boycott of Israel</a:t>
            </a:r>
          </a:p>
          <a:p>
            <a:pPr eaLnBrk="1" hangingPunct="1">
              <a:spcBef>
                <a:spcPct val="0"/>
              </a:spcBef>
              <a:buFontTx/>
              <a:buNone/>
            </a:pPr>
            <a:r>
              <a:rPr lang="en-US" altLang="en-US" sz="1800" dirty="0"/>
              <a:t>Students' union votes to support BDS campaign against 'Israeli products, companies or institution' that 'profit for the violation of Palestinian rights.' </a:t>
            </a:r>
          </a:p>
          <a:p>
            <a:pPr eaLnBrk="1" hangingPunct="1">
              <a:spcBef>
                <a:spcPct val="0"/>
              </a:spcBef>
              <a:buFontTx/>
              <a:buNone/>
            </a:pPr>
            <a:r>
              <a:rPr lang="en-US" altLang="en-US" sz="1800" dirty="0"/>
              <a:t>The King’s College London Student Union (KCLSU) passed a motion on Tuesday night to back the Boycott Divestment and Sanctions (BDS) campaign against Israeli products, companies and institutions "that profit from or are implicated in, the violation of Palestinian rights." </a:t>
            </a:r>
          </a:p>
          <a:p>
            <a:pPr eaLnBrk="1" hangingPunct="1">
              <a:spcBef>
                <a:spcPct val="0"/>
              </a:spcBef>
              <a:buFontTx/>
              <a:buNone/>
            </a:pPr>
            <a:r>
              <a:rPr lang="en-US" altLang="en-US" sz="1800" dirty="0"/>
              <a:t>The motion, which passed by 348-252, says that a call for sanctions "is to ask the global community to </a:t>
            </a:r>
            <a:r>
              <a:rPr lang="en-US" altLang="en-US" sz="1800" dirty="0" err="1"/>
              <a:t>recognise</a:t>
            </a:r>
            <a:r>
              <a:rPr lang="en-US" altLang="en-US" sz="1800" dirty="0"/>
              <a:t> Israel's violations of international law and to act accordingly as they do to other member states of the United Nations."</a:t>
            </a:r>
          </a:p>
          <a:p>
            <a:pPr eaLnBrk="1" hangingPunct="1">
              <a:spcBef>
                <a:spcPct val="0"/>
              </a:spcBef>
              <a:buFontTx/>
              <a:buNone/>
            </a:pPr>
            <a:r>
              <a:rPr lang="en-US" altLang="en-US" sz="1800" dirty="0"/>
              <a:t> </a:t>
            </a:r>
            <a:r>
              <a:rPr lang="en-US" altLang="en-US" sz="1800" dirty="0" err="1"/>
              <a:t>Haaretz</a:t>
            </a:r>
            <a:r>
              <a:rPr lang="en-US" altLang="en-US" sz="1800" dirty="0"/>
              <a:t>, 3/27/2014, </a:t>
            </a:r>
            <a:r>
              <a:rPr lang="en-US" altLang="en-US" sz="1000" dirty="0">
                <a:hlinkClick r:id="rId2"/>
              </a:rPr>
              <a:t>http://www.haaretz.com/news/diplomacy-defense/1.582200</a:t>
            </a:r>
            <a:r>
              <a:rPr lang="en-US" altLang="en-US" sz="1000" dirty="0"/>
              <a:t> </a:t>
            </a:r>
          </a:p>
        </p:txBody>
      </p:sp>
      <p:pic>
        <p:nvPicPr>
          <p:cNvPr id="35533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9525"/>
            <a:ext cx="4541838" cy="2625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55332" name="TextBox 3"/>
          <p:cNvSpPr txBox="1">
            <a:spLocks noChangeArrowheads="1"/>
          </p:cNvSpPr>
          <p:nvPr/>
        </p:nvSpPr>
        <p:spPr bwMode="auto">
          <a:xfrm>
            <a:off x="4572000" y="2743200"/>
            <a:ext cx="4543425"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Loyola U. students working to overturn divestment vote</a:t>
            </a:r>
          </a:p>
          <a:p>
            <a:pPr eaLnBrk="1" hangingPunct="1">
              <a:spcBef>
                <a:spcPct val="0"/>
              </a:spcBef>
              <a:buFontTx/>
              <a:buNone/>
            </a:pPr>
            <a:r>
              <a:rPr lang="en-US" altLang="en-US" sz="1400" dirty="0"/>
              <a:t>(JTA) — Students at Loyola University are mobilizing to convince the president of the student government to veto a resolution calling on the university to divest from companies that do business in Israel. The Loyola United Student Government Association voted March 18 to call on the university to remove its holdings from eight companies that provide equipment to Israel for use in the West Bank. The vote on a measure proposed by the Loyola chapter of Students for Justice in Palestine passed 26-0 with two abstentions.  </a:t>
            </a:r>
            <a:r>
              <a:rPr lang="en-US" altLang="en-US" sz="1200" dirty="0">
                <a:solidFill>
                  <a:schemeClr val="tx2"/>
                </a:solidFill>
              </a:rPr>
              <a:t>JTA, 3/24/2014,  </a:t>
            </a:r>
            <a:r>
              <a:rPr lang="en-US" altLang="en-US" sz="1200" dirty="0">
                <a:solidFill>
                  <a:schemeClr val="tx2"/>
                </a:solidFill>
                <a:hlinkClick r:id="rId4"/>
              </a:rPr>
              <a:t>http://www.jta.org/2014/03/24/news-opinion/united-states/loyola-u-students-working-to-overturn-divestment-vote</a:t>
            </a:r>
            <a:endParaRPr lang="en-US" altLang="en-US" sz="1200" dirty="0">
              <a:solidFill>
                <a:schemeClr val="tx2"/>
              </a:solidFill>
            </a:endParaRPr>
          </a:p>
        </p:txBody>
      </p:sp>
      <p:cxnSp>
        <p:nvCxnSpPr>
          <p:cNvPr id="355333" name="Straight Connector 5"/>
          <p:cNvCxnSpPr>
            <a:cxnSpLocks noChangeShapeType="1"/>
          </p:cNvCxnSpPr>
          <p:nvPr/>
        </p:nvCxnSpPr>
        <p:spPr bwMode="auto">
          <a:xfrm>
            <a:off x="4572000" y="2755900"/>
            <a:ext cx="4572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55334" name="Straight Connector 9"/>
          <p:cNvCxnSpPr>
            <a:cxnSpLocks noChangeShapeType="1"/>
          </p:cNvCxnSpPr>
          <p:nvPr/>
        </p:nvCxnSpPr>
        <p:spPr bwMode="auto">
          <a:xfrm>
            <a:off x="4572000" y="2743200"/>
            <a:ext cx="0" cy="4114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Title 1"/>
          <p:cNvSpPr>
            <a:spLocks noGrp="1"/>
          </p:cNvSpPr>
          <p:nvPr>
            <p:ph type="title"/>
          </p:nvPr>
        </p:nvSpPr>
        <p:spPr>
          <a:xfrm>
            <a:off x="0" y="0"/>
            <a:ext cx="9144000" cy="2133600"/>
          </a:xfrm>
        </p:spPr>
        <p:txBody>
          <a:bodyPr/>
          <a:lstStyle/>
          <a:p>
            <a:r>
              <a:rPr lang="en-US" altLang="en-US" b="1" smtClean="0"/>
              <a:t>South Africa’s African National Congress endorses Israel boycott, handing BDS movement a victory</a:t>
            </a:r>
            <a:br>
              <a:rPr lang="en-US" altLang="en-US" b="1" smtClean="0"/>
            </a:br>
            <a:r>
              <a:rPr lang="en-US" altLang="en-US" sz="1800" smtClean="0">
                <a:solidFill>
                  <a:schemeClr val="tx1"/>
                </a:solidFill>
              </a:rPr>
              <a:t>Michael Belling, JTA, December 21, 2012 2:12pm,</a:t>
            </a:r>
            <a:br>
              <a:rPr lang="en-US" altLang="en-US" sz="1800" smtClean="0">
                <a:solidFill>
                  <a:schemeClr val="tx1"/>
                </a:solidFill>
              </a:rPr>
            </a:br>
            <a:r>
              <a:rPr lang="en-US" altLang="en-US" sz="1000" smtClean="0">
                <a:solidFill>
                  <a:schemeClr val="tx1"/>
                </a:solidFill>
                <a:hlinkClick r:id="rId2"/>
              </a:rPr>
              <a:t>http://www.jta.org/2012/12/21/news-opinion/world/south-africas-african-national-congress-endorses-israel-boycott-handing-bds-movement-a-victory</a:t>
            </a:r>
            <a:r>
              <a:rPr lang="en-US" altLang="en-US" sz="1000" smtClean="0">
                <a:solidFill>
                  <a:schemeClr val="tx1"/>
                </a:solidFill>
              </a:rPr>
              <a:t> </a:t>
            </a:r>
          </a:p>
        </p:txBody>
      </p:sp>
      <p:sp>
        <p:nvSpPr>
          <p:cNvPr id="3" name="Content Placeholder 2"/>
          <p:cNvSpPr>
            <a:spLocks noGrp="1"/>
          </p:cNvSpPr>
          <p:nvPr>
            <p:ph idx="1"/>
          </p:nvPr>
        </p:nvSpPr>
        <p:spPr>
          <a:xfrm>
            <a:off x="14288" y="2286000"/>
            <a:ext cx="9144000" cy="4572000"/>
          </a:xfrm>
        </p:spPr>
        <p:txBody>
          <a:bodyPr/>
          <a:lstStyle/>
          <a:p>
            <a:pPr marL="0" indent="0">
              <a:buFontTx/>
              <a:buNone/>
              <a:defRPr/>
            </a:pPr>
            <a:r>
              <a:rPr lang="en-US" sz="2000" dirty="0" smtClean="0"/>
              <a:t>JOHANNESBURG (JTA) — South Africa’s ruling party, the African National Congress, voted to make boycotts, divestment and sanctions of Israel part of its official policy. In a resolution passed Thursday night, at the tail end of its conference this week, the ANC proclaimed it was "unapologetic in its view that the Palestinians are the victims and the oppressed in the conflict with Israel." The conference called on "all South Africans to support the programs and campaigns of the Palestinian civil society which seek to put pressure on Israel to engage with the Palestinian people to reach a just solution.“</a:t>
            </a:r>
          </a:p>
          <a:p>
            <a:pPr marL="0" indent="0">
              <a:buFontTx/>
              <a:buNone/>
              <a:defRPr/>
            </a:pPr>
            <a:r>
              <a:rPr lang="en-US" sz="2400" b="1" dirty="0" smtClean="0">
                <a:solidFill>
                  <a:schemeClr val="tx2"/>
                </a:solidFill>
              </a:rPr>
              <a:t>Alan </a:t>
            </a:r>
            <a:r>
              <a:rPr lang="en-US" sz="2400" b="1" dirty="0" err="1">
                <a:solidFill>
                  <a:schemeClr val="tx2"/>
                </a:solidFill>
              </a:rPr>
              <a:t>Dershowitz</a:t>
            </a:r>
            <a:r>
              <a:rPr lang="en-US" sz="2400" b="1" dirty="0">
                <a:solidFill>
                  <a:schemeClr val="tx2"/>
                </a:solidFill>
              </a:rPr>
              <a:t>: BDS a strategic threat to Israel in the long term </a:t>
            </a:r>
          </a:p>
          <a:p>
            <a:pPr marL="0" indent="0">
              <a:buFontTx/>
              <a:buNone/>
              <a:defRPr/>
            </a:pPr>
            <a:r>
              <a:rPr lang="en-US" sz="2000" dirty="0"/>
              <a:t>Boycott movement discourages Palestinians from seeking peace, gives them hope for a better deal in the future, says Harvard law professor.</a:t>
            </a:r>
          </a:p>
          <a:p>
            <a:pPr marL="0" indent="0">
              <a:buFontTx/>
              <a:buNone/>
              <a:defRPr/>
            </a:pPr>
            <a:r>
              <a:rPr lang="en-US" sz="2000" dirty="0"/>
              <a:t>One of Israel’s staunchest defenders abroad on Tuesday warned that the Boycott, Divestment and Sanction movement could pose a strategic threat to the country in the future. </a:t>
            </a:r>
            <a:r>
              <a:rPr lang="en-US" sz="1600" dirty="0" err="1" smtClean="0">
                <a:solidFill>
                  <a:schemeClr val="tx2"/>
                </a:solidFill>
              </a:rPr>
              <a:t>Haaretz</a:t>
            </a:r>
            <a:r>
              <a:rPr lang="en-US" sz="1600" dirty="0" smtClean="0">
                <a:solidFill>
                  <a:schemeClr val="tx2"/>
                </a:solidFill>
              </a:rPr>
              <a:t>, 6/10/2014</a:t>
            </a:r>
            <a:r>
              <a:rPr lang="en-US" sz="1600" dirty="0" smtClean="0"/>
              <a:t>, </a:t>
            </a:r>
            <a:r>
              <a:rPr lang="en-US" sz="1600" dirty="0" smtClean="0">
                <a:hlinkClick r:id="rId3"/>
              </a:rPr>
              <a:t>http</a:t>
            </a:r>
            <a:r>
              <a:rPr lang="en-US" sz="1600" dirty="0">
                <a:hlinkClick r:id="rId3"/>
              </a:rPr>
              <a:t>://www.haaretz.com/news/diplomacy-defense/.</a:t>
            </a:r>
            <a:r>
              <a:rPr lang="en-US" sz="1600" dirty="0" smtClean="0">
                <a:hlinkClick r:id="rId3"/>
              </a:rPr>
              <a:t>premium-1.598080</a:t>
            </a:r>
            <a:r>
              <a:rPr lang="en-US" sz="1600" dirty="0" smtClean="0"/>
              <a:t> </a:t>
            </a:r>
          </a:p>
          <a:p>
            <a:pPr>
              <a:defRPr/>
            </a:pPr>
            <a:endParaRPr lang="en-US" sz="1600" dirty="0" smtClean="0"/>
          </a:p>
        </p:txBody>
      </p:sp>
      <p:cxnSp>
        <p:nvCxnSpPr>
          <p:cNvPr id="356356" name="Straight Connector 3"/>
          <p:cNvCxnSpPr>
            <a:cxnSpLocks noChangeShapeType="1"/>
          </p:cNvCxnSpPr>
          <p:nvPr/>
        </p:nvCxnSpPr>
        <p:spPr bwMode="auto">
          <a:xfrm>
            <a:off x="0" y="4800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7378" name="Picture 2" descr="A Palestinian protester holds a flag in front of Israeli soldiers and border poli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3938" y="0"/>
            <a:ext cx="4343400"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7379" name="TextBox 1"/>
          <p:cNvSpPr txBox="1">
            <a:spLocks noChangeArrowheads="1"/>
          </p:cNvSpPr>
          <p:nvPr/>
        </p:nvSpPr>
        <p:spPr bwMode="auto">
          <a:xfrm>
            <a:off x="4833938" y="2511425"/>
            <a:ext cx="4335462"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a:solidFill>
                  <a:srgbClr val="FFFF00"/>
                </a:solidFill>
              </a:rPr>
              <a:t>A Palestinian protester holds a flag in front of Israeli soldiers and border police during a protest outside Ofer prison near the West Bank city of Ramallah. Photo by Reuters </a:t>
            </a:r>
          </a:p>
        </p:txBody>
      </p:sp>
      <p:sp>
        <p:nvSpPr>
          <p:cNvPr id="357380" name="TextBox 2"/>
          <p:cNvSpPr txBox="1">
            <a:spLocks noChangeArrowheads="1"/>
          </p:cNvSpPr>
          <p:nvPr/>
        </p:nvSpPr>
        <p:spPr bwMode="auto">
          <a:xfrm>
            <a:off x="-14288" y="-14288"/>
            <a:ext cx="4756151" cy="6800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rgbClr val="FFFF00"/>
                </a:solidFill>
              </a:rPr>
              <a:t>B</a:t>
            </a:r>
            <a:r>
              <a:rPr lang="en-US" altLang="en-US" sz="3600" b="1" dirty="0">
                <a:solidFill>
                  <a:srgbClr val="FFFF00"/>
                </a:solidFill>
              </a:rPr>
              <a:t>ill Gates sells shares in U.K. firm linked to Israeli security services</a:t>
            </a:r>
          </a:p>
          <a:p>
            <a:pPr eaLnBrk="1" hangingPunct="1">
              <a:spcBef>
                <a:spcPct val="0"/>
              </a:spcBef>
              <a:buFontTx/>
              <a:buNone/>
            </a:pPr>
            <a:r>
              <a:rPr lang="en-US" altLang="en-US" sz="2000" dirty="0"/>
              <a:t>Palestinian activists claim success after Microsoft co-founder partially divests from G4S, which provides security systems to Israeli prisons and checkpoints in West Bank.</a:t>
            </a:r>
          </a:p>
          <a:p>
            <a:pPr eaLnBrk="1" hangingPunct="1">
              <a:spcBef>
                <a:spcPct val="0"/>
              </a:spcBef>
              <a:buFontTx/>
              <a:buNone/>
            </a:pPr>
            <a:r>
              <a:rPr lang="en-US" altLang="en-US" sz="2000" dirty="0"/>
              <a:t>American billionaire and co-founder of Microsoft Bill Gates has sold a large stake of his shares in a British firm that does business with Israel's prison system and military, the Telegraph reported Friday. </a:t>
            </a:r>
          </a:p>
          <a:p>
            <a:pPr eaLnBrk="1" hangingPunct="1">
              <a:spcBef>
                <a:spcPct val="0"/>
              </a:spcBef>
              <a:buFontTx/>
              <a:buNone/>
            </a:pPr>
            <a:r>
              <a:rPr lang="en-US" altLang="en-US" sz="2000" dirty="0"/>
              <a:t>G4S, an international company worth tens of billions of dollars employing over 600,000 employees worldwide, provides security systems to Israeli prisons and checkpoints in the West Bank.</a:t>
            </a:r>
          </a:p>
          <a:p>
            <a:pPr eaLnBrk="1" hangingPunct="1">
              <a:spcBef>
                <a:spcPct val="0"/>
              </a:spcBef>
              <a:buFontTx/>
              <a:buNone/>
            </a:pPr>
            <a:r>
              <a:rPr lang="en-US" altLang="en-US" sz="1400" dirty="0">
                <a:solidFill>
                  <a:srgbClr val="FFFF00"/>
                </a:solidFill>
              </a:rPr>
              <a:t> HAARETZ,5/31/2014, </a:t>
            </a:r>
            <a:r>
              <a:rPr lang="en-US" altLang="en-US" sz="1400" dirty="0">
                <a:solidFill>
                  <a:srgbClr val="FFFF00"/>
                </a:solidFill>
                <a:hlinkClick r:id="rId3"/>
              </a:rPr>
              <a:t>http://www.haaretz.com/news/diplomacy-defense/1.596344</a:t>
            </a:r>
            <a:r>
              <a:rPr lang="en-US" altLang="en-US" sz="1400" dirty="0">
                <a:solidFill>
                  <a:srgbClr val="FFFF00"/>
                </a:solidFill>
              </a:rPr>
              <a:t> </a:t>
            </a:r>
          </a:p>
        </p:txBody>
      </p:sp>
    </p:spTree>
  </p:cSld>
  <p:clrMapOvr>
    <a:masterClrMapping/>
  </p:clrMapOvr>
  <p:timing>
    <p:tnLst>
      <p:par>
        <p:cTn id="1" dur="indefinite" restart="never" nodeType="tmRoot"/>
      </p:par>
    </p:tn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Rectangle 2"/>
          <p:cNvSpPr>
            <a:spLocks noChangeArrowheads="1"/>
          </p:cNvSpPr>
          <p:nvPr/>
        </p:nvSpPr>
        <p:spPr bwMode="auto">
          <a:xfrm>
            <a:off x="0" y="9525"/>
            <a:ext cx="9144000"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5300" b="1" dirty="0">
                <a:solidFill>
                  <a:schemeClr val="tx2"/>
                </a:solidFill>
              </a:rPr>
              <a:t>U.S. Presbyterians vote to divest from companies used by Israel in occupied territories</a:t>
            </a:r>
          </a:p>
          <a:p>
            <a:pPr eaLnBrk="1" hangingPunct="1">
              <a:spcBef>
                <a:spcPct val="0"/>
              </a:spcBef>
              <a:buFontTx/>
              <a:buNone/>
            </a:pPr>
            <a:r>
              <a:rPr lang="en-US" altLang="en-US" sz="2000" b="1" dirty="0">
                <a:solidFill>
                  <a:schemeClr val="tx2"/>
                </a:solidFill>
              </a:rPr>
              <a:t>Measure would have church pull investments from Caterpillar, Hewlett-Packard and Motorola.</a:t>
            </a:r>
          </a:p>
          <a:p>
            <a:pPr eaLnBrk="1" hangingPunct="1">
              <a:spcBef>
                <a:spcPct val="0"/>
              </a:spcBef>
              <a:buFontTx/>
              <a:buNone/>
            </a:pPr>
            <a:r>
              <a:rPr lang="en-US" altLang="en-US" sz="2000" dirty="0"/>
              <a:t>The Presbyterian Church (U.S.A.) on Friday became the most prominent religious group in the United States to endorse divestment as a protest against Israeli policies toward Palestinians… The General Assembly voted by a razor-thin margin — 310-303 — to sell stock in Caterpillar, Hewlett-Packard and Motorola Solutions. Two years ago, the General Assembly rejected a similar divestment proposal by two votes. </a:t>
            </a:r>
          </a:p>
          <a:p>
            <a:pPr eaLnBrk="1" hangingPunct="1">
              <a:spcBef>
                <a:spcPct val="0"/>
              </a:spcBef>
              <a:buFontTx/>
              <a:buNone/>
            </a:pPr>
            <a:r>
              <a:rPr lang="en-US" altLang="en-US" sz="1600" dirty="0" err="1"/>
              <a:t>Haaretz</a:t>
            </a:r>
            <a:r>
              <a:rPr lang="en-US" altLang="en-US" sz="1600" dirty="0"/>
              <a:t>, 6/21/2014, </a:t>
            </a:r>
            <a:r>
              <a:rPr lang="en-US" altLang="en-US" sz="1600" dirty="0">
                <a:hlinkClick r:id="rId2"/>
              </a:rPr>
              <a:t>http</a:t>
            </a:r>
            <a:r>
              <a:rPr lang="en-US" altLang="en-US" sz="1600" dirty="0">
                <a:solidFill>
                  <a:schemeClr val="tx2"/>
                </a:solidFill>
                <a:hlinkClick r:id="rId2"/>
              </a:rPr>
              <a:t>://www.haaretz.com/news/diplomacy-defense/1.600148</a:t>
            </a:r>
            <a:r>
              <a:rPr lang="en-US" altLang="en-US" sz="1600" dirty="0">
                <a:solidFill>
                  <a:schemeClr val="tx2"/>
                </a:solidFill>
              </a:rPr>
              <a:t> </a:t>
            </a:r>
          </a:p>
        </p:txBody>
      </p:sp>
      <p:pic>
        <p:nvPicPr>
          <p:cNvPr id="358403" name="Picture 2" descr="General Assembly moderator Heath Rada addresses the assembl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5950" y="4864100"/>
            <a:ext cx="344805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04" name="Rectangle 3"/>
          <p:cNvSpPr>
            <a:spLocks noChangeArrowheads="1"/>
          </p:cNvSpPr>
          <p:nvPr/>
        </p:nvSpPr>
        <p:spPr bwMode="auto">
          <a:xfrm>
            <a:off x="5695950" y="4864100"/>
            <a:ext cx="1619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t>General Assembly moderator Heath Rada addresses the assembly </a:t>
            </a:r>
          </a:p>
        </p:txBody>
      </p:sp>
      <p:sp>
        <p:nvSpPr>
          <p:cNvPr id="358405" name="TextBox 5"/>
          <p:cNvSpPr txBox="1">
            <a:spLocks noChangeArrowheads="1"/>
          </p:cNvSpPr>
          <p:nvPr/>
        </p:nvSpPr>
        <p:spPr bwMode="auto">
          <a:xfrm>
            <a:off x="0" y="4876800"/>
            <a:ext cx="569595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dirty="0">
                <a:solidFill>
                  <a:schemeClr val="tx2"/>
                </a:solidFill>
              </a:rPr>
              <a:t>The decision is expected to reverberate well beyond the church… Two smaller U.S. religious groups have divested in protest of Israeli policies: the Friends Fiduciary Corp., which manages assets for U.S. Quakers, and the Mennonite Central Committee. Last week, the pension board of the United Methodist Church, the largest mainline Protestant group in the U.S., revealed plans to sell holdings worth about $110,000 in G4S, which provides security equipment and has contracts with Israel's prison system…  A church spokeswoman estimated the value of the Presbyterian holdings in the companies at $21 million. </a:t>
            </a:r>
          </a:p>
        </p:txBody>
      </p:sp>
    </p:spTree>
  </p:cSld>
  <p:clrMapOvr>
    <a:masterClrMapping/>
  </p:clrMapOvr>
  <p:timing>
    <p:tnLst>
      <p:par>
        <p:cTn id="1" dur="indefinite" restart="never" nodeType="tmRoot"/>
      </p:par>
    </p:tnLst>
  </p:timing>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Title 1"/>
          <p:cNvSpPr>
            <a:spLocks noGrp="1"/>
          </p:cNvSpPr>
          <p:nvPr>
            <p:ph type="title"/>
          </p:nvPr>
        </p:nvSpPr>
        <p:spPr>
          <a:xfrm>
            <a:off x="0" y="0"/>
            <a:ext cx="9144000" cy="1905000"/>
          </a:xfrm>
        </p:spPr>
        <p:txBody>
          <a:bodyPr/>
          <a:lstStyle/>
          <a:p>
            <a:r>
              <a:rPr lang="en-US" altLang="en-US" sz="4200" b="1" smtClean="0"/>
              <a:t>Over 100 Middle East Studies Scholars and Librarians Call for the Boycott of Israeli Academic Institutions </a:t>
            </a:r>
            <a:r>
              <a:rPr lang="en-US" altLang="en-US" sz="1800" b="1" smtClean="0">
                <a:solidFill>
                  <a:srgbClr val="FF0000"/>
                </a:solidFill>
              </a:rPr>
              <a:t>[8/6/2014]</a:t>
            </a:r>
          </a:p>
        </p:txBody>
      </p:sp>
      <p:sp>
        <p:nvSpPr>
          <p:cNvPr id="359427" name="Content Placeholder 2"/>
          <p:cNvSpPr>
            <a:spLocks noGrp="1"/>
          </p:cNvSpPr>
          <p:nvPr>
            <p:ph idx="1"/>
          </p:nvPr>
        </p:nvSpPr>
        <p:spPr>
          <a:xfrm>
            <a:off x="0" y="1905000"/>
            <a:ext cx="9144000" cy="4953000"/>
          </a:xfrm>
        </p:spPr>
        <p:txBody>
          <a:bodyPr/>
          <a:lstStyle/>
          <a:p>
            <a:pPr marL="0" indent="0">
              <a:buFontTx/>
              <a:buNone/>
            </a:pPr>
            <a:r>
              <a:rPr lang="en-US" altLang="en-US" sz="1300" dirty="0" smtClean="0"/>
              <a:t>We, the undersigned scholars and librarians working on the Middle East, hold that silence about the latest humanitarian catastrophe caused by Israel’s new military assault on the Gaza Strip—the third and most devastating in six years—constitutes complicity. World governments and mainstream media do not hold Israel accountable for its violations of international law. We, however, as a community of scholars engaged with the Middle East, have a moral responsibility to do so.</a:t>
            </a:r>
          </a:p>
          <a:p>
            <a:pPr marL="0" indent="0">
              <a:buFontTx/>
              <a:buNone/>
            </a:pPr>
            <a:r>
              <a:rPr lang="en-US" altLang="en-US" sz="1300" dirty="0" smtClean="0"/>
              <a:t>Neither the violation of international law nor the destruction of Palestinian life in Gaza, however, began or will end with the current war. Israel has maintained an illegal siege on the Gaza Strip for seven years. It has limited the movement of people and goods in and out of Gaza, rationing Palestinian calorie intake at just above subsistence levels.[1] Moreover, the suffering of Palestinians is not limited to Gaza: the occupation and dispossession in East Jerusalem, the </a:t>
            </a:r>
            <a:r>
              <a:rPr lang="en-US" altLang="en-US" sz="1300" dirty="0" err="1" smtClean="0"/>
              <a:t>Naqab</a:t>
            </a:r>
            <a:r>
              <a:rPr lang="en-US" altLang="en-US" sz="1300" dirty="0" smtClean="0"/>
              <a:t> (Negev), and the West Bank; the construction of walls and fences around the Palestinian population, the curtailment of Palestinian freedom of movement and education, and the house demolitions, all have long histories and no apparent end in sight. They will continue unless people around the world act where their governments have failed. </a:t>
            </a:r>
          </a:p>
          <a:p>
            <a:pPr marL="0" indent="0">
              <a:buFontTx/>
              <a:buNone/>
            </a:pPr>
            <a:r>
              <a:rPr lang="en-US" altLang="en-US" sz="1300" dirty="0" smtClean="0"/>
              <a:t> As employees in institutes of higher learning from around the world, we have a particular interest in and responsibility to respond to the obstacles to the right to higher education that the Israeli state has created for Palestinians both inside Israel and in the occupied territories. In the past two months alone, Israeli forces have raided Al Quds University in Jerusalem, the Arab American University in Jenin, and </a:t>
            </a:r>
            <a:r>
              <a:rPr lang="en-US" altLang="en-US" sz="1300" dirty="0" err="1" smtClean="0"/>
              <a:t>Birzeit</a:t>
            </a:r>
            <a:r>
              <a:rPr lang="en-US" altLang="en-US" sz="1300" dirty="0" smtClean="0"/>
              <a:t> University near Ramallah.[2] In the current attacks, Israeli aerial bombardment has destroyed the Islamic University of Gaza. More generally, the Israeli state discriminates against Palestinian students in Israeli universities;[3] and it isolates Palestinian academia by, among other tactics, preventing foreign academics from visiting Palestinian institutions in Gaza and the West Bank.[4] We are also alarmed by the long history of confiscations of Palestinian archives and the destruction of libraries and research centers.[5]… </a:t>
            </a:r>
          </a:p>
          <a:p>
            <a:pPr marL="0" indent="0">
              <a:buFontTx/>
              <a:buNone/>
            </a:pPr>
            <a:r>
              <a:rPr lang="en-US" altLang="en-US" sz="1300" dirty="0" smtClean="0"/>
              <a:t>As Middle East scholars and librarians, we feel compelled to join the growing number of academics in Israel and around the world who support the Palestinian call to boycott Israeli academic institutions. This call responds to Palestinian civil society organizations’ long-standing appeal for the comprehensive implementation of boycotts, divestments, and sanctions (BDS) of Israel, and is supported by the Palestinian Federation of Unions of University Professors and Employees (PFUUPE). </a:t>
            </a:r>
            <a:r>
              <a:rPr lang="en-US" altLang="en-US" sz="1300" dirty="0" smtClean="0">
                <a:hlinkClick r:id="rId2"/>
              </a:rPr>
              <a:t>http://www.jadaliyya.com/pages/index/18811/over-100-middle-e</a:t>
            </a:r>
            <a:r>
              <a:rPr lang="en-US" altLang="en-US" sz="1200" dirty="0" smtClean="0">
                <a:hlinkClick r:id="rId2"/>
              </a:rPr>
              <a:t>ast-studies-scholars-and-libraria</a:t>
            </a:r>
            <a:r>
              <a:rPr lang="en-US" altLang="en-US" sz="1200" dirty="0" smtClean="0"/>
              <a:t> </a:t>
            </a:r>
          </a:p>
        </p:txBody>
      </p:sp>
    </p:spTree>
  </p:cSld>
  <p:clrMapOvr>
    <a:masterClrMapping/>
  </p:clrMapOvr>
  <p:timing>
    <p:tnLst>
      <p:par>
        <p:cTn id="1" dur="indefinite" restart="never" nodeType="tmRoot"/>
      </p:par>
    </p:tnLst>
  </p:timing>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Title 1"/>
          <p:cNvSpPr>
            <a:spLocks noGrp="1"/>
          </p:cNvSpPr>
          <p:nvPr>
            <p:ph type="title"/>
          </p:nvPr>
        </p:nvSpPr>
        <p:spPr>
          <a:xfrm>
            <a:off x="0" y="0"/>
            <a:ext cx="9144000" cy="1905000"/>
          </a:xfrm>
        </p:spPr>
        <p:txBody>
          <a:bodyPr/>
          <a:lstStyle/>
          <a:p>
            <a:r>
              <a:rPr lang="en-US" altLang="en-US" b="1" dirty="0" smtClean="0"/>
              <a:t>Critical Ethnic Studies Association Resolution on Academic Boycott of Israeli Academic Institutions</a:t>
            </a:r>
          </a:p>
        </p:txBody>
      </p:sp>
      <p:sp>
        <p:nvSpPr>
          <p:cNvPr id="360451" name="Content Placeholder 2"/>
          <p:cNvSpPr>
            <a:spLocks noGrp="1"/>
          </p:cNvSpPr>
          <p:nvPr>
            <p:ph idx="1"/>
          </p:nvPr>
        </p:nvSpPr>
        <p:spPr>
          <a:xfrm>
            <a:off x="33338" y="1905000"/>
            <a:ext cx="9110662" cy="4953000"/>
          </a:xfrm>
        </p:spPr>
        <p:txBody>
          <a:bodyPr/>
          <a:lstStyle/>
          <a:p>
            <a:pPr marL="0" indent="0">
              <a:buFontTx/>
              <a:buNone/>
            </a:pPr>
            <a:r>
              <a:rPr lang="en-US" altLang="en-US" sz="1200" dirty="0" smtClean="0"/>
              <a:t>Whereas Palestinian universities and schools have been periodically forced to close as a result of actions related to the Israeli occupation, or have been destroyed by Israeli military strikes and expansion, and Palestinian students, activists, and scholars face restrictions on movement and travel that limit their ability to attend and work at universities, travel to conferences and to study abroad, and thereby obstruct their right to education;</a:t>
            </a:r>
          </a:p>
          <a:p>
            <a:pPr marL="0" indent="0">
              <a:buFontTx/>
              <a:buNone/>
            </a:pPr>
            <a:r>
              <a:rPr lang="en-US" altLang="en-US" sz="1200" dirty="0" smtClean="0"/>
              <a:t> And</a:t>
            </a:r>
          </a:p>
          <a:p>
            <a:pPr marL="0" indent="0">
              <a:buFontTx/>
              <a:buNone/>
            </a:pPr>
            <a:r>
              <a:rPr lang="en-US" altLang="en-US" sz="1200" dirty="0" smtClean="0"/>
              <a:t> Whereas the State of Israel engages in ongoing practices of dispossession, population transfer, illegal settlement, and political incarceration, in the context of continuing settler-colonialism occupation and the blockade of Gaza;</a:t>
            </a:r>
          </a:p>
          <a:p>
            <a:pPr marL="0" indent="0">
              <a:buFontTx/>
              <a:buNone/>
            </a:pPr>
            <a:r>
              <a:rPr lang="en-US" altLang="en-US" sz="1200" dirty="0" smtClean="0"/>
              <a:t>And…</a:t>
            </a:r>
          </a:p>
          <a:p>
            <a:pPr marL="0" indent="0">
              <a:buFontTx/>
              <a:buNone/>
            </a:pPr>
            <a:r>
              <a:rPr lang="en-US" altLang="en-US" sz="1200" dirty="0" smtClean="0"/>
              <a:t> Whereas the Israeli state and Israeli universities directly and indirectly impose restrictions on education, scholarships, and participation in campus activities on Palestinian students in Israel;</a:t>
            </a:r>
          </a:p>
          <a:p>
            <a:pPr marL="0" indent="0">
              <a:buFontTx/>
              <a:buNone/>
            </a:pPr>
            <a:r>
              <a:rPr lang="en-US" altLang="en-US" sz="1200" dirty="0" smtClean="0"/>
              <a:t> And</a:t>
            </a:r>
          </a:p>
          <a:p>
            <a:pPr marL="0" indent="0">
              <a:buFontTx/>
              <a:buNone/>
            </a:pPr>
            <a:r>
              <a:rPr lang="en-US" altLang="en-US" sz="1200" dirty="0" smtClean="0"/>
              <a:t> Whereas Israel imposes severe restrictions on foreign academics and students seeking to attend conferences and do research in Palestine, as well as on scholars and students of Arab/Palestinian origin who wish to travel to Palestine and the state of Israel;</a:t>
            </a:r>
          </a:p>
          <a:p>
            <a:pPr marL="0" indent="0">
              <a:buFontTx/>
              <a:buNone/>
            </a:pPr>
            <a:r>
              <a:rPr lang="en-US" altLang="en-US" sz="1200" dirty="0" smtClean="0"/>
              <a:t> And   </a:t>
            </a:r>
          </a:p>
          <a:p>
            <a:pPr marL="0" indent="0">
              <a:buFontTx/>
              <a:buNone/>
            </a:pPr>
            <a:r>
              <a:rPr lang="en-US" altLang="en-US" sz="1200" dirty="0" smtClean="0"/>
              <a:t> Whereas Israeli institutions of higher education have not condemned or taken measures to oppose the occupation and racial discrimination against Palestinians in Israel, but have, rather, been directly and indirectly complicit in the systematic maintenance of the occupation and of policies and practices that discriminate against Palestinian students and scholars throughout Palestine and in Israel;</a:t>
            </a:r>
          </a:p>
          <a:p>
            <a:pPr marL="0" indent="0">
              <a:buFontTx/>
              <a:buNone/>
            </a:pPr>
            <a:r>
              <a:rPr lang="en-US" altLang="en-US" sz="1200" dirty="0" smtClean="0"/>
              <a:t> And</a:t>
            </a:r>
          </a:p>
          <a:p>
            <a:pPr marL="0" indent="0">
              <a:buFontTx/>
              <a:buNone/>
            </a:pPr>
            <a:r>
              <a:rPr lang="en-US" altLang="en-US" sz="1200" dirty="0" smtClean="0"/>
              <a:t>Whereas Israeli academic institutions are deeply complicit in Israel's violations of international law and human rights and in its denial of the right to education and academic freedom to Palestinians, in addition to their basic rights as guaranteed by international law;… </a:t>
            </a:r>
          </a:p>
          <a:p>
            <a:pPr marL="0" indent="0">
              <a:buFontTx/>
              <a:buNone/>
            </a:pPr>
            <a:r>
              <a:rPr lang="en-US" altLang="en-US" sz="1200" dirty="0" smtClean="0"/>
              <a:t>Be it resolved that the Critical Ethnic Studies Association endorses and will honor the call of Palestinian civil society for a boycott of Israeli academic institutions.   </a:t>
            </a:r>
          </a:p>
          <a:p>
            <a:pPr marL="0" indent="0">
              <a:buFontTx/>
              <a:buNone/>
            </a:pPr>
            <a:r>
              <a:rPr lang="en-US" altLang="en-US" sz="1200" dirty="0" smtClean="0"/>
              <a:t>Be it also resolved that the Critical Ethnic Studies Association supports the protected rights of students and scholars everywhere to engage in research and public speaking about Palestine and the state of Israel and in support of the boycott, divestment and sanctions (BDS) movement.</a:t>
            </a:r>
          </a:p>
          <a:p>
            <a:pPr marL="0" indent="0">
              <a:buFontTx/>
              <a:buNone/>
            </a:pPr>
            <a:r>
              <a:rPr lang="en-US" altLang="en-US" sz="1200" dirty="0" smtClean="0">
                <a:hlinkClick r:id="rId2"/>
              </a:rPr>
              <a:t>https://criticalethnicstudies.org/sites/default/files/CESA%20BDS%20Resolution%207-16-14.pdf</a:t>
            </a:r>
            <a:r>
              <a:rPr lang="en-US" altLang="en-US" sz="1200" dirty="0" smtClean="0"/>
              <a:t> </a:t>
            </a:r>
          </a:p>
          <a:p>
            <a:pPr marL="0" indent="0">
              <a:buFontTx/>
              <a:buNone/>
            </a:pPr>
            <a:r>
              <a:rPr lang="en-US" altLang="en-US" sz="1000" dirty="0" smtClean="0"/>
              <a:t> </a:t>
            </a:r>
          </a:p>
          <a:p>
            <a:pPr marL="0" indent="0">
              <a:buFontTx/>
              <a:buNone/>
            </a:pPr>
            <a:r>
              <a:rPr lang="en-US" altLang="en-US" sz="1000" dirty="0" smtClean="0"/>
              <a:t> </a:t>
            </a:r>
          </a:p>
          <a:p>
            <a:pPr marL="0" indent="0">
              <a:buFontTx/>
              <a:buNone/>
            </a:pPr>
            <a:endParaRPr lang="en-US" altLang="en-US" sz="1000" dirty="0" smtClean="0"/>
          </a:p>
          <a:p>
            <a:pPr marL="0" indent="0">
              <a:buFontTx/>
              <a:buNone/>
            </a:pPr>
            <a:r>
              <a:rPr lang="en-US" altLang="en-US" sz="1000" dirty="0" smtClean="0"/>
              <a:t> </a:t>
            </a:r>
          </a:p>
          <a:p>
            <a:pPr marL="0" indent="0">
              <a:buFontTx/>
              <a:buNone/>
            </a:pPr>
            <a:r>
              <a:rPr lang="en-US" altLang="en-US" sz="1000" dirty="0" smtClean="0"/>
              <a:t> </a:t>
            </a:r>
          </a:p>
        </p:txBody>
      </p:sp>
    </p:spTree>
  </p:cSld>
  <p:clrMapOvr>
    <a:masterClrMapping/>
  </p:clrMapOvr>
  <p:timing>
    <p:tnLst>
      <p:par>
        <p:cTn id="1" dur="indefinite" restart="never" nodeType="tmRoot"/>
      </p:par>
    </p:tnLst>
  </p:timing>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Title 1"/>
          <p:cNvSpPr>
            <a:spLocks noGrp="1"/>
          </p:cNvSpPr>
          <p:nvPr>
            <p:ph type="title"/>
          </p:nvPr>
        </p:nvSpPr>
        <p:spPr>
          <a:xfrm>
            <a:off x="0" y="0"/>
            <a:ext cx="9144000" cy="1981200"/>
          </a:xfrm>
        </p:spPr>
        <p:txBody>
          <a:bodyPr/>
          <a:lstStyle/>
          <a:p>
            <a:r>
              <a:rPr lang="en-US" altLang="en-US" b="1" smtClean="0"/>
              <a:t>The African Literature Association supports the Academic Boycott of Israeli Academic Institutions</a:t>
            </a:r>
          </a:p>
        </p:txBody>
      </p:sp>
      <p:sp>
        <p:nvSpPr>
          <p:cNvPr id="361475" name="Content Placeholder 2"/>
          <p:cNvSpPr>
            <a:spLocks noGrp="1"/>
          </p:cNvSpPr>
          <p:nvPr>
            <p:ph idx="1"/>
          </p:nvPr>
        </p:nvSpPr>
        <p:spPr>
          <a:xfrm>
            <a:off x="0" y="2133600"/>
            <a:ext cx="9144000" cy="4724400"/>
          </a:xfrm>
        </p:spPr>
        <p:txBody>
          <a:bodyPr/>
          <a:lstStyle/>
          <a:p>
            <a:pPr marL="0" indent="0">
              <a:buFontTx/>
              <a:buNone/>
            </a:pPr>
            <a:r>
              <a:rPr lang="en-US" altLang="en-US" sz="1500" dirty="0" smtClean="0"/>
              <a:t>Whereas the African Literature Association is committed to the pursuit of social justice, to the struggle against all forms of racism, including </a:t>
            </a:r>
            <a:r>
              <a:rPr lang="en-US" altLang="en-US" sz="1500" dirty="0" err="1" smtClean="0"/>
              <a:t>anti-semitism</a:t>
            </a:r>
            <a:r>
              <a:rPr lang="en-US" altLang="en-US" sz="1500" dirty="0" smtClean="0"/>
              <a:t>, discrimination, and xenophobia, and to solidarity with aggrieved peoples in Africa and in the world; Whereas Israel’s occupation of Palestine and the expansion of illegal settlements and the Wall in violation of international law, as well as in supporting the systematic discrimination against Palestinians, has had documented devastating impact on the overall well-being, the exercise of political and human rights, the freedom of movement, and the educational opportunities of Palestinians; Whereas there is no effective or substantive academic freedom for Palestinian students and scholars under conditions of Israeli occupation, and Israeli institutions of higher learning are a party to Israeli state policies that violate human rights and negatively impact the working conditions of Palestinian scholars and students; Whereas the African Literature Association is dedicated to the right of students and scholars to pursue education and research without undue state interference, repression, and military violence, and in keeping with the spirit of its previous statements supports the right of students and scholars to intellectual freedom and to political dissent as citizens and scholars; it is resolved that the African Literature Association (ALA) endorses and will honor the call of Palestinian civil society for a boycott of Israeli academic institutions. It is also resolved that the ALA supports the protected rights of students and scholars everywhere to engage in research and public speaking about Israel-Palestine and in support of the boycott, divestment, and sanctions (BDS) movement.</a:t>
            </a:r>
          </a:p>
          <a:p>
            <a:pPr marL="0" indent="0">
              <a:buFontTx/>
              <a:buNone/>
            </a:pPr>
            <a:r>
              <a:rPr lang="en-US" altLang="en-US" sz="1500" dirty="0" smtClean="0"/>
              <a:t>--------------------------------------------------------------------------------</a:t>
            </a:r>
          </a:p>
          <a:p>
            <a:pPr marL="0" indent="0">
              <a:buFontTx/>
              <a:buNone/>
            </a:pPr>
            <a:r>
              <a:rPr lang="en-US" altLang="en-US" sz="1500" dirty="0" smtClean="0"/>
              <a:t>Rationale: The resolution is offered in the spirit of the past boycott of Apartheid South Africa, one of the ALA’s earliest efforts at political coalition politics. </a:t>
            </a:r>
          </a:p>
          <a:p>
            <a:pPr marL="0" indent="0">
              <a:buFontTx/>
              <a:buNone/>
            </a:pPr>
            <a:r>
              <a:rPr lang="en-US" altLang="en-US" sz="1200" dirty="0" smtClean="0">
                <a:hlinkClick r:id="rId2"/>
              </a:rPr>
              <a:t>http://africanlit.org/about-the-ala/ala-resolutions-and-executive-letters/</a:t>
            </a:r>
            <a:r>
              <a:rPr lang="en-US" altLang="en-US" sz="1200" dirty="0" smtClean="0"/>
              <a:t> </a:t>
            </a:r>
          </a:p>
        </p:txBody>
      </p:sp>
    </p:spTree>
  </p:cSld>
  <p:clrMapOvr>
    <a:masterClrMapping/>
  </p:clrMapOvr>
  <p:timing>
    <p:tnLst>
      <p:par>
        <p:cTn id="1" dur="indefinite" restart="never" nodeType="tmRoot"/>
      </p:par>
    </p:tnLst>
  </p:timing>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2498" name="Picture 2" descr="Senior Fatah official Azzam Al-Ahmed (L), head of the Hamas government Ismail Haniyeh (C) and senior Hamas leader Moussa Abu Marzouq hold their hands after announcing a reconciliation agreement in Gaza City April 23, 2014. REUTERS/Suhaib Sal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5625" y="0"/>
            <a:ext cx="35083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2499" name="Rectangle 1"/>
          <p:cNvSpPr>
            <a:spLocks noChangeArrowheads="1"/>
          </p:cNvSpPr>
          <p:nvPr/>
        </p:nvSpPr>
        <p:spPr bwMode="auto">
          <a:xfrm>
            <a:off x="5486400" y="2297113"/>
            <a:ext cx="3657600"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dirty="0">
                <a:solidFill>
                  <a:srgbClr val="FFFF00"/>
                </a:solidFill>
              </a:rPr>
              <a:t>Senior Fatah official </a:t>
            </a:r>
            <a:r>
              <a:rPr lang="en-US" altLang="en-US" sz="2400" dirty="0" err="1">
                <a:solidFill>
                  <a:srgbClr val="FFFF00"/>
                </a:solidFill>
              </a:rPr>
              <a:t>Azzam</a:t>
            </a:r>
            <a:r>
              <a:rPr lang="en-US" altLang="en-US" sz="2400" dirty="0">
                <a:solidFill>
                  <a:srgbClr val="FFFF00"/>
                </a:solidFill>
              </a:rPr>
              <a:t> Al-Ahmed (L), head of the Hamas government Ismail Haniyeh (C) and senior Hamas leader Moussa Abu </a:t>
            </a:r>
            <a:r>
              <a:rPr lang="en-US" altLang="en-US" sz="2400" dirty="0" err="1">
                <a:solidFill>
                  <a:srgbClr val="FFFF00"/>
                </a:solidFill>
              </a:rPr>
              <a:t>Marzouq</a:t>
            </a:r>
            <a:r>
              <a:rPr lang="en-US" altLang="en-US" sz="2400" dirty="0">
                <a:solidFill>
                  <a:srgbClr val="FFFF00"/>
                </a:solidFill>
              </a:rPr>
              <a:t> hold their hands after announcing a reconciliation agreement in Gaza City April 23, 2014.</a:t>
            </a:r>
            <a:r>
              <a:rPr lang="en-US" altLang="en-US" sz="1800" dirty="0"/>
              <a:t>  Credit: Reuters/</a:t>
            </a:r>
            <a:r>
              <a:rPr lang="en-US" altLang="en-US" sz="1800" dirty="0" err="1"/>
              <a:t>Suhaib</a:t>
            </a:r>
            <a:r>
              <a:rPr lang="en-US" altLang="en-US" sz="1800" dirty="0"/>
              <a:t> Salem</a:t>
            </a:r>
          </a:p>
          <a:p>
            <a:pPr eaLnBrk="1" hangingPunct="1">
              <a:spcBef>
                <a:spcPct val="0"/>
              </a:spcBef>
              <a:buFontTx/>
              <a:buNone/>
            </a:pPr>
            <a:r>
              <a:rPr lang="en-US" altLang="en-US" sz="1800" dirty="0"/>
              <a:t>Reuter, 4/23/2014, </a:t>
            </a:r>
            <a:r>
              <a:rPr lang="en-US" altLang="en-US" sz="1200" dirty="0">
                <a:hlinkClick r:id="rId3"/>
              </a:rPr>
              <a:t>http://www.reuters.com/article/2014/04/23/us-palestinian-israel-unity-idUSBREA3M14420140423</a:t>
            </a:r>
            <a:endParaRPr lang="en-US" altLang="en-US" sz="1200" dirty="0"/>
          </a:p>
        </p:txBody>
      </p:sp>
      <p:sp>
        <p:nvSpPr>
          <p:cNvPr id="362500" name="Rectangle 2"/>
          <p:cNvSpPr>
            <a:spLocks noChangeArrowheads="1"/>
          </p:cNvSpPr>
          <p:nvPr/>
        </p:nvSpPr>
        <p:spPr bwMode="auto">
          <a:xfrm>
            <a:off x="0" y="9525"/>
            <a:ext cx="5621338" cy="677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800" b="1" dirty="0">
                <a:solidFill>
                  <a:srgbClr val="FFFF00"/>
                </a:solidFill>
              </a:rPr>
              <a:t>Hamas, Abbas's PLO announce reconciliation agreement</a:t>
            </a:r>
          </a:p>
          <a:p>
            <a:pPr eaLnBrk="1" hangingPunct="1">
              <a:spcBef>
                <a:spcPct val="0"/>
              </a:spcBef>
              <a:buFontTx/>
              <a:buNone/>
            </a:pPr>
            <a:r>
              <a:rPr lang="en-US" altLang="en-US" sz="1800" dirty="0"/>
              <a:t>(Reuters) - The Gaza-based Islamist group Hamas and President Mahmoud Abbas's Palestine Liberation Organization (PLO) agreed on Wednesday to a unity pact, both sides announced in a joint news conference.</a:t>
            </a:r>
          </a:p>
          <a:p>
            <a:pPr eaLnBrk="1" hangingPunct="1">
              <a:spcBef>
                <a:spcPct val="0"/>
              </a:spcBef>
              <a:buFontTx/>
              <a:buNone/>
            </a:pPr>
            <a:r>
              <a:rPr lang="en-US" altLang="en-US" sz="1800" dirty="0"/>
              <a:t>The move, coming after a long line of failed efforts to reconcile after seven years of internal bickering, envisions a unity government within five weeks and national elections six months later…</a:t>
            </a:r>
          </a:p>
          <a:p>
            <a:pPr eaLnBrk="1" hangingPunct="1">
              <a:spcBef>
                <a:spcPct val="0"/>
              </a:spcBef>
              <a:buFontTx/>
              <a:buNone/>
            </a:pPr>
            <a:r>
              <a:rPr lang="en-US" altLang="en-US" sz="1800" dirty="0"/>
              <a:t>Israel said after the announcement that Abbas had chosen Hamas over peace, and canceled a session of U.S.-brokered talks with the Palestinians that had been scheduled for Wednesday night in Jerusalem…</a:t>
            </a:r>
          </a:p>
          <a:p>
            <a:pPr eaLnBrk="1" hangingPunct="1">
              <a:spcBef>
                <a:spcPct val="0"/>
              </a:spcBef>
              <a:buFontTx/>
              <a:buNone/>
            </a:pPr>
            <a:r>
              <a:rPr lang="en-US" altLang="en-US" sz="1800" dirty="0"/>
              <a:t>Along with the United States and the European Union, Israel views Hamas as a terrorist organization…</a:t>
            </a:r>
          </a:p>
          <a:p>
            <a:pPr eaLnBrk="1" hangingPunct="1">
              <a:spcBef>
                <a:spcPct val="0"/>
              </a:spcBef>
              <a:buFontTx/>
              <a:buNone/>
            </a:pPr>
            <a:r>
              <a:rPr lang="en-US" altLang="en-US" sz="1800" dirty="0"/>
              <a:t>Hamas has battled Israel, which it refuses to recognize, while Abbas's Fatah party has remained in control of the Palestinian Authority in the occupied West Bank and pursued years of fruitless talks with Israel…</a:t>
            </a:r>
          </a:p>
          <a:p>
            <a:pPr eaLnBrk="1" hangingPunct="1">
              <a:spcBef>
                <a:spcPct val="0"/>
              </a:spcBef>
              <a:buFontTx/>
              <a:buNone/>
            </a:pPr>
            <a:r>
              <a:rPr lang="en-US" altLang="en-US" sz="1800" dirty="0">
                <a:solidFill>
                  <a:srgbClr val="FFFF00"/>
                </a:solidFill>
              </a:rPr>
              <a:t>Minutes after the announcement, Israel launched an air strike on northern Gaza, wounding 12 people, including several small children, local medical officials said.</a:t>
            </a:r>
          </a:p>
        </p:txBody>
      </p:sp>
    </p:spTree>
  </p:cSld>
  <p:clrMapOvr>
    <a:masterClrMapping/>
  </p:clrMapOvr>
  <p:timing>
    <p:tnLst>
      <p:par>
        <p:cTn id="1" dur="indefinite" restart="never" nodeType="tmRoot"/>
      </p:par>
    </p:tnLst>
  </p:timing>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Title 1"/>
          <p:cNvSpPr>
            <a:spLocks noGrp="1"/>
          </p:cNvSpPr>
          <p:nvPr>
            <p:ph type="title"/>
          </p:nvPr>
        </p:nvSpPr>
        <p:spPr>
          <a:xfrm>
            <a:off x="0" y="15875"/>
            <a:ext cx="7010400" cy="1127125"/>
          </a:xfrm>
        </p:spPr>
        <p:txBody>
          <a:bodyPr/>
          <a:lstStyle/>
          <a:p>
            <a:r>
              <a:rPr lang="en-US" altLang="en-US" sz="2400" b="1" dirty="0" smtClean="0"/>
              <a:t>Who should lead the Palestine-Israel peace process? </a:t>
            </a:r>
            <a:br>
              <a:rPr lang="en-US" altLang="en-US" sz="2400" b="1" dirty="0" smtClean="0"/>
            </a:br>
            <a:r>
              <a:rPr lang="en-US" altLang="en-US" sz="2400" b="1" dirty="0" smtClean="0">
                <a:solidFill>
                  <a:schemeClr val="tx1"/>
                </a:solidFill>
              </a:rPr>
              <a:t>The United States </a:t>
            </a:r>
            <a:r>
              <a:rPr lang="en-US" altLang="en-US" sz="2400" b="1" dirty="0" smtClean="0"/>
              <a:t>OR</a:t>
            </a:r>
            <a:r>
              <a:rPr lang="en-US" altLang="en-US" sz="2400" b="1" dirty="0" smtClean="0">
                <a:solidFill>
                  <a:schemeClr val="tx1"/>
                </a:solidFill>
              </a:rPr>
              <a:t> the United Nations?</a:t>
            </a:r>
            <a:br>
              <a:rPr lang="en-US" altLang="en-US" sz="2400" b="1" dirty="0" smtClean="0">
                <a:solidFill>
                  <a:schemeClr val="tx1"/>
                </a:solidFill>
              </a:rPr>
            </a:br>
            <a:r>
              <a:rPr lang="en-US" altLang="en-US" sz="2400" b="1" dirty="0" smtClean="0"/>
              <a:t>Can the United States act as an honest broker?</a:t>
            </a:r>
            <a:endParaRPr lang="en-US" altLang="en-US" sz="2400" b="1" dirty="0" smtClean="0">
              <a:solidFill>
                <a:schemeClr val="tx1"/>
              </a:solidFill>
            </a:endParaRPr>
          </a:p>
        </p:txBody>
      </p:sp>
      <p:sp>
        <p:nvSpPr>
          <p:cNvPr id="3" name="Content Placeholder 2"/>
          <p:cNvSpPr>
            <a:spLocks noGrp="1"/>
          </p:cNvSpPr>
          <p:nvPr>
            <p:ph idx="1"/>
          </p:nvPr>
        </p:nvSpPr>
        <p:spPr>
          <a:xfrm>
            <a:off x="20638" y="1371600"/>
            <a:ext cx="9123362" cy="5486400"/>
          </a:xfrm>
        </p:spPr>
        <p:txBody>
          <a:bodyPr/>
          <a:lstStyle/>
          <a:p>
            <a:pPr marL="0" indent="0">
              <a:buFontTx/>
              <a:buNone/>
              <a:defRPr/>
            </a:pPr>
            <a:r>
              <a:rPr lang="en-US" sz="1800" b="1" dirty="0" smtClean="0"/>
              <a:t>Martin </a:t>
            </a:r>
            <a:r>
              <a:rPr lang="en-US" sz="1800" b="1" dirty="0" err="1" smtClean="0"/>
              <a:t>Indyk</a:t>
            </a:r>
            <a:r>
              <a:rPr lang="en-US" sz="1800" b="1" dirty="0" smtClean="0"/>
              <a:t>: U.S. Special Envoy for the Palestine-Israel peace process</a:t>
            </a:r>
          </a:p>
          <a:p>
            <a:pPr>
              <a:defRPr/>
            </a:pPr>
            <a:r>
              <a:rPr lang="en-US" sz="1800" dirty="0" smtClean="0">
                <a:solidFill>
                  <a:schemeClr val="tx2"/>
                </a:solidFill>
              </a:rPr>
              <a:t>Martin Sean </a:t>
            </a:r>
            <a:r>
              <a:rPr lang="en-US" sz="1800" dirty="0" err="1" smtClean="0">
                <a:solidFill>
                  <a:schemeClr val="tx2"/>
                </a:solidFill>
              </a:rPr>
              <a:t>Indyk</a:t>
            </a:r>
            <a:r>
              <a:rPr lang="en-US" sz="1800" dirty="0" smtClean="0">
                <a:solidFill>
                  <a:schemeClr val="tx2"/>
                </a:solidFill>
              </a:rPr>
              <a:t> is a pro-Israeli Jew born in Britain and raised in Australia </a:t>
            </a:r>
          </a:p>
          <a:p>
            <a:pPr>
              <a:defRPr/>
            </a:pPr>
            <a:r>
              <a:rPr lang="en-US" sz="1800" dirty="0" smtClean="0">
                <a:solidFill>
                  <a:schemeClr val="tx2"/>
                </a:solidFill>
              </a:rPr>
              <a:t>He gained American citizenship in 1993</a:t>
            </a:r>
          </a:p>
          <a:p>
            <a:pPr>
              <a:defRPr/>
            </a:pPr>
            <a:r>
              <a:rPr lang="en-US" sz="1800" dirty="0" smtClean="0">
                <a:solidFill>
                  <a:schemeClr val="tx2"/>
                </a:solidFill>
              </a:rPr>
              <a:t>He was deputy research director for the American Israel Public Affairs Committee (AIPAC)</a:t>
            </a:r>
          </a:p>
          <a:p>
            <a:pPr>
              <a:defRPr/>
            </a:pPr>
            <a:r>
              <a:rPr lang="en-US" sz="1800" dirty="0" smtClean="0">
                <a:solidFill>
                  <a:schemeClr val="tx2"/>
                </a:solidFill>
              </a:rPr>
              <a:t>He was Founding Executive Director of the Washington Institute for Near East Policy</a:t>
            </a:r>
          </a:p>
          <a:p>
            <a:pPr>
              <a:defRPr/>
            </a:pPr>
            <a:r>
              <a:rPr lang="en-US" sz="1800" dirty="0" smtClean="0">
                <a:solidFill>
                  <a:schemeClr val="tx2"/>
                </a:solidFill>
              </a:rPr>
              <a:t>He served as special assistant to President Bill Clinton</a:t>
            </a:r>
          </a:p>
          <a:p>
            <a:pPr>
              <a:defRPr/>
            </a:pPr>
            <a:r>
              <a:rPr lang="en-US" sz="1800" dirty="0" smtClean="0">
                <a:solidFill>
                  <a:schemeClr val="tx2"/>
                </a:solidFill>
              </a:rPr>
              <a:t>He served as senior director of Near East and South Asian Affairs at the United States National Security Council</a:t>
            </a:r>
          </a:p>
          <a:p>
            <a:pPr>
              <a:defRPr/>
            </a:pPr>
            <a:r>
              <a:rPr lang="en-US" sz="1800" dirty="0" smtClean="0">
                <a:solidFill>
                  <a:schemeClr val="tx2"/>
                </a:solidFill>
              </a:rPr>
              <a:t>He served as principal adviser to the President and the National Security Advisor on Arab–Israeli issues, Iraq, Iran, and South Asia</a:t>
            </a:r>
          </a:p>
          <a:p>
            <a:pPr>
              <a:defRPr/>
            </a:pPr>
            <a:r>
              <a:rPr lang="en-US" sz="1800" dirty="0" smtClean="0">
                <a:solidFill>
                  <a:schemeClr val="tx2"/>
                </a:solidFill>
              </a:rPr>
              <a:t>He served as senior member of the Secretary of State’s Middle East peace team</a:t>
            </a:r>
          </a:p>
          <a:p>
            <a:pPr>
              <a:defRPr/>
            </a:pPr>
            <a:r>
              <a:rPr lang="en-US" sz="1800" dirty="0" smtClean="0">
                <a:solidFill>
                  <a:schemeClr val="tx2"/>
                </a:solidFill>
              </a:rPr>
              <a:t>He served as the White House representative on the U.S. Israel Science and Technology Commission</a:t>
            </a:r>
          </a:p>
          <a:p>
            <a:pPr>
              <a:defRPr/>
            </a:pPr>
            <a:r>
              <a:rPr lang="en-US" sz="1800" dirty="0" smtClean="0">
                <a:solidFill>
                  <a:schemeClr val="tx2"/>
                </a:solidFill>
              </a:rPr>
              <a:t>He served two stints as United States Ambassador to Israel (4/1995-9/1997 and 1/2000-7/2001 </a:t>
            </a:r>
          </a:p>
          <a:p>
            <a:pPr>
              <a:defRPr/>
            </a:pPr>
            <a:r>
              <a:rPr lang="en-US" sz="1800" dirty="0" smtClean="0">
                <a:solidFill>
                  <a:schemeClr val="tx2"/>
                </a:solidFill>
              </a:rPr>
              <a:t>He has served on the board of the New Israel Fund. </a:t>
            </a:r>
            <a:r>
              <a:rPr lang="en-US" sz="1800" dirty="0" smtClean="0"/>
              <a:t>Compiled from Wikipedia,  </a:t>
            </a:r>
            <a:r>
              <a:rPr lang="en-US" sz="1800" dirty="0" smtClean="0">
                <a:hlinkClick r:id="rId3"/>
              </a:rPr>
              <a:t>http://en.wikipedia.org/wiki/Martin_Indyk</a:t>
            </a:r>
            <a:r>
              <a:rPr lang="en-US" sz="1800" dirty="0" smtClean="0"/>
              <a:t> </a:t>
            </a:r>
            <a:endParaRPr lang="en-US" sz="1800" dirty="0"/>
          </a:p>
        </p:txBody>
      </p:sp>
      <p:pic>
        <p:nvPicPr>
          <p:cNvPr id="363524" name="Picture 5" descr="Indy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94513" y="0"/>
            <a:ext cx="2241550" cy="97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3525" name="Rectangle 1"/>
          <p:cNvSpPr>
            <a:spLocks noChangeArrowheads="1"/>
          </p:cNvSpPr>
          <p:nvPr/>
        </p:nvSpPr>
        <p:spPr bwMode="auto">
          <a:xfrm>
            <a:off x="6894513" y="973138"/>
            <a:ext cx="22415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solidFill>
                  <a:schemeClr val="tx2"/>
                </a:solidFill>
              </a:rPr>
              <a:t>Haaretz, 5/9/2014</a:t>
            </a:r>
          </a:p>
          <a:p>
            <a:pPr eaLnBrk="1" hangingPunct="1">
              <a:spcBef>
                <a:spcPct val="0"/>
              </a:spcBef>
              <a:buFontTx/>
              <a:buNone/>
            </a:pPr>
            <a:r>
              <a:rPr lang="en-US" altLang="en-US" sz="1600">
                <a:solidFill>
                  <a:schemeClr val="tx2"/>
                </a:solidFill>
                <a:hlinkClick r:id="rId5"/>
              </a:rPr>
              <a:t>http://www.haaretz.com</a:t>
            </a:r>
            <a:r>
              <a:rPr lang="en-US" altLang="en-US" sz="1600">
                <a:hlinkClick r:id="rId5"/>
              </a:rPr>
              <a:t>/</a:t>
            </a:r>
            <a:r>
              <a:rPr lang="en-US" altLang="en-US" sz="1600"/>
              <a:t> </a:t>
            </a:r>
          </a:p>
        </p:txBody>
      </p:sp>
    </p:spTree>
  </p:cSld>
  <p:clrMapOvr>
    <a:masterClrMapping/>
  </p:clrMapOvr>
  <p:timing>
    <p:tnLst>
      <p:par>
        <p:cTn id="1" dur="indefinite" restart="never" nodeType="tmRoot"/>
      </p:par>
    </p:tnLst>
  </p:timing>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4546" name="Picture 2" descr="Smoke billows from buildings following an Israeli air strike in Gaza City on July 11, 2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1590675"/>
            <a:ext cx="9144000"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47" name="Rectangle 1"/>
          <p:cNvSpPr>
            <a:spLocks noChangeArrowheads="1"/>
          </p:cNvSpPr>
          <p:nvPr/>
        </p:nvSpPr>
        <p:spPr bwMode="auto">
          <a:xfrm>
            <a:off x="0" y="11113"/>
            <a:ext cx="1219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U.S. Defense Secretary reaffirms Israel's right to defend itself, </a:t>
            </a:r>
            <a:r>
              <a:rPr lang="en-US" altLang="en-US" sz="1600" b="1" dirty="0">
                <a:solidFill>
                  <a:schemeClr val="tx2"/>
                </a:solidFill>
              </a:rPr>
              <a:t> </a:t>
            </a:r>
            <a:r>
              <a:rPr lang="en-US" altLang="en-US" sz="1200" dirty="0" err="1"/>
              <a:t>Haaretz</a:t>
            </a:r>
            <a:r>
              <a:rPr lang="en-US" altLang="en-US" sz="1200" dirty="0"/>
              <a:t>, 7/12/2014, </a:t>
            </a:r>
            <a:r>
              <a:rPr lang="en-US" altLang="en-US" sz="100" dirty="0">
                <a:hlinkClick r:id="rId3"/>
              </a:rPr>
              <a:t>http://www.haaretz.com/news/diplomacy-defense/1.604570</a:t>
            </a:r>
            <a:r>
              <a:rPr lang="en-US" altLang="en-US" sz="100" dirty="0"/>
              <a:t> </a:t>
            </a:r>
          </a:p>
        </p:txBody>
      </p:sp>
      <p:sp>
        <p:nvSpPr>
          <p:cNvPr id="176132" name="Rectangle 2"/>
          <p:cNvSpPr>
            <a:spLocks noChangeArrowheads="1"/>
          </p:cNvSpPr>
          <p:nvPr/>
        </p:nvSpPr>
        <p:spPr bwMode="auto">
          <a:xfrm>
            <a:off x="2168525" y="2190750"/>
            <a:ext cx="5233988"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7200">
                <a:solidFill>
                  <a:schemeClr val="tx1"/>
                </a:solidFill>
                <a:latin typeface="Times New Roman" pitchFamily="18" charset="0"/>
                <a:cs typeface="Arial" charset="0"/>
              </a:defRPr>
            </a:lvl1pPr>
            <a:lvl2pPr marL="742950" indent="-285750" eaLnBrk="0" hangingPunct="0">
              <a:defRPr sz="7200">
                <a:solidFill>
                  <a:schemeClr val="tx1"/>
                </a:solidFill>
                <a:latin typeface="Times New Roman" pitchFamily="18" charset="0"/>
                <a:cs typeface="Arial" charset="0"/>
              </a:defRPr>
            </a:lvl2pPr>
            <a:lvl3pPr marL="1143000" indent="-228600" eaLnBrk="0" hangingPunct="0">
              <a:defRPr sz="7200">
                <a:solidFill>
                  <a:schemeClr val="tx1"/>
                </a:solidFill>
                <a:latin typeface="Times New Roman" pitchFamily="18" charset="0"/>
                <a:cs typeface="Arial" charset="0"/>
              </a:defRPr>
            </a:lvl3pPr>
            <a:lvl4pPr marL="1600200" indent="-228600" eaLnBrk="0" hangingPunct="0">
              <a:defRPr sz="7200">
                <a:solidFill>
                  <a:schemeClr val="tx1"/>
                </a:solidFill>
                <a:latin typeface="Times New Roman" pitchFamily="18" charset="0"/>
                <a:cs typeface="Arial" charset="0"/>
              </a:defRPr>
            </a:lvl4pPr>
            <a:lvl5pPr marL="2057400" indent="-228600" eaLnBrk="0" hangingPunct="0">
              <a:defRPr sz="7200">
                <a:solidFill>
                  <a:schemeClr val="tx1"/>
                </a:solidFill>
                <a:latin typeface="Times New Roman" pitchFamily="18" charset="0"/>
                <a:cs typeface="Arial" charset="0"/>
              </a:defRPr>
            </a:lvl5pPr>
            <a:lvl6pPr marL="2514600" indent="-228600" eaLnBrk="0" fontAlgn="base" hangingPunct="0">
              <a:spcBef>
                <a:spcPct val="0"/>
              </a:spcBef>
              <a:spcAft>
                <a:spcPct val="0"/>
              </a:spcAft>
              <a:defRPr sz="7200">
                <a:solidFill>
                  <a:schemeClr val="tx1"/>
                </a:solidFill>
                <a:latin typeface="Times New Roman" pitchFamily="18" charset="0"/>
                <a:cs typeface="Arial" charset="0"/>
              </a:defRPr>
            </a:lvl6pPr>
            <a:lvl7pPr marL="2971800" indent="-228600" eaLnBrk="0" fontAlgn="base" hangingPunct="0">
              <a:spcBef>
                <a:spcPct val="0"/>
              </a:spcBef>
              <a:spcAft>
                <a:spcPct val="0"/>
              </a:spcAft>
              <a:defRPr sz="7200">
                <a:solidFill>
                  <a:schemeClr val="tx1"/>
                </a:solidFill>
                <a:latin typeface="Times New Roman" pitchFamily="18" charset="0"/>
                <a:cs typeface="Arial" charset="0"/>
              </a:defRPr>
            </a:lvl7pPr>
            <a:lvl8pPr marL="3429000" indent="-228600" eaLnBrk="0" fontAlgn="base" hangingPunct="0">
              <a:spcBef>
                <a:spcPct val="0"/>
              </a:spcBef>
              <a:spcAft>
                <a:spcPct val="0"/>
              </a:spcAft>
              <a:defRPr sz="7200">
                <a:solidFill>
                  <a:schemeClr val="tx1"/>
                </a:solidFill>
                <a:latin typeface="Times New Roman" pitchFamily="18" charset="0"/>
                <a:cs typeface="Arial" charset="0"/>
              </a:defRPr>
            </a:lvl8pPr>
            <a:lvl9pPr marL="3886200" indent="-228600" eaLnBrk="0" fontAlgn="base" hangingPunct="0">
              <a:spcBef>
                <a:spcPct val="0"/>
              </a:spcBef>
              <a:spcAft>
                <a:spcPct val="0"/>
              </a:spcAft>
              <a:defRPr sz="7200">
                <a:solidFill>
                  <a:schemeClr val="tx1"/>
                </a:solidFill>
                <a:latin typeface="Times New Roman" pitchFamily="18" charset="0"/>
                <a:cs typeface="Arial" charset="0"/>
              </a:defRPr>
            </a:lvl9pPr>
          </a:lstStyle>
          <a:p>
            <a:pPr eaLnBrk="1" hangingPunct="1">
              <a:defRPr/>
            </a:pPr>
            <a:r>
              <a:rPr lang="en-US" altLang="en-US" sz="2400" b="1" dirty="0" smtClean="0">
                <a:solidFill>
                  <a:schemeClr val="tx2"/>
                </a:solidFill>
                <a:effectLst>
                  <a:outerShdw blurRad="38100" dist="38100" dir="2700000" algn="tl">
                    <a:srgbClr val="000000">
                      <a:alpha val="43137"/>
                    </a:srgbClr>
                  </a:outerShdw>
                </a:effectLst>
              </a:rPr>
              <a:t>Israeli air/sea/land </a:t>
            </a:r>
          </a:p>
          <a:p>
            <a:pPr eaLnBrk="1" hangingPunct="1">
              <a:defRPr/>
            </a:pPr>
            <a:r>
              <a:rPr lang="en-US" altLang="en-US" sz="2400" b="1" dirty="0" smtClean="0">
                <a:solidFill>
                  <a:schemeClr val="tx2"/>
                </a:solidFill>
                <a:effectLst>
                  <a:outerShdw blurRad="38100" dist="38100" dir="2700000" algn="tl">
                    <a:srgbClr val="000000">
                      <a:alpha val="43137"/>
                    </a:srgbClr>
                  </a:outerShdw>
                </a:effectLst>
              </a:rPr>
              <a:t>strikes in Gaza </a:t>
            </a:r>
            <a:r>
              <a:rPr lang="en-US" altLang="en-US" sz="1400" dirty="0" smtClean="0"/>
              <a:t>7/7/2014--</a:t>
            </a:r>
          </a:p>
          <a:p>
            <a:pPr eaLnBrk="1" hangingPunct="1">
              <a:defRPr/>
            </a:pPr>
            <a:r>
              <a:rPr lang="en-US" altLang="en-US" sz="1600" dirty="0" smtClean="0">
                <a:solidFill>
                  <a:schemeClr val="tx2"/>
                </a:solidFill>
              </a:rPr>
              <a:t>2,115 Palestinians killed (including 564 children)</a:t>
            </a:r>
          </a:p>
          <a:p>
            <a:pPr eaLnBrk="1" hangingPunct="1">
              <a:defRPr/>
            </a:pPr>
            <a:r>
              <a:rPr lang="en-US" altLang="en-US" sz="1600" dirty="0" smtClean="0">
                <a:solidFill>
                  <a:schemeClr val="tx2"/>
                </a:solidFill>
              </a:rPr>
              <a:t>10,196 Palestinians wounded (mostly civilians)</a:t>
            </a:r>
          </a:p>
          <a:p>
            <a:pPr eaLnBrk="1" hangingPunct="1">
              <a:defRPr/>
            </a:pPr>
            <a:r>
              <a:rPr lang="en-US" altLang="en-US" sz="1600" dirty="0" smtClean="0">
                <a:solidFill>
                  <a:schemeClr val="tx2"/>
                </a:solidFill>
              </a:rPr>
              <a:t>12,000 Palestinian homes destroyed (30,000 partially)</a:t>
            </a:r>
          </a:p>
          <a:p>
            <a:pPr eaLnBrk="1" hangingPunct="1">
              <a:defRPr/>
            </a:pPr>
            <a:r>
              <a:rPr lang="en-US" altLang="en-US" sz="1600" dirty="0" smtClean="0">
                <a:solidFill>
                  <a:schemeClr val="tx2"/>
                </a:solidFill>
              </a:rPr>
              <a:t>500,000 Palestinians displaced</a:t>
            </a:r>
          </a:p>
          <a:p>
            <a:pPr eaLnBrk="1" hangingPunct="1">
              <a:defRPr/>
            </a:pPr>
            <a:r>
              <a:rPr lang="en-US" altLang="en-US" sz="1600" dirty="0" smtClean="0">
                <a:solidFill>
                  <a:schemeClr val="tx2"/>
                </a:solidFill>
              </a:rPr>
              <a:t>24 medical facilities and 141 schools damaged</a:t>
            </a:r>
          </a:p>
          <a:p>
            <a:pPr eaLnBrk="1" hangingPunct="1">
              <a:defRPr/>
            </a:pPr>
            <a:r>
              <a:rPr lang="en-US" altLang="en-US" sz="1600" dirty="0" smtClean="0">
                <a:solidFill>
                  <a:schemeClr val="tx2"/>
                </a:solidFill>
              </a:rPr>
              <a:t>3 Israeli civilians killed </a:t>
            </a:r>
          </a:p>
          <a:p>
            <a:pPr eaLnBrk="1" hangingPunct="1">
              <a:defRPr/>
            </a:pPr>
            <a:r>
              <a:rPr lang="en-US" altLang="en-US" sz="1600" dirty="0" smtClean="0">
                <a:solidFill>
                  <a:schemeClr val="tx2"/>
                </a:solidFill>
              </a:rPr>
              <a:t>64 Israeli soldiers killed</a:t>
            </a:r>
          </a:p>
        </p:txBody>
      </p:sp>
      <p:sp>
        <p:nvSpPr>
          <p:cNvPr id="364549" name="Rectangle 3"/>
          <p:cNvSpPr>
            <a:spLocks noChangeArrowheads="1"/>
          </p:cNvSpPr>
          <p:nvPr/>
        </p:nvSpPr>
        <p:spPr bwMode="auto">
          <a:xfrm>
            <a:off x="2505075" y="0"/>
            <a:ext cx="1711325"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House unanimously voices support for Israel in current Hamas fight</a:t>
            </a:r>
          </a:p>
          <a:p>
            <a:pPr eaLnBrk="1" hangingPunct="1">
              <a:spcBef>
                <a:spcPct val="0"/>
              </a:spcBef>
              <a:buFontTx/>
              <a:buNone/>
            </a:pPr>
            <a:r>
              <a:rPr lang="en-US" altLang="en-US" sz="1200" dirty="0"/>
              <a:t>Jewish Telegraphic Agency, 7/11/2014, </a:t>
            </a:r>
            <a:r>
              <a:rPr lang="en-US" altLang="en-US" sz="100" dirty="0">
                <a:hlinkClick r:id="rId4"/>
              </a:rPr>
              <a:t>http://www.jta.org/2014/07/11/news-opinion/politics/house-unanimously-voices-support-for-israel-in-current-hamas-fight</a:t>
            </a:r>
            <a:r>
              <a:rPr lang="en-US" altLang="en-US" sz="100" dirty="0"/>
              <a:t> </a:t>
            </a:r>
          </a:p>
        </p:txBody>
      </p:sp>
      <p:sp>
        <p:nvSpPr>
          <p:cNvPr id="364550" name="Rectangle 1"/>
          <p:cNvSpPr>
            <a:spLocks noChangeArrowheads="1"/>
          </p:cNvSpPr>
          <p:nvPr/>
        </p:nvSpPr>
        <p:spPr bwMode="auto">
          <a:xfrm>
            <a:off x="1219200" y="-26988"/>
            <a:ext cx="1447800" cy="140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Obama says U.S. supports Israel's military operation against Hamas, 7/18/14</a:t>
            </a:r>
            <a:endParaRPr lang="en-US" altLang="en-US" sz="100" b="1" dirty="0">
              <a:solidFill>
                <a:schemeClr val="tx2"/>
              </a:solidFill>
            </a:endParaRPr>
          </a:p>
          <a:p>
            <a:pPr eaLnBrk="1" hangingPunct="1">
              <a:spcBef>
                <a:spcPct val="0"/>
              </a:spcBef>
              <a:buFontTx/>
              <a:buNone/>
            </a:pPr>
            <a:r>
              <a:rPr lang="en-US" altLang="en-US" sz="100" b="1" dirty="0">
                <a:solidFill>
                  <a:schemeClr val="tx2"/>
                </a:solidFill>
                <a:hlinkClick r:id="rId5"/>
              </a:rPr>
              <a:t>http://www.haaretz.com/news/diplomacy-defense/1.605982/1.605982</a:t>
            </a:r>
            <a:r>
              <a:rPr lang="en-US" altLang="en-US" sz="100" b="1" dirty="0">
                <a:solidFill>
                  <a:schemeClr val="tx2"/>
                </a:solidFill>
              </a:rPr>
              <a:t> </a:t>
            </a:r>
            <a:endParaRPr lang="en-US" altLang="en-US" sz="100" dirty="0"/>
          </a:p>
        </p:txBody>
      </p:sp>
      <p:cxnSp>
        <p:nvCxnSpPr>
          <p:cNvPr id="364551" name="Straight Connector 3"/>
          <p:cNvCxnSpPr>
            <a:cxnSpLocks noChangeShapeType="1"/>
          </p:cNvCxnSpPr>
          <p:nvPr/>
        </p:nvCxnSpPr>
        <p:spPr bwMode="auto">
          <a:xfrm>
            <a:off x="2505075" y="-26988"/>
            <a:ext cx="0" cy="1590676"/>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4552" name="Straight Connector 7"/>
          <p:cNvCxnSpPr>
            <a:cxnSpLocks noChangeShapeType="1"/>
          </p:cNvCxnSpPr>
          <p:nvPr/>
        </p:nvCxnSpPr>
        <p:spPr bwMode="auto">
          <a:xfrm flipV="1">
            <a:off x="1219200" y="-26988"/>
            <a:ext cx="0" cy="1581151"/>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364553" name="Picture 13" descr="العدوان الاسرائيلي على غزة"/>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 y="1581150"/>
            <a:ext cx="222885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54" name="Picture 14" descr="العدوان الإسرائيلي على غزة يدخل يومه الرابع"/>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21288" y="1731963"/>
            <a:ext cx="2058987"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55"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02513" y="2078038"/>
            <a:ext cx="1730375" cy="1090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4556"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86638" y="3230563"/>
            <a:ext cx="1730375" cy="121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4557"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70763" y="4495800"/>
            <a:ext cx="1793875" cy="1227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64558" name="Picture 4" descr="Map"/>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904038" y="1687513"/>
            <a:ext cx="466725"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59" name="Picture 17" descr="Palestinians search for scattered body parts amongst the rubble of Tayseer Al-Batsh's family house, which police said was destroyed in an Israeli air strike in Gaza City July 13, 2014.  REUTERS-Mohammed Salem"/>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216400" y="4495800"/>
            <a:ext cx="2701925"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60" name="TextBox 1"/>
          <p:cNvSpPr txBox="1">
            <a:spLocks noChangeArrowheads="1"/>
          </p:cNvSpPr>
          <p:nvPr/>
        </p:nvSpPr>
        <p:spPr bwMode="auto">
          <a:xfrm>
            <a:off x="4216400" y="5697538"/>
            <a:ext cx="2701925"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900">
                <a:solidFill>
                  <a:schemeClr val="tx2"/>
                </a:solidFill>
              </a:rPr>
              <a:t>Palestinians search for scattered body parts amongst the rubble of Tayseer Al-Batsh's family house, which was destroyed in an Israeli air strike in Gaza City July 13, 2014</a:t>
            </a:r>
            <a:r>
              <a:rPr lang="en-US" altLang="en-US" sz="1000">
                <a:solidFill>
                  <a:schemeClr val="tx2"/>
                </a:solidFill>
              </a:rPr>
              <a:t>. </a:t>
            </a:r>
          </a:p>
        </p:txBody>
      </p:sp>
      <p:pic>
        <p:nvPicPr>
          <p:cNvPr id="364561" name="Picture 20" descr="A Palestinian man carries the body of a boy on Gaza beach - Reuters"/>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402513" y="968375"/>
            <a:ext cx="1776412"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62" name="TextBox 1"/>
          <p:cNvSpPr txBox="1">
            <a:spLocks noChangeArrowheads="1"/>
          </p:cNvSpPr>
          <p:nvPr/>
        </p:nvSpPr>
        <p:spPr bwMode="auto">
          <a:xfrm>
            <a:off x="7402513" y="-9525"/>
            <a:ext cx="1741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tx2"/>
                </a:solidFill>
              </a:rPr>
              <a:t>The body of one of four boys killed by Israel on a beach in Gaza City, July 16, 2014.Photo by Reuters </a:t>
            </a:r>
          </a:p>
        </p:txBody>
      </p:sp>
      <p:cxnSp>
        <p:nvCxnSpPr>
          <p:cNvPr id="364563" name="Straight Connector 3"/>
          <p:cNvCxnSpPr>
            <a:cxnSpLocks noChangeShapeType="1"/>
          </p:cNvCxnSpPr>
          <p:nvPr/>
        </p:nvCxnSpPr>
        <p:spPr bwMode="auto">
          <a:xfrm flipV="1">
            <a:off x="4114800" y="0"/>
            <a:ext cx="0" cy="16319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64564" name="Rectangle 2"/>
          <p:cNvSpPr>
            <a:spLocks noChangeArrowheads="1"/>
          </p:cNvSpPr>
          <p:nvPr/>
        </p:nvSpPr>
        <p:spPr bwMode="auto">
          <a:xfrm>
            <a:off x="4114800" y="-7938"/>
            <a:ext cx="1958975" cy="158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solidFill>
                  <a:schemeClr val="tx2"/>
                </a:solidFill>
              </a:rPr>
              <a:t>U.S. Secretary of State John Kerry meets with a delegation from the Conference of Presidents of Major American Jewish Organizations and a delegation of Jewish members of Congress and briefed them on Israel’s conflict with Hamas in the Gaza Strip</a:t>
            </a:r>
            <a:r>
              <a:rPr lang="en-US" altLang="en-US" sz="1200" dirty="0"/>
              <a:t>.  </a:t>
            </a:r>
            <a:r>
              <a:rPr lang="en-US" altLang="en-US" sz="800" dirty="0"/>
              <a:t>JTA, 7/18/2014</a:t>
            </a:r>
            <a:r>
              <a:rPr lang="en-US" altLang="en-US" sz="1200" dirty="0"/>
              <a:t>, </a:t>
            </a:r>
            <a:r>
              <a:rPr lang="en-US" altLang="en-US" sz="300" dirty="0">
                <a:hlinkClick r:id="rId14"/>
              </a:rPr>
              <a:t>http://www.jta.org/2014/07/18/news-opinion/united-states/kerry-meets-with-jewish-leaders</a:t>
            </a:r>
            <a:r>
              <a:rPr lang="en-US" altLang="en-US" sz="300" dirty="0"/>
              <a:t>    </a:t>
            </a:r>
          </a:p>
        </p:txBody>
      </p:sp>
      <p:cxnSp>
        <p:nvCxnSpPr>
          <p:cNvPr id="364565" name="Straight Connector 4"/>
          <p:cNvCxnSpPr>
            <a:cxnSpLocks noChangeShapeType="1"/>
          </p:cNvCxnSpPr>
          <p:nvPr/>
        </p:nvCxnSpPr>
        <p:spPr bwMode="auto">
          <a:xfrm flipV="1">
            <a:off x="7386638" y="0"/>
            <a:ext cx="0" cy="9683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364566" name="Picture 25" descr="People in Gaza City look at a building destroyed by an Israeli air strike, 19 July 2014"/>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060575" y="5497513"/>
            <a:ext cx="21748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67" name="Picture 2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386638" y="-23813"/>
            <a:ext cx="1792287" cy="10334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48184" name="Rectangle 1"/>
          <p:cNvSpPr>
            <a:spLocks noChangeArrowheads="1"/>
          </p:cNvSpPr>
          <p:nvPr/>
        </p:nvSpPr>
        <p:spPr bwMode="auto">
          <a:xfrm>
            <a:off x="-58738" y="4084638"/>
            <a:ext cx="2209801"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r>
              <a:rPr lang="en-US" altLang="en-US" sz="1000" b="1" dirty="0" smtClean="0">
                <a:solidFill>
                  <a:schemeClr val="tx2"/>
                </a:solidFill>
              </a:rPr>
              <a:t>Obama admiration presses for $225M addition to Iron Dome funding</a:t>
            </a:r>
            <a:r>
              <a:rPr lang="en-US" altLang="en-US" sz="1000" b="1" dirty="0" smtClean="0"/>
              <a:t>, </a:t>
            </a:r>
            <a:r>
              <a:rPr lang="en-US" altLang="en-US" sz="1000" dirty="0" smtClean="0"/>
              <a:t>JTA,  July 23, 2014</a:t>
            </a:r>
          </a:p>
          <a:p>
            <a:pPr eaLnBrk="1" hangingPunct="1">
              <a:spcBef>
                <a:spcPct val="0"/>
              </a:spcBef>
              <a:buFontTx/>
              <a:buNone/>
              <a:defRPr/>
            </a:pPr>
            <a:endParaRPr lang="en-US" altLang="en-US" sz="500" dirty="0" smtClean="0"/>
          </a:p>
          <a:p>
            <a:pPr eaLnBrk="1" hangingPunct="1">
              <a:spcBef>
                <a:spcPct val="0"/>
              </a:spcBef>
              <a:buFontTx/>
              <a:buNone/>
              <a:defRPr/>
            </a:pPr>
            <a:r>
              <a:rPr lang="en-US" altLang="en-US" sz="1000" b="1" dirty="0" smtClean="0">
                <a:solidFill>
                  <a:schemeClr val="tx2"/>
                </a:solidFill>
              </a:rPr>
              <a:t>U.S. Congress approves $225 million in emergency funding for Israel's Iron Dome, </a:t>
            </a:r>
            <a:r>
              <a:rPr lang="en-US" altLang="en-US" sz="1000" b="1" dirty="0" err="1" smtClean="0"/>
              <a:t>Haaretz</a:t>
            </a:r>
            <a:r>
              <a:rPr lang="en-US" altLang="en-US" sz="1000" b="1" dirty="0" smtClean="0"/>
              <a:t>, 8/2/2014</a:t>
            </a:r>
          </a:p>
          <a:p>
            <a:pPr eaLnBrk="1" hangingPunct="1">
              <a:spcBef>
                <a:spcPct val="0"/>
              </a:spcBef>
              <a:buFontTx/>
              <a:buNone/>
              <a:defRPr/>
            </a:pPr>
            <a:endParaRPr lang="en-US" altLang="en-US" sz="500" dirty="0" smtClean="0"/>
          </a:p>
          <a:p>
            <a:pPr eaLnBrk="1" hangingPunct="1">
              <a:spcBef>
                <a:spcPct val="0"/>
              </a:spcBef>
              <a:buFontTx/>
              <a:buNone/>
              <a:defRPr/>
            </a:pPr>
            <a:r>
              <a:rPr lang="en-US" altLang="en-US" sz="1000" b="1" dirty="0" smtClean="0">
                <a:solidFill>
                  <a:schemeClr val="tx2"/>
                </a:solidFill>
              </a:rPr>
              <a:t>Obama Calls for Release of Israeli Soldier in Gaza</a:t>
            </a:r>
            <a:r>
              <a:rPr lang="en-US" altLang="en-US" sz="1000" dirty="0" smtClean="0"/>
              <a:t>, 8/1/2014, </a:t>
            </a:r>
            <a:r>
              <a:rPr lang="en-US" altLang="en-US" sz="300" dirty="0" smtClean="0">
                <a:hlinkClick r:id="rId17"/>
              </a:rPr>
              <a:t>http://abcnews.go.com/Politics/wireStory/obama-calls-release-israeli-soldier-gaza-24811332</a:t>
            </a:r>
            <a:r>
              <a:rPr lang="en-US" altLang="en-US" sz="300" dirty="0" smtClean="0"/>
              <a:t> </a:t>
            </a:r>
          </a:p>
          <a:p>
            <a:pPr eaLnBrk="1" hangingPunct="1">
              <a:spcBef>
                <a:spcPct val="0"/>
              </a:spcBef>
              <a:buFontTx/>
              <a:buNone/>
              <a:defRPr/>
            </a:pPr>
            <a:endParaRPr lang="en-US" altLang="en-US" sz="500" dirty="0" smtClean="0"/>
          </a:p>
          <a:p>
            <a:pPr eaLnBrk="1" hangingPunct="1">
              <a:spcBef>
                <a:spcPct val="0"/>
              </a:spcBef>
              <a:buFontTx/>
              <a:buNone/>
              <a:defRPr/>
            </a:pPr>
            <a:r>
              <a:rPr lang="en-US" altLang="en-US" sz="1000" b="1" dirty="0" smtClean="0">
                <a:solidFill>
                  <a:schemeClr val="tx2"/>
                </a:solidFill>
              </a:rPr>
              <a:t>Susan Rice launches staunch </a:t>
            </a:r>
            <a:r>
              <a:rPr lang="en-US" altLang="en-US" sz="1000" b="1" dirty="0" err="1" smtClean="0">
                <a:solidFill>
                  <a:schemeClr val="tx2"/>
                </a:solidFill>
              </a:rPr>
              <a:t>defence</a:t>
            </a:r>
            <a:r>
              <a:rPr lang="en-US" altLang="en-US" sz="1000" b="1" dirty="0" smtClean="0">
                <a:solidFill>
                  <a:schemeClr val="tx2"/>
                </a:solidFill>
              </a:rPr>
              <a:t> of Israel despite 'alarming' Gaza death toll </a:t>
            </a:r>
            <a:r>
              <a:rPr lang="en-US" altLang="en-US" sz="300" dirty="0" smtClean="0">
                <a:hlinkClick r:id="rId18"/>
              </a:rPr>
              <a:t>http://www.theguardian.com/world/2014/jul/29/susan-rice-gaza-hamas-israel-defends-john-kerry</a:t>
            </a:r>
            <a:r>
              <a:rPr lang="en-US" altLang="en-US" sz="300" dirty="0" smtClean="0"/>
              <a:t>    </a:t>
            </a:r>
          </a:p>
          <a:p>
            <a:pPr eaLnBrk="1" hangingPunct="1">
              <a:spcBef>
                <a:spcPct val="0"/>
              </a:spcBef>
              <a:buFontTx/>
              <a:buNone/>
              <a:defRPr/>
            </a:pPr>
            <a:endParaRPr lang="en-US" altLang="en-US" sz="300" dirty="0" smtClean="0"/>
          </a:p>
          <a:p>
            <a:pPr eaLnBrk="1" hangingPunct="1">
              <a:spcBef>
                <a:spcPct val="0"/>
              </a:spcBef>
              <a:buFontTx/>
              <a:buNone/>
              <a:defRPr/>
            </a:pPr>
            <a:r>
              <a:rPr lang="en-US" altLang="en-US" sz="1000" b="1" dirty="0" smtClean="0">
                <a:solidFill>
                  <a:schemeClr val="tx2"/>
                </a:solidFill>
                <a:effectLst>
                  <a:outerShdw blurRad="38100" dist="38100" dir="2700000" algn="tl">
                    <a:srgbClr val="000000">
                      <a:alpha val="43137"/>
                    </a:srgbClr>
                  </a:outerShdw>
                </a:effectLst>
              </a:rPr>
              <a:t>TEL AVIV (JTA) — A child from the persecuted </a:t>
            </a:r>
            <a:r>
              <a:rPr lang="en-US" altLang="en-US" sz="1000" b="1" dirty="0" err="1" smtClean="0">
                <a:solidFill>
                  <a:schemeClr val="tx2"/>
                </a:solidFill>
                <a:effectLst>
                  <a:outerShdw blurRad="38100" dist="38100" dir="2700000" algn="tl">
                    <a:srgbClr val="000000">
                      <a:alpha val="43137"/>
                    </a:srgbClr>
                  </a:outerShdw>
                </a:effectLst>
              </a:rPr>
              <a:t>Yazidi</a:t>
            </a:r>
            <a:r>
              <a:rPr lang="en-US" altLang="en-US" sz="1000" b="1" dirty="0" smtClean="0">
                <a:solidFill>
                  <a:schemeClr val="tx2"/>
                </a:solidFill>
                <a:effectLst>
                  <a:outerShdw blurRad="38100" dist="38100" dir="2700000" algn="tl">
                    <a:srgbClr val="000000">
                      <a:alpha val="43137"/>
                    </a:srgbClr>
                  </a:outerShdw>
                </a:effectLst>
              </a:rPr>
              <a:t> ethnic group of northern Iraq received heart surgery in Israel</a:t>
            </a:r>
            <a:r>
              <a:rPr lang="en-US" altLang="en-US" sz="1000" dirty="0" smtClean="0">
                <a:solidFill>
                  <a:schemeClr val="tx2"/>
                </a:solidFill>
              </a:rPr>
              <a:t>. </a:t>
            </a:r>
            <a:r>
              <a:rPr lang="en-US" altLang="en-US" sz="300" dirty="0" smtClean="0">
                <a:solidFill>
                  <a:schemeClr val="tx2"/>
                </a:solidFill>
                <a:hlinkClick r:id="rId19"/>
              </a:rPr>
              <a:t>http://www.jta.org/2014/08/13/news-opinion/israel-middle-east/yazidi-child-receives-heart-surgery-in-israel</a:t>
            </a:r>
            <a:r>
              <a:rPr lang="en-US" altLang="en-US" sz="300" dirty="0" smtClean="0">
                <a:solidFill>
                  <a:schemeClr val="tx2"/>
                </a:solidFill>
              </a:rPr>
              <a:t> </a:t>
            </a:r>
          </a:p>
        </p:txBody>
      </p:sp>
      <p:pic>
        <p:nvPicPr>
          <p:cNvPr id="364569" name="Picture 28" descr="http://2-ps.googleusercontent.com/x/www.almayadeen.net/media2.almayadeen.net/store/archive/thumbnail/2014/7/24/fc2ce692-289c-4725-96b0-4180b4545927.jpg,qpreset=news-largest.pagespeed.ce.JSKBK25-LV.jp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407275" y="5856288"/>
            <a:ext cx="1736725" cy="102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70" name="Picture 29" descr="Israel-Gaza conflict"/>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3813" y="2867025"/>
            <a:ext cx="2046287"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71" name="TextBox 1"/>
          <p:cNvSpPr txBox="1">
            <a:spLocks noChangeArrowheads="1"/>
          </p:cNvSpPr>
          <p:nvPr/>
        </p:nvSpPr>
        <p:spPr bwMode="auto">
          <a:xfrm>
            <a:off x="1047750" y="3019425"/>
            <a:ext cx="1012825"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solidFill>
                  <a:schemeClr val="tx2"/>
                </a:solidFill>
              </a:rPr>
              <a:t>Israel destroyed the only power plant supplying electricity to the Gaza Strip </a:t>
            </a:r>
          </a:p>
        </p:txBody>
      </p:sp>
      <p:sp>
        <p:nvSpPr>
          <p:cNvPr id="364572" name="TextBox 1"/>
          <p:cNvSpPr txBox="1">
            <a:spLocks noChangeArrowheads="1"/>
          </p:cNvSpPr>
          <p:nvPr/>
        </p:nvSpPr>
        <p:spPr bwMode="auto">
          <a:xfrm>
            <a:off x="6918325" y="3840163"/>
            <a:ext cx="1841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p>
        </p:txBody>
      </p:sp>
      <p:sp>
        <p:nvSpPr>
          <p:cNvPr id="364573" name="TextBox 2"/>
          <p:cNvSpPr txBox="1">
            <a:spLocks noChangeArrowheads="1"/>
          </p:cNvSpPr>
          <p:nvPr/>
        </p:nvSpPr>
        <p:spPr bwMode="auto">
          <a:xfrm>
            <a:off x="2033588" y="4718050"/>
            <a:ext cx="220186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b="1">
                <a:solidFill>
                  <a:schemeClr val="tx2"/>
                </a:solidFill>
              </a:rPr>
              <a:t>US resupplying Israel with ammunition even after condemning shelling  of Gaza school</a:t>
            </a:r>
            <a:r>
              <a:rPr lang="en-US" altLang="en-US" sz="1200">
                <a:solidFill>
                  <a:schemeClr val="bg1"/>
                </a:solidFill>
              </a:rPr>
              <a:t>,</a:t>
            </a:r>
            <a:r>
              <a:rPr lang="en-US" altLang="en-US" sz="1000"/>
              <a:t> RT, 7/30/2014, </a:t>
            </a:r>
            <a:r>
              <a:rPr lang="en-US" altLang="en-US" sz="800">
                <a:hlinkClick r:id="rId22"/>
              </a:rPr>
              <a:t>http://rt.com/usa/176820-pentagon-idf-unrwa-ammunition/</a:t>
            </a:r>
            <a:r>
              <a:rPr lang="en-US" altLang="en-US" sz="800"/>
              <a:t>  </a:t>
            </a:r>
          </a:p>
        </p:txBody>
      </p:sp>
      <p:pic>
        <p:nvPicPr>
          <p:cNvPr id="364574" name="Picture 31" descr="شهداء غزة"/>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6073775" y="3759200"/>
            <a:ext cx="1206500"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4575" name="Picture 34" descr="Israel cannon, August 2, 2014."/>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3813" y="1643063"/>
            <a:ext cx="795337" cy="34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4576" name="Rectangle 1"/>
          <p:cNvSpPr>
            <a:spLocks noChangeArrowheads="1"/>
          </p:cNvSpPr>
          <p:nvPr/>
        </p:nvSpPr>
        <p:spPr bwMode="auto">
          <a:xfrm>
            <a:off x="7010400" y="4456113"/>
            <a:ext cx="122555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dirty="0">
                <a:solidFill>
                  <a:schemeClr val="tx2"/>
                </a:solidFill>
              </a:rPr>
              <a:t>Well-known Italian </a:t>
            </a:r>
            <a:r>
              <a:rPr lang="en-US" altLang="en-US" sz="1000" dirty="0" err="1">
                <a:solidFill>
                  <a:schemeClr val="tx2"/>
                </a:solidFill>
              </a:rPr>
              <a:t>philosopher:'I’d</a:t>
            </a:r>
            <a:r>
              <a:rPr lang="en-US" altLang="en-US" sz="1000" dirty="0">
                <a:solidFill>
                  <a:schemeClr val="tx2"/>
                </a:solidFill>
              </a:rPr>
              <a:t> like to shoot those bastard Zionists' </a:t>
            </a:r>
          </a:p>
          <a:p>
            <a:pPr eaLnBrk="1" hangingPunct="1">
              <a:spcBef>
                <a:spcPct val="0"/>
              </a:spcBef>
              <a:buFontTx/>
              <a:buNone/>
            </a:pPr>
            <a:r>
              <a:rPr lang="en-US" altLang="en-US" sz="1000" dirty="0">
                <a:solidFill>
                  <a:schemeClr val="tx2"/>
                </a:solidFill>
              </a:rPr>
              <a:t>Gianni </a:t>
            </a:r>
            <a:r>
              <a:rPr lang="en-US" altLang="en-US" sz="1000" dirty="0" err="1">
                <a:solidFill>
                  <a:schemeClr val="tx2"/>
                </a:solidFill>
              </a:rPr>
              <a:t>Vattimo</a:t>
            </a:r>
            <a:r>
              <a:rPr lang="en-US" altLang="en-US" sz="1000" dirty="0">
                <a:solidFill>
                  <a:schemeClr val="tx2"/>
                </a:solidFill>
              </a:rPr>
              <a:t> says Europeans should raise money to buy Hamas better rockets, </a:t>
            </a:r>
            <a:r>
              <a:rPr lang="en-US" altLang="en-US" sz="500" dirty="0">
                <a:hlinkClick r:id="rId25"/>
              </a:rPr>
              <a:t>http://www.haaretz.com/news/diplomacy-defense/.premium-1.606698</a:t>
            </a:r>
            <a:r>
              <a:rPr lang="en-US" altLang="en-US" sz="500" dirty="0"/>
              <a:t> </a:t>
            </a:r>
          </a:p>
        </p:txBody>
      </p:sp>
      <p:sp>
        <p:nvSpPr>
          <p:cNvPr id="364577" name="TextBox 1"/>
          <p:cNvSpPr txBox="1">
            <a:spLocks noChangeArrowheads="1"/>
          </p:cNvSpPr>
          <p:nvPr/>
        </p:nvSpPr>
        <p:spPr bwMode="auto">
          <a:xfrm>
            <a:off x="2209800" y="1587500"/>
            <a:ext cx="28622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300" b="1">
                <a:solidFill>
                  <a:schemeClr val="tx2"/>
                </a:solidFill>
              </a:rPr>
              <a:t>Jon Stewart Learns What Happens When You Criticize Israel</a:t>
            </a:r>
            <a:r>
              <a:rPr lang="en-US" altLang="en-US" sz="1100" b="1">
                <a:solidFill>
                  <a:schemeClr val="tx2"/>
                </a:solidFill>
              </a:rPr>
              <a:t>, </a:t>
            </a:r>
            <a:r>
              <a:rPr lang="en-US" altLang="en-US" sz="1000">
                <a:hlinkClick r:id="rId26"/>
              </a:rPr>
              <a:t>http://www.youtube.com/watch?v=hrlUzkd8Z8g</a:t>
            </a:r>
            <a:r>
              <a:rPr lang="en-US" altLang="en-US" sz="1000"/>
              <a:t>     </a:t>
            </a:r>
          </a:p>
        </p:txBody>
      </p:sp>
      <p:cxnSp>
        <p:nvCxnSpPr>
          <p:cNvPr id="364578" name="Straight Connector 3"/>
          <p:cNvCxnSpPr>
            <a:cxnSpLocks noChangeShapeType="1"/>
          </p:cNvCxnSpPr>
          <p:nvPr/>
        </p:nvCxnSpPr>
        <p:spPr bwMode="auto">
          <a:xfrm>
            <a:off x="-57150" y="4629150"/>
            <a:ext cx="201771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4579" name="Straight Connector 6"/>
          <p:cNvCxnSpPr>
            <a:cxnSpLocks noChangeShapeType="1"/>
          </p:cNvCxnSpPr>
          <p:nvPr/>
        </p:nvCxnSpPr>
        <p:spPr bwMode="auto">
          <a:xfrm>
            <a:off x="-57150" y="5110163"/>
            <a:ext cx="20907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4580" name="Straight Connector 8"/>
          <p:cNvCxnSpPr>
            <a:cxnSpLocks noChangeShapeType="1"/>
          </p:cNvCxnSpPr>
          <p:nvPr/>
        </p:nvCxnSpPr>
        <p:spPr bwMode="auto">
          <a:xfrm flipV="1">
            <a:off x="-19050" y="5607050"/>
            <a:ext cx="20526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4581" name="Straight Connector 13"/>
          <p:cNvCxnSpPr>
            <a:cxnSpLocks noChangeShapeType="1"/>
          </p:cNvCxnSpPr>
          <p:nvPr/>
        </p:nvCxnSpPr>
        <p:spPr bwMode="auto">
          <a:xfrm>
            <a:off x="-57150" y="6159500"/>
            <a:ext cx="2117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64582" name="Rectangle 1"/>
          <p:cNvSpPr>
            <a:spLocks noChangeArrowheads="1"/>
          </p:cNvSpPr>
          <p:nvPr/>
        </p:nvSpPr>
        <p:spPr bwMode="auto">
          <a:xfrm>
            <a:off x="6073775" y="11113"/>
            <a:ext cx="134937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b="1" dirty="0">
                <a:solidFill>
                  <a:schemeClr val="tx2"/>
                </a:solidFill>
              </a:rPr>
              <a:t>Hollywood stars sign petition in support of Israel  </a:t>
            </a:r>
          </a:p>
          <a:p>
            <a:pPr eaLnBrk="1" hangingPunct="1">
              <a:spcBef>
                <a:spcPct val="0"/>
              </a:spcBef>
              <a:buFontTx/>
              <a:buNone/>
            </a:pPr>
            <a:r>
              <a:rPr lang="en-US" altLang="en-US" sz="1400" dirty="0" err="1"/>
              <a:t>Haaretz</a:t>
            </a:r>
            <a:r>
              <a:rPr lang="en-US" altLang="en-US" sz="1400" dirty="0"/>
              <a:t>, 8/24/2014, </a:t>
            </a:r>
            <a:r>
              <a:rPr lang="en-US" altLang="en-US" sz="100" dirty="0">
                <a:hlinkClick r:id="rId27"/>
              </a:rPr>
              <a:t>http://www.haaretz.com/news/diplomacy-defense/.premium-1.612107</a:t>
            </a:r>
            <a:r>
              <a:rPr lang="en-US" altLang="en-US" sz="100" dirty="0"/>
              <a:t>   </a:t>
            </a:r>
          </a:p>
        </p:txBody>
      </p:sp>
      <p:cxnSp>
        <p:nvCxnSpPr>
          <p:cNvPr id="364583" name="Straight Connector 3"/>
          <p:cNvCxnSpPr>
            <a:cxnSpLocks noChangeShapeType="1"/>
          </p:cNvCxnSpPr>
          <p:nvPr/>
        </p:nvCxnSpPr>
        <p:spPr bwMode="auto">
          <a:xfrm>
            <a:off x="6073775" y="0"/>
            <a:ext cx="0" cy="15906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4235450" y="4490591"/>
            <a:ext cx="2682874" cy="538609"/>
          </a:xfrm>
          <a:prstGeom prst="rect">
            <a:avLst/>
          </a:prstGeom>
        </p:spPr>
        <p:txBody>
          <a:bodyPr wrap="square">
            <a:spAutoFit/>
          </a:bodyPr>
          <a:lstStyle/>
          <a:p>
            <a:r>
              <a:rPr lang="en-US" sz="1000" b="1" dirty="0" smtClean="0">
                <a:solidFill>
                  <a:schemeClr val="bg2"/>
                </a:solidFill>
              </a:rPr>
              <a:t>HASBARA: How </a:t>
            </a:r>
            <a:r>
              <a:rPr lang="en-US" sz="1000" b="1" dirty="0">
                <a:solidFill>
                  <a:schemeClr val="bg2"/>
                </a:solidFill>
              </a:rPr>
              <a:t>Israel uses Twitter, Facebook &amp; Tinder to legitimize </a:t>
            </a:r>
            <a:r>
              <a:rPr lang="en-US" sz="1000" b="1" dirty="0" smtClean="0">
                <a:solidFill>
                  <a:schemeClr val="bg2"/>
                </a:solidFill>
              </a:rPr>
              <a:t>murder, </a:t>
            </a:r>
            <a:endParaRPr lang="en-US" sz="1000" b="1" dirty="0">
              <a:solidFill>
                <a:schemeClr val="bg2"/>
              </a:solidFill>
            </a:endParaRPr>
          </a:p>
          <a:p>
            <a:r>
              <a:rPr lang="en-US" sz="900" dirty="0">
                <a:hlinkClick r:id="rId28"/>
              </a:rPr>
              <a:t>https://www.youtube.com/watch?v=_</a:t>
            </a:r>
            <a:r>
              <a:rPr lang="en-US" sz="900" dirty="0" smtClean="0">
                <a:hlinkClick r:id="rId28"/>
              </a:rPr>
              <a:t>N_MXe96-10</a:t>
            </a:r>
            <a:r>
              <a:rPr lang="en-US" sz="900" dirty="0" smtClean="0"/>
              <a:t>   </a:t>
            </a:r>
            <a:endParaRPr lang="en-US" sz="900" dirty="0"/>
          </a:p>
        </p:txBody>
      </p:sp>
    </p:spTree>
  </p:cSld>
  <p:clrMapOvr>
    <a:masterClrMapping/>
  </p:clrMapOvr>
  <p:timing>
    <p:tnLst>
      <p:par>
        <p:cTn id="1" dur="indefinite" restart="never" nodeType="tmRoot"/>
      </p:par>
    </p:tnLst>
  </p:timing>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5570" name="Picture 2" descr="Entrance to tunnel connecting between Israel and Gaza, October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0"/>
            <a:ext cx="91313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5571" name="TextBox 2"/>
          <p:cNvSpPr txBox="1">
            <a:spLocks noChangeArrowheads="1"/>
          </p:cNvSpPr>
          <p:nvPr/>
        </p:nvSpPr>
        <p:spPr bwMode="auto">
          <a:xfrm>
            <a:off x="0" y="3962400"/>
            <a:ext cx="9144000"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4000" b="1" dirty="0">
                <a:solidFill>
                  <a:schemeClr val="tx2"/>
                </a:solidFill>
              </a:rPr>
              <a:t>Entrance to tunnel connecting between Israel and Gaza, October 2013 </a:t>
            </a:r>
          </a:p>
          <a:p>
            <a:pPr algn="ctr" eaLnBrk="1" hangingPunct="1">
              <a:spcBef>
                <a:spcPct val="0"/>
              </a:spcBef>
              <a:buFontTx/>
              <a:buNone/>
            </a:pPr>
            <a:r>
              <a:rPr lang="en-US" altLang="en-US" sz="1800" dirty="0" err="1"/>
              <a:t>Haaretz</a:t>
            </a:r>
            <a:r>
              <a:rPr lang="en-US" altLang="en-US" sz="1800" dirty="0"/>
              <a:t>, 7/23/2014, </a:t>
            </a:r>
            <a:r>
              <a:rPr lang="en-US" altLang="en-US" sz="1800" dirty="0">
                <a:hlinkClick r:id="rId3"/>
              </a:rPr>
              <a:t>http://www.haaretz.com/news/diplomacy-defense/.premium-1.606903</a:t>
            </a:r>
            <a:r>
              <a:rPr lang="en-US" altLang="en-US" sz="1800" dirty="0"/>
              <a:t> </a:t>
            </a:r>
          </a:p>
          <a:p>
            <a:pPr algn="ctr" eaLnBrk="1" hangingPunct="1">
              <a:spcBef>
                <a:spcPct val="0"/>
              </a:spcBef>
              <a:buFontTx/>
              <a:buNone/>
            </a:pPr>
            <a:endParaRPr lang="en-US" altLang="en-US" sz="1800" dirty="0"/>
          </a:p>
          <a:p>
            <a:pPr algn="ctr" eaLnBrk="1" hangingPunct="1">
              <a:spcBef>
                <a:spcPct val="0"/>
              </a:spcBef>
              <a:buFontTx/>
              <a:buNone/>
            </a:pPr>
            <a:r>
              <a:rPr lang="en-US" altLang="en-US" sz="1800" dirty="0"/>
              <a:t>The fact that two Hamas attack teams had emerged from a tunnel exit only a few hundred meters away from the fence and in the ensuing firefight killed four soldiers, including a battalion commander, before they were killed themselves, was hard to shake</a:t>
            </a:r>
          </a:p>
        </p:txBody>
      </p:sp>
    </p:spTree>
  </p:cSld>
  <p:clrMapOvr>
    <a:masterClrMapping/>
  </p:clrMapOvr>
  <p:timing>
    <p:tnLst>
      <p:par>
        <p:cTn id="1" dur="indefinite" restart="never" nodeType="tmRoot"/>
      </p:par>
    </p:tnLst>
  </p:timing>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6594" name="Picture 2" descr="Beit Lahiya, northern Gaza Strip, July 15, 20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32113"/>
            <a:ext cx="9132888" cy="396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6595" name="Rectangle 1"/>
          <p:cNvSpPr>
            <a:spLocks noChangeArrowheads="1"/>
          </p:cNvSpPr>
          <p:nvPr/>
        </p:nvSpPr>
        <p:spPr bwMode="auto">
          <a:xfrm>
            <a:off x="0" y="0"/>
            <a:ext cx="9132888" cy="301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5400" b="1" dirty="0">
                <a:solidFill>
                  <a:schemeClr val="tx2"/>
                </a:solidFill>
              </a:rPr>
              <a:t>Israel: North Gaza refugees may return to their homes </a:t>
            </a:r>
          </a:p>
          <a:p>
            <a:pPr eaLnBrk="1" hangingPunct="1">
              <a:spcBef>
                <a:spcPct val="0"/>
              </a:spcBef>
              <a:buFontTx/>
              <a:buNone/>
            </a:pPr>
            <a:r>
              <a:rPr lang="en-US" altLang="en-US" sz="1600" dirty="0"/>
              <a:t>Residents of the northern district of the Gaza Strip will be allowed to return to their homes, starting at 2 P.M., Maj. Gen. </a:t>
            </a:r>
            <a:r>
              <a:rPr lang="en-US" altLang="en-US" sz="1600" dirty="0" err="1"/>
              <a:t>Yoav</a:t>
            </a:r>
            <a:r>
              <a:rPr lang="en-US" altLang="en-US" sz="1600" dirty="0"/>
              <a:t> Mordechai, chief of the Coordination of Government Activities in the Territories (COGAT), tells the Palestinian news agency </a:t>
            </a:r>
            <a:r>
              <a:rPr lang="en-US" altLang="en-US" sz="1600" dirty="0" err="1"/>
              <a:t>Ma'an</a:t>
            </a:r>
            <a:r>
              <a:rPr lang="en-US" altLang="en-US" sz="1600" dirty="0"/>
              <a:t>. This potentially paves the way for tens of thousands of Palestinians to return to their homes, after fleeing them due to the fighting. Mordechai also warned the residents not to approach the border fence along the Strip. (Jacky </a:t>
            </a:r>
            <a:r>
              <a:rPr lang="en-US" altLang="en-US" sz="1600" dirty="0" err="1"/>
              <a:t>Khoury</a:t>
            </a:r>
            <a:r>
              <a:rPr lang="en-US" altLang="en-US" sz="1600" dirty="0"/>
              <a:t>), </a:t>
            </a:r>
            <a:r>
              <a:rPr lang="en-US" altLang="en-US" sz="1600" dirty="0">
                <a:solidFill>
                  <a:schemeClr val="tx2"/>
                </a:solidFill>
              </a:rPr>
              <a:t>By </a:t>
            </a:r>
            <a:r>
              <a:rPr lang="en-US" altLang="en-US" sz="1600" dirty="0" err="1">
                <a:solidFill>
                  <a:schemeClr val="tx2"/>
                </a:solidFill>
              </a:rPr>
              <a:t>Haaretz</a:t>
            </a:r>
            <a:r>
              <a:rPr lang="en-US" altLang="en-US" sz="1600" dirty="0">
                <a:solidFill>
                  <a:schemeClr val="tx2"/>
                </a:solidFill>
              </a:rPr>
              <a:t>, Aug 2, 2014</a:t>
            </a:r>
            <a:r>
              <a:rPr lang="en-US" altLang="en-US" sz="1800" dirty="0">
                <a:solidFill>
                  <a:schemeClr val="tx2"/>
                </a:solidFill>
              </a:rPr>
              <a:t>, </a:t>
            </a:r>
            <a:r>
              <a:rPr lang="en-US" altLang="en-US" sz="500" dirty="0">
                <a:solidFill>
                  <a:schemeClr val="tx2"/>
                </a:solidFill>
                <a:hlinkClick r:id="rId3"/>
              </a:rPr>
              <a:t>http://www.haaretz.com/news/diplomacy-defense/1.608426</a:t>
            </a:r>
            <a:r>
              <a:rPr lang="en-US" altLang="en-US" sz="500" dirty="0">
                <a:solidFill>
                  <a:schemeClr val="tx2"/>
                </a:solidFill>
              </a:rPr>
              <a:t> </a:t>
            </a:r>
          </a:p>
        </p:txBody>
      </p:sp>
    </p:spTree>
  </p:cSld>
  <p:clrMapOvr>
    <a:masterClrMapping/>
  </p:clrMapOvr>
  <p:timing>
    <p:tnLst>
      <p:par>
        <p:cTn id="1" dur="indefinite" restart="never" nodeType="tmRoot"/>
      </p:par>
    </p:tnLst>
  </p:timing>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1"/>
          <p:cNvSpPr>
            <a:spLocks noChangeArrowheads="1"/>
          </p:cNvSpPr>
          <p:nvPr/>
        </p:nvSpPr>
        <p:spPr bwMode="auto">
          <a:xfrm>
            <a:off x="0" y="0"/>
            <a:ext cx="3043238" cy="670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In Rafah, hospital morgues cannot hold all the bodies </a:t>
            </a:r>
          </a:p>
          <a:p>
            <a:pPr eaLnBrk="1" hangingPunct="1">
              <a:spcBef>
                <a:spcPct val="0"/>
              </a:spcBef>
              <a:buFontTx/>
              <a:buNone/>
            </a:pPr>
            <a:r>
              <a:rPr lang="en-US" altLang="en-US" sz="2000" dirty="0"/>
              <a:t>In the 24 hours after the collapse of the cease-fire, 123 civilians were killed in Rafah alone, including 30 children and 14 women, Palestinians say. </a:t>
            </a:r>
          </a:p>
          <a:p>
            <a:pPr eaLnBrk="1" hangingPunct="1">
              <a:spcBef>
                <a:spcPct val="0"/>
              </a:spcBef>
              <a:buFontTx/>
              <a:buNone/>
            </a:pPr>
            <a:r>
              <a:rPr lang="en-US" altLang="en-US" sz="1800" dirty="0" err="1">
                <a:solidFill>
                  <a:schemeClr val="tx2"/>
                </a:solidFill>
              </a:rPr>
              <a:t>Haaretz</a:t>
            </a:r>
            <a:r>
              <a:rPr lang="en-US" altLang="en-US" sz="1800" dirty="0">
                <a:solidFill>
                  <a:schemeClr val="tx2"/>
                </a:solidFill>
              </a:rPr>
              <a:t>, 8/3/2014, </a:t>
            </a:r>
            <a:r>
              <a:rPr lang="en-US" altLang="en-US" sz="800" dirty="0">
                <a:solidFill>
                  <a:schemeClr val="tx2"/>
                </a:solidFill>
                <a:hlinkClick r:id="rId2"/>
              </a:rPr>
              <a:t>http://www.haaretz.com/news/diplomacy-defense/.premium-1.608532</a:t>
            </a:r>
            <a:r>
              <a:rPr lang="en-US" altLang="en-US" sz="800" dirty="0">
                <a:solidFill>
                  <a:schemeClr val="tx2"/>
                </a:solidFill>
              </a:rPr>
              <a:t> </a:t>
            </a:r>
          </a:p>
        </p:txBody>
      </p:sp>
      <p:pic>
        <p:nvPicPr>
          <p:cNvPr id="367619" name="Picture 2" descr="Palestinians grieve over the death of their relative killed in an Israeli strike on Rafah refugee c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0"/>
            <a:ext cx="6096000" cy="26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7620" name="Picture 4" descr="Southern Gaza Strip, August 3, 20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2819400"/>
            <a:ext cx="6096000" cy="352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7621" name="TextBox 4"/>
          <p:cNvSpPr txBox="1">
            <a:spLocks noChangeArrowheads="1"/>
          </p:cNvSpPr>
          <p:nvPr/>
        </p:nvSpPr>
        <p:spPr bwMode="auto">
          <a:xfrm>
            <a:off x="3016250" y="6257925"/>
            <a:ext cx="612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a:solidFill>
                  <a:schemeClr val="tx2"/>
                </a:solidFill>
              </a:rPr>
              <a:t>Palestinian women walk past a mosque and water tower damaged by what police said were Israeli air strikes and shelling in Khuzaa, east of Khan Younis, in the southern Gaza Strip, August 3, 2014.Photo by Reuters</a:t>
            </a:r>
          </a:p>
        </p:txBody>
      </p:sp>
    </p:spTree>
  </p:cSld>
  <p:clrMapOvr>
    <a:masterClrMapping/>
  </p:clrMapOvr>
  <p:timing>
    <p:tnLst>
      <p:par>
        <p:cTn id="1" dur="indefinite" restart="never" nodeType="tmRoot"/>
      </p:par>
    </p:tnLst>
  </p:timing>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42" name="Picture 2" descr="Map of deaths in the current Gaza conflic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5438" y="0"/>
            <a:ext cx="24685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43" name="Rectangle 1"/>
          <p:cNvSpPr>
            <a:spLocks noChangeArrowheads="1"/>
          </p:cNvSpPr>
          <p:nvPr/>
        </p:nvSpPr>
        <p:spPr bwMode="auto">
          <a:xfrm>
            <a:off x="0" y="0"/>
            <a:ext cx="6675438" cy="692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Gaza conflict: The hundreds </a:t>
            </a:r>
          </a:p>
          <a:p>
            <a:pPr eaLnBrk="1" hangingPunct="1">
              <a:spcBef>
                <a:spcPct val="0"/>
              </a:spcBef>
              <a:buFontTx/>
              <a:buNone/>
            </a:pPr>
            <a:r>
              <a:rPr lang="en-US" altLang="en-US" b="1" dirty="0">
                <a:solidFill>
                  <a:schemeClr val="tx2"/>
                </a:solidFill>
              </a:rPr>
              <a:t>who lost their lives</a:t>
            </a:r>
          </a:p>
          <a:p>
            <a:pPr eaLnBrk="1" hangingPunct="1">
              <a:spcBef>
                <a:spcPct val="0"/>
              </a:spcBef>
              <a:buFontTx/>
              <a:buNone/>
            </a:pPr>
            <a:r>
              <a:rPr lang="en-US" altLang="en-US" sz="1800" dirty="0"/>
              <a:t>Almost 1,900 Palestinians, mostly civilians, have been killed since the launch of Israel's Operation Protective Edge at the beginning of July. </a:t>
            </a:r>
          </a:p>
          <a:p>
            <a:pPr eaLnBrk="1" hangingPunct="1">
              <a:spcBef>
                <a:spcPct val="0"/>
              </a:spcBef>
              <a:buFontTx/>
              <a:buNone/>
            </a:pPr>
            <a:r>
              <a:rPr lang="en-US" altLang="en-US" sz="1800" dirty="0"/>
              <a:t>Some 66 Israelis - all but two of them soldiers - have also died in the mission to destroy rockets and tunnels used by the militant Islamist group Hamas. </a:t>
            </a:r>
            <a:r>
              <a:rPr lang="en-US" altLang="en-US" sz="1400" b="1" dirty="0">
                <a:solidFill>
                  <a:schemeClr val="tx2"/>
                </a:solidFill>
              </a:rPr>
              <a:t>BBC, 8/8/2014, </a:t>
            </a:r>
            <a:r>
              <a:rPr lang="en-US" altLang="en-US" sz="1200" dirty="0">
                <a:solidFill>
                  <a:schemeClr val="tx2"/>
                </a:solidFill>
                <a:hlinkClick r:id="rId3"/>
              </a:rPr>
              <a:t>http://www.bbc.com/news/world-middle-east-28666562</a:t>
            </a:r>
            <a:r>
              <a:rPr lang="en-US" altLang="en-US" sz="1200" dirty="0">
                <a:solidFill>
                  <a:schemeClr val="tx2"/>
                </a:solidFill>
              </a:rPr>
              <a:t> </a:t>
            </a:r>
          </a:p>
          <a:p>
            <a:pPr eaLnBrk="1" hangingPunct="1">
              <a:spcBef>
                <a:spcPct val="0"/>
              </a:spcBef>
              <a:buFontTx/>
              <a:buNone/>
            </a:pPr>
            <a:endParaRPr lang="en-US" altLang="en-US" sz="1200" dirty="0">
              <a:solidFill>
                <a:schemeClr val="tx2"/>
              </a:solidFill>
            </a:endParaRPr>
          </a:p>
          <a:p>
            <a:pPr eaLnBrk="1" hangingPunct="1">
              <a:spcBef>
                <a:spcPct val="0"/>
              </a:spcBef>
              <a:buFontTx/>
              <a:buNone/>
            </a:pPr>
            <a:r>
              <a:rPr lang="en-US" altLang="en-US" sz="3000" b="1" dirty="0">
                <a:solidFill>
                  <a:schemeClr val="tx2"/>
                </a:solidFill>
              </a:rPr>
              <a:t>Bombs away! US to the rescue – but only of certain minorities, not Muslims</a:t>
            </a:r>
          </a:p>
          <a:p>
            <a:pPr eaLnBrk="1" hangingPunct="1">
              <a:spcBef>
                <a:spcPct val="0"/>
              </a:spcBef>
              <a:buFontTx/>
              <a:buNone/>
            </a:pPr>
            <a:r>
              <a:rPr lang="en-US" altLang="en-US" sz="1800" dirty="0"/>
              <a:t>But the question remains: would America have done the same if the wretched minority refugees of northern Iraq had been Palestinians? Or will Obama’s latest bombing campaign merely provide a welcome distraction from the killing fields of Gaza? ... </a:t>
            </a:r>
            <a:r>
              <a:rPr lang="en-US" altLang="en-US" sz="1800" dirty="0">
                <a:solidFill>
                  <a:schemeClr val="tx2"/>
                </a:solidFill>
              </a:rPr>
              <a:t>The Independent, 8/8/2014, </a:t>
            </a:r>
            <a:r>
              <a:rPr lang="en-US" altLang="en-US" sz="1200" dirty="0">
                <a:solidFill>
                  <a:schemeClr val="tx2"/>
                </a:solidFill>
                <a:hlinkClick r:id="rId4"/>
              </a:rPr>
              <a:t>http://www.independent.co.uk/voices/comment/bombs-away-us-to-the-rescue--but-only-of-certain-minorities-not-muslims-9658058.html</a:t>
            </a:r>
            <a:r>
              <a:rPr lang="en-US" altLang="en-US" sz="1200" dirty="0">
                <a:solidFill>
                  <a:schemeClr val="tx2"/>
                </a:solidFill>
              </a:rPr>
              <a:t> </a:t>
            </a:r>
          </a:p>
          <a:p>
            <a:pPr eaLnBrk="1" hangingPunct="1">
              <a:spcBef>
                <a:spcPct val="0"/>
              </a:spcBef>
              <a:buFontTx/>
              <a:buNone/>
            </a:pPr>
            <a:r>
              <a:rPr lang="en-US" altLang="en-US" sz="1200" dirty="0"/>
              <a:t> </a:t>
            </a:r>
          </a:p>
          <a:p>
            <a:pPr eaLnBrk="1" hangingPunct="1">
              <a:spcBef>
                <a:spcPct val="0"/>
              </a:spcBef>
              <a:buFontTx/>
              <a:buNone/>
            </a:pPr>
            <a:r>
              <a:rPr lang="en-US" altLang="en-US" sz="2800" b="1" dirty="0">
                <a:solidFill>
                  <a:schemeClr val="tx2"/>
                </a:solidFill>
              </a:rPr>
              <a:t>U.S.- jihadist clash in Iraq could change perceptions of Israel’s Gaza campaign-</a:t>
            </a:r>
            <a:r>
              <a:rPr lang="en-US" altLang="en-US" sz="1800" dirty="0"/>
              <a:t>-Embattled Israelis and persecuted Yazidis agree: The media pays too much attention to Gaza. </a:t>
            </a:r>
            <a:r>
              <a:rPr lang="en-US" altLang="en-US" sz="1800" dirty="0" err="1">
                <a:solidFill>
                  <a:schemeClr val="tx2"/>
                </a:solidFill>
              </a:rPr>
              <a:t>Haaretz</a:t>
            </a:r>
            <a:r>
              <a:rPr lang="en-US" altLang="en-US" sz="1800" dirty="0">
                <a:solidFill>
                  <a:schemeClr val="tx2"/>
                </a:solidFill>
              </a:rPr>
              <a:t>, 8/8/2014,  </a:t>
            </a:r>
            <a:r>
              <a:rPr lang="en-US" altLang="en-US" sz="1200" dirty="0">
                <a:solidFill>
                  <a:schemeClr val="tx2"/>
                </a:solidFill>
                <a:hlinkClick r:id="rId5"/>
              </a:rPr>
              <a:t>http://www.haaretz.com/blogs/west-of-eden/.premium-1.609539</a:t>
            </a:r>
            <a:r>
              <a:rPr lang="en-US" altLang="en-US" sz="1200" dirty="0">
                <a:solidFill>
                  <a:schemeClr val="tx2"/>
                </a:solidFill>
              </a:rPr>
              <a:t> </a:t>
            </a:r>
            <a:endParaRPr lang="en-US" altLang="en-US" sz="1800" dirty="0">
              <a:solidFill>
                <a:schemeClr val="tx2"/>
              </a:solidFill>
            </a:endParaRPr>
          </a:p>
        </p:txBody>
      </p:sp>
      <p:pic>
        <p:nvPicPr>
          <p:cNvPr id="368644" name="Picture 4" descr="A bloodstained man mourns his father in Khan Younis, 23 July, Reuter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29200" y="0"/>
            <a:ext cx="1646238"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68645" name="Straight Connector 3"/>
          <p:cNvCxnSpPr>
            <a:cxnSpLocks noChangeShapeType="1"/>
          </p:cNvCxnSpPr>
          <p:nvPr/>
        </p:nvCxnSpPr>
        <p:spPr bwMode="auto">
          <a:xfrm>
            <a:off x="0" y="2438400"/>
            <a:ext cx="66754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8646" name="Straight Connector 7"/>
          <p:cNvCxnSpPr>
            <a:cxnSpLocks noChangeShapeType="1"/>
          </p:cNvCxnSpPr>
          <p:nvPr/>
        </p:nvCxnSpPr>
        <p:spPr bwMode="auto">
          <a:xfrm>
            <a:off x="0" y="5181600"/>
            <a:ext cx="6675438"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9666" name="Picture 2" descr="Palestinian Foreign Minister Riad al-Malk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9375" y="-14288"/>
            <a:ext cx="5224463" cy="302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667" name="Rectangle 1"/>
          <p:cNvSpPr>
            <a:spLocks noChangeArrowheads="1"/>
          </p:cNvSpPr>
          <p:nvPr/>
        </p:nvSpPr>
        <p:spPr bwMode="auto">
          <a:xfrm>
            <a:off x="-14288" y="-1588"/>
            <a:ext cx="3930651" cy="329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Palestinian foreign minister cites 'clear evidence' of Israeli war crimes</a:t>
            </a:r>
          </a:p>
          <a:p>
            <a:pPr eaLnBrk="1" hangingPunct="1">
              <a:spcBef>
                <a:spcPct val="0"/>
              </a:spcBef>
              <a:buFontTx/>
              <a:buNone/>
            </a:pPr>
            <a:r>
              <a:rPr lang="en-US" altLang="en-US" sz="1800"/>
              <a:t>Riyad al-Malki made the statement after meeting prosecutors at the International Criminal Court, </a:t>
            </a:r>
            <a:r>
              <a:rPr lang="en-US" altLang="en-US" sz="1800">
                <a:solidFill>
                  <a:schemeClr val="tx2"/>
                </a:solidFill>
              </a:rPr>
              <a:t>Haaretz, 8/5/2014,  </a:t>
            </a:r>
            <a:r>
              <a:rPr lang="en-US" altLang="en-US" sz="1000">
                <a:solidFill>
                  <a:schemeClr val="tx2"/>
                </a:solidFill>
                <a:hlinkClick r:id="rId3"/>
              </a:rPr>
              <a:t>http://www.haaretz.com/news/diplomacy-defense/1.608987</a:t>
            </a:r>
            <a:r>
              <a:rPr lang="en-US" altLang="en-US" sz="1000">
                <a:solidFill>
                  <a:schemeClr val="tx2"/>
                </a:solidFill>
              </a:rPr>
              <a:t> </a:t>
            </a:r>
          </a:p>
        </p:txBody>
      </p:sp>
      <p:sp>
        <p:nvSpPr>
          <p:cNvPr id="369668" name="Rectangle 2"/>
          <p:cNvSpPr>
            <a:spLocks noChangeArrowheads="1"/>
          </p:cNvSpPr>
          <p:nvPr/>
        </p:nvSpPr>
        <p:spPr bwMode="auto">
          <a:xfrm>
            <a:off x="3898900" y="2174875"/>
            <a:ext cx="52149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a:solidFill>
                  <a:schemeClr val="tx2"/>
                </a:solidFill>
              </a:rPr>
              <a:t>Palestinian Foreign Minister Riad al-Malki (R) arrives at the International Criminal Court in The Hague, August 5, 2014. Photo by AFP</a:t>
            </a:r>
          </a:p>
        </p:txBody>
      </p:sp>
      <p:sp>
        <p:nvSpPr>
          <p:cNvPr id="369669" name="TextBox 3"/>
          <p:cNvSpPr txBox="1">
            <a:spLocks noChangeArrowheads="1"/>
          </p:cNvSpPr>
          <p:nvPr/>
        </p:nvSpPr>
        <p:spPr bwMode="auto">
          <a:xfrm>
            <a:off x="-22225" y="3200400"/>
            <a:ext cx="9131300"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300" dirty="0"/>
              <a:t>REUTERS – Palestinian Foreign Minister </a:t>
            </a:r>
            <a:r>
              <a:rPr lang="en-US" altLang="en-US" sz="2300" dirty="0" err="1"/>
              <a:t>Riyad</a:t>
            </a:r>
            <a:r>
              <a:rPr lang="en-US" altLang="en-US" sz="2300" dirty="0"/>
              <a:t> al-</a:t>
            </a:r>
            <a:r>
              <a:rPr lang="en-US" altLang="en-US" sz="2300" dirty="0" err="1"/>
              <a:t>Malki</a:t>
            </a:r>
            <a:r>
              <a:rPr lang="en-US" altLang="en-US" sz="2300" dirty="0"/>
              <a:t> said on Tuesday after meeting prosecutors at the International Criminal Court that there was "clear evidence" that Israel committed war crimes in Gaza. </a:t>
            </a:r>
          </a:p>
          <a:p>
            <a:pPr eaLnBrk="1" hangingPunct="1">
              <a:spcBef>
                <a:spcPct val="0"/>
              </a:spcBef>
              <a:buFontTx/>
              <a:buNone/>
            </a:pPr>
            <a:r>
              <a:rPr lang="en-US" altLang="en-US" sz="2300" dirty="0"/>
              <a:t>"In last 28 days, there is clear evidence of war crimes committed by Israel amounting to crimes against humanity," </a:t>
            </a:r>
            <a:r>
              <a:rPr lang="en-US" altLang="en-US" sz="2300" dirty="0" err="1"/>
              <a:t>Malki</a:t>
            </a:r>
            <a:r>
              <a:rPr lang="en-US" altLang="en-US" sz="2300" dirty="0"/>
              <a:t> told reporters after meetings at the ICC…</a:t>
            </a:r>
          </a:p>
          <a:p>
            <a:pPr eaLnBrk="1" hangingPunct="1">
              <a:spcBef>
                <a:spcPct val="0"/>
              </a:spcBef>
              <a:buFontTx/>
              <a:buNone/>
            </a:pPr>
            <a:r>
              <a:rPr lang="en-US" altLang="en-US" sz="2300" dirty="0"/>
              <a:t>On July 23, the United Nations Human Rights Council launched a commission of inquiry into alleged Israeli war crimes in its current Gaza offensive, backing the Palestinian efforts to have Israel held up to international scrutiny.</a:t>
            </a:r>
          </a:p>
        </p:txBody>
      </p:sp>
    </p:spTree>
  </p:cSld>
  <p:clrMapOvr>
    <a:masterClrMapping/>
  </p:clrMapOvr>
  <p:timing>
    <p:tnLst>
      <p:par>
        <p:cTn id="1" dur="indefinite" restart="never" nodeType="tmRoot"/>
      </p:par>
    </p:tnLst>
  </p:timing>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ChangeArrowheads="1"/>
          </p:cNvSpPr>
          <p:nvPr/>
        </p:nvSpPr>
        <p:spPr bwMode="auto">
          <a:xfrm>
            <a:off x="0" y="0"/>
            <a:ext cx="2800350" cy="701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b="1" dirty="0">
                <a:solidFill>
                  <a:schemeClr val="tx2"/>
                </a:solidFill>
              </a:rPr>
              <a:t>Galloway, who recently declared the northern English city he represents an "Israel-free zone", was attacked on a west London street on Friday night. </a:t>
            </a:r>
          </a:p>
          <a:p>
            <a:pPr eaLnBrk="1" hangingPunct="1">
              <a:spcBef>
                <a:spcPct val="0"/>
              </a:spcBef>
              <a:buFontTx/>
              <a:buNone/>
            </a:pPr>
            <a:r>
              <a:rPr lang="en-US" altLang="en-US" sz="2400" b="1" dirty="0"/>
              <a:t>Reuters, 8/30/2014,</a:t>
            </a:r>
          </a:p>
          <a:p>
            <a:pPr eaLnBrk="1" hangingPunct="1">
              <a:spcBef>
                <a:spcPct val="0"/>
              </a:spcBef>
              <a:buFontTx/>
              <a:buNone/>
            </a:pPr>
            <a:r>
              <a:rPr lang="en-US" altLang="en-US" sz="1400" dirty="0">
                <a:hlinkClick r:id="rId2"/>
              </a:rPr>
              <a:t>http://uk.reuters.com/article/2014/08/30/uk-britain-mp-attack-idUKKBN0GU08R20140830</a:t>
            </a:r>
            <a:r>
              <a:rPr lang="en-US" altLang="en-US" sz="1400" dirty="0"/>
              <a:t> </a:t>
            </a:r>
          </a:p>
        </p:txBody>
      </p:sp>
      <p:sp>
        <p:nvSpPr>
          <p:cNvPr id="370691" name="Rectangle 3"/>
          <p:cNvSpPr>
            <a:spLocks noChangeArrowheads="1"/>
          </p:cNvSpPr>
          <p:nvPr/>
        </p:nvSpPr>
        <p:spPr bwMode="auto">
          <a:xfrm>
            <a:off x="2800350" y="-42863"/>
            <a:ext cx="3905250" cy="213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Why the silence over the assault on George Galloway? </a:t>
            </a:r>
            <a:r>
              <a:rPr lang="en-US" altLang="en-US" sz="2000" b="1"/>
              <a:t>The Telegraph, 9/1/2014</a:t>
            </a:r>
            <a:r>
              <a:rPr lang="en-US" altLang="en-US" sz="1000"/>
              <a:t>, </a:t>
            </a:r>
            <a:r>
              <a:rPr lang="en-US" altLang="en-US" sz="500">
                <a:hlinkClick r:id="rId3"/>
              </a:rPr>
              <a:t>http://blogs.telegraph.co.uk/news/peteroborne/100284716/why-the-silence-over-the-assault-on-george-galloway/</a:t>
            </a:r>
            <a:r>
              <a:rPr lang="en-US" altLang="en-US" sz="500"/>
              <a:t> </a:t>
            </a:r>
          </a:p>
        </p:txBody>
      </p:sp>
      <p:cxnSp>
        <p:nvCxnSpPr>
          <p:cNvPr id="370692" name="Straight Connector 7"/>
          <p:cNvCxnSpPr>
            <a:cxnSpLocks noChangeShapeType="1"/>
          </p:cNvCxnSpPr>
          <p:nvPr/>
        </p:nvCxnSpPr>
        <p:spPr bwMode="auto">
          <a:xfrm flipV="1">
            <a:off x="2800350" y="0"/>
            <a:ext cx="0" cy="68865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370693" name="Picture 4" descr="George Galloway after the atta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0"/>
            <a:ext cx="25908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0694" name="Rectangle 9"/>
          <p:cNvSpPr>
            <a:spLocks noChangeArrowheads="1"/>
          </p:cNvSpPr>
          <p:nvPr/>
        </p:nvSpPr>
        <p:spPr bwMode="auto">
          <a:xfrm>
            <a:off x="2773363" y="2057400"/>
            <a:ext cx="6350000" cy="4970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t>Last Friday evening a British MP suffered a vicious assault on a London street. George Galloway, a 61-year-old, six-times-elected politician was beaten up for three minutes by a brutal and determined assailant in broad daylight, and was admitted to hospital as a result.</a:t>
            </a:r>
          </a:p>
          <a:p>
            <a:pPr eaLnBrk="1" hangingPunct="1">
              <a:spcBef>
                <a:spcPct val="0"/>
              </a:spcBef>
              <a:buFontTx/>
              <a:buNone/>
            </a:pPr>
            <a:r>
              <a:rPr lang="en-US" altLang="en-US" sz="1800" dirty="0"/>
              <a:t>There are grounds for assuming that the motive was political, and the assault occurred due to Galloway’s criticism of Israeli actions in the Middle East. The assailant was reportedly shouting comparing Galloway to Hitler, and shouting about the Holocaust… The attack on </a:t>
            </a:r>
            <a:r>
              <a:rPr lang="en-US" altLang="en-US" sz="1800" dirty="0" err="1"/>
              <a:t>Mr</a:t>
            </a:r>
            <a:r>
              <a:rPr lang="en-US" altLang="en-US" sz="1800" dirty="0"/>
              <a:t> Galloway is beyond doubt an attack on British democracy itself</a:t>
            </a:r>
            <a:r>
              <a:rPr lang="en-US" altLang="en-US" sz="1800" dirty="0" smtClean="0"/>
              <a:t>.</a:t>
            </a:r>
          </a:p>
          <a:p>
            <a:pPr eaLnBrk="1" hangingPunct="1">
              <a:spcBef>
                <a:spcPct val="0"/>
              </a:spcBef>
              <a:buFontTx/>
              <a:buNone/>
            </a:pPr>
            <a:r>
              <a:rPr lang="en-US" altLang="en-US" sz="2000" b="1" dirty="0">
                <a:solidFill>
                  <a:schemeClr val="tx2"/>
                </a:solidFill>
              </a:rPr>
              <a:t>Israeli Official Shai </a:t>
            </a:r>
            <a:r>
              <a:rPr lang="en-US" altLang="en-US" sz="2000" b="1" dirty="0" err="1">
                <a:solidFill>
                  <a:schemeClr val="tx2"/>
                </a:solidFill>
              </a:rPr>
              <a:t>Masot</a:t>
            </a:r>
            <a:r>
              <a:rPr lang="en-US" altLang="en-US" sz="2000" b="1" dirty="0">
                <a:solidFill>
                  <a:schemeClr val="tx2"/>
                </a:solidFill>
              </a:rPr>
              <a:t> Discusses ‘Idiot’ Boris Johnson And How To ‘Take Down’ Sir Alan Duncan, </a:t>
            </a:r>
            <a:r>
              <a:rPr lang="en-US" altLang="en-US" sz="2000" dirty="0"/>
              <a:t>The Huffington Post, 1/8/2017</a:t>
            </a:r>
            <a:r>
              <a:rPr lang="en-US" altLang="en-US" sz="1800" dirty="0"/>
              <a:t>, </a:t>
            </a:r>
            <a:r>
              <a:rPr lang="en-US" altLang="en-US" sz="800" dirty="0">
                <a:hlinkClick r:id="rId5"/>
              </a:rPr>
              <a:t>http://</a:t>
            </a:r>
            <a:r>
              <a:rPr lang="en-US" altLang="en-US" sz="800" dirty="0" smtClean="0">
                <a:hlinkClick r:id="rId5"/>
              </a:rPr>
              <a:t>www.huffingtonpost.co.uk/entry/israeli-official-shai-masot-sir-alan-duncan_uk_5871f418e4b0cf4ed40eba3d</a:t>
            </a:r>
            <a:r>
              <a:rPr lang="en-US" altLang="en-US" sz="800" dirty="0" smtClean="0"/>
              <a:t> </a:t>
            </a:r>
          </a:p>
          <a:p>
            <a:pPr eaLnBrk="1" hangingPunct="1">
              <a:spcBef>
                <a:spcPct val="0"/>
              </a:spcBef>
              <a:buFontTx/>
              <a:buNone/>
            </a:pPr>
            <a:r>
              <a:rPr lang="en-US" altLang="en-US" sz="1800" b="1" dirty="0" smtClean="0">
                <a:solidFill>
                  <a:schemeClr val="tx2"/>
                </a:solidFill>
              </a:rPr>
              <a:t>British </a:t>
            </a:r>
            <a:r>
              <a:rPr lang="en-US" altLang="en-US" sz="1800" b="1" dirty="0">
                <a:solidFill>
                  <a:schemeClr val="tx2"/>
                </a:solidFill>
              </a:rPr>
              <a:t>Secretary Of State Resigns Over Secret Meetings With Israeli </a:t>
            </a:r>
            <a:r>
              <a:rPr lang="en-US" altLang="en-US" sz="1800" b="1" dirty="0" smtClean="0">
                <a:solidFill>
                  <a:schemeClr val="tx2"/>
                </a:solidFill>
              </a:rPr>
              <a:t>Officials, </a:t>
            </a:r>
            <a:r>
              <a:rPr lang="en-US" altLang="en-US" sz="1800" dirty="0" smtClean="0"/>
              <a:t>Forward, 11/8/2017,</a:t>
            </a:r>
            <a:endParaRPr lang="en-US" altLang="en-US" sz="500" dirty="0" smtClean="0"/>
          </a:p>
          <a:p>
            <a:pPr eaLnBrk="1" hangingPunct="1">
              <a:spcBef>
                <a:spcPct val="0"/>
              </a:spcBef>
              <a:buFontTx/>
              <a:buNone/>
            </a:pPr>
            <a:r>
              <a:rPr lang="en-US" altLang="en-US" sz="500" dirty="0">
                <a:hlinkClick r:id="rId6"/>
              </a:rPr>
              <a:t>http://forward.com/fast-forward/387200/british-secretary-of-state-resigns-over-secret-meetings-with-israeli-offici/?</a:t>
            </a:r>
            <a:r>
              <a:rPr lang="en-US" altLang="en-US" sz="500" dirty="0" smtClean="0">
                <a:hlinkClick r:id="rId6"/>
              </a:rPr>
              <a:t>attribution=articles-hero-item-text-2</a:t>
            </a:r>
            <a:r>
              <a:rPr lang="en-US" altLang="en-US" sz="500" dirty="0" smtClean="0"/>
              <a:t> </a:t>
            </a:r>
            <a:endParaRPr lang="en-US" altLang="en-US" sz="500" dirty="0"/>
          </a:p>
          <a:p>
            <a:pPr eaLnBrk="1" hangingPunct="1">
              <a:spcBef>
                <a:spcPct val="0"/>
              </a:spcBef>
              <a:buFontTx/>
              <a:buNone/>
            </a:pPr>
            <a:endParaRPr lang="en-US" altLang="en-US" sz="500" dirty="0"/>
          </a:p>
        </p:txBody>
      </p:sp>
      <p:cxnSp>
        <p:nvCxnSpPr>
          <p:cNvPr id="3" name="Straight Connector 2"/>
          <p:cNvCxnSpPr/>
          <p:nvPr/>
        </p:nvCxnSpPr>
        <p:spPr bwMode="auto">
          <a:xfrm>
            <a:off x="2800350" y="5105400"/>
            <a:ext cx="632301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2800350" y="6142767"/>
            <a:ext cx="634365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Rectangle 1"/>
          <p:cNvSpPr>
            <a:spLocks noChangeArrowheads="1"/>
          </p:cNvSpPr>
          <p:nvPr/>
        </p:nvSpPr>
        <p:spPr bwMode="auto">
          <a:xfrm>
            <a:off x="0" y="0"/>
            <a:ext cx="51054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Sweden to become first major European country to recognize state of Palestine </a:t>
            </a:r>
          </a:p>
          <a:p>
            <a:pPr eaLnBrk="1" hangingPunct="1">
              <a:spcBef>
                <a:spcPct val="0"/>
              </a:spcBef>
              <a:buFontTx/>
              <a:buNone/>
            </a:pPr>
            <a:r>
              <a:rPr lang="en-US" altLang="en-US" sz="1800" dirty="0"/>
              <a:t>REUTERS - Sweden's new center-left government will recognize the state of Palestine in a move that will make it the first major European country to take the step, Prime Minister Stefan </a:t>
            </a:r>
            <a:r>
              <a:rPr lang="en-US" altLang="en-US" sz="1800" dirty="0" err="1"/>
              <a:t>Lofven</a:t>
            </a:r>
            <a:r>
              <a:rPr lang="en-US" altLang="en-US" sz="1800" dirty="0"/>
              <a:t> said on Friday. </a:t>
            </a:r>
          </a:p>
          <a:p>
            <a:pPr eaLnBrk="1" hangingPunct="1">
              <a:spcBef>
                <a:spcPct val="0"/>
              </a:spcBef>
              <a:buFontTx/>
              <a:buNone/>
            </a:pPr>
            <a:r>
              <a:rPr lang="en-US" altLang="en-US" sz="1800" dirty="0"/>
              <a:t>The UN General Assembly approved the de facto recognition of the sovereign state of Palestine in 2012 but the European Union and most EU countries, have yet to give official recognition</a:t>
            </a:r>
            <a:r>
              <a:rPr lang="en-US" altLang="en-US" sz="1800" dirty="0">
                <a:solidFill>
                  <a:schemeClr val="tx2"/>
                </a:solidFill>
              </a:rPr>
              <a:t>. </a:t>
            </a:r>
            <a:r>
              <a:rPr lang="en-US" altLang="en-US" sz="1800" dirty="0" err="1">
                <a:solidFill>
                  <a:schemeClr val="tx2"/>
                </a:solidFill>
              </a:rPr>
              <a:t>Haaretz</a:t>
            </a:r>
            <a:r>
              <a:rPr lang="en-US" altLang="en-US" sz="1800" dirty="0">
                <a:solidFill>
                  <a:schemeClr val="tx2"/>
                </a:solidFill>
              </a:rPr>
              <a:t>, 10/3/2014, </a:t>
            </a:r>
            <a:r>
              <a:rPr lang="en-US" altLang="en-US" sz="1800" dirty="0">
                <a:solidFill>
                  <a:schemeClr val="tx2"/>
                </a:solidFill>
                <a:hlinkClick r:id="rId2"/>
              </a:rPr>
              <a:t>http://www.haaretz.com/news/diplomacy-defense/1.619073</a:t>
            </a:r>
            <a:r>
              <a:rPr lang="en-US" altLang="en-US" sz="1800" dirty="0">
                <a:solidFill>
                  <a:schemeClr val="tx2"/>
                </a:solidFill>
              </a:rPr>
              <a:t> </a:t>
            </a:r>
          </a:p>
        </p:txBody>
      </p:sp>
      <p:pic>
        <p:nvPicPr>
          <p:cNvPr id="371715" name="Picture 2" descr="Palestinian protesters wave the national fla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5875"/>
            <a:ext cx="4010025"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1716" name="Rectangle 2"/>
          <p:cNvSpPr>
            <a:spLocks noChangeArrowheads="1"/>
          </p:cNvSpPr>
          <p:nvPr/>
        </p:nvSpPr>
        <p:spPr bwMode="auto">
          <a:xfrm>
            <a:off x="5072063" y="2590800"/>
            <a:ext cx="40386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600" b="1">
                <a:solidFill>
                  <a:schemeClr val="tx2"/>
                </a:solidFill>
              </a:rPr>
              <a:t>Palestinian protesters wave the national fla in front of the Israeli settlement of Beitar Illit, Sept. 26, 2014.Photo by AFP</a:t>
            </a:r>
          </a:p>
        </p:txBody>
      </p:sp>
    </p:spTree>
  </p:cSld>
  <p:clrMapOvr>
    <a:masterClrMapping/>
  </p:clrMapOvr>
  <p:timing>
    <p:tnLst>
      <p:par>
        <p:cTn id="1" dur="indefinite" restart="never" nodeType="tmRoot"/>
      </p:par>
    </p:tnLst>
  </p:timing>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Title 1"/>
          <p:cNvSpPr>
            <a:spLocks noGrp="1"/>
          </p:cNvSpPr>
          <p:nvPr>
            <p:ph type="title"/>
          </p:nvPr>
        </p:nvSpPr>
        <p:spPr>
          <a:xfrm>
            <a:off x="-11113" y="0"/>
            <a:ext cx="5226051" cy="2819400"/>
          </a:xfrm>
        </p:spPr>
        <p:txBody>
          <a:bodyPr/>
          <a:lstStyle/>
          <a:p>
            <a:r>
              <a:rPr lang="en-US" altLang="en-US" sz="4800" b="1" smtClean="0"/>
              <a:t>British Parliament passes nonbinding motion recognizing Palestine</a:t>
            </a:r>
          </a:p>
        </p:txBody>
      </p:sp>
      <p:sp>
        <p:nvSpPr>
          <p:cNvPr id="372739" name="Content Placeholder 2"/>
          <p:cNvSpPr>
            <a:spLocks noGrp="1"/>
          </p:cNvSpPr>
          <p:nvPr>
            <p:ph idx="1"/>
          </p:nvPr>
        </p:nvSpPr>
        <p:spPr>
          <a:xfrm>
            <a:off x="0" y="2743200"/>
            <a:ext cx="9144000" cy="4114800"/>
          </a:xfrm>
        </p:spPr>
        <p:txBody>
          <a:bodyPr/>
          <a:lstStyle/>
          <a:p>
            <a:pPr marL="0" indent="0">
              <a:buFontTx/>
              <a:buNone/>
            </a:pPr>
            <a:r>
              <a:rPr lang="en-US" altLang="en-US" sz="1600" dirty="0" smtClean="0"/>
              <a:t>(JTA) — The British Parliament overwhelmingly voted for a nonbinding motion to recognize the state of Palestine. The measure passed by a vote of 274-12 following a six-hour debate Monday, </a:t>
            </a:r>
            <a:r>
              <a:rPr lang="en-US" altLang="en-US" sz="1600" dirty="0" err="1" smtClean="0"/>
              <a:t>Haaretz</a:t>
            </a:r>
            <a:r>
              <a:rPr lang="en-US" altLang="en-US" sz="1600" dirty="0" smtClean="0"/>
              <a:t> reported... Seven European Union members have recognized a Palestinian state. They are Bulgaria, Cyprus, the Czech Republic, Hungary, Malta, Poland and Romania. n 2012, the United Nations General Assembly accorded Palestine non-member observer state status, de facto recognizing it as a state. Some 138 countries voted in favor of the resolution. </a:t>
            </a:r>
            <a:r>
              <a:rPr lang="en-US" altLang="en-US" sz="1600" dirty="0" smtClean="0">
                <a:solidFill>
                  <a:schemeClr val="tx2"/>
                </a:solidFill>
              </a:rPr>
              <a:t>Jewish Telegraphic Agency, 10/13/2014, </a:t>
            </a:r>
            <a:r>
              <a:rPr lang="en-US" altLang="en-US" sz="1600" dirty="0" smtClean="0">
                <a:solidFill>
                  <a:schemeClr val="tx2"/>
                </a:solidFill>
                <a:hlinkClick r:id="rId2"/>
              </a:rPr>
              <a:t>http://www.jta.org/2014/10/13/news-opinion/israel-middle-east/british-parliament-passes-nonbinding-motion-recognizing-palestine</a:t>
            </a:r>
            <a:endParaRPr lang="en-US" altLang="en-US" sz="1000" dirty="0" smtClean="0">
              <a:solidFill>
                <a:schemeClr val="tx2"/>
              </a:solidFill>
            </a:endParaRPr>
          </a:p>
          <a:p>
            <a:pPr marL="0" indent="0">
              <a:buFontTx/>
              <a:buNone/>
            </a:pPr>
            <a:r>
              <a:rPr lang="en-US" altLang="en-US" sz="3000" b="1" dirty="0" smtClean="0">
                <a:solidFill>
                  <a:schemeClr val="tx2"/>
                </a:solidFill>
              </a:rPr>
              <a:t>Most Israeli Jews oppose Palestinian state on ’67 lines</a:t>
            </a:r>
          </a:p>
          <a:p>
            <a:pPr marL="0" indent="0">
              <a:buFontTx/>
              <a:buNone/>
            </a:pPr>
            <a:r>
              <a:rPr lang="en-US" altLang="en-US" sz="1600" dirty="0" smtClean="0"/>
              <a:t>JERUSALEM (JTA) — Three-quarters of Israeli Jews oppose the establishment of a Palestinian state along the 1967 borders, a new poll found.</a:t>
            </a:r>
          </a:p>
          <a:p>
            <a:pPr marL="0" indent="0">
              <a:buFontTx/>
              <a:buNone/>
            </a:pPr>
            <a:r>
              <a:rPr lang="en-US" altLang="en-US" sz="1600" dirty="0" smtClean="0"/>
              <a:t>Some 75 percent also are against ceding control of the Jordan Valley and 76 percent oppose the division of Jerusalem, according to a survey conducted last week for the Jerusalem Center for Public Affairs, a research institute and public policy think tank.  </a:t>
            </a:r>
            <a:r>
              <a:rPr lang="en-US" altLang="en-US" sz="1600" dirty="0" smtClean="0">
                <a:hlinkClick r:id="rId3"/>
              </a:rPr>
              <a:t>http://www.jta.org/2014/10/20/news-opinion/israel-middle-east/most-israeli-jews-oppose-palestinian-state-on-67-lines</a:t>
            </a:r>
            <a:r>
              <a:rPr lang="en-US" altLang="en-US" sz="1600" dirty="0" smtClean="0"/>
              <a:t> </a:t>
            </a:r>
          </a:p>
        </p:txBody>
      </p:sp>
      <p:pic>
        <p:nvPicPr>
          <p:cNvPr id="372740" name="Picture 2" descr="MPs vote on Palestine statehood mo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4938" y="0"/>
            <a:ext cx="3929062"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214938" y="2209800"/>
            <a:ext cx="3929062" cy="254000"/>
          </a:xfrm>
          <a:prstGeom prst="rect">
            <a:avLst/>
          </a:prstGeom>
        </p:spPr>
        <p:txBody>
          <a:bodyPr>
            <a:spAutoFit/>
          </a:bodyPr>
          <a:lstStyle/>
          <a:p>
            <a:pPr>
              <a:defRPr/>
            </a:pPr>
            <a:r>
              <a:rPr lang="en-US" sz="1050" dirty="0">
                <a:solidFill>
                  <a:schemeClr val="tx2"/>
                </a:solidFill>
                <a:cs typeface="Arial" pitchFamily="34" charset="0"/>
              </a:rPr>
              <a:t>BBC, 10/13/2014, </a:t>
            </a:r>
            <a:r>
              <a:rPr lang="en-US" sz="1050" dirty="0">
                <a:solidFill>
                  <a:schemeClr val="tx2"/>
                </a:solidFill>
                <a:cs typeface="Arial" pitchFamily="34" charset="0"/>
                <a:hlinkClick r:id="rId5"/>
              </a:rPr>
              <a:t>http://www.bbc.com/news/uk-politics-29596822</a:t>
            </a:r>
            <a:r>
              <a:rPr lang="en-US" sz="1050" dirty="0">
                <a:solidFill>
                  <a:schemeClr val="tx2"/>
                </a:solidFill>
                <a:cs typeface="Arial" pitchFamily="34" charset="0"/>
              </a:rPr>
              <a:t> </a:t>
            </a:r>
          </a:p>
        </p:txBody>
      </p:sp>
      <p:cxnSp>
        <p:nvCxnSpPr>
          <p:cNvPr id="372742" name="Straight Connector 2"/>
          <p:cNvCxnSpPr>
            <a:cxnSpLocks noChangeShapeType="1"/>
          </p:cNvCxnSpPr>
          <p:nvPr/>
        </p:nvCxnSpPr>
        <p:spPr bwMode="auto">
          <a:xfrm>
            <a:off x="0" y="4572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Title 1"/>
          <p:cNvSpPr>
            <a:spLocks noGrp="1"/>
          </p:cNvSpPr>
          <p:nvPr>
            <p:ph type="title"/>
          </p:nvPr>
        </p:nvSpPr>
        <p:spPr>
          <a:xfrm>
            <a:off x="0" y="0"/>
            <a:ext cx="6400800" cy="1981200"/>
          </a:xfrm>
        </p:spPr>
        <p:txBody>
          <a:bodyPr/>
          <a:lstStyle/>
          <a:p>
            <a:r>
              <a:rPr lang="en-US" altLang="en-US" b="1" smtClean="0"/>
              <a:t>French lawmakers call on government to recognize Palestinian state</a:t>
            </a:r>
            <a:endParaRPr lang="en-US" altLang="en-US" smtClean="0"/>
          </a:p>
        </p:txBody>
      </p:sp>
      <p:sp>
        <p:nvSpPr>
          <p:cNvPr id="3" name="Content Placeholder 2"/>
          <p:cNvSpPr>
            <a:spLocks noGrp="1"/>
          </p:cNvSpPr>
          <p:nvPr>
            <p:ph idx="1"/>
          </p:nvPr>
        </p:nvSpPr>
        <p:spPr>
          <a:xfrm>
            <a:off x="0" y="2335213"/>
            <a:ext cx="9144000" cy="4495800"/>
          </a:xfrm>
        </p:spPr>
        <p:txBody>
          <a:bodyPr/>
          <a:lstStyle/>
          <a:p>
            <a:pPr marL="0" indent="0">
              <a:buFontTx/>
              <a:buNone/>
              <a:defRPr/>
            </a:pPr>
            <a:r>
              <a:rPr lang="en-US" sz="2600" dirty="0" smtClean="0"/>
              <a:t>French lawmakers voted in </a:t>
            </a:r>
            <a:r>
              <a:rPr lang="en-US" sz="2600" dirty="0" err="1" smtClean="0"/>
              <a:t>favour</a:t>
            </a:r>
            <a:r>
              <a:rPr lang="en-US" sz="2600" dirty="0" smtClean="0"/>
              <a:t> of recognizing Palestine as a state on Tuesday, a symbolic move that will not immediately affect France's diplomatic stance but demonstrates growing European impatience with a stalled peace process. </a:t>
            </a:r>
            <a:br>
              <a:rPr lang="en-US" sz="2600" dirty="0" smtClean="0"/>
            </a:br>
            <a:r>
              <a:rPr lang="en-US" sz="2600" dirty="0" smtClean="0"/>
              <a:t>The motion, which echoes similar votes in Britain, Spain and Ireland, received the backing of 339 lawmakers with 151 voting against...</a:t>
            </a:r>
            <a:br>
              <a:rPr lang="en-US" sz="2600" dirty="0" smtClean="0"/>
            </a:br>
            <a:r>
              <a:rPr lang="en-US" sz="2600" dirty="0" smtClean="0"/>
              <a:t>Israel has strongly opposed all such moves. Israeli Prime Minister Benjamin Netanyahu called Tuesday's proposed French vote a "grave mistake".  </a:t>
            </a:r>
            <a:r>
              <a:rPr lang="en-US" sz="2600" dirty="0" err="1" smtClean="0">
                <a:solidFill>
                  <a:schemeClr val="tx2"/>
                </a:solidFill>
              </a:rPr>
              <a:t>Haaretz</a:t>
            </a:r>
            <a:r>
              <a:rPr lang="en-US" sz="2600" dirty="0" smtClean="0">
                <a:solidFill>
                  <a:schemeClr val="tx2"/>
                </a:solidFill>
              </a:rPr>
              <a:t>, 12/2/2014, </a:t>
            </a:r>
            <a:r>
              <a:rPr lang="en-US" sz="2600" dirty="0" smtClean="0">
                <a:solidFill>
                  <a:schemeClr val="tx2"/>
                </a:solidFill>
                <a:hlinkClick r:id="rId2"/>
              </a:rPr>
              <a:t>http://www.haaretz.com/news/diplomacy-defense/1.629632</a:t>
            </a:r>
            <a:endParaRPr lang="en-US" sz="2600" dirty="0" smtClean="0">
              <a:solidFill>
                <a:schemeClr val="tx2"/>
              </a:solidFill>
            </a:endParaRPr>
          </a:p>
          <a:p>
            <a:pPr>
              <a:defRPr/>
            </a:pPr>
            <a:endParaRPr lang="en-US" dirty="0">
              <a:solidFill>
                <a:schemeClr val="tx2"/>
              </a:solidFill>
            </a:endParaRPr>
          </a:p>
        </p:txBody>
      </p:sp>
      <p:pic>
        <p:nvPicPr>
          <p:cNvPr id="373764" name="Picture 2" descr="Man with Palestinian flag placard, as protesters gather in Paris, France, July 19, 20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5400" y="0"/>
            <a:ext cx="27686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65" name="Rectangle 3"/>
          <p:cNvSpPr>
            <a:spLocks noChangeArrowheads="1"/>
          </p:cNvSpPr>
          <p:nvPr/>
        </p:nvSpPr>
        <p:spPr bwMode="auto">
          <a:xfrm>
            <a:off x="6351588" y="1597025"/>
            <a:ext cx="27924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400">
                <a:solidFill>
                  <a:schemeClr val="tx2"/>
                </a:solidFill>
              </a:rPr>
              <a:t>Man with Palestinian flag placard, as protesters gather in Paris, France, July 19, 2014. Photo by AFP </a:t>
            </a:r>
          </a:p>
        </p:txBody>
      </p:sp>
    </p:spTree>
  </p:cSld>
  <p:clrMapOvr>
    <a:masterClrMapping/>
  </p:clrMapOvr>
  <p:timing>
    <p:tnLst>
      <p:par>
        <p:cTn id="1" dur="indefinite" restart="never" nodeType="tmRoot"/>
      </p:par>
    </p:tnLst>
  </p:timing>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Title 1"/>
          <p:cNvSpPr>
            <a:spLocks noGrp="1"/>
          </p:cNvSpPr>
          <p:nvPr>
            <p:ph type="title"/>
          </p:nvPr>
        </p:nvSpPr>
        <p:spPr>
          <a:xfrm>
            <a:off x="0" y="0"/>
            <a:ext cx="9144000" cy="1371600"/>
          </a:xfrm>
        </p:spPr>
        <p:txBody>
          <a:bodyPr/>
          <a:lstStyle/>
          <a:p>
            <a:r>
              <a:rPr lang="en-US" altLang="en-US" b="1" smtClean="0"/>
              <a:t>Ireland's lower house calls on government to recognize Palestine</a:t>
            </a:r>
          </a:p>
        </p:txBody>
      </p:sp>
      <p:sp>
        <p:nvSpPr>
          <p:cNvPr id="374787" name="Content Placeholder 2"/>
          <p:cNvSpPr>
            <a:spLocks noGrp="1"/>
          </p:cNvSpPr>
          <p:nvPr>
            <p:ph idx="1"/>
          </p:nvPr>
        </p:nvSpPr>
        <p:spPr>
          <a:xfrm>
            <a:off x="0" y="1524000"/>
            <a:ext cx="5486400" cy="5334000"/>
          </a:xfrm>
        </p:spPr>
        <p:txBody>
          <a:bodyPr/>
          <a:lstStyle/>
          <a:p>
            <a:pPr marL="0" indent="0">
              <a:buFontTx/>
              <a:buNone/>
            </a:pPr>
            <a:r>
              <a:rPr lang="en-US" altLang="en-US" sz="1600" dirty="0" smtClean="0"/>
              <a:t>Ireland’s lower house of parliament approved a nonbinding resolution calling on the government to formally recognize the state of Palestine. </a:t>
            </a:r>
          </a:p>
          <a:p>
            <a:pPr marL="0" indent="0">
              <a:buFontTx/>
              <a:buNone/>
            </a:pPr>
            <a:r>
              <a:rPr lang="en-US" altLang="en-US" sz="1600" dirty="0" smtClean="0"/>
              <a:t>The measure that passed unanimously late Tuesday night in the </a:t>
            </a:r>
            <a:r>
              <a:rPr lang="en-US" altLang="en-US" sz="1600" dirty="0" err="1" smtClean="0"/>
              <a:t>Dail</a:t>
            </a:r>
            <a:r>
              <a:rPr lang="en-US" altLang="en-US" sz="1600" dirty="0" smtClean="0"/>
              <a:t> was sponsored by the left-wing Sinn Fein party. It calls for a State of Palestine on the basis of the 1967 borders with East Jerusalem as its capital. </a:t>
            </a:r>
          </a:p>
          <a:p>
            <a:pPr marL="0" indent="0">
              <a:buFontTx/>
              <a:buNone/>
            </a:pPr>
            <a:r>
              <a:rPr lang="en-US" altLang="en-US" sz="1600" dirty="0" smtClean="0"/>
              <a:t>The motion is similar to one passed in October by the upper house of Parliament, the Seanad…</a:t>
            </a:r>
          </a:p>
          <a:p>
            <a:pPr marL="0" indent="0">
              <a:buFontTx/>
              <a:buNone/>
            </a:pPr>
            <a:r>
              <a:rPr lang="en-US" altLang="en-US" sz="1600" dirty="0" smtClean="0"/>
              <a:t>"Long live Palestine!" tweeted Sinn Fein leader Gerry Adams, who visited the region last week and was stopped by Israel from entering the Hamas-controlled Gaza Strip. Adams is a reputed former commander of the outlawed Irish Republican Army, which had close ties to the Palestine Liberation Organization. </a:t>
            </a:r>
          </a:p>
          <a:p>
            <a:pPr marL="0" indent="0">
              <a:buFontTx/>
              <a:buNone/>
            </a:pPr>
            <a:r>
              <a:rPr lang="en-US" altLang="en-US" sz="1600" dirty="0" smtClean="0"/>
              <a:t>Israel argues that nations which confer full diplomatic legitimacy on the Palestinian Authority discourage their enemies from engaging in direct talks. Sweden became the 135th of the world's 193 nations to recognize Palestine, but most of the West does not. </a:t>
            </a:r>
            <a:r>
              <a:rPr lang="en-US" altLang="en-US" sz="1600" dirty="0" err="1" smtClean="0">
                <a:solidFill>
                  <a:schemeClr val="tx2"/>
                </a:solidFill>
              </a:rPr>
              <a:t>Haaretz</a:t>
            </a:r>
            <a:r>
              <a:rPr lang="en-US" altLang="en-US" sz="1600" dirty="0" smtClean="0">
                <a:solidFill>
                  <a:schemeClr val="tx2"/>
                </a:solidFill>
              </a:rPr>
              <a:t>, 12/11/2014, </a:t>
            </a:r>
            <a:r>
              <a:rPr lang="en-US" altLang="en-US" sz="1600" dirty="0" smtClean="0">
                <a:solidFill>
                  <a:schemeClr val="tx2"/>
                </a:solidFill>
                <a:hlinkClick r:id="rId2"/>
              </a:rPr>
              <a:t>http://www.haaretz.com/news/diplomacy-defense/1.631085</a:t>
            </a:r>
            <a:r>
              <a:rPr lang="en-US" altLang="en-US" sz="1600" dirty="0" smtClean="0">
                <a:solidFill>
                  <a:schemeClr val="tx2"/>
                </a:solidFill>
              </a:rPr>
              <a:t> </a:t>
            </a:r>
          </a:p>
        </p:txBody>
      </p:sp>
      <p:pic>
        <p:nvPicPr>
          <p:cNvPr id="374788" name="Picture 2" descr="Gerry Ada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1600200"/>
            <a:ext cx="3638550"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4789" name="Rectangle 3"/>
          <p:cNvSpPr>
            <a:spLocks noChangeArrowheads="1"/>
          </p:cNvSpPr>
          <p:nvPr/>
        </p:nvSpPr>
        <p:spPr bwMode="auto">
          <a:xfrm>
            <a:off x="5486400" y="3703638"/>
            <a:ext cx="36385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a:solidFill>
                  <a:schemeClr val="tx2"/>
                </a:solidFill>
              </a:rPr>
              <a:t>Gerry Adams, left with Mahmoud Abbas in Ramallah on Thursday. Photo by AFP </a:t>
            </a:r>
          </a:p>
        </p:txBody>
      </p:sp>
    </p:spTree>
  </p:cSld>
  <p:clrMapOvr>
    <a:masterClrMapping/>
  </p:clrMapOvr>
  <p:timing>
    <p:tnLst>
      <p:par>
        <p:cTn id="1" dur="indefinite" restart="never" nodeType="tmRoot"/>
      </p:par>
    </p:tnLst>
  </p:timing>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3"/>
          <p:cNvSpPr>
            <a:spLocks noChangeArrowheads="1"/>
          </p:cNvSpPr>
          <p:nvPr/>
        </p:nvSpPr>
        <p:spPr bwMode="auto">
          <a:xfrm>
            <a:off x="0" y="3175"/>
            <a:ext cx="9144000" cy="692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800" b="1" dirty="0">
                <a:solidFill>
                  <a:schemeClr val="tx2"/>
                </a:solidFill>
              </a:rPr>
              <a:t>University of California workers' union approves BDS measure </a:t>
            </a:r>
          </a:p>
          <a:p>
            <a:pPr eaLnBrk="1" hangingPunct="1">
              <a:spcBef>
                <a:spcPct val="0"/>
              </a:spcBef>
              <a:buFontTx/>
              <a:buNone/>
            </a:pPr>
            <a:r>
              <a:rPr lang="en-US" altLang="en-US" sz="2900" dirty="0">
                <a:solidFill>
                  <a:schemeClr val="tx2"/>
                </a:solidFill>
              </a:rPr>
              <a:t>United Auto Workers Local 2865 represents more than 13,000 teaching assistants, tutors and other student-workers</a:t>
            </a:r>
          </a:p>
          <a:p>
            <a:pPr eaLnBrk="1" hangingPunct="1">
              <a:spcBef>
                <a:spcPct val="0"/>
              </a:spcBef>
              <a:buFontTx/>
              <a:buNone/>
            </a:pPr>
            <a:r>
              <a:rPr lang="en-US" altLang="en-US" sz="1800" dirty="0"/>
              <a:t>A union which represents University of California student-workers and academic employees voted to approve a resolution to join the Boycott, Divestment and Sanctions movement against Israel</a:t>
            </a:r>
            <a:r>
              <a:rPr lang="en-US" altLang="en-US" sz="2400" dirty="0">
                <a:solidFill>
                  <a:schemeClr val="tx2"/>
                </a:solidFill>
              </a:rPr>
              <a:t>. </a:t>
            </a:r>
            <a:r>
              <a:rPr lang="en-US" altLang="en-US" sz="2400" dirty="0" err="1">
                <a:solidFill>
                  <a:schemeClr val="tx2"/>
                </a:solidFill>
              </a:rPr>
              <a:t>Haaretz</a:t>
            </a:r>
            <a:r>
              <a:rPr lang="en-US" altLang="en-US" sz="2400" dirty="0">
                <a:solidFill>
                  <a:schemeClr val="tx2"/>
                </a:solidFill>
              </a:rPr>
              <a:t>, 12/14/2014, </a:t>
            </a:r>
            <a:r>
              <a:rPr lang="en-US" altLang="en-US" sz="1400" dirty="0">
                <a:solidFill>
                  <a:schemeClr val="tx2"/>
                </a:solidFill>
                <a:hlinkClick r:id="rId2"/>
              </a:rPr>
              <a:t>http://www.haaretz.com/news/diplomacy-defense/.premium-1.631709</a:t>
            </a:r>
            <a:r>
              <a:rPr lang="en-US" altLang="en-US" sz="1400" dirty="0">
                <a:solidFill>
                  <a:schemeClr val="tx2"/>
                </a:solidFill>
              </a:rPr>
              <a:t> </a:t>
            </a:r>
            <a:endParaRPr lang="en-US" altLang="en-US" sz="1400" dirty="0" smtClean="0">
              <a:solidFill>
                <a:schemeClr val="tx2"/>
              </a:solidFill>
            </a:endParaRPr>
          </a:p>
          <a:p>
            <a:pPr eaLnBrk="1" hangingPunct="1">
              <a:spcBef>
                <a:spcPct val="0"/>
              </a:spcBef>
              <a:buFontTx/>
              <a:buNone/>
            </a:pPr>
            <a:endParaRPr lang="en-US" altLang="en-US" sz="400" dirty="0">
              <a:solidFill>
                <a:schemeClr val="tx2"/>
              </a:solidFill>
            </a:endParaRPr>
          </a:p>
          <a:p>
            <a:pPr eaLnBrk="1" hangingPunct="1">
              <a:spcBef>
                <a:spcPct val="0"/>
              </a:spcBef>
              <a:buFontTx/>
              <a:buNone/>
            </a:pPr>
            <a:endParaRPr lang="en-US" altLang="en-US" sz="400" dirty="0" smtClean="0">
              <a:solidFill>
                <a:schemeClr val="tx2"/>
              </a:solidFill>
            </a:endParaRPr>
          </a:p>
          <a:p>
            <a:pPr eaLnBrk="1" hangingPunct="1">
              <a:spcBef>
                <a:spcPct val="0"/>
              </a:spcBef>
              <a:buFontTx/>
              <a:buNone/>
            </a:pPr>
            <a:endParaRPr lang="en-US" altLang="en-US" sz="400" dirty="0">
              <a:solidFill>
                <a:schemeClr val="tx2"/>
              </a:solidFill>
            </a:endParaRPr>
          </a:p>
          <a:p>
            <a:pPr eaLnBrk="1" hangingPunct="1">
              <a:spcBef>
                <a:spcPct val="0"/>
              </a:spcBef>
              <a:buFontTx/>
              <a:buNone/>
            </a:pPr>
            <a:endParaRPr lang="en-US" altLang="en-US" sz="400" dirty="0" smtClean="0">
              <a:solidFill>
                <a:schemeClr val="tx2"/>
              </a:solidFill>
            </a:endParaRPr>
          </a:p>
          <a:p>
            <a:pPr eaLnBrk="1" hangingPunct="1">
              <a:spcBef>
                <a:spcPct val="0"/>
              </a:spcBef>
              <a:buFontTx/>
              <a:buNone/>
            </a:pPr>
            <a:r>
              <a:rPr lang="en-US" altLang="en-US" sz="2800" b="1" dirty="0" smtClean="0">
                <a:solidFill>
                  <a:schemeClr val="tx2"/>
                </a:solidFill>
              </a:rPr>
              <a:t>Anthropologists </a:t>
            </a:r>
            <a:r>
              <a:rPr lang="en-US" altLang="en-US" sz="2800" b="1" dirty="0">
                <a:solidFill>
                  <a:schemeClr val="tx2"/>
                </a:solidFill>
              </a:rPr>
              <a:t>Vote Overwhelmingly in Favor of BDS </a:t>
            </a:r>
          </a:p>
          <a:p>
            <a:pPr eaLnBrk="1" hangingPunct="1">
              <a:spcBef>
                <a:spcPct val="0"/>
              </a:spcBef>
              <a:buFontTx/>
              <a:buNone/>
            </a:pPr>
            <a:r>
              <a:rPr lang="en-US" altLang="en-US" sz="1800" dirty="0" smtClean="0"/>
              <a:t>The </a:t>
            </a:r>
            <a:r>
              <a:rPr lang="en-US" altLang="en-US" sz="1800" dirty="0"/>
              <a:t>academic group representing American anthropologists voted by an overwhelming 1,040-to-138 margin on Friday night to approve a proposed boycott of Israeli academic institutions.</a:t>
            </a:r>
          </a:p>
          <a:p>
            <a:pPr eaLnBrk="1" hangingPunct="1">
              <a:spcBef>
                <a:spcPct val="0"/>
              </a:spcBef>
              <a:buFontTx/>
              <a:buNone/>
            </a:pPr>
            <a:r>
              <a:rPr lang="en-US" altLang="en-US" sz="1800" dirty="0"/>
              <a:t>The measure, which bans collaborations between the association and Israeli universities, will now go on to the group’s full 10,000-strong membership for an electronic vote in coming months.</a:t>
            </a:r>
          </a:p>
          <a:p>
            <a:pPr eaLnBrk="1" hangingPunct="1">
              <a:spcBef>
                <a:spcPct val="0"/>
              </a:spcBef>
              <a:buFontTx/>
              <a:buNone/>
            </a:pPr>
            <a:r>
              <a:rPr lang="en-US" altLang="en-US" sz="1800" dirty="0"/>
              <a:t>“By supporting the boycott, anthropologists are taking a stand for justice through action in solidarity with Palestinians,” the pro=BDS group Anthropologists for the Boycott of Israeli Academic Institutions said in a statement after the vote.</a:t>
            </a:r>
          </a:p>
          <a:p>
            <a:pPr eaLnBrk="1" hangingPunct="1">
              <a:spcBef>
                <a:spcPct val="0"/>
              </a:spcBef>
              <a:buFontTx/>
              <a:buNone/>
            </a:pPr>
            <a:r>
              <a:rPr lang="en-US" altLang="en-US" sz="1800" dirty="0"/>
              <a:t>A related measure to block the boycott vote was defeated by a similarly wide margin, with 1,173 voting against and 196 in favor.</a:t>
            </a:r>
          </a:p>
          <a:p>
            <a:pPr eaLnBrk="1" hangingPunct="1">
              <a:spcBef>
                <a:spcPct val="0"/>
              </a:spcBef>
              <a:buFontTx/>
              <a:buNone/>
            </a:pPr>
            <a:r>
              <a:rPr lang="en-US" altLang="en-US" sz="1800" dirty="0">
                <a:solidFill>
                  <a:schemeClr val="tx2"/>
                </a:solidFill>
              </a:rPr>
              <a:t>Forward, 11/21/2015, </a:t>
            </a:r>
            <a:r>
              <a:rPr lang="en-US" altLang="en-US" sz="1200" dirty="0">
                <a:solidFill>
                  <a:schemeClr val="tx2"/>
                </a:solidFill>
                <a:hlinkClick r:id="rId3"/>
              </a:rPr>
              <a:t>http://forward.com/news/breaking-news/325193/anthropologists-set-to-vote-on-bds-measure-at-convention</a:t>
            </a:r>
            <a:r>
              <a:rPr lang="en-US" altLang="en-US" sz="1200" dirty="0" smtClean="0">
                <a:solidFill>
                  <a:schemeClr val="tx2"/>
                </a:solidFill>
                <a:hlinkClick r:id="rId3"/>
              </a:rPr>
              <a:t>/</a:t>
            </a:r>
            <a:r>
              <a:rPr lang="en-US" altLang="en-US" sz="1200" dirty="0" smtClean="0">
                <a:solidFill>
                  <a:schemeClr val="tx2"/>
                </a:solidFill>
              </a:rPr>
              <a:t> </a:t>
            </a:r>
            <a:endParaRPr lang="en-US" altLang="en-US" sz="1200" dirty="0">
              <a:solidFill>
                <a:schemeClr val="tx2"/>
              </a:solidFill>
            </a:endParaRPr>
          </a:p>
        </p:txBody>
      </p:sp>
      <p:cxnSp>
        <p:nvCxnSpPr>
          <p:cNvPr id="3" name="Straight Connector 2"/>
          <p:cNvCxnSpPr>
            <a:stCxn id="375810" idx="1"/>
            <a:endCxn id="375810" idx="3"/>
          </p:cNvCxnSpPr>
          <p:nvPr/>
        </p:nvCxnSpPr>
        <p:spPr bwMode="auto">
          <a:xfrm>
            <a:off x="0" y="3465662"/>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Title 1"/>
          <p:cNvSpPr>
            <a:spLocks noGrp="1"/>
          </p:cNvSpPr>
          <p:nvPr>
            <p:ph type="title"/>
          </p:nvPr>
        </p:nvSpPr>
        <p:spPr>
          <a:xfrm>
            <a:off x="0" y="1588"/>
            <a:ext cx="5005388" cy="2665412"/>
          </a:xfrm>
        </p:spPr>
        <p:txBody>
          <a:bodyPr/>
          <a:lstStyle/>
          <a:p>
            <a:r>
              <a:rPr lang="en-US" altLang="en-US" sz="4000" b="1" smtClean="0"/>
              <a:t>Palestinian minister dies after altercation with Israeli forces in West Bank</a:t>
            </a:r>
          </a:p>
        </p:txBody>
      </p:sp>
      <p:sp>
        <p:nvSpPr>
          <p:cNvPr id="376835" name="Content Placeholder 2"/>
          <p:cNvSpPr>
            <a:spLocks noGrp="1"/>
          </p:cNvSpPr>
          <p:nvPr>
            <p:ph idx="1"/>
          </p:nvPr>
        </p:nvSpPr>
        <p:spPr>
          <a:xfrm>
            <a:off x="0" y="2514600"/>
            <a:ext cx="4986338" cy="4343400"/>
          </a:xfrm>
        </p:spPr>
        <p:txBody>
          <a:bodyPr/>
          <a:lstStyle/>
          <a:p>
            <a:pPr marL="0" indent="0">
              <a:buFontTx/>
              <a:buNone/>
            </a:pPr>
            <a:r>
              <a:rPr lang="en-US" altLang="en-US" sz="1800" smtClean="0"/>
              <a:t>Ziad Abu Ein, 55, a minister without portfolio, was taking part in a protest against Israeli settlements when he was involved in clashes with around 30 Israeli troops and border police, a Reuters witness said.</a:t>
            </a:r>
          </a:p>
          <a:p>
            <a:pPr marL="0" indent="0">
              <a:buFontTx/>
              <a:buNone/>
            </a:pPr>
            <a:r>
              <a:rPr lang="en-US" altLang="en-US" sz="1800" smtClean="0"/>
              <a:t>Abu Ein was confronted by a border policemen who grasped him by the neck and briefly held him with one hand. Minutes later the minister began to look faint and fell to the ground clasping his chest. He died on his way to hospital. </a:t>
            </a:r>
            <a:r>
              <a:rPr lang="en-US" altLang="en-US" sz="1800" smtClean="0">
                <a:solidFill>
                  <a:schemeClr val="tx2"/>
                </a:solidFill>
              </a:rPr>
              <a:t>Reuter, 12/10/2014, </a:t>
            </a:r>
            <a:r>
              <a:rPr lang="en-US" altLang="en-US" sz="1200" smtClean="0">
                <a:solidFill>
                  <a:schemeClr val="tx2"/>
                </a:solidFill>
                <a:hlinkClick r:id="rId2"/>
              </a:rPr>
              <a:t>http://www.reuters.com/article/2014/12/10/us-mideast-israel-palestinians-idUSKBN0JO10720141210</a:t>
            </a:r>
            <a:endParaRPr lang="en-US" altLang="en-US" sz="1200" smtClean="0">
              <a:solidFill>
                <a:schemeClr val="tx2"/>
              </a:solidFill>
            </a:endParaRPr>
          </a:p>
          <a:p>
            <a:pPr marL="0" indent="0">
              <a:buFontTx/>
              <a:buNone/>
            </a:pPr>
            <a:endParaRPr lang="en-US" altLang="en-US" sz="1200" smtClean="0">
              <a:solidFill>
                <a:schemeClr val="tx2"/>
              </a:solidFill>
            </a:endParaRPr>
          </a:p>
          <a:p>
            <a:pPr marL="0" indent="0">
              <a:buFontTx/>
              <a:buNone/>
            </a:pPr>
            <a:r>
              <a:rPr lang="en-US" altLang="en-US" sz="1800" smtClean="0">
                <a:solidFill>
                  <a:schemeClr val="tx2"/>
                </a:solidFill>
              </a:rPr>
              <a:t>Ziad Abu Ein joined more that 2,192 mostly civilian Palestinians killed by Israel in 2014 alone </a:t>
            </a:r>
            <a:r>
              <a:rPr lang="en-US" altLang="en-US" sz="1400" smtClean="0"/>
              <a:t>(see Amnesty International Report, November 2014, next slide)</a:t>
            </a:r>
          </a:p>
        </p:txBody>
      </p:sp>
      <p:pic>
        <p:nvPicPr>
          <p:cNvPr id="376836" name="Picture 2" descr="Palestinian Ziad Abu Ein (C), Head of the Anti-wall and Settlement Commission, argues with Israeli soldiers as they prevent him from crossing to Al-Shuhada Street in the West Bank city of Hebron November 29, 2014. REUTERS- Mussa Qawasm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1263" y="1588"/>
            <a:ext cx="4111625" cy="274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6837" name="Picture 4" descr="Palestinian minister Ziad Abu Ein (L) scuffles with an Israeli border policeman near the West Bank city of Ramallah December 10, 2014. REUTERS-Mohamad Torokman">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5388" y="4094163"/>
            <a:ext cx="4146550"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6838" name="TextBox 3"/>
          <p:cNvSpPr txBox="1">
            <a:spLocks noChangeArrowheads="1"/>
          </p:cNvSpPr>
          <p:nvPr/>
        </p:nvSpPr>
        <p:spPr bwMode="auto">
          <a:xfrm>
            <a:off x="5021263" y="2743200"/>
            <a:ext cx="41306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a:solidFill>
                  <a:schemeClr val="tx2"/>
                </a:solidFill>
              </a:rPr>
              <a:t>Reuters - A Palestinian minister died on Wednesday shortly after an altercation with Israeli border police in the West Bank during which one of the policeman grabbed him by the neck.</a:t>
            </a:r>
          </a:p>
        </p:txBody>
      </p:sp>
      <p:cxnSp>
        <p:nvCxnSpPr>
          <p:cNvPr id="376839" name="Straight Connector 5"/>
          <p:cNvCxnSpPr>
            <a:cxnSpLocks noChangeShapeType="1"/>
          </p:cNvCxnSpPr>
          <p:nvPr/>
        </p:nvCxnSpPr>
        <p:spPr bwMode="auto">
          <a:xfrm>
            <a:off x="0" y="5867400"/>
            <a:ext cx="4953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76840" name="Straight Connector 7"/>
          <p:cNvCxnSpPr>
            <a:cxnSpLocks noChangeShapeType="1"/>
          </p:cNvCxnSpPr>
          <p:nvPr/>
        </p:nvCxnSpPr>
        <p:spPr bwMode="auto">
          <a:xfrm>
            <a:off x="4953000" y="5867400"/>
            <a:ext cx="0" cy="9906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Title 1"/>
          <p:cNvSpPr>
            <a:spLocks noGrp="1"/>
          </p:cNvSpPr>
          <p:nvPr>
            <p:ph type="title"/>
          </p:nvPr>
        </p:nvSpPr>
        <p:spPr>
          <a:xfrm>
            <a:off x="0" y="0"/>
            <a:ext cx="5562600" cy="2362200"/>
          </a:xfrm>
        </p:spPr>
        <p:txBody>
          <a:bodyPr/>
          <a:lstStyle/>
          <a:p>
            <a:r>
              <a:rPr lang="en-US" altLang="en-US" sz="5400" b="1" dirty="0" smtClean="0"/>
              <a:t>EU court removes Hamas from terror blacklist</a:t>
            </a:r>
          </a:p>
        </p:txBody>
      </p:sp>
      <p:sp>
        <p:nvSpPr>
          <p:cNvPr id="377859" name="Content Placeholder 2"/>
          <p:cNvSpPr>
            <a:spLocks noGrp="1"/>
          </p:cNvSpPr>
          <p:nvPr>
            <p:ph idx="1"/>
          </p:nvPr>
        </p:nvSpPr>
        <p:spPr>
          <a:xfrm>
            <a:off x="0" y="2819400"/>
            <a:ext cx="9144000" cy="4098925"/>
          </a:xfrm>
        </p:spPr>
        <p:txBody>
          <a:bodyPr/>
          <a:lstStyle/>
          <a:p>
            <a:pPr marL="0" indent="0">
              <a:buFontTx/>
              <a:buNone/>
            </a:pPr>
            <a:r>
              <a:rPr lang="en-US" altLang="en-US" sz="2400" dirty="0" smtClean="0"/>
              <a:t>The EU General Court has ordered that the Palestinian militant group Hamas be removed from the bloc’s terror blacklist. The move comes over four years after Hamas appealed its terror designation before the EU.</a:t>
            </a:r>
          </a:p>
          <a:p>
            <a:pPr marL="0" indent="0">
              <a:buFontTx/>
              <a:buNone/>
            </a:pPr>
            <a:r>
              <a:rPr lang="en-US" altLang="en-US" sz="2400" dirty="0" smtClean="0"/>
              <a:t>The European Union first banned Hamas’ military wing, the </a:t>
            </a:r>
            <a:r>
              <a:rPr lang="en-US" altLang="en-US" sz="2400" dirty="0" err="1" smtClean="0"/>
              <a:t>Izz</a:t>
            </a:r>
            <a:r>
              <a:rPr lang="en-US" altLang="en-US" sz="2400" dirty="0" smtClean="0"/>
              <a:t> a-Din al-</a:t>
            </a:r>
            <a:r>
              <a:rPr lang="en-US" altLang="en-US" sz="2400" dirty="0" err="1" smtClean="0"/>
              <a:t>Qassam</a:t>
            </a:r>
            <a:r>
              <a:rPr lang="en-US" altLang="en-US" sz="2400" dirty="0" smtClean="0"/>
              <a:t> Brigades, in 2002, though the organization’s social and political divisions were not put on the terror list. Following a series of Hamas suicide bombings during the second intifada or uprising in September 2003, the EU extended the ban to include the organization as a whole. </a:t>
            </a:r>
            <a:r>
              <a:rPr lang="en-US" altLang="en-US" sz="1800" dirty="0" smtClean="0">
                <a:solidFill>
                  <a:schemeClr val="tx2"/>
                </a:solidFill>
              </a:rPr>
              <a:t>RT, 12/17/2014,  </a:t>
            </a:r>
            <a:r>
              <a:rPr lang="en-US" altLang="en-US" sz="1800" dirty="0" smtClean="0">
                <a:solidFill>
                  <a:schemeClr val="tx2"/>
                </a:solidFill>
                <a:hlinkClick r:id="rId2"/>
              </a:rPr>
              <a:t>http://rt.com/news/215143-hamas-off-terror-list/</a:t>
            </a:r>
            <a:r>
              <a:rPr lang="en-US" altLang="en-US" sz="1800" dirty="0" smtClean="0">
                <a:solidFill>
                  <a:schemeClr val="tx2"/>
                </a:solidFill>
              </a:rPr>
              <a:t> </a:t>
            </a:r>
          </a:p>
        </p:txBody>
      </p:sp>
      <p:pic>
        <p:nvPicPr>
          <p:cNvPr id="377860" name="Picture 2" descr="Palestinian members of al-Qassam Brigades, the armed wing of the Hamas movement (Reuters / Suhaib Sal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1950" y="0"/>
            <a:ext cx="370205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7861" name="Rectangle 3"/>
          <p:cNvSpPr>
            <a:spLocks noChangeArrowheads="1"/>
          </p:cNvSpPr>
          <p:nvPr/>
        </p:nvSpPr>
        <p:spPr bwMode="auto">
          <a:xfrm>
            <a:off x="5470525" y="2265363"/>
            <a:ext cx="3673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solidFill>
                  <a:schemeClr val="tx2"/>
                </a:solidFill>
              </a:rPr>
              <a:t>Palestinian members of al-</a:t>
            </a:r>
            <a:r>
              <a:rPr lang="en-US" altLang="en-US" sz="1200" dirty="0" err="1">
                <a:solidFill>
                  <a:schemeClr val="tx2"/>
                </a:solidFill>
              </a:rPr>
              <a:t>Qassam</a:t>
            </a:r>
            <a:r>
              <a:rPr lang="en-US" altLang="en-US" sz="1200" dirty="0">
                <a:solidFill>
                  <a:schemeClr val="tx2"/>
                </a:solidFill>
              </a:rPr>
              <a:t> Brigades, the armed wing of the Hamas movement (Reuters / </a:t>
            </a:r>
            <a:r>
              <a:rPr lang="en-US" altLang="en-US" sz="1200" dirty="0" err="1">
                <a:solidFill>
                  <a:schemeClr val="tx2"/>
                </a:solidFill>
              </a:rPr>
              <a:t>Suhaib</a:t>
            </a:r>
            <a:r>
              <a:rPr lang="en-US" altLang="en-US" sz="1200" dirty="0">
                <a:solidFill>
                  <a:schemeClr val="tx2"/>
                </a:solidFill>
              </a:rPr>
              <a:t> Salem</a:t>
            </a:r>
          </a:p>
        </p:txBody>
      </p:sp>
    </p:spTree>
  </p:cSld>
  <p:clrMapOvr>
    <a:masterClrMapping/>
  </p:clrMapOvr>
  <p:timing>
    <p:tnLst>
      <p:par>
        <p:cTn id="1" dur="indefinite" restart="never" nodeType="tmRoot"/>
      </p:par>
    </p:tnLst>
  </p:timing>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Title 1"/>
          <p:cNvSpPr>
            <a:spLocks noGrp="1"/>
          </p:cNvSpPr>
          <p:nvPr>
            <p:ph type="title"/>
          </p:nvPr>
        </p:nvSpPr>
        <p:spPr>
          <a:xfrm>
            <a:off x="0" y="0"/>
            <a:ext cx="6400800" cy="1371600"/>
          </a:xfrm>
        </p:spPr>
        <p:txBody>
          <a:bodyPr/>
          <a:lstStyle/>
          <a:p>
            <a:r>
              <a:rPr lang="en-US" altLang="en-US" sz="3600" smtClean="0"/>
              <a:t>Amnesty International Report</a:t>
            </a:r>
            <a:r>
              <a:rPr lang="en-US" altLang="en-US" sz="3600" b="1" smtClean="0"/>
              <a:t/>
            </a:r>
            <a:br>
              <a:rPr lang="en-US" altLang="en-US" sz="3600" b="1" smtClean="0"/>
            </a:br>
            <a:r>
              <a:rPr lang="en-US" altLang="en-US" sz="3600" b="1" smtClean="0"/>
              <a:t>Families Under the Rubble: </a:t>
            </a:r>
            <a:r>
              <a:rPr lang="en-US" altLang="en-US" sz="3200" b="1" smtClean="0"/>
              <a:t>Israeli Attacks on Inhabited Homes</a:t>
            </a:r>
          </a:p>
        </p:txBody>
      </p:sp>
      <p:sp>
        <p:nvSpPr>
          <p:cNvPr id="378883" name="Content Placeholder 2"/>
          <p:cNvSpPr>
            <a:spLocks noGrp="1"/>
          </p:cNvSpPr>
          <p:nvPr>
            <p:ph idx="1"/>
          </p:nvPr>
        </p:nvSpPr>
        <p:spPr>
          <a:xfrm>
            <a:off x="19050" y="1409700"/>
            <a:ext cx="9144000" cy="5448300"/>
          </a:xfrm>
        </p:spPr>
        <p:txBody>
          <a:bodyPr/>
          <a:lstStyle/>
          <a:p>
            <a:pPr marL="0" indent="0">
              <a:buFontTx/>
              <a:buNone/>
            </a:pPr>
            <a:r>
              <a:rPr lang="en-US" altLang="en-US" sz="2000" dirty="0" smtClean="0"/>
              <a:t>Israeli air strikes during Israel’s recent military operation in the Gaza Strip, Operation Protective Edge, targeted inhabited </a:t>
            </a:r>
            <a:r>
              <a:rPr lang="en-US" altLang="en-US" sz="2000" dirty="0" err="1" smtClean="0"/>
              <a:t>multistorey</a:t>
            </a:r>
            <a:r>
              <a:rPr lang="en-US" altLang="en-US" sz="2000" dirty="0" smtClean="0"/>
              <a:t> family homes. Whole families, including many women and children, were killed or injured by these targeted strikes and, in addition, there was extensive destruction of civilian property. These attacks were carried out in the context of a 50-day conflict, from 8 July until 26 August, in which the scale of destruction, damage, death and injury to Palestinian civilians, homes and infrastructure was appalling. According to figures released by the United Nations, some 1,523 civilians, including 519 children, are among more than 2,192 Palestinians who died during the operation. By the time of the ceasefire on 26 August there were approximately 110,000 internally displaced persons living in emergency shelter and with host families. The UN estimated that about 18,000 housing units were destroyed or rendered uninhabitable, leaving approximately 108,000 people homeless. A further 37,650 housing units were damaged. At the same time, Hamas and other Palestinian armed groups fired thousands of  indiscriminate rockets and mortar rounds into civilian areas of Israel, killing six civilians, including one child. Dozens of other Israelis, including at least six children, were directly injured by rockets or shrapnel. A total of 66 soldiers were killed in the fighting. </a:t>
            </a:r>
            <a:r>
              <a:rPr lang="en-US" altLang="en-US" sz="2000" dirty="0" smtClean="0">
                <a:solidFill>
                  <a:schemeClr val="tx2"/>
                </a:solidFill>
              </a:rPr>
              <a:t>Amnesty International, November 2014, </a:t>
            </a:r>
            <a:r>
              <a:rPr lang="en-US" altLang="en-US" sz="1200" dirty="0" smtClean="0">
                <a:solidFill>
                  <a:schemeClr val="tx2"/>
                </a:solidFill>
                <a:hlinkClick r:id="rId2"/>
              </a:rPr>
              <a:t>http://www.amnesty.org/en/library/asset/MDE15/032/2014/en/613926df-68c4-47bb-b587-00975f014e4b/mde150322014en.pdf</a:t>
            </a:r>
            <a:r>
              <a:rPr lang="en-US" altLang="en-US" sz="1200" dirty="0" smtClean="0">
                <a:solidFill>
                  <a:schemeClr val="tx2"/>
                </a:solidFill>
              </a:rPr>
              <a:t> </a:t>
            </a:r>
          </a:p>
          <a:p>
            <a:pPr marL="0" indent="0">
              <a:buFontTx/>
              <a:buNone/>
            </a:pPr>
            <a:endParaRPr lang="en-US" altLang="en-US" dirty="0" smtClean="0">
              <a:solidFill>
                <a:schemeClr val="tx2"/>
              </a:solidFill>
            </a:endParaRPr>
          </a:p>
        </p:txBody>
      </p:sp>
      <p:pic>
        <p:nvPicPr>
          <p:cNvPr id="37888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9050"/>
            <a:ext cx="2705100" cy="1352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Title 1"/>
          <p:cNvSpPr>
            <a:spLocks noGrp="1"/>
          </p:cNvSpPr>
          <p:nvPr>
            <p:ph type="title"/>
          </p:nvPr>
        </p:nvSpPr>
        <p:spPr>
          <a:xfrm>
            <a:off x="0" y="0"/>
            <a:ext cx="9144000" cy="2438400"/>
          </a:xfrm>
        </p:spPr>
        <p:txBody>
          <a:bodyPr/>
          <a:lstStyle/>
          <a:p>
            <a:r>
              <a:rPr lang="en-US" altLang="en-US" sz="6600" b="1" dirty="0" smtClean="0"/>
              <a:t>The Israel Lobby</a:t>
            </a:r>
            <a:br>
              <a:rPr lang="en-US" altLang="en-US" sz="6600" b="1" dirty="0" smtClean="0"/>
            </a:br>
            <a:r>
              <a:rPr lang="en-US" altLang="en-US" sz="6600" b="1" dirty="0" smtClean="0"/>
              <a:t>Is It Good For The US?</a:t>
            </a:r>
            <a:br>
              <a:rPr lang="en-US" altLang="en-US" sz="6600" b="1" dirty="0" smtClean="0"/>
            </a:br>
            <a:r>
              <a:rPr lang="en-US" altLang="en-US" sz="1800" dirty="0" smtClean="0">
                <a:solidFill>
                  <a:schemeClr val="tx1"/>
                </a:solidFill>
              </a:rPr>
              <a:t>Washington, DC - April 10, 2015 at the National Press Club</a:t>
            </a:r>
            <a:br>
              <a:rPr lang="en-US" altLang="en-US" sz="1800" dirty="0" smtClean="0">
                <a:solidFill>
                  <a:schemeClr val="tx1"/>
                </a:solidFill>
              </a:rPr>
            </a:br>
            <a:r>
              <a:rPr lang="en-US" altLang="en-US" sz="1800" dirty="0" smtClean="0">
                <a:solidFill>
                  <a:schemeClr val="tx1"/>
                </a:solidFill>
                <a:hlinkClick r:id="rId2"/>
              </a:rPr>
              <a:t>http://israellobbyus.org/</a:t>
            </a:r>
            <a:r>
              <a:rPr lang="en-US" altLang="en-US" sz="1800" dirty="0" smtClean="0">
                <a:solidFill>
                  <a:schemeClr val="tx1"/>
                </a:solidFill>
              </a:rPr>
              <a:t> </a:t>
            </a:r>
          </a:p>
        </p:txBody>
      </p:sp>
      <p:sp>
        <p:nvSpPr>
          <p:cNvPr id="379907" name="Content Placeholder 2"/>
          <p:cNvSpPr>
            <a:spLocks noGrp="1"/>
          </p:cNvSpPr>
          <p:nvPr>
            <p:ph idx="1"/>
          </p:nvPr>
        </p:nvSpPr>
        <p:spPr>
          <a:xfrm>
            <a:off x="0" y="2514600"/>
            <a:ext cx="9144000" cy="4343400"/>
          </a:xfrm>
        </p:spPr>
        <p:txBody>
          <a:bodyPr/>
          <a:lstStyle/>
          <a:p>
            <a:pPr marL="0" indent="0">
              <a:buFontTx/>
              <a:buNone/>
            </a:pPr>
            <a:r>
              <a:rPr lang="en-US" altLang="en-US" sz="1800" dirty="0" smtClean="0">
                <a:solidFill>
                  <a:schemeClr val="tx2"/>
                </a:solidFill>
              </a:rPr>
              <a:t>This unprecedented gathering will focus on the Israel lobby in America. How big is it? How fast has it grown? How interconnected are the organizations and individuals? How much revenue does it raise and where does the money go? What are the common objectives of the lobby? What laws apply to lobbying to benefit a foreign government and are they vigorously enforced? Do coordinated campaign contributions cause American policymakers to act more on behalf of Israel than the United States? What fallacies underlie the assertions that U.S. and Israeli interests are the same? What are the Israel lobby’s public and private, short-and-medium-term policy objectives? And what can Americans who do not believe pro-Israel slogans, activities and policy objectives do?</a:t>
            </a:r>
          </a:p>
          <a:p>
            <a:pPr marL="0" indent="0">
              <a:buFontTx/>
              <a:buNone/>
            </a:pPr>
            <a:r>
              <a:rPr lang="en-US" altLang="en-US" sz="800" dirty="0" smtClean="0"/>
              <a:t>How big is the Israel lobby today?</a:t>
            </a:r>
          </a:p>
          <a:p>
            <a:pPr marL="0" indent="0">
              <a:buFontTx/>
              <a:buNone/>
            </a:pPr>
            <a:r>
              <a:rPr lang="en-US" altLang="en-US" sz="800" dirty="0" smtClean="0"/>
              <a:t>Hundreds of organizations and thousands of individuals lobby the US government at every level to support Israel unconditionally. Many are active on Capitol Hill, drafting legislation to economically and militarily target Israel's regional rivals and deliver the largest slice of the US foreign aid budget to Israel. Others are community-based, vetting candidates for office, channeling the Prime Ministers policy views into local media and coordinating with national groups. Some target mass media in hopes of preventing unwanted coverage while putting a positive spin on news about Israel. </a:t>
            </a:r>
          </a:p>
          <a:p>
            <a:pPr marL="0" indent="0">
              <a:buFontTx/>
              <a:buNone/>
            </a:pPr>
            <a:r>
              <a:rPr lang="en-US" altLang="en-US" sz="800" dirty="0" smtClean="0"/>
              <a:t>What does the Israel lobby do?</a:t>
            </a:r>
          </a:p>
          <a:p>
            <a:pPr marL="0" indent="0">
              <a:buFontTx/>
              <a:buNone/>
            </a:pPr>
            <a:r>
              <a:rPr lang="en-US" altLang="en-US" sz="800" dirty="0" smtClean="0"/>
              <a:t>Common tactics include sending politicians and influential people on free trips to Israel; economically and academically entwining U.S. and Israeli institutions and spreading common messages. Active duty and retired military and law enforcement officials are sent for training and meeting counterparts in Israel. Israel activist training programs execute the long-term lobby vision to supplant key diplomats and political appointees with operatives with close connections to and unwavering support for Israel. </a:t>
            </a:r>
          </a:p>
          <a:p>
            <a:pPr marL="0" indent="0">
              <a:buFontTx/>
              <a:buNone/>
            </a:pPr>
            <a:r>
              <a:rPr lang="en-US" altLang="en-US" sz="800" dirty="0" smtClean="0"/>
              <a:t>Why is there increasing conflict with Israel lobby programs?</a:t>
            </a:r>
          </a:p>
          <a:p>
            <a:pPr marL="0" indent="0">
              <a:buFontTx/>
              <a:buNone/>
            </a:pPr>
            <a:r>
              <a:rPr lang="en-US" altLang="en-US" sz="800" dirty="0" smtClean="0"/>
              <a:t>When polled, six in ten Americans favor cutting aid to Israel, which receives the largest and fasting-growing share of such taxpayer-funded aid. They increasingly question why Israel lobbying organizations are always at the forefront of promoting costly U.S. military actions against Iraq, Iran and Syria. They wonder why the media never discusses Israel's long-standing nuclear weapons arsenal even as they constantly hype the threat of Iran, a signatory to the Nuclear Non-Proliferation Treaty which does not possess nuclear weapons.</a:t>
            </a:r>
          </a:p>
        </p:txBody>
      </p:sp>
    </p:spTree>
  </p:cSld>
  <p:clrMapOvr>
    <a:masterClrMapping/>
  </p:clrMapOvr>
  <p:timing>
    <p:tnLst>
      <p:par>
        <p:cTn id="1" dur="indefinite" restart="never" nodeType="tmRoot"/>
      </p:par>
    </p:tnLst>
  </p:timing>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1" name="TextBox 2"/>
          <p:cNvSpPr txBox="1">
            <a:spLocks noChangeArrowheads="1"/>
          </p:cNvSpPr>
          <p:nvPr/>
        </p:nvSpPr>
        <p:spPr bwMode="auto">
          <a:xfrm>
            <a:off x="0" y="0"/>
            <a:ext cx="9144000" cy="6909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5600" b="1" dirty="0" smtClean="0">
                <a:solidFill>
                  <a:schemeClr val="tx2"/>
                </a:solidFill>
              </a:rPr>
              <a:t>Israel’s </a:t>
            </a:r>
            <a:r>
              <a:rPr lang="en-US" altLang="en-US" sz="5600" b="1" dirty="0">
                <a:solidFill>
                  <a:schemeClr val="tx2"/>
                </a:solidFill>
              </a:rPr>
              <a:t>Influence on America</a:t>
            </a:r>
          </a:p>
          <a:p>
            <a:pPr eaLnBrk="1" hangingPunct="1">
              <a:spcBef>
                <a:spcPct val="0"/>
              </a:spcBef>
              <a:buFontTx/>
              <a:buNone/>
            </a:pPr>
            <a:r>
              <a:rPr lang="en-US" altLang="en-US" sz="1400" dirty="0"/>
              <a:t>“Israel’s Influence: Good or Bad for America?” is the theme of a daylong conference at the National Press Club in Washington, DC, on March 18, 2016.</a:t>
            </a:r>
          </a:p>
          <a:p>
            <a:pPr eaLnBrk="1" hangingPunct="1">
              <a:spcBef>
                <a:spcPct val="0"/>
              </a:spcBef>
              <a:buFontTx/>
              <a:buNone/>
            </a:pPr>
            <a:r>
              <a:rPr lang="en-US" altLang="en-US" sz="1400" dirty="0"/>
              <a:t>“Israel’s Influence” is co-sponsored by the American Educational Trust, publisher of the Washington Report on Middle East Affairs, and the Institute for Research: Middle Eastern Policy (</a:t>
            </a:r>
            <a:r>
              <a:rPr lang="en-US" altLang="en-US" sz="1400" dirty="0" err="1"/>
              <a:t>IRmep</a:t>
            </a:r>
            <a:r>
              <a:rPr lang="en-US" altLang="en-US" sz="1400" dirty="0"/>
              <a:t>). Attendees receive lunch and an invitation to a special attendee-speaker reception.</a:t>
            </a:r>
          </a:p>
          <a:p>
            <a:pPr eaLnBrk="1" hangingPunct="1">
              <a:spcBef>
                <a:spcPct val="0"/>
              </a:spcBef>
              <a:buFontTx/>
              <a:buNone/>
            </a:pPr>
            <a:r>
              <a:rPr lang="en-US" altLang="en-US" sz="1400" dirty="0"/>
              <a:t> Expert panelists and keynote speakers will analyze the enormous impact Israel’s influence has on Congress, establishment media, academia and other major institutions. They will explore the costs and benefits in terms of foreign aid and covert intelligence, foreign policy, America’s regional and global standing, and unbiased news reporting.</a:t>
            </a:r>
          </a:p>
          <a:p>
            <a:pPr eaLnBrk="1" hangingPunct="1">
              <a:spcBef>
                <a:spcPct val="0"/>
              </a:spcBef>
              <a:buFontTx/>
              <a:buNone/>
            </a:pPr>
            <a:r>
              <a:rPr lang="en-US" altLang="en-US" sz="1400" dirty="0"/>
              <a:t> American taxpayers provide Israel with more than $3.1 billion annually in military aid. Since 1948 Israel has received far more than any other country, despite polls showing that most Americans oppose such aid. Israel and its U.S. supporters are now lobbying for a $1 billion increase—to $4.5 billion yearly—as “compensation” for the recently concluded nuclear deal with Iran, despite Israel and its lobby’s overt attempts to prevent it. What Israeli assumptions about America drive this?</a:t>
            </a:r>
          </a:p>
          <a:p>
            <a:pPr eaLnBrk="1" hangingPunct="1">
              <a:spcBef>
                <a:spcPct val="0"/>
              </a:spcBef>
              <a:buFontTx/>
              <a:buNone/>
            </a:pPr>
            <a:r>
              <a:rPr lang="en-US" altLang="en-US" sz="1400" dirty="0"/>
              <a:t> In 2001 Israeli Prime Minister Binyamin Netanyahu, who characterized the 9/11 attacks on America as “good” for Israel, stated, “I know what America is. America is a thing you can move very easily, move it in the right direction.” </a:t>
            </a:r>
          </a:p>
          <a:p>
            <a:pPr eaLnBrk="1" hangingPunct="1">
              <a:spcBef>
                <a:spcPct val="0"/>
              </a:spcBef>
              <a:buFontTx/>
              <a:buNone/>
            </a:pPr>
            <a:r>
              <a:rPr lang="en-US" altLang="en-US" sz="1400" dirty="0"/>
              <a:t>The lobby in charge of moving America is vast and powerful. It will raise and spend another estimated $4.1 billion in 2016 charitable contributions to indirectly subsidize Israeli institutions such as the Israel Defense Forces (IDF), finance U.S. Israel advocacy, lobby local, state and federal officials, and support Israel-centric “education” programs. Some of this “education” supports pro-Israel programs in schools, colleges and universities. It also covers training federal and local law enforcement officials to focus on American Muslim and Arab communities as potential terrorist and “violent extremist” </a:t>
            </a:r>
            <a:r>
              <a:rPr lang="en-US" altLang="en-US" sz="1400" dirty="0" smtClean="0"/>
              <a:t>threats. </a:t>
            </a:r>
            <a:r>
              <a:rPr lang="en-US" altLang="en-US" sz="800" dirty="0" smtClean="0">
                <a:hlinkClick r:id="rId2"/>
              </a:rPr>
              <a:t>http</a:t>
            </a:r>
            <a:r>
              <a:rPr lang="en-US" altLang="en-US" sz="800" dirty="0">
                <a:hlinkClick r:id="rId2"/>
              </a:rPr>
              <a:t>://israelsinfluence.org</a:t>
            </a:r>
            <a:r>
              <a:rPr lang="en-US" altLang="en-US" sz="800" dirty="0" smtClean="0">
                <a:hlinkClick r:id="rId2"/>
              </a:rPr>
              <a:t>/</a:t>
            </a:r>
            <a:endParaRPr lang="en-US" altLang="en-US" sz="800" dirty="0" smtClean="0"/>
          </a:p>
          <a:p>
            <a:pPr eaLnBrk="1" hangingPunct="1">
              <a:spcBef>
                <a:spcPct val="0"/>
              </a:spcBef>
              <a:buFontTx/>
              <a:buNone/>
            </a:pPr>
            <a:endParaRPr lang="en-US" altLang="en-US" sz="500" dirty="0" smtClean="0"/>
          </a:p>
          <a:p>
            <a:pPr eaLnBrk="1" hangingPunct="1">
              <a:spcBef>
                <a:spcPct val="0"/>
              </a:spcBef>
              <a:buFontTx/>
              <a:buNone/>
            </a:pPr>
            <a:r>
              <a:rPr lang="en-US" altLang="en-US" sz="1200" dirty="0" smtClean="0"/>
              <a:t>The recently formed pro-Israel </a:t>
            </a:r>
            <a:r>
              <a:rPr lang="en-US" altLang="en-US" sz="1200" b="1" dirty="0" smtClean="0">
                <a:solidFill>
                  <a:schemeClr val="tx2"/>
                </a:solidFill>
              </a:rPr>
              <a:t>Academic Engagement Network </a:t>
            </a:r>
            <a:r>
              <a:rPr lang="en-US" altLang="en-US" sz="1200" dirty="0" smtClean="0"/>
              <a:t>is an active organization of American college and university faculty opposing the Boycott, Divestment, and Sanctions movement [against Israel]... As of June 2017, they claim to have more than 400 members on more than 160 campuses nationwide. serve as resources on their campuses, anticipate and address anti-Israel and anti-Semitic activities as they arise, and maintain ties to those on other campuses confronting </a:t>
            </a:r>
            <a:r>
              <a:rPr lang="en-US" altLang="en-US" sz="1200" dirty="0"/>
              <a:t>similar challenges… </a:t>
            </a:r>
            <a:r>
              <a:rPr lang="en-US" altLang="en-US" sz="1200" dirty="0" smtClean="0"/>
              <a:t>“Network </a:t>
            </a:r>
            <a:r>
              <a:rPr lang="en-US" altLang="en-US" sz="1200" dirty="0"/>
              <a:t>members serve as resources for reasoned discussion about Israel on campuses. </a:t>
            </a:r>
            <a:r>
              <a:rPr lang="en-US" altLang="en-US" sz="1200" dirty="0">
                <a:solidFill>
                  <a:schemeClr val="tx2"/>
                </a:solidFill>
              </a:rPr>
              <a:t>We advise campus presidents, provosts, deans and other administrators on Israel, BDS, anti-Semitism, and related issues; organize faculty forums and public education programs; mentor students in their efforts to support Israel; encourage universities to forge and enhance U.S.-Israel academic ties, including student and faculty exchanges and research collaborations; and speak, write, participate in discussions, submit essays, and publish op eds. Helping shape the campus conversation is the primary mission of the Academic Engagement Network</a:t>
            </a:r>
            <a:r>
              <a:rPr lang="en-US" altLang="en-US" sz="1200" dirty="0" smtClean="0">
                <a:solidFill>
                  <a:schemeClr val="tx2"/>
                </a:solidFill>
              </a:rPr>
              <a:t>.</a:t>
            </a:r>
            <a:r>
              <a:rPr lang="en-US" altLang="en-US" sz="1200" dirty="0" smtClean="0"/>
              <a:t>” </a:t>
            </a:r>
            <a:r>
              <a:rPr lang="en-US" altLang="en-US" sz="1200" dirty="0" smtClean="0">
                <a:hlinkClick r:id="rId3"/>
              </a:rPr>
              <a:t>http</a:t>
            </a:r>
            <a:r>
              <a:rPr lang="en-US" altLang="en-US" sz="1200" dirty="0">
                <a:hlinkClick r:id="rId3"/>
              </a:rPr>
              <a:t>://</a:t>
            </a:r>
            <a:r>
              <a:rPr lang="en-US" altLang="en-US" sz="1200" dirty="0" smtClean="0">
                <a:hlinkClick r:id="rId3"/>
              </a:rPr>
              <a:t>www.academicengagement.org/en</a:t>
            </a:r>
            <a:r>
              <a:rPr lang="en-US" altLang="en-US" sz="1200" dirty="0" smtClean="0"/>
              <a:t> </a:t>
            </a:r>
            <a:endParaRPr lang="en-US" altLang="en-US" sz="1200" dirty="0"/>
          </a:p>
        </p:txBody>
      </p:sp>
      <p:cxnSp>
        <p:nvCxnSpPr>
          <p:cNvPr id="3" name="Straight Connector 2"/>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Title 1"/>
          <p:cNvSpPr>
            <a:spLocks noGrp="1"/>
          </p:cNvSpPr>
          <p:nvPr>
            <p:ph type="title"/>
          </p:nvPr>
        </p:nvSpPr>
        <p:spPr>
          <a:xfrm>
            <a:off x="0" y="12700"/>
            <a:ext cx="6705600" cy="1739900"/>
          </a:xfrm>
        </p:spPr>
        <p:txBody>
          <a:bodyPr/>
          <a:lstStyle/>
          <a:p>
            <a:r>
              <a:rPr lang="en-US" altLang="en-US" sz="4200" b="1" dirty="0" smtClean="0"/>
              <a:t>US votes against Palestinian Statehood Resolution in UN Security Council</a:t>
            </a:r>
            <a:endParaRPr lang="en-US" altLang="en-US" sz="2000" dirty="0" smtClean="0">
              <a:solidFill>
                <a:schemeClr val="tx1"/>
              </a:solidFill>
            </a:endParaRPr>
          </a:p>
        </p:txBody>
      </p:sp>
      <p:pic>
        <p:nvPicPr>
          <p:cNvPr id="381955" name="Picture 6" descr="United Nations Security Counci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1828800"/>
            <a:ext cx="255270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1956" name="Rectangle 5"/>
          <p:cNvSpPr>
            <a:spLocks noChangeArrowheads="1"/>
          </p:cNvSpPr>
          <p:nvPr/>
        </p:nvSpPr>
        <p:spPr bwMode="auto">
          <a:xfrm>
            <a:off x="6629400" y="6350"/>
            <a:ext cx="25654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Palestinian draft resolution fails in U.N. council, U.S. votes against</a:t>
            </a:r>
          </a:p>
          <a:p>
            <a:pPr eaLnBrk="1" hangingPunct="1">
              <a:spcBef>
                <a:spcPct val="0"/>
              </a:spcBef>
              <a:buFontTx/>
              <a:buNone/>
            </a:pPr>
            <a:r>
              <a:rPr lang="en-US" altLang="en-US" sz="1200" dirty="0"/>
              <a:t>In order to pass, a resolution needs nine votes in favor and no vetoes from the council's five permanent members. </a:t>
            </a:r>
            <a:r>
              <a:rPr lang="en-US" altLang="en-US" sz="1200" dirty="0">
                <a:solidFill>
                  <a:schemeClr val="tx2"/>
                </a:solidFill>
              </a:rPr>
              <a:t>Reuters, December </a:t>
            </a:r>
            <a:r>
              <a:rPr lang="en-US" altLang="en-US" sz="1200" dirty="0" smtClean="0">
                <a:solidFill>
                  <a:schemeClr val="tx2"/>
                </a:solidFill>
              </a:rPr>
              <a:t>31, </a:t>
            </a:r>
            <a:r>
              <a:rPr lang="en-US" altLang="en-US" sz="1200" dirty="0">
                <a:solidFill>
                  <a:schemeClr val="tx2"/>
                </a:solidFill>
              </a:rPr>
              <a:t>2014, </a:t>
            </a:r>
            <a:endParaRPr lang="en-US" altLang="en-US" sz="800" dirty="0">
              <a:solidFill>
                <a:schemeClr val="tx2"/>
              </a:solidFill>
            </a:endParaRPr>
          </a:p>
          <a:p>
            <a:pPr eaLnBrk="1" hangingPunct="1">
              <a:spcBef>
                <a:spcPct val="0"/>
              </a:spcBef>
              <a:buFontTx/>
              <a:buNone/>
            </a:pPr>
            <a:r>
              <a:rPr lang="en-US" altLang="en-US" sz="800" dirty="0">
                <a:solidFill>
                  <a:schemeClr val="tx2"/>
                </a:solidFill>
                <a:hlinkClick r:id="rId4"/>
              </a:rPr>
              <a:t>http://www.reuters.com/article/2014/12/30/us-mideast-palestinians-un-idUSKBN0K81CR20141230</a:t>
            </a:r>
            <a:r>
              <a:rPr lang="en-US" altLang="en-US" sz="800" dirty="0">
                <a:solidFill>
                  <a:schemeClr val="tx2"/>
                </a:solidFill>
              </a:rPr>
              <a:t> </a:t>
            </a:r>
          </a:p>
          <a:p>
            <a:pPr eaLnBrk="1" hangingPunct="1">
              <a:spcBef>
                <a:spcPct val="0"/>
              </a:spcBef>
              <a:buFontTx/>
              <a:buNone/>
            </a:pPr>
            <a:endParaRPr lang="en-US" altLang="en-US" sz="800" dirty="0"/>
          </a:p>
        </p:txBody>
      </p:sp>
      <p:cxnSp>
        <p:nvCxnSpPr>
          <p:cNvPr id="381958" name="Straight Connector 10"/>
          <p:cNvCxnSpPr>
            <a:cxnSpLocks noChangeShapeType="1"/>
          </p:cNvCxnSpPr>
          <p:nvPr/>
        </p:nvCxnSpPr>
        <p:spPr bwMode="auto">
          <a:xfrm>
            <a:off x="6629400" y="1828800"/>
            <a:ext cx="25146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81959" name="TextBox 13"/>
          <p:cNvSpPr txBox="1">
            <a:spLocks noChangeArrowheads="1"/>
          </p:cNvSpPr>
          <p:nvPr/>
        </p:nvSpPr>
        <p:spPr bwMode="auto">
          <a:xfrm>
            <a:off x="-12700" y="1827213"/>
            <a:ext cx="66294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b="1" dirty="0">
                <a:solidFill>
                  <a:schemeClr val="tx2"/>
                </a:solidFill>
              </a:rPr>
              <a:t>The United States was the only permanent member of the United Nations Security Council to vote against the </a:t>
            </a:r>
            <a:r>
              <a:rPr lang="en-US" altLang="en-US" sz="1600" b="1" dirty="0" smtClean="0">
                <a:solidFill>
                  <a:schemeClr val="tx2"/>
                </a:solidFill>
              </a:rPr>
              <a:t>resolution</a:t>
            </a:r>
            <a:r>
              <a:rPr lang="en-US" altLang="en-US" sz="1600" dirty="0" smtClean="0"/>
              <a:t>, Reuters 12/31/2014</a:t>
            </a:r>
            <a:r>
              <a:rPr lang="en-US" altLang="en-US" sz="1800" dirty="0" smtClean="0"/>
              <a:t>, </a:t>
            </a:r>
            <a:r>
              <a:rPr lang="en-US" altLang="en-US" sz="500" dirty="0">
                <a:hlinkClick r:id="rId4"/>
              </a:rPr>
              <a:t>http://</a:t>
            </a:r>
            <a:r>
              <a:rPr lang="en-US" altLang="en-US" sz="500" dirty="0" smtClean="0">
                <a:hlinkClick r:id="rId4"/>
              </a:rPr>
              <a:t>www.reuters.com/article/2014/12/30/us-mideast-palestinians-un-idUSKBN0K81CR20141230</a:t>
            </a:r>
            <a:r>
              <a:rPr lang="en-US" altLang="en-US" sz="500" dirty="0" smtClean="0"/>
              <a:t>  </a:t>
            </a:r>
            <a:endParaRPr lang="en-US" altLang="en-US" sz="500" dirty="0"/>
          </a:p>
          <a:p>
            <a:pPr eaLnBrk="1" hangingPunct="1">
              <a:spcBef>
                <a:spcPct val="0"/>
              </a:spcBef>
              <a:buFontTx/>
              <a:buNone/>
            </a:pPr>
            <a:endParaRPr lang="en-US" altLang="en-US" sz="500" dirty="0"/>
          </a:p>
        </p:txBody>
      </p:sp>
      <p:sp>
        <p:nvSpPr>
          <p:cNvPr id="381960" name="Rectangle 1"/>
          <p:cNvSpPr>
            <a:spLocks noChangeArrowheads="1"/>
          </p:cNvSpPr>
          <p:nvPr/>
        </p:nvSpPr>
        <p:spPr bwMode="auto">
          <a:xfrm>
            <a:off x="-12700" y="3209925"/>
            <a:ext cx="6642100"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800" b="1" dirty="0">
                <a:solidFill>
                  <a:schemeClr val="tx2"/>
                </a:solidFill>
              </a:rPr>
              <a:t>Abbas signs onto International Criminal Court after U.N. loss</a:t>
            </a:r>
          </a:p>
          <a:p>
            <a:pPr eaLnBrk="1" hangingPunct="1">
              <a:spcBef>
                <a:spcPct val="0"/>
              </a:spcBef>
              <a:buFontTx/>
              <a:buNone/>
            </a:pPr>
            <a:r>
              <a:rPr lang="en-US" altLang="en-US" sz="1400" dirty="0"/>
              <a:t>(Reuters) - Palestinian President Mahmoud Abbas signed on to 20 international agreements on Wednesday, including the Rome Statute of the International Criminal Court (ICC), a day after a bid for independence by 2017 failed at the United Nations Security Council.</a:t>
            </a:r>
          </a:p>
          <a:p>
            <a:pPr eaLnBrk="1" hangingPunct="1">
              <a:spcBef>
                <a:spcPct val="0"/>
              </a:spcBef>
              <a:buFontTx/>
              <a:buNone/>
            </a:pPr>
            <a:r>
              <a:rPr lang="en-US" altLang="en-US" sz="1400" dirty="0"/>
              <a:t>The move, which angered Israel and the United States, paves the way for the court to take jurisdiction over crimes committed in Palestinian lands and investigate the conduct of Israeli and Palestinian leaders over more than a decade of bloody conflict.</a:t>
            </a:r>
          </a:p>
          <a:p>
            <a:pPr eaLnBrk="1" hangingPunct="1">
              <a:spcBef>
                <a:spcPct val="0"/>
              </a:spcBef>
              <a:buFontTx/>
              <a:buNone/>
            </a:pPr>
            <a:r>
              <a:rPr lang="en-US" altLang="en-US" sz="1400" dirty="0"/>
              <a:t>"They attack us and our land every day, to whom are we to complain? The Security Council let us down - where are we to go?" Abbas told a gathering of Palestinian leaders in remarks broadcast on official television.</a:t>
            </a:r>
          </a:p>
          <a:p>
            <a:pPr eaLnBrk="1" hangingPunct="1">
              <a:spcBef>
                <a:spcPct val="0"/>
              </a:spcBef>
              <a:buFontTx/>
              <a:buNone/>
            </a:pPr>
            <a:r>
              <a:rPr lang="en-US" altLang="en-US" sz="1400" dirty="0">
                <a:solidFill>
                  <a:schemeClr val="tx2"/>
                </a:solidFill>
              </a:rPr>
              <a:t>Reuters, 12/31/2014, </a:t>
            </a:r>
            <a:r>
              <a:rPr lang="en-US" altLang="en-US" sz="1000" dirty="0">
                <a:solidFill>
                  <a:schemeClr val="tx2"/>
                </a:solidFill>
                <a:hlinkClick r:id="rId5"/>
              </a:rPr>
              <a:t>http://www.reuters.com/article/2014/12/31/us-palestinians-israel-idUSKBN0K90ZN20141231</a:t>
            </a:r>
            <a:r>
              <a:rPr lang="en-US" altLang="en-US" sz="1000" dirty="0">
                <a:solidFill>
                  <a:schemeClr val="tx2"/>
                </a:solidFill>
              </a:rPr>
              <a:t> </a:t>
            </a:r>
          </a:p>
        </p:txBody>
      </p:sp>
      <p:pic>
        <p:nvPicPr>
          <p:cNvPr id="381961" name="Picture 9" descr="Palestinian President Mahmoud Abbas listens to a question during a media briefing at the Union Building in Pretoria November 26, 2014.  REUTERS/Siphiwe Sibek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3211513"/>
            <a:ext cx="2514600"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81962" name="Straight Connector 4"/>
          <p:cNvCxnSpPr>
            <a:cxnSpLocks noChangeShapeType="1"/>
          </p:cNvCxnSpPr>
          <p:nvPr/>
        </p:nvCxnSpPr>
        <p:spPr bwMode="auto">
          <a:xfrm flipV="1">
            <a:off x="0" y="3211513"/>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81963" name="Rectangle 5"/>
          <p:cNvSpPr>
            <a:spLocks noChangeArrowheads="1"/>
          </p:cNvSpPr>
          <p:nvPr/>
        </p:nvSpPr>
        <p:spPr bwMode="auto">
          <a:xfrm>
            <a:off x="6642100" y="4864100"/>
            <a:ext cx="25273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Palestinian President Mahmoud Abbas listens to a question during a media briefing at the Union Building in Pretoria November 26, 2014. </a:t>
            </a:r>
            <a:r>
              <a:rPr lang="en-US" altLang="en-US" sz="1100" dirty="0">
                <a:solidFill>
                  <a:schemeClr val="tx2"/>
                </a:solidFill>
              </a:rPr>
              <a:t>Credit: Reuters/</a:t>
            </a:r>
            <a:r>
              <a:rPr lang="en-US" altLang="en-US" sz="1100" dirty="0" err="1">
                <a:solidFill>
                  <a:schemeClr val="tx2"/>
                </a:solidFill>
              </a:rPr>
              <a:t>Siphiwe</a:t>
            </a:r>
            <a:r>
              <a:rPr lang="en-US" altLang="en-US" sz="1100" dirty="0">
                <a:solidFill>
                  <a:schemeClr val="tx2"/>
                </a:solidFill>
              </a:rPr>
              <a:t> </a:t>
            </a:r>
            <a:r>
              <a:rPr lang="en-US" altLang="en-US" sz="1100" dirty="0" err="1"/>
              <a:t>Sibeko</a:t>
            </a:r>
            <a:endParaRPr lang="en-US" altLang="en-US" sz="1100" dirty="0"/>
          </a:p>
        </p:txBody>
      </p:sp>
      <p:sp>
        <p:nvSpPr>
          <p:cNvPr id="2" name="Rectangle 1"/>
          <p:cNvSpPr/>
          <p:nvPr/>
        </p:nvSpPr>
        <p:spPr>
          <a:xfrm>
            <a:off x="0" y="2519362"/>
            <a:ext cx="6629400" cy="923330"/>
          </a:xfrm>
          <a:prstGeom prst="rect">
            <a:avLst/>
          </a:prstGeom>
        </p:spPr>
        <p:txBody>
          <a:bodyPr wrap="square">
            <a:spAutoFit/>
          </a:bodyPr>
          <a:lstStyle/>
          <a:p>
            <a:pPr lvl="0"/>
            <a:r>
              <a:rPr lang="en-US" altLang="en-US" sz="1800" dirty="0">
                <a:solidFill>
                  <a:srgbClr val="FFFF00"/>
                </a:solidFill>
              </a:rPr>
              <a:t>Netanyahu to tell Kerry</a:t>
            </a:r>
            <a:r>
              <a:rPr lang="en-US" altLang="en-US" sz="1800" dirty="0" smtClean="0">
                <a:solidFill>
                  <a:srgbClr val="FFFF00"/>
                </a:solidFill>
              </a:rPr>
              <a:t>: Israel </a:t>
            </a:r>
            <a:r>
              <a:rPr lang="en-US" altLang="en-US" sz="1800" dirty="0">
                <a:solidFill>
                  <a:srgbClr val="FFFF00"/>
                </a:solidFill>
              </a:rPr>
              <a:t>expects U.S. to veto </a:t>
            </a:r>
            <a:r>
              <a:rPr lang="en-US" altLang="en-US" sz="1800" dirty="0" smtClean="0">
                <a:solidFill>
                  <a:srgbClr val="FFFF00"/>
                </a:solidFill>
              </a:rPr>
              <a:t>Palestinians</a:t>
            </a:r>
            <a:r>
              <a:rPr lang="en-US" altLang="en-US" sz="1800" dirty="0">
                <a:solidFill>
                  <a:srgbClr val="FFFF00"/>
                </a:solidFill>
              </a:rPr>
              <a:t>' UN </a:t>
            </a:r>
            <a:r>
              <a:rPr lang="en-US" altLang="en-US" sz="1800" dirty="0" smtClean="0">
                <a:solidFill>
                  <a:srgbClr val="FFFF00"/>
                </a:solidFill>
              </a:rPr>
              <a:t>bid, </a:t>
            </a:r>
            <a:r>
              <a:rPr lang="nl-NL" altLang="en-US" sz="1800" dirty="0"/>
              <a:t>Haaretz 12/15/2014, </a:t>
            </a:r>
            <a:r>
              <a:rPr lang="nl-NL" altLang="en-US" sz="1000" dirty="0">
                <a:hlinkClick r:id="rId7"/>
              </a:rPr>
              <a:t>http://www.haaretz.com/news/diplomacy-defense/.</a:t>
            </a:r>
            <a:r>
              <a:rPr lang="nl-NL" altLang="en-US" sz="1000" dirty="0" smtClean="0">
                <a:hlinkClick r:id="rId7"/>
              </a:rPr>
              <a:t>premium-1.631860</a:t>
            </a:r>
            <a:r>
              <a:rPr lang="nl-NL" altLang="en-US" sz="1000" dirty="0" smtClean="0"/>
              <a:t>   </a:t>
            </a:r>
            <a:endParaRPr lang="nl-NL" altLang="en-US" sz="1000" dirty="0"/>
          </a:p>
          <a:p>
            <a:pPr lvl="0"/>
            <a:endParaRPr lang="en-US" altLang="en-US" sz="1800" dirty="0"/>
          </a:p>
        </p:txBody>
      </p:sp>
      <p:cxnSp>
        <p:nvCxnSpPr>
          <p:cNvPr id="4" name="Straight Connector 3"/>
          <p:cNvCxnSpPr/>
          <p:nvPr/>
        </p:nvCxnSpPr>
        <p:spPr bwMode="auto">
          <a:xfrm>
            <a:off x="0" y="2519363"/>
            <a:ext cx="64897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6489700" y="2519362"/>
            <a:ext cx="0" cy="692151"/>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TextBox 13"/>
          <p:cNvSpPr txBox="1">
            <a:spLocks noChangeArrowheads="1"/>
          </p:cNvSpPr>
          <p:nvPr/>
        </p:nvSpPr>
        <p:spPr bwMode="auto">
          <a:xfrm>
            <a:off x="0" y="0"/>
            <a:ext cx="9144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a:solidFill>
                  <a:srgbClr val="FFFF00"/>
                </a:solidFill>
              </a:rPr>
              <a:t>“…a passionate attachment of one nation for another produces a variety of evils. Sympathy for the favorite nation, facilitating the illusion of an imaginary common interest in cases where no real common interest exists, and infusing into one the enmities of the other, betrays the former into a participation in the quarrels and wars of the latter without adequate inducement or justification”</a:t>
            </a:r>
            <a:r>
              <a:rPr lang="en-US" altLang="en-US" sz="1600" dirty="0">
                <a:solidFill>
                  <a:srgbClr val="FFFFFF"/>
                </a:solidFill>
              </a:rPr>
              <a:t>---President George Washington’s Farewell Address, 1796</a:t>
            </a:r>
            <a:r>
              <a:rPr lang="en-US" altLang="en-US" sz="1700" dirty="0">
                <a:solidFill>
                  <a:srgbClr val="FFFFFF"/>
                </a:solidFill>
              </a:rPr>
              <a:t>, </a:t>
            </a:r>
            <a:r>
              <a:rPr lang="en-US" altLang="en-US" sz="1200" dirty="0">
                <a:solidFill>
                  <a:srgbClr val="FFFFFF"/>
                </a:solidFill>
                <a:hlinkClick r:id="rId3"/>
              </a:rPr>
              <a:t>http://web.archive.org/web/20080924022539/http://www.access.gpo.gov/congress/senate/farewell/sd106-21.pdf</a:t>
            </a:r>
            <a:r>
              <a:rPr lang="en-US" altLang="en-US" sz="1200" dirty="0">
                <a:solidFill>
                  <a:srgbClr val="FFFFFF"/>
                </a:solidFill>
              </a:rPr>
              <a:t>   </a:t>
            </a:r>
          </a:p>
          <a:p>
            <a:pPr eaLnBrk="1" hangingPunct="1">
              <a:spcBef>
                <a:spcPct val="0"/>
              </a:spcBef>
              <a:buFontTx/>
              <a:buNone/>
            </a:pPr>
            <a:r>
              <a:rPr lang="en-US" altLang="en-US" sz="1700" dirty="0">
                <a:solidFill>
                  <a:srgbClr val="FFFFFF"/>
                </a:solidFill>
              </a:rPr>
              <a:t> </a:t>
            </a:r>
          </a:p>
        </p:txBody>
      </p:sp>
      <p:pic>
        <p:nvPicPr>
          <p:cNvPr id="382979" name="Picture 2" descr="http://www.whitehouse.gov/assets/presidents/896x504/1gw_head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39850"/>
            <a:ext cx="9144000" cy="551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1"/>
          <p:cNvSpPr>
            <a:spLocks noChangeArrowheads="1"/>
          </p:cNvSpPr>
          <p:nvPr/>
        </p:nvSpPr>
        <p:spPr bwMode="auto">
          <a:xfrm>
            <a:off x="-6350" y="1336675"/>
            <a:ext cx="9144000" cy="56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sz="1400" dirty="0">
                <a:solidFill>
                  <a:srgbClr val="FFFFFF"/>
                </a:solidFill>
              </a:rPr>
              <a:t>The United States is currently involved in </a:t>
            </a:r>
          </a:p>
          <a:p>
            <a:pPr>
              <a:defRPr/>
            </a:pPr>
            <a:r>
              <a:rPr lang="en-US" sz="1400" dirty="0">
                <a:solidFill>
                  <a:srgbClr val="FFFFFF"/>
                </a:solidFill>
              </a:rPr>
              <a:t>seven major wars involving the security of Israel:</a:t>
            </a:r>
          </a:p>
          <a:p>
            <a:pPr>
              <a:defRPr/>
            </a:pPr>
            <a:r>
              <a:rPr lang="en-US" sz="1400" dirty="0">
                <a:solidFill>
                  <a:srgbClr val="FFFF00"/>
                </a:solidFill>
              </a:rPr>
              <a:t>(1) the war in Palestine-Israel since the late 1940s</a:t>
            </a:r>
          </a:p>
          <a:p>
            <a:pPr>
              <a:defRPr/>
            </a:pPr>
            <a:r>
              <a:rPr lang="en-US" sz="1400" dirty="0">
                <a:solidFill>
                  <a:srgbClr val="FFFF00"/>
                </a:solidFill>
              </a:rPr>
              <a:t>(2) the war in Afghanistan since the early 1980s</a:t>
            </a:r>
          </a:p>
          <a:p>
            <a:pPr>
              <a:defRPr/>
            </a:pPr>
            <a:r>
              <a:rPr lang="en-US" sz="1400" dirty="0">
                <a:solidFill>
                  <a:srgbClr val="FFFF00"/>
                </a:solidFill>
              </a:rPr>
              <a:t>(3) the war in Iraq since the early 1990s</a:t>
            </a:r>
          </a:p>
          <a:p>
            <a:pPr>
              <a:defRPr/>
            </a:pPr>
            <a:r>
              <a:rPr lang="en-US" sz="1400" dirty="0">
                <a:solidFill>
                  <a:srgbClr val="FFFF00"/>
                </a:solidFill>
              </a:rPr>
              <a:t>(4) the war on terrorism since September 11, 2001</a:t>
            </a:r>
          </a:p>
          <a:p>
            <a:pPr>
              <a:defRPr/>
            </a:pPr>
            <a:r>
              <a:rPr lang="en-US" sz="1400" dirty="0">
                <a:solidFill>
                  <a:srgbClr val="FFFF00"/>
                </a:solidFill>
              </a:rPr>
              <a:t>(5) the war in Libya since 2011</a:t>
            </a:r>
          </a:p>
          <a:p>
            <a:pPr>
              <a:defRPr/>
            </a:pPr>
            <a:r>
              <a:rPr lang="en-US" sz="1400" dirty="0">
                <a:solidFill>
                  <a:srgbClr val="FFFF00"/>
                </a:solidFill>
              </a:rPr>
              <a:t>(6) The war in Syria since 2011</a:t>
            </a:r>
          </a:p>
          <a:p>
            <a:pPr>
              <a:defRPr/>
            </a:pPr>
            <a:r>
              <a:rPr lang="en-US" sz="1400" dirty="0">
                <a:solidFill>
                  <a:srgbClr val="FFFF00"/>
                </a:solidFill>
              </a:rPr>
              <a:t>(7) The war in Yemen since 2015</a:t>
            </a:r>
          </a:p>
          <a:p>
            <a:pPr>
              <a:defRPr/>
            </a:pPr>
            <a:r>
              <a:rPr lang="en-US" sz="1400" dirty="0">
                <a:solidFill>
                  <a:srgbClr val="FFFFFF"/>
                </a:solidFill>
              </a:rPr>
              <a:t>The United States is also involved in other conflicts </a:t>
            </a:r>
          </a:p>
          <a:p>
            <a:pPr>
              <a:defRPr/>
            </a:pPr>
            <a:r>
              <a:rPr lang="en-US" sz="1400" dirty="0">
                <a:solidFill>
                  <a:srgbClr val="FFFFFF"/>
                </a:solidFill>
              </a:rPr>
              <a:t>(in Iran, Pakistan, Sudan, Lebanon, Egypt) involving the security of Israel</a:t>
            </a:r>
          </a:p>
          <a:p>
            <a:pPr>
              <a:defRPr/>
            </a:pPr>
            <a:r>
              <a:rPr lang="en-US" sz="1400" b="1" dirty="0">
                <a:solidFill>
                  <a:srgbClr val="FFFF00"/>
                </a:solidFill>
              </a:rPr>
              <a:t>Without Israel’s security concerns and U.S. commitment to Israel’s security, the United States would not be involved in all those costly and unnecessary wars and conflicts which have tarnished the image of the United States around the world and contributed heavily to the Federal government debt of nearly $16 trillion in 2012</a:t>
            </a:r>
          </a:p>
          <a:p>
            <a:pPr>
              <a:defRPr/>
            </a:pPr>
            <a:r>
              <a:rPr lang="en-US" sz="1400" dirty="0">
                <a:solidFill>
                  <a:srgbClr val="FFFF00"/>
                </a:solidFill>
              </a:rPr>
              <a:t>Veteran Washington Post columnist Walter </a:t>
            </a:r>
            <a:r>
              <a:rPr lang="en-US" sz="1400" dirty="0" err="1">
                <a:solidFill>
                  <a:srgbClr val="FFFF00"/>
                </a:solidFill>
              </a:rPr>
              <a:t>Pincus</a:t>
            </a:r>
            <a:r>
              <a:rPr lang="en-US" sz="1400" dirty="0">
                <a:solidFill>
                  <a:srgbClr val="FFFF00"/>
                </a:solidFill>
              </a:rPr>
              <a:t> has urged the U.S. administration to reevaluate the extent of the defense aid that the United States provides to Israel. </a:t>
            </a:r>
            <a:r>
              <a:rPr lang="en-US" sz="1400" dirty="0" err="1">
                <a:solidFill>
                  <a:srgbClr val="FFFF00"/>
                </a:solidFill>
              </a:rPr>
              <a:t>Pincus</a:t>
            </a:r>
            <a:r>
              <a:rPr lang="en-US" sz="1400" dirty="0">
                <a:solidFill>
                  <a:srgbClr val="FFFF00"/>
                </a:solidFill>
              </a:rPr>
              <a:t>, who has been reporting on intelligence, defense and foreign policy for the Washington Post for 45 years, says  </a:t>
            </a:r>
            <a:r>
              <a:rPr lang="en-US" sz="1400" dirty="0">
                <a:solidFill>
                  <a:srgbClr val="FFFF00"/>
                </a:solidFill>
                <a:effectLst>
                  <a:outerShdw blurRad="38100" dist="38100" dir="2700000" algn="tl">
                    <a:srgbClr val="000000">
                      <a:alpha val="43137"/>
                    </a:srgbClr>
                  </a:outerShdw>
                </a:effectLst>
              </a:rPr>
              <a:t>"If Israel can reduce its defense spending because of its domestic economic problems, shouldn't the United States - which must cut military costs because of its major budget deficit - consider reducing its aid to Israel?" </a:t>
            </a:r>
            <a:r>
              <a:rPr lang="en-US" sz="1400" dirty="0" err="1">
                <a:solidFill>
                  <a:srgbClr val="FFFFFF"/>
                </a:solidFill>
              </a:rPr>
              <a:t>Haaretz</a:t>
            </a:r>
            <a:r>
              <a:rPr lang="en-US" sz="1400" dirty="0">
                <a:solidFill>
                  <a:srgbClr val="FFFFFF"/>
                </a:solidFill>
              </a:rPr>
              <a:t>, 10/24/2011, </a:t>
            </a:r>
            <a:r>
              <a:rPr lang="en-US" sz="800" dirty="0">
                <a:solidFill>
                  <a:srgbClr val="FFFFFF"/>
                </a:solidFill>
                <a:hlinkClick r:id="rId5"/>
              </a:rPr>
              <a:t>http://www.haaretz.com/print-edition/news/leading-u-s-columnist-says-defense-aid-to-israel-should-be-slashed-1.391623</a:t>
            </a:r>
            <a:endParaRPr lang="en-US" sz="800" dirty="0">
              <a:solidFill>
                <a:srgbClr val="FFFFFF"/>
              </a:solidFill>
            </a:endParaRPr>
          </a:p>
          <a:p>
            <a:pPr>
              <a:defRPr/>
            </a:pPr>
            <a:r>
              <a:rPr lang="en-US" sz="1800" b="1" dirty="0">
                <a:solidFill>
                  <a:srgbClr val="FFFF00"/>
                </a:solidFill>
              </a:rPr>
              <a:t>'Ex-U.K. FM: Jewish money biggest obstacle to Mideast peace'</a:t>
            </a:r>
          </a:p>
          <a:p>
            <a:pPr>
              <a:defRPr/>
            </a:pPr>
            <a:r>
              <a:rPr lang="en-US" sz="1400" dirty="0">
                <a:solidFill>
                  <a:srgbClr val="FFFF00"/>
                </a:solidFill>
              </a:rPr>
              <a:t>Jack Straw, a British lawmaker and former foreign secretary, said “unlimited” funds available to U.S. Jewish groups are used to control American policy in the Middle Eas</a:t>
            </a:r>
            <a:r>
              <a:rPr lang="en-US" sz="1400" b="1" dirty="0">
                <a:solidFill>
                  <a:srgbClr val="FFFF00"/>
                </a:solidFill>
              </a:rPr>
              <a:t>t. </a:t>
            </a:r>
            <a:r>
              <a:rPr lang="en-US" sz="1200" dirty="0">
                <a:solidFill>
                  <a:srgbClr val="FFFFFF"/>
                </a:solidFill>
                <a:hlinkClick r:id="rId6"/>
              </a:rPr>
              <a:t>http://www.haaretz.com/jewish-world/jewish-world-news/1.554717</a:t>
            </a:r>
            <a:r>
              <a:rPr lang="en-US" sz="1200" dirty="0">
                <a:solidFill>
                  <a:srgbClr val="FFFFFF"/>
                </a:solidFill>
              </a:rPr>
              <a:t> </a:t>
            </a:r>
          </a:p>
          <a:p>
            <a:pPr>
              <a:defRPr/>
            </a:pPr>
            <a:endParaRPr lang="en-US" sz="500" dirty="0">
              <a:solidFill>
                <a:srgbClr val="FFFFFF"/>
              </a:solidFill>
            </a:endParaRPr>
          </a:p>
          <a:p>
            <a:pPr>
              <a:defRPr/>
            </a:pPr>
            <a:r>
              <a:rPr lang="en-US" sz="1400" b="1" kern="0" dirty="0">
                <a:solidFill>
                  <a:srgbClr val="FFFF00"/>
                </a:solidFill>
                <a:latin typeface="Times New Roman"/>
              </a:rPr>
              <a:t>Supreme Court's rejection of U.S. campaign funding limits opens door for big-money donors, </a:t>
            </a:r>
            <a:r>
              <a:rPr lang="en-US" sz="800" b="1" kern="0" dirty="0">
                <a:latin typeface="Times New Roman"/>
              </a:rPr>
              <a:t>Reuters, </a:t>
            </a:r>
            <a:r>
              <a:rPr lang="en-US" sz="800" kern="0" dirty="0">
                <a:latin typeface="Times New Roman"/>
              </a:rPr>
              <a:t>4/2/2014,   </a:t>
            </a:r>
            <a:r>
              <a:rPr lang="en-US" sz="200" kern="0" dirty="0">
                <a:solidFill>
                  <a:srgbClr val="FFFF00"/>
                </a:solidFill>
                <a:latin typeface="Times New Roman"/>
                <a:hlinkClick r:id="rId7"/>
              </a:rPr>
              <a:t>http://www.reuters.com/article/2014/04/02/us-usa-court-election-idUSBREA3116V20140402</a:t>
            </a:r>
            <a:r>
              <a:rPr lang="en-US" sz="200" kern="0" dirty="0">
                <a:solidFill>
                  <a:srgbClr val="FFFF00"/>
                </a:solidFill>
                <a:latin typeface="Times New Roman"/>
              </a:rPr>
              <a:t> </a:t>
            </a:r>
          </a:p>
          <a:p>
            <a:pPr>
              <a:defRPr/>
            </a:pPr>
            <a:endParaRPr lang="en-US" sz="300" kern="0" dirty="0">
              <a:solidFill>
                <a:srgbClr val="FFFF00"/>
              </a:solidFill>
              <a:latin typeface="Times New Roman"/>
            </a:endParaRPr>
          </a:p>
          <a:p>
            <a:pPr>
              <a:defRPr/>
            </a:pPr>
            <a:r>
              <a:rPr lang="en-US" sz="1400" b="1" kern="0" dirty="0">
                <a:solidFill>
                  <a:srgbClr val="FFFF00"/>
                </a:solidFill>
                <a:latin typeface="Times New Roman"/>
              </a:rPr>
              <a:t>“America is a thing that can be easily moved"--</a:t>
            </a:r>
            <a:r>
              <a:rPr lang="en-US" sz="1200" kern="0" dirty="0">
                <a:solidFill>
                  <a:srgbClr val="FFFF00"/>
                </a:solidFill>
                <a:latin typeface="Times New Roman"/>
              </a:rPr>
              <a:t>Israeli Prime Minister Benjamin Netanyahu, </a:t>
            </a:r>
            <a:r>
              <a:rPr lang="en-US" sz="1200" kern="0" dirty="0" smtClean="0">
                <a:solidFill>
                  <a:srgbClr val="FFFF00"/>
                </a:solidFill>
                <a:latin typeface="Times New Roman"/>
              </a:rPr>
              <a:t>The </a:t>
            </a:r>
            <a:r>
              <a:rPr lang="en-US" sz="1200" kern="0" dirty="0">
                <a:solidFill>
                  <a:srgbClr val="FFFF00"/>
                </a:solidFill>
                <a:latin typeface="Times New Roman"/>
              </a:rPr>
              <a:t>Jewish Daily Forward, 3/8/2015, </a:t>
            </a:r>
            <a:r>
              <a:rPr lang="en-US" sz="800" kern="0" dirty="0">
                <a:solidFill>
                  <a:srgbClr val="FFFF00"/>
                </a:solidFill>
                <a:latin typeface="Times New Roman"/>
                <a:hlinkClick r:id="rId8"/>
              </a:rPr>
              <a:t>http://forward.com/articles/216074/what-do-israelis-think-about-americans-start-with</a:t>
            </a:r>
            <a:r>
              <a:rPr lang="en-US" sz="800" b="1" kern="0" dirty="0" smtClean="0">
                <a:solidFill>
                  <a:srgbClr val="FFFF00"/>
                </a:solidFill>
                <a:latin typeface="Times New Roman"/>
                <a:hlinkClick r:id="rId8"/>
              </a:rPr>
              <a:t>/</a:t>
            </a:r>
            <a:r>
              <a:rPr lang="en-US" sz="800" b="1" kern="0" dirty="0" smtClean="0">
                <a:solidFill>
                  <a:srgbClr val="FFFF00"/>
                </a:solidFill>
                <a:latin typeface="Times New Roman"/>
              </a:rPr>
              <a:t> </a:t>
            </a:r>
            <a:endParaRPr lang="en-US" sz="800" kern="0" dirty="0">
              <a:solidFill>
                <a:srgbClr val="FFFF00"/>
              </a:solidFill>
              <a:latin typeface="Times New Roman"/>
            </a:endParaRPr>
          </a:p>
        </p:txBody>
      </p:sp>
      <p:pic>
        <p:nvPicPr>
          <p:cNvPr id="382981"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3325" y="2563813"/>
            <a:ext cx="1574800" cy="1093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2982" name="TextBox 1"/>
          <p:cNvSpPr txBox="1">
            <a:spLocks noChangeArrowheads="1"/>
          </p:cNvSpPr>
          <p:nvPr/>
        </p:nvSpPr>
        <p:spPr bwMode="auto">
          <a:xfrm>
            <a:off x="7086600" y="1336675"/>
            <a:ext cx="2057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2200" b="1">
                <a:solidFill>
                  <a:schemeClr val="tx2"/>
                </a:solidFill>
              </a:rPr>
              <a:t>America on the Zionist rack </a:t>
            </a:r>
            <a:r>
              <a:rPr lang="en-US" altLang="en-US" sz="1200" b="1">
                <a:solidFill>
                  <a:schemeClr val="tx2"/>
                </a:solidFill>
              </a:rPr>
              <a:t>(cartoonist: John Kloss), </a:t>
            </a:r>
            <a:r>
              <a:rPr lang="en-US" altLang="en-US" sz="800">
                <a:solidFill>
                  <a:srgbClr val="000000"/>
                </a:solidFill>
                <a:hlinkClick r:id="rId10"/>
              </a:rPr>
              <a:t>http://sydwalker.info/blog/2010/10/30/uncle-sams-israel-lobby-triple-major-influence</a:t>
            </a:r>
            <a:r>
              <a:rPr lang="en-US" altLang="en-US" sz="800">
                <a:solidFill>
                  <a:srgbClr val="000000"/>
                </a:solidFill>
              </a:rPr>
              <a:t> </a:t>
            </a:r>
            <a:endParaRPr lang="en-US" altLang="en-US" sz="800"/>
          </a:p>
        </p:txBody>
      </p:sp>
      <p:cxnSp>
        <p:nvCxnSpPr>
          <p:cNvPr id="382983" name="Straight Connector 2"/>
          <p:cNvCxnSpPr>
            <a:cxnSpLocks noChangeShapeType="1"/>
          </p:cNvCxnSpPr>
          <p:nvPr/>
        </p:nvCxnSpPr>
        <p:spPr bwMode="auto">
          <a:xfrm>
            <a:off x="0" y="4343400"/>
            <a:ext cx="91503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82984" name="Straight Connector 4"/>
          <p:cNvCxnSpPr>
            <a:cxnSpLocks noChangeShapeType="1"/>
          </p:cNvCxnSpPr>
          <p:nvPr/>
        </p:nvCxnSpPr>
        <p:spPr bwMode="auto">
          <a:xfrm>
            <a:off x="0" y="5410200"/>
            <a:ext cx="915035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82985" name="Straight Connector 2"/>
          <p:cNvCxnSpPr>
            <a:cxnSpLocks noChangeShapeType="1"/>
          </p:cNvCxnSpPr>
          <p:nvPr/>
        </p:nvCxnSpPr>
        <p:spPr bwMode="auto">
          <a:xfrm>
            <a:off x="-12700" y="6172200"/>
            <a:ext cx="913447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82986" name="Straight Connector 2"/>
          <p:cNvCxnSpPr>
            <a:cxnSpLocks noChangeShapeType="1"/>
          </p:cNvCxnSpPr>
          <p:nvPr/>
        </p:nvCxnSpPr>
        <p:spPr bwMode="auto">
          <a:xfrm>
            <a:off x="-12700" y="6477000"/>
            <a:ext cx="91281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TextBox 1"/>
          <p:cNvSpPr txBox="1"/>
          <p:nvPr/>
        </p:nvSpPr>
        <p:spPr>
          <a:xfrm>
            <a:off x="4343400" y="1613584"/>
            <a:ext cx="2514600" cy="1015663"/>
          </a:xfrm>
          <a:prstGeom prst="rect">
            <a:avLst/>
          </a:prstGeom>
          <a:noFill/>
        </p:spPr>
        <p:txBody>
          <a:bodyPr wrap="square" rtlCol="0">
            <a:spAutoFit/>
          </a:bodyPr>
          <a:lstStyle/>
          <a:p>
            <a:pPr algn="ctr"/>
            <a:r>
              <a:rPr lang="en-US" sz="2000" b="1" dirty="0" smtClean="0">
                <a:solidFill>
                  <a:srgbClr val="FF0000"/>
                </a:solidFill>
              </a:rPr>
              <a:t>First US President</a:t>
            </a:r>
          </a:p>
          <a:p>
            <a:pPr algn="ctr"/>
            <a:r>
              <a:rPr lang="en-US" sz="2000" b="1" dirty="0" smtClean="0">
                <a:solidFill>
                  <a:srgbClr val="FF0000"/>
                </a:solidFill>
              </a:rPr>
              <a:t>George Washington</a:t>
            </a:r>
          </a:p>
          <a:p>
            <a:pPr algn="ctr"/>
            <a:r>
              <a:rPr lang="en-US" sz="2000" b="1" smtClean="0">
                <a:solidFill>
                  <a:srgbClr val="FF0000"/>
                </a:solidFill>
              </a:rPr>
              <a:t>1732-1799</a:t>
            </a:r>
            <a:endParaRPr lang="en-US" sz="2000" b="1" dirty="0">
              <a:solidFill>
                <a:srgbClr val="FF0000"/>
              </a:solidFill>
            </a:endParaRPr>
          </a:p>
        </p:txBody>
      </p:sp>
    </p:spTree>
  </p:cSld>
  <p:clrMapOvr>
    <a:masterClrMapping/>
  </p:clrMapOvr>
  <p:transition/>
  <p:timing>
    <p:tnLst>
      <p:par>
        <p:cTn id="1" dur="indefinite" restart="never" nodeType="tmRoot"/>
      </p:par>
    </p:tnLst>
  </p:timing>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9050"/>
            <a:ext cx="3505200" cy="6247864"/>
          </a:xfrm>
          <a:prstGeom prst="rect">
            <a:avLst/>
          </a:prstGeom>
        </p:spPr>
        <p:txBody>
          <a:bodyPr wrap="square">
            <a:spAutoFit/>
          </a:bodyPr>
          <a:lstStyle/>
          <a:p>
            <a:pPr algn="ctr"/>
            <a:r>
              <a:rPr lang="en-US" sz="4800" b="1" dirty="0">
                <a:solidFill>
                  <a:schemeClr val="tx2"/>
                </a:solidFill>
              </a:rPr>
              <a:t>Greek parliament votes to recognize independent Palestinian </a:t>
            </a:r>
            <a:r>
              <a:rPr lang="en-US" sz="4800" b="1" dirty="0" smtClean="0">
                <a:solidFill>
                  <a:schemeClr val="tx2"/>
                </a:solidFill>
              </a:rPr>
              <a:t>state</a:t>
            </a:r>
          </a:p>
          <a:p>
            <a:pPr algn="ctr"/>
            <a:r>
              <a:rPr lang="en-US" sz="2800" b="1" dirty="0" smtClean="0"/>
              <a:t>RT, 12/22/2015, </a:t>
            </a:r>
            <a:endParaRPr lang="en-US" sz="2800" b="1" dirty="0"/>
          </a:p>
          <a:p>
            <a:pPr algn="ctr"/>
            <a:r>
              <a:rPr lang="en-US" sz="1800" dirty="0">
                <a:hlinkClick r:id="rId2"/>
              </a:rPr>
              <a:t>https://www.rt.com/news/326746-greece-recognizes-palestinian-state</a:t>
            </a:r>
            <a:r>
              <a:rPr lang="en-US" sz="1800" dirty="0" smtClean="0">
                <a:hlinkClick r:id="rId2"/>
              </a:rPr>
              <a:t>/</a:t>
            </a:r>
            <a:r>
              <a:rPr lang="en-US" sz="1800" dirty="0" smtClean="0"/>
              <a:t> </a:t>
            </a:r>
            <a:endParaRPr lang="en-US" sz="1800" dirty="0"/>
          </a:p>
        </p:txBody>
      </p:sp>
      <p:pic>
        <p:nvPicPr>
          <p:cNvPr id="1026" name="Picture 2" descr="Greek Prime Minister Alexis Tsipras (R) welcomes Palestinian President Mahmoud Abbas at the Maximos Mansion in Athens, Greece, December 21, 2015. © Alkis Konstantinid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5638800" cy="313266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05200" y="3132667"/>
            <a:ext cx="5638800" cy="3046988"/>
          </a:xfrm>
          <a:prstGeom prst="rect">
            <a:avLst/>
          </a:prstGeom>
        </p:spPr>
        <p:txBody>
          <a:bodyPr wrap="square">
            <a:spAutoFit/>
          </a:bodyPr>
          <a:lstStyle/>
          <a:p>
            <a:r>
              <a:rPr lang="en-US" sz="3200" dirty="0"/>
              <a:t>Greek Prime Minister Alexis Tsipras (R) welcomes Palestinian President Mahmoud Abbas at the </a:t>
            </a:r>
            <a:r>
              <a:rPr lang="en-US" sz="3200" dirty="0" err="1"/>
              <a:t>Maximos</a:t>
            </a:r>
            <a:r>
              <a:rPr lang="en-US" sz="3200" dirty="0"/>
              <a:t> Mansion in Athens,</a:t>
            </a:r>
            <a:r>
              <a:rPr lang="en-US" sz="3200" dirty="0">
                <a:solidFill>
                  <a:schemeClr val="tx2"/>
                </a:solidFill>
              </a:rPr>
              <a:t> Greece, December 21, 2015. © </a:t>
            </a:r>
            <a:r>
              <a:rPr lang="en-US" sz="3200" dirty="0" err="1">
                <a:solidFill>
                  <a:schemeClr val="tx2"/>
                </a:solidFill>
              </a:rPr>
              <a:t>Alkis</a:t>
            </a:r>
            <a:r>
              <a:rPr lang="en-US" sz="3200" dirty="0">
                <a:solidFill>
                  <a:schemeClr val="tx2"/>
                </a:solidFill>
              </a:rPr>
              <a:t> </a:t>
            </a:r>
            <a:r>
              <a:rPr lang="en-US" sz="3200" dirty="0" err="1">
                <a:solidFill>
                  <a:schemeClr val="tx2"/>
                </a:solidFill>
              </a:rPr>
              <a:t>Konstantinidis</a:t>
            </a:r>
            <a:r>
              <a:rPr lang="en-US" sz="3200" dirty="0">
                <a:solidFill>
                  <a:schemeClr val="tx2"/>
                </a:solidFill>
              </a:rPr>
              <a:t> / Reuters </a:t>
            </a:r>
          </a:p>
        </p:txBody>
      </p:sp>
      <p:sp>
        <p:nvSpPr>
          <p:cNvPr id="5" name="Rectangle 4"/>
          <p:cNvSpPr/>
          <p:nvPr/>
        </p:nvSpPr>
        <p:spPr>
          <a:xfrm>
            <a:off x="0" y="6179655"/>
            <a:ext cx="9144000" cy="646331"/>
          </a:xfrm>
          <a:prstGeom prst="rect">
            <a:avLst/>
          </a:prstGeom>
        </p:spPr>
        <p:txBody>
          <a:bodyPr wrap="square">
            <a:spAutoFit/>
          </a:bodyPr>
          <a:lstStyle/>
          <a:p>
            <a:r>
              <a:rPr lang="en-US" sz="1800" b="1" dirty="0">
                <a:solidFill>
                  <a:schemeClr val="tx2"/>
                </a:solidFill>
              </a:rPr>
              <a:t>Israel responded to the Greek vote by saying the Palestinians' "unilateral" efforts to secure recognition were meaningless</a:t>
            </a:r>
            <a:r>
              <a:rPr lang="en-US" sz="1800" dirty="0"/>
              <a:t>. </a:t>
            </a:r>
            <a:r>
              <a:rPr lang="en-US" sz="1200" dirty="0">
                <a:hlinkClick r:id="rId4"/>
              </a:rPr>
              <a:t>http://</a:t>
            </a:r>
            <a:r>
              <a:rPr lang="en-US" sz="1200" dirty="0" smtClean="0">
                <a:hlinkClick r:id="rId4"/>
              </a:rPr>
              <a:t>news.yahoo.com/greek-parliament-backs-recognising-palestine-110256888.html</a:t>
            </a:r>
            <a:r>
              <a:rPr lang="en-US" sz="1200" dirty="0" smtClean="0"/>
              <a:t> </a:t>
            </a:r>
            <a:endParaRPr lang="en-US" sz="1200" dirty="0"/>
          </a:p>
        </p:txBody>
      </p:sp>
      <p:cxnSp>
        <p:nvCxnSpPr>
          <p:cNvPr id="7" name="Straight Connector 6"/>
          <p:cNvCxnSpPr/>
          <p:nvPr/>
        </p:nvCxnSpPr>
        <p:spPr bwMode="auto">
          <a:xfrm>
            <a:off x="0" y="6179655"/>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336758946"/>
      </p:ext>
    </p:extLst>
  </p:cSld>
  <p:clrMapOvr>
    <a:masterClrMapping/>
  </p:clrMapOvr>
  <p:timing>
    <p:tnLst>
      <p:par>
        <p:cTn id="1" dur="indefinite" restart="never" nodeType="tmRoot"/>
      </p:par>
    </p:tnLst>
  </p:timing>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743200"/>
          </a:xfrm>
        </p:spPr>
        <p:txBody>
          <a:bodyPr/>
          <a:lstStyle/>
          <a:p>
            <a:r>
              <a:rPr lang="en-US" sz="6000" b="1" dirty="0"/>
              <a:t>Chinese President Calls for East Jerusalem as Capital of Palestinian State </a:t>
            </a:r>
          </a:p>
        </p:txBody>
      </p:sp>
      <p:sp>
        <p:nvSpPr>
          <p:cNvPr id="3" name="Content Placeholder 2"/>
          <p:cNvSpPr>
            <a:spLocks noGrp="1"/>
          </p:cNvSpPr>
          <p:nvPr>
            <p:ph idx="1"/>
          </p:nvPr>
        </p:nvSpPr>
        <p:spPr>
          <a:xfrm>
            <a:off x="0" y="2819399"/>
            <a:ext cx="5410200" cy="4114800"/>
          </a:xfrm>
        </p:spPr>
        <p:txBody>
          <a:bodyPr/>
          <a:lstStyle/>
          <a:p>
            <a:pPr marL="0" indent="0">
              <a:buNone/>
            </a:pPr>
            <a:r>
              <a:rPr lang="en-US" sz="2000" dirty="0"/>
              <a:t>Chinese President Xi Jinping on Thursday called for establishing a Palestinian state within the pre-1967-war borders amid efforts by Beijing to assert its economic and political clout in the Middle East. </a:t>
            </a:r>
          </a:p>
          <a:p>
            <a:pPr marL="0" indent="0">
              <a:buNone/>
            </a:pPr>
            <a:r>
              <a:rPr lang="en-US" sz="2000" dirty="0" smtClean="0"/>
              <a:t>Addressing </a:t>
            </a:r>
            <a:r>
              <a:rPr lang="en-US" sz="2000" dirty="0"/>
              <a:t>the Cairo-based Arab League, Xi said the Palestinian problem "should not be marginalized." </a:t>
            </a:r>
          </a:p>
          <a:p>
            <a:pPr marL="0" indent="0">
              <a:buNone/>
            </a:pPr>
            <a:r>
              <a:rPr lang="en-US" sz="2000" dirty="0" smtClean="0"/>
              <a:t>"</a:t>
            </a:r>
            <a:r>
              <a:rPr lang="en-US" sz="2000" dirty="0"/>
              <a:t>China supports the peaceful process in the Middle East [and] the establishment of a Palestinian state with its capital being eastern Jerusalem," he added through an interpreter. </a:t>
            </a:r>
            <a:r>
              <a:rPr lang="en-US" sz="1800" dirty="0" err="1" smtClean="0">
                <a:solidFill>
                  <a:schemeClr val="tx2"/>
                </a:solidFill>
              </a:rPr>
              <a:t>Haaretz</a:t>
            </a:r>
            <a:r>
              <a:rPr lang="en-US" sz="1800" dirty="0" smtClean="0">
                <a:solidFill>
                  <a:schemeClr val="tx2"/>
                </a:solidFill>
              </a:rPr>
              <a:t>, 1/21/2016, </a:t>
            </a:r>
          </a:p>
          <a:p>
            <a:pPr marL="0" indent="0">
              <a:buNone/>
            </a:pPr>
            <a:r>
              <a:rPr lang="en-US" sz="1800" dirty="0">
                <a:solidFill>
                  <a:schemeClr val="tx2"/>
                </a:solidFill>
                <a:hlinkClick r:id="rId2"/>
              </a:rPr>
              <a:t>http://</a:t>
            </a:r>
            <a:r>
              <a:rPr lang="en-US" sz="1800" dirty="0" smtClean="0">
                <a:solidFill>
                  <a:schemeClr val="tx2"/>
                </a:solidFill>
                <a:hlinkClick r:id="rId2"/>
              </a:rPr>
              <a:t>www.haaretz.com/israel-news/1.698833</a:t>
            </a:r>
            <a:r>
              <a:rPr lang="en-US" sz="1800" dirty="0" smtClean="0">
                <a:solidFill>
                  <a:schemeClr val="tx2"/>
                </a:solidFill>
              </a:rPr>
              <a:t> </a:t>
            </a:r>
            <a:endParaRPr lang="en-US" sz="1800" dirty="0">
              <a:solidFill>
                <a:schemeClr val="tx2"/>
              </a:solidFill>
            </a:endParaRPr>
          </a:p>
          <a:p>
            <a:pPr marL="0" indent="0">
              <a:buNone/>
            </a:pPr>
            <a:endParaRPr lang="en-US" dirty="0">
              <a:solidFill>
                <a:schemeClr val="tx2"/>
              </a:solidFill>
            </a:endParaRPr>
          </a:p>
        </p:txBody>
      </p:sp>
      <p:pic>
        <p:nvPicPr>
          <p:cNvPr id="91138" name="Picture 2" descr="Chinese President Xi Jinping talks during a joint press conference with Egyptian President Abdel Fattah al-Sisi following their meeting in Cairo, Egypt, January 21, 20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8752" y="2819399"/>
            <a:ext cx="3743391" cy="210538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410200" y="4924785"/>
            <a:ext cx="3733800" cy="1938992"/>
          </a:xfrm>
          <a:prstGeom prst="rect">
            <a:avLst/>
          </a:prstGeom>
        </p:spPr>
        <p:txBody>
          <a:bodyPr wrap="square">
            <a:spAutoFit/>
          </a:bodyPr>
          <a:lstStyle/>
          <a:p>
            <a:pPr eaLnBrk="0" hangingPunct="0"/>
            <a:r>
              <a:rPr lang="en-US" sz="2000" dirty="0">
                <a:solidFill>
                  <a:srgbClr val="FFFF00"/>
                </a:solidFill>
                <a:cs typeface="+mn-cs"/>
              </a:rPr>
              <a:t>Chinese President Xi Jinping talks during a joint press conference with Egyptian President Abdel Fattah al-</a:t>
            </a:r>
            <a:r>
              <a:rPr lang="en-US" sz="2000" dirty="0" err="1">
                <a:solidFill>
                  <a:srgbClr val="FFFF00"/>
                </a:solidFill>
                <a:cs typeface="+mn-cs"/>
              </a:rPr>
              <a:t>Sisi</a:t>
            </a:r>
            <a:r>
              <a:rPr lang="en-US" sz="2000" dirty="0">
                <a:solidFill>
                  <a:srgbClr val="FFFF00"/>
                </a:solidFill>
                <a:cs typeface="+mn-cs"/>
              </a:rPr>
              <a:t> following their meeting in Cairo, Egypt, January 21, 2016.Credit: Reuters</a:t>
            </a:r>
          </a:p>
        </p:txBody>
      </p:sp>
    </p:spTree>
    <p:extLst>
      <p:ext uri="{BB962C8B-B14F-4D97-AF65-F5344CB8AC3E}">
        <p14:creationId xmlns:p14="http://schemas.microsoft.com/office/powerpoint/2010/main" val="1900922547"/>
      </p:ext>
    </p:extLst>
  </p:cSld>
  <p:clrMapOvr>
    <a:masterClrMapping/>
  </p:clrMapOvr>
  <p:timing>
    <p:tnLst>
      <p:par>
        <p:cTn id="1" dur="indefinite" restart="never" nodeType="tmRoot"/>
      </p:par>
    </p:tnLst>
  </p:timing>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0" y="0"/>
            <a:ext cx="4267200" cy="6858000"/>
          </a:xfrm>
        </p:spPr>
        <p:txBody>
          <a:bodyPr/>
          <a:lstStyle/>
          <a:p>
            <a:pPr marL="0" indent="0">
              <a:buNone/>
            </a:pPr>
            <a:r>
              <a:rPr lang="en-US" b="1" dirty="0">
                <a:solidFill>
                  <a:schemeClr val="tx2"/>
                </a:solidFill>
              </a:rPr>
              <a:t>Over 80% of Senate signs letter demanding more aid for Israel</a:t>
            </a:r>
          </a:p>
          <a:p>
            <a:pPr marL="0" indent="0">
              <a:buNone/>
            </a:pPr>
            <a:r>
              <a:rPr lang="en-US" sz="1800" dirty="0" smtClean="0"/>
              <a:t>More </a:t>
            </a:r>
            <a:r>
              <a:rPr lang="en-US" sz="1800" dirty="0"/>
              <a:t>than 80 percent of the US Senate members have signed a letter, imploring President Barack Obama to sign a new aid package for Israel. The move was led by Senators Lindsey Graham (R-SC) and Chris Coons (D-DL). However, presidential candidate Senator Bernie Sanders (D-VT) was not among the 83 signatories. The current aid package is worth about $3 billion per year. </a:t>
            </a:r>
            <a:r>
              <a:rPr lang="en-US" sz="1800" dirty="0">
                <a:solidFill>
                  <a:schemeClr val="tx2"/>
                </a:solidFill>
              </a:rPr>
              <a:t>Israel National News, 4/25/2016</a:t>
            </a:r>
            <a:r>
              <a:rPr lang="en-US" sz="1800" dirty="0" smtClean="0">
                <a:solidFill>
                  <a:schemeClr val="tx2"/>
                </a:solidFill>
              </a:rPr>
              <a:t>, </a:t>
            </a:r>
            <a:r>
              <a:rPr lang="en-US" sz="500" dirty="0" smtClean="0">
                <a:solidFill>
                  <a:schemeClr val="tx2"/>
                </a:solidFill>
                <a:hlinkClick r:id="rId2"/>
              </a:rPr>
              <a:t>http</a:t>
            </a:r>
            <a:r>
              <a:rPr lang="en-US" sz="500" dirty="0">
                <a:solidFill>
                  <a:schemeClr val="tx2"/>
                </a:solidFill>
                <a:hlinkClick r:id="rId2"/>
              </a:rPr>
              <a:t>://www.israelnationalnews.com/News/Flash.aspx/358045#.</a:t>
            </a:r>
            <a:r>
              <a:rPr lang="en-US" sz="500" dirty="0" smtClean="0">
                <a:solidFill>
                  <a:schemeClr val="tx2"/>
                </a:solidFill>
                <a:hlinkClick r:id="rId2"/>
              </a:rPr>
              <a:t>Vx4Ko5v2bDc</a:t>
            </a:r>
            <a:r>
              <a:rPr lang="en-US" sz="500" dirty="0" smtClean="0">
                <a:solidFill>
                  <a:schemeClr val="tx2"/>
                </a:solidFill>
              </a:rPr>
              <a:t>     </a:t>
            </a:r>
          </a:p>
          <a:p>
            <a:pPr marL="0" indent="0">
              <a:buNone/>
            </a:pPr>
            <a:r>
              <a:rPr lang="en-US" sz="800" dirty="0" smtClean="0">
                <a:solidFill>
                  <a:schemeClr val="tx2"/>
                </a:solidFill>
              </a:rPr>
              <a:t>“</a:t>
            </a:r>
            <a:r>
              <a:rPr lang="en-US" sz="1600" dirty="0"/>
              <a:t>Steven Rosen, the former AIPAC official who has been indicted for allegedly passing classified  documents to Israel, illustrated AIPAC’s power for the New Yorker’s  Jeffrey Goldberg by putting a napkin in front of him and saying, “</a:t>
            </a:r>
            <a:r>
              <a:rPr lang="en-US" sz="1600" b="1" dirty="0">
                <a:solidFill>
                  <a:schemeClr val="tx2"/>
                </a:solidFill>
              </a:rPr>
              <a:t>In twenty-four hours, we could have the signatures of seventy senators on this napkins</a:t>
            </a:r>
            <a:r>
              <a:rPr lang="en-US" sz="1600" dirty="0"/>
              <a:t>.’ These are not idle boasts”—</a:t>
            </a:r>
            <a:r>
              <a:rPr lang="en-US" sz="1600" dirty="0" err="1">
                <a:solidFill>
                  <a:schemeClr val="tx2"/>
                </a:solidFill>
              </a:rPr>
              <a:t>Mearsheimer</a:t>
            </a:r>
            <a:r>
              <a:rPr lang="en-US" sz="1600" dirty="0">
                <a:solidFill>
                  <a:schemeClr val="tx2"/>
                </a:solidFill>
              </a:rPr>
              <a:t> and Walt, The Israel Lobby, p. 10-11.</a:t>
            </a:r>
          </a:p>
          <a:p>
            <a:pPr marL="0" indent="0">
              <a:buNone/>
            </a:pPr>
            <a:endParaRPr lang="en-US" sz="1400" dirty="0">
              <a:solidFill>
                <a:schemeClr val="tx2"/>
              </a:solidFill>
            </a:endParaRPr>
          </a:p>
          <a:p>
            <a:pPr marL="0" indent="0">
              <a:buNone/>
            </a:pPr>
            <a:endParaRPr lang="en-US" sz="1400" dirty="0">
              <a:solidFill>
                <a:schemeClr val="tx2"/>
              </a:solidFill>
            </a:endParaRPr>
          </a:p>
        </p:txBody>
      </p:sp>
      <p:sp>
        <p:nvSpPr>
          <p:cNvPr id="4" name="Content Placeholder 3"/>
          <p:cNvSpPr>
            <a:spLocks noGrp="1"/>
          </p:cNvSpPr>
          <p:nvPr>
            <p:ph sz="half" idx="2"/>
          </p:nvPr>
        </p:nvSpPr>
        <p:spPr>
          <a:xfrm>
            <a:off x="4343400" y="0"/>
            <a:ext cx="4800600" cy="6858000"/>
          </a:xfrm>
        </p:spPr>
        <p:txBody>
          <a:bodyPr/>
          <a:lstStyle/>
          <a:p>
            <a:pPr marL="0" indent="0">
              <a:buNone/>
            </a:pPr>
            <a:r>
              <a:rPr lang="en-US" sz="2800" b="1" dirty="0">
                <a:solidFill>
                  <a:schemeClr val="tx2"/>
                </a:solidFill>
              </a:rPr>
              <a:t>White House: We’re prepared to make the largest ever military pledge to Israel </a:t>
            </a:r>
          </a:p>
          <a:p>
            <a:pPr marL="0" indent="0">
              <a:buNone/>
            </a:pPr>
            <a:r>
              <a:rPr lang="en-US" sz="1400" dirty="0"/>
              <a:t>WASHINGTON (JTA) — The White House said it is prepared to commit to the “largest single pledge of military assistance to any country in U.S. history” in its defense assistance talks with Israel.</a:t>
            </a:r>
          </a:p>
          <a:p>
            <a:pPr marL="0" indent="0">
              <a:buNone/>
            </a:pPr>
            <a:r>
              <a:rPr lang="en-US" sz="1400" dirty="0"/>
              <a:t>A White House official made the statement to JTA in response to a letter sent Monday by 83 U.S. senators to President Barack Obama urging him to substantially increase defense assistance to Israel.</a:t>
            </a:r>
          </a:p>
          <a:p>
            <a:pPr marL="0" indent="0">
              <a:buNone/>
            </a:pPr>
            <a:r>
              <a:rPr lang="en-US" sz="1400" dirty="0"/>
              <a:t>“We have been holding intensive discussions with Israel aimed at concluding a new 10-year Memorandum of Understanding on security assistance to follow the current MOU worth $30 billion, which will conclude at the end of FY 2018,” the official said... Reports have said that Israeli Prime Minister Benjamin Netanyahu’s government wants as much as $5 billion per year over a 10-year period. </a:t>
            </a:r>
            <a:r>
              <a:rPr lang="en-US" sz="1400" dirty="0" smtClean="0">
                <a:solidFill>
                  <a:schemeClr val="tx2"/>
                </a:solidFill>
              </a:rPr>
              <a:t>Jewish </a:t>
            </a:r>
            <a:r>
              <a:rPr lang="en-US" sz="1400" dirty="0">
                <a:solidFill>
                  <a:schemeClr val="tx2"/>
                </a:solidFill>
              </a:rPr>
              <a:t>Telegraphic Agency, 4/26/2016, </a:t>
            </a:r>
            <a:r>
              <a:rPr lang="en-US" sz="500" dirty="0">
                <a:solidFill>
                  <a:schemeClr val="tx2"/>
                </a:solidFill>
                <a:hlinkClick r:id="rId3"/>
              </a:rPr>
              <a:t>http://</a:t>
            </a:r>
            <a:r>
              <a:rPr lang="en-US" sz="500" dirty="0" smtClean="0">
                <a:solidFill>
                  <a:schemeClr val="tx2"/>
                </a:solidFill>
                <a:hlinkClick r:id="rId3"/>
              </a:rPr>
              <a:t>www.jta.org/2016/04/26/news-opinion/politics/white-house-were-prepared-to-make-the-largest-ever-military-pledge-to-israel</a:t>
            </a:r>
            <a:r>
              <a:rPr lang="en-US" sz="500" dirty="0" smtClean="0">
                <a:solidFill>
                  <a:schemeClr val="tx2"/>
                </a:solidFill>
              </a:rPr>
              <a:t> </a:t>
            </a:r>
          </a:p>
          <a:p>
            <a:pPr marL="0" indent="0">
              <a:buNone/>
            </a:pPr>
            <a:r>
              <a:rPr lang="en-US" sz="1800" b="1" dirty="0" smtClean="0">
                <a:solidFill>
                  <a:schemeClr val="tx2"/>
                </a:solidFill>
              </a:rPr>
              <a:t>U.S</a:t>
            </a:r>
            <a:r>
              <a:rPr lang="en-US" sz="1800" b="1" dirty="0">
                <a:solidFill>
                  <a:schemeClr val="tx2"/>
                </a:solidFill>
              </a:rPr>
              <a:t>. National Security Adviser Susan Rice promised Israel on Monday that the new military aid agreement between the two nations that is currently being negotiated will constitute “the single largest military assistance package — with any country — in American history.”</a:t>
            </a:r>
            <a:r>
              <a:rPr lang="en-US" sz="1800" dirty="0">
                <a:solidFill>
                  <a:schemeClr val="tx2"/>
                </a:solidFill>
              </a:rPr>
              <a:t> </a:t>
            </a:r>
            <a:r>
              <a:rPr lang="en-US" sz="1800" dirty="0" err="1" smtClean="0"/>
              <a:t>Haaretz</a:t>
            </a:r>
            <a:r>
              <a:rPr lang="en-US" sz="1800" dirty="0"/>
              <a:t>, 6/7/2016, </a:t>
            </a:r>
            <a:r>
              <a:rPr lang="en-US" sz="1200" dirty="0">
                <a:hlinkClick r:id="rId4"/>
              </a:rPr>
              <a:t>http://</a:t>
            </a:r>
            <a:r>
              <a:rPr lang="en-US" sz="1200" dirty="0" smtClean="0">
                <a:hlinkClick r:id="rId4"/>
              </a:rPr>
              <a:t>www.haaretz.com/israel-news/1.723578</a:t>
            </a:r>
            <a:r>
              <a:rPr lang="en-US" sz="1200" dirty="0" smtClean="0"/>
              <a:t> </a:t>
            </a:r>
            <a:endParaRPr lang="en-US" sz="1200" dirty="0"/>
          </a:p>
        </p:txBody>
      </p:sp>
      <p:cxnSp>
        <p:nvCxnSpPr>
          <p:cNvPr id="6" name="Straight Connector 5"/>
          <p:cNvCxnSpPr/>
          <p:nvPr/>
        </p:nvCxnSpPr>
        <p:spPr bwMode="auto">
          <a:xfrm>
            <a:off x="0" y="4572000"/>
            <a:ext cx="4114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114800" y="4572000"/>
            <a:ext cx="0" cy="22860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4343400" y="4753970"/>
            <a:ext cx="4800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43434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860073260"/>
      </p:ext>
    </p:extLst>
  </p:cSld>
  <p:clrMapOvr>
    <a:masterClrMapping/>
  </p:clrMapOvr>
  <p:timing>
    <p:tnLst>
      <p:par>
        <p:cTn id="1" dur="indefinite" restart="never" nodeType="tmRoot"/>
      </p:par>
    </p:tnLst>
  </p:timing>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ps showing Palestinian loss of La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5" y="723205"/>
            <a:ext cx="9144000" cy="61347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344" y="0"/>
            <a:ext cx="9144000" cy="707886"/>
          </a:xfrm>
          <a:prstGeom prst="rect">
            <a:avLst/>
          </a:prstGeom>
          <a:noFill/>
        </p:spPr>
        <p:txBody>
          <a:bodyPr wrap="square" rtlCol="0">
            <a:spAutoFit/>
          </a:bodyPr>
          <a:lstStyle/>
          <a:p>
            <a:pPr fontAlgn="auto">
              <a:spcBef>
                <a:spcPts val="0"/>
              </a:spcBef>
              <a:spcAft>
                <a:spcPts val="0"/>
              </a:spcAft>
            </a:pPr>
            <a:r>
              <a:rPr lang="en-US" sz="4000" b="1" dirty="0" smtClean="0">
                <a:solidFill>
                  <a:srgbClr val="FFFF00"/>
                </a:solidFill>
                <a:latin typeface="Times New Roman"/>
                <a:cs typeface="+mn-cs"/>
              </a:rPr>
              <a:t>Palestinian Loss of Land 1947 to Present </a:t>
            </a:r>
            <a:endParaRPr lang="en-US" sz="4000" b="1" dirty="0">
              <a:solidFill>
                <a:srgbClr val="FFFF00"/>
              </a:solidFill>
              <a:latin typeface="Times New Roman"/>
              <a:cs typeface="+mn-cs"/>
            </a:endParaRPr>
          </a:p>
        </p:txBody>
      </p:sp>
      <p:sp>
        <p:nvSpPr>
          <p:cNvPr id="3" name="Rectangle 2"/>
          <p:cNvSpPr/>
          <p:nvPr/>
        </p:nvSpPr>
        <p:spPr>
          <a:xfrm>
            <a:off x="-2345" y="6553200"/>
            <a:ext cx="9144000" cy="338554"/>
          </a:xfrm>
          <a:prstGeom prst="rect">
            <a:avLst/>
          </a:prstGeom>
        </p:spPr>
        <p:txBody>
          <a:bodyPr wrap="square">
            <a:spAutoFit/>
          </a:bodyPr>
          <a:lstStyle/>
          <a:p>
            <a:pPr algn="ctr" fontAlgn="auto">
              <a:spcBef>
                <a:spcPts val="0"/>
              </a:spcBef>
              <a:spcAft>
                <a:spcPts val="0"/>
              </a:spcAft>
            </a:pPr>
            <a:r>
              <a:rPr lang="en-US" sz="1600" dirty="0" err="1" smtClean="0">
                <a:solidFill>
                  <a:srgbClr val="FF3300"/>
                </a:solidFill>
                <a:latin typeface="Times New Roman"/>
                <a:cs typeface="+mn-cs"/>
              </a:rPr>
              <a:t>IfAmericansKnew</a:t>
            </a:r>
            <a:r>
              <a:rPr lang="en-US" sz="1600" dirty="0" smtClean="0">
                <a:solidFill>
                  <a:srgbClr val="FF3300"/>
                </a:solidFill>
                <a:latin typeface="Times New Roman"/>
                <a:cs typeface="+mn-cs"/>
              </a:rPr>
              <a:t>, </a:t>
            </a:r>
            <a:r>
              <a:rPr lang="en-US" sz="1600" dirty="0" smtClean="0">
                <a:solidFill>
                  <a:srgbClr val="FF3300"/>
                </a:solidFill>
                <a:latin typeface="Times New Roman"/>
                <a:cs typeface="+mn-cs"/>
                <a:hlinkClick r:id="rId3"/>
              </a:rPr>
              <a:t>http</a:t>
            </a:r>
            <a:r>
              <a:rPr lang="en-US" sz="1600" dirty="0">
                <a:solidFill>
                  <a:srgbClr val="FF3300"/>
                </a:solidFill>
                <a:latin typeface="Times New Roman"/>
                <a:cs typeface="+mn-cs"/>
                <a:hlinkClick r:id="rId3"/>
              </a:rPr>
              <a:t>://</a:t>
            </a:r>
            <a:r>
              <a:rPr lang="en-US" sz="1600" dirty="0" smtClean="0">
                <a:solidFill>
                  <a:srgbClr val="FF3300"/>
                </a:solidFill>
                <a:latin typeface="Times New Roman"/>
                <a:cs typeface="+mn-cs"/>
                <a:hlinkClick r:id="rId3"/>
              </a:rPr>
              <a:t>www.ifamericansknew.org/history</a:t>
            </a:r>
            <a:r>
              <a:rPr lang="en-US" sz="1600" dirty="0" smtClean="0">
                <a:solidFill>
                  <a:srgbClr val="FF3300"/>
                </a:solidFill>
                <a:latin typeface="Times New Roman"/>
                <a:cs typeface="+mn-cs"/>
              </a:rPr>
              <a:t> </a:t>
            </a:r>
            <a:endParaRPr lang="en-US" sz="1600" dirty="0">
              <a:solidFill>
                <a:srgbClr val="FF3300"/>
              </a:solidFill>
              <a:latin typeface="Times New Roman"/>
              <a:cs typeface="+mn-cs"/>
            </a:endParaRPr>
          </a:p>
        </p:txBody>
      </p:sp>
    </p:spTree>
    <p:extLst>
      <p:ext uri="{BB962C8B-B14F-4D97-AF65-F5344CB8AC3E}">
        <p14:creationId xmlns:p14="http://schemas.microsoft.com/office/powerpoint/2010/main" val="1511338286"/>
      </p:ext>
    </p:extLst>
  </p:cSld>
  <p:clrMapOvr>
    <a:masterClrMapping/>
  </p:clrMapOvr>
  <p:timing>
    <p:tnLst>
      <p:par>
        <p:cTn id="1" dur="indefinite" restart="never" nodeType="tmRoot"/>
      </p:par>
    </p:tnLst>
  </p:timing>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emc.org/wp-content/uploads/2016/05/Nakba-e14632691863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0" y="1066800"/>
            <a:ext cx="5791198" cy="58325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 y="914400"/>
            <a:ext cx="3352801" cy="6032421"/>
          </a:xfrm>
          <a:prstGeom prst="rect">
            <a:avLst/>
          </a:prstGeom>
        </p:spPr>
        <p:txBody>
          <a:bodyPr wrap="square">
            <a:spAutoFit/>
          </a:bodyPr>
          <a:lstStyle/>
          <a:p>
            <a:r>
              <a:rPr lang="en-US" sz="1400" dirty="0" smtClean="0"/>
              <a:t>The </a:t>
            </a:r>
            <a:r>
              <a:rPr lang="en-US" sz="1400" dirty="0"/>
              <a:t>15th May marks the Palestinian Nakba. The word Nakba means ‘catastrophe’ because that is exactly what happened in May 1948 when Palestine was wiped off the map</a:t>
            </a:r>
            <a:r>
              <a:rPr lang="en-US" sz="1400" dirty="0" smtClean="0"/>
              <a:t>.</a:t>
            </a:r>
          </a:p>
          <a:p>
            <a:endParaRPr lang="en-US" sz="500" dirty="0" smtClean="0"/>
          </a:p>
          <a:p>
            <a:r>
              <a:rPr lang="en-US" sz="1400" dirty="0" smtClean="0"/>
              <a:t>With </a:t>
            </a:r>
            <a:r>
              <a:rPr lang="en-US" sz="1400" dirty="0"/>
              <a:t>British backing, espoused in the Balfour Declaration, and British policies on the ground, Israel was created and Palestine was simultaneously destroyed. 750,000 indigenous Palestinians were violently driven out of their homes in villages and towns and forcibly dispossessed by Jewish settler militias</a:t>
            </a:r>
            <a:r>
              <a:rPr lang="en-US" sz="1400" dirty="0" smtClean="0"/>
              <a:t>.</a:t>
            </a:r>
          </a:p>
          <a:p>
            <a:endParaRPr lang="en-US" sz="500" dirty="0"/>
          </a:p>
          <a:p>
            <a:r>
              <a:rPr lang="en-US" sz="1400" dirty="0" smtClean="0"/>
              <a:t>Today</a:t>
            </a:r>
            <a:r>
              <a:rPr lang="en-US" sz="1400" dirty="0"/>
              <a:t>, Israel is in ‘Nakba denial’. It will not acknowledge the ethnic cleansing of the Palestinians which was perpetrated in order to create its self-declared </a:t>
            </a:r>
            <a:r>
              <a:rPr lang="en-US" sz="1400" dirty="0" smtClean="0"/>
              <a:t>state…</a:t>
            </a:r>
          </a:p>
          <a:p>
            <a:endParaRPr lang="en-US" sz="500" dirty="0" smtClean="0"/>
          </a:p>
          <a:p>
            <a:r>
              <a:rPr lang="en-US" sz="1400" dirty="0" smtClean="0"/>
              <a:t>Ben </a:t>
            </a:r>
            <a:r>
              <a:rPr lang="en-US" sz="1400" dirty="0" err="1"/>
              <a:t>Gurion</a:t>
            </a:r>
            <a:r>
              <a:rPr lang="en-US" sz="1400" dirty="0"/>
              <a:t>, the first Prime Minister of Israel, said of the Palestinians, which the early Zionists expelled, “The old will die and the young will forget”. Many refugees from 1948 have died but the young generation of Palestinians, in fact, every new generation, will not forget</a:t>
            </a:r>
            <a:r>
              <a:rPr lang="en-US" sz="1400" dirty="0" smtClean="0"/>
              <a:t>!  </a:t>
            </a:r>
            <a:r>
              <a:rPr lang="en-US" sz="1400" dirty="0" smtClean="0">
                <a:solidFill>
                  <a:schemeClr val="tx2"/>
                </a:solidFill>
              </a:rPr>
              <a:t>International Middle East Media Center, </a:t>
            </a:r>
          </a:p>
          <a:p>
            <a:r>
              <a:rPr lang="en-US" sz="1400" dirty="0" smtClean="0"/>
              <a:t>5/15/2016, </a:t>
            </a:r>
            <a:r>
              <a:rPr lang="en-US" sz="800" dirty="0" smtClean="0">
                <a:hlinkClick r:id="rId3"/>
              </a:rPr>
              <a:t>http</a:t>
            </a:r>
            <a:r>
              <a:rPr lang="en-US" sz="800" dirty="0">
                <a:hlinkClick r:id="rId3"/>
              </a:rPr>
              <a:t>://imemc.org/article/68-years-the-nakba-continues</a:t>
            </a:r>
            <a:r>
              <a:rPr lang="en-US" sz="1200" dirty="0" smtClean="0">
                <a:hlinkClick r:id="rId3"/>
              </a:rPr>
              <a:t>/</a:t>
            </a:r>
            <a:r>
              <a:rPr lang="en-US" sz="1200" dirty="0" smtClean="0"/>
              <a:t> </a:t>
            </a:r>
            <a:endParaRPr lang="en-US" sz="1200" dirty="0"/>
          </a:p>
        </p:txBody>
      </p:sp>
      <p:sp>
        <p:nvSpPr>
          <p:cNvPr id="3" name="Rectangle 2"/>
          <p:cNvSpPr/>
          <p:nvPr/>
        </p:nvSpPr>
        <p:spPr>
          <a:xfrm>
            <a:off x="0" y="0"/>
            <a:ext cx="9144000" cy="907941"/>
          </a:xfrm>
          <a:prstGeom prst="rect">
            <a:avLst/>
          </a:prstGeom>
        </p:spPr>
        <p:txBody>
          <a:bodyPr wrap="square">
            <a:spAutoFit/>
          </a:bodyPr>
          <a:lstStyle/>
          <a:p>
            <a:r>
              <a:rPr lang="en-US" sz="5300" b="1" dirty="0">
                <a:solidFill>
                  <a:schemeClr val="tx2"/>
                </a:solidFill>
              </a:rPr>
              <a:t>68 years: The Nakba continues</a:t>
            </a:r>
          </a:p>
        </p:txBody>
      </p:sp>
    </p:spTree>
    <p:extLst>
      <p:ext uri="{BB962C8B-B14F-4D97-AF65-F5344CB8AC3E}">
        <p14:creationId xmlns:p14="http://schemas.microsoft.com/office/powerpoint/2010/main" val="3009457716"/>
      </p:ext>
    </p:extLst>
  </p:cSld>
  <p:clrMapOvr>
    <a:masterClrMapping/>
  </p:clrMapOvr>
  <p:timing>
    <p:tnLst>
      <p:par>
        <p:cTn id="1" dur="indefinite" restart="never" nodeType="tmRoot"/>
      </p:par>
    </p:tnLst>
  </p:timing>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102007" cy="5078313"/>
          </a:xfrm>
          <a:prstGeom prst="rect">
            <a:avLst/>
          </a:prstGeom>
        </p:spPr>
        <p:txBody>
          <a:bodyPr wrap="square">
            <a:spAutoFit/>
          </a:bodyPr>
          <a:lstStyle/>
          <a:p>
            <a:r>
              <a:rPr lang="en-US" sz="4800" b="1" dirty="0">
                <a:solidFill>
                  <a:schemeClr val="tx2"/>
                </a:solidFill>
              </a:rPr>
              <a:t>BDS Fight Is Shifting From Campuses and Churches to Statehouses </a:t>
            </a:r>
          </a:p>
          <a:p>
            <a:r>
              <a:rPr lang="en-US" sz="1800" dirty="0" smtClean="0"/>
              <a:t>At least 20 U.S. states so far, and two local governments, have taken up the boycott issue and have passed laws or are considering doing so. </a:t>
            </a:r>
            <a:r>
              <a:rPr lang="en-US" sz="1800" dirty="0" err="1" smtClean="0">
                <a:solidFill>
                  <a:schemeClr val="tx2"/>
                </a:solidFill>
              </a:rPr>
              <a:t>Haaretz</a:t>
            </a:r>
            <a:r>
              <a:rPr lang="en-US" sz="1800" dirty="0">
                <a:solidFill>
                  <a:schemeClr val="tx2"/>
                </a:solidFill>
              </a:rPr>
              <a:t>, 6/6/2016, </a:t>
            </a:r>
            <a:r>
              <a:rPr lang="en-US" sz="1200" dirty="0">
                <a:hlinkClick r:id="rId2"/>
              </a:rPr>
              <a:t>http://www.haaretz.com/israel-news/.</a:t>
            </a:r>
            <a:r>
              <a:rPr lang="en-US" sz="1200" dirty="0" smtClean="0">
                <a:hlinkClick r:id="rId2"/>
              </a:rPr>
              <a:t>premium-1.723320</a:t>
            </a:r>
            <a:r>
              <a:rPr lang="en-US" sz="1200" dirty="0" smtClean="0"/>
              <a:t> </a:t>
            </a:r>
            <a:endParaRPr lang="en-US" sz="1200" dirty="0"/>
          </a:p>
        </p:txBody>
      </p:sp>
      <p:pic>
        <p:nvPicPr>
          <p:cNvPr id="1026" name="Picture 2" descr="http://www.haaretz.com/polopoly_fs/1.723819.1465375683!/image/239888877.jpg_gen/derivatives/headline_1218x685/2398888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9087" y="0"/>
            <a:ext cx="4794913" cy="269664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349087" y="2667000"/>
            <a:ext cx="4794914" cy="2492990"/>
          </a:xfrm>
          <a:prstGeom prst="rect">
            <a:avLst/>
          </a:prstGeom>
        </p:spPr>
        <p:txBody>
          <a:bodyPr wrap="square">
            <a:spAutoFit/>
          </a:bodyPr>
          <a:lstStyle/>
          <a:p>
            <a:r>
              <a:rPr lang="en-US" sz="2800" b="1" dirty="0">
                <a:solidFill>
                  <a:schemeClr val="tx2"/>
                </a:solidFill>
              </a:rPr>
              <a:t>Four Spanish Cities Retract Support for BDS Amid Legal Action by pro-Israel Groups </a:t>
            </a:r>
          </a:p>
          <a:p>
            <a:r>
              <a:rPr lang="en-US" sz="1800" dirty="0" smtClean="0"/>
              <a:t>The </a:t>
            </a:r>
            <a:r>
              <a:rPr lang="en-US" sz="1800" dirty="0"/>
              <a:t>anti-BDS rulings are a recent development in Spain, which has for many years been seen as a hub of anti-Israeli lobbying in Europe. </a:t>
            </a:r>
            <a:r>
              <a:rPr lang="en-US" sz="1800" dirty="0" err="1" smtClean="0">
                <a:solidFill>
                  <a:schemeClr val="tx2"/>
                </a:solidFill>
              </a:rPr>
              <a:t>Haaretz</a:t>
            </a:r>
            <a:r>
              <a:rPr lang="en-US" sz="1800" dirty="0">
                <a:solidFill>
                  <a:schemeClr val="tx2"/>
                </a:solidFill>
              </a:rPr>
              <a:t>, 6/8/2016</a:t>
            </a:r>
            <a:r>
              <a:rPr lang="en-US" sz="1800" dirty="0"/>
              <a:t>, </a:t>
            </a:r>
            <a:r>
              <a:rPr lang="en-US" sz="1200" dirty="0">
                <a:hlinkClick r:id="rId4"/>
              </a:rPr>
              <a:t>http://</a:t>
            </a:r>
            <a:r>
              <a:rPr lang="en-US" sz="1200" dirty="0" smtClean="0">
                <a:hlinkClick r:id="rId4"/>
              </a:rPr>
              <a:t>www.haaretz.com/world-news/europe/1.723812</a:t>
            </a:r>
            <a:r>
              <a:rPr lang="en-US" sz="1200" dirty="0" smtClean="0"/>
              <a:t> </a:t>
            </a:r>
            <a:endParaRPr lang="en-US" sz="1200" dirty="0"/>
          </a:p>
        </p:txBody>
      </p:sp>
      <p:cxnSp>
        <p:nvCxnSpPr>
          <p:cNvPr id="5" name="Straight Connector 4"/>
          <p:cNvCxnSpPr/>
          <p:nvPr/>
        </p:nvCxnSpPr>
        <p:spPr bwMode="auto">
          <a:xfrm>
            <a:off x="4114800" y="0"/>
            <a:ext cx="0" cy="51054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7" name="Rectangle 6"/>
          <p:cNvSpPr/>
          <p:nvPr/>
        </p:nvSpPr>
        <p:spPr>
          <a:xfrm>
            <a:off x="0" y="5103674"/>
            <a:ext cx="9144000" cy="1815882"/>
          </a:xfrm>
          <a:prstGeom prst="rect">
            <a:avLst/>
          </a:prstGeom>
        </p:spPr>
        <p:txBody>
          <a:bodyPr wrap="square">
            <a:spAutoFit/>
          </a:bodyPr>
          <a:lstStyle/>
          <a:p>
            <a:r>
              <a:rPr lang="en-US" sz="1400" dirty="0">
                <a:solidFill>
                  <a:schemeClr val="tx2"/>
                </a:solidFill>
              </a:rPr>
              <a:t>“A decision by a private body to boycott Israel, as despicable as it may be, is protected by our Constitution,” declared ADL’s then-national director, Abraham Foxman in a May 2015 opinion piece published by JTA, the Jewish news agency. “Perhaps in Europe, where hate speech laws exist and are acceptable within their own legal frameworks, such bills could be sustained. But not here in America.” </a:t>
            </a:r>
            <a:r>
              <a:rPr lang="en-US" sz="1400" dirty="0" smtClean="0">
                <a:solidFill>
                  <a:schemeClr val="tx2"/>
                </a:solidFill>
              </a:rPr>
              <a:t>… The </a:t>
            </a:r>
            <a:r>
              <a:rPr lang="en-US" sz="1400" dirty="0">
                <a:solidFill>
                  <a:schemeClr val="tx2"/>
                </a:solidFill>
              </a:rPr>
              <a:t>appeal of such legislation is understandable,” Foxman wrote. “It lacks the wishy-washiness of education, lobbying or persuasion</a:t>
            </a:r>
            <a:r>
              <a:rPr lang="en-US" sz="1400" dirty="0" smtClean="0">
                <a:solidFill>
                  <a:schemeClr val="tx2"/>
                </a:solidFill>
              </a:rPr>
              <a:t>.” But </a:t>
            </a:r>
            <a:r>
              <a:rPr lang="en-US" sz="1400" dirty="0">
                <a:solidFill>
                  <a:schemeClr val="tx2"/>
                </a:solidFill>
              </a:rPr>
              <a:t>“magic wands,” he said, “are just that —magical…Legislation that bars BDS activity by private groups, whether corporations or universities, strikes at the heart of First Amendment-protected free speech, will be challenged in the courts and is likely to be struck down.” </a:t>
            </a:r>
            <a:r>
              <a:rPr lang="en-US" sz="1400" dirty="0"/>
              <a:t>Forward, 6/14/2016</a:t>
            </a:r>
            <a:r>
              <a:rPr lang="en-US" sz="1800" dirty="0"/>
              <a:t>, </a:t>
            </a:r>
            <a:r>
              <a:rPr lang="en-US" sz="1000" dirty="0">
                <a:hlinkClick r:id="rId5"/>
              </a:rPr>
              <a:t>http://forward.com/news/national/342715/anti-defamation-league-stands-almost-alone-against-communal-push-for-anti-b/?</a:t>
            </a:r>
            <a:r>
              <a:rPr lang="en-US" sz="1000" dirty="0" smtClean="0">
                <a:hlinkClick r:id="rId5"/>
              </a:rPr>
              <a:t>attribution=articles-hero-item-text-5</a:t>
            </a:r>
            <a:r>
              <a:rPr lang="en-US" sz="1000" dirty="0" smtClean="0"/>
              <a:t> </a:t>
            </a:r>
            <a:endParaRPr lang="en-US" sz="1000" dirty="0"/>
          </a:p>
        </p:txBody>
      </p:sp>
      <p:cxnSp>
        <p:nvCxnSpPr>
          <p:cNvPr id="9" name="Straight Connector 8"/>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398967556"/>
      </p:ext>
    </p:extLst>
  </p:cSld>
  <p:clrMapOvr>
    <a:masterClrMapping/>
  </p:clrMapOvr>
  <p:timing>
    <p:tnLst>
      <p:par>
        <p:cTn id="1" dur="indefinite" restart="never" nodeType="tmRoot"/>
      </p:par>
    </p:tnLst>
  </p:timing>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0800" y="1"/>
            <a:ext cx="2743200" cy="1808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8143" y="0"/>
            <a:ext cx="6418943" cy="1446550"/>
          </a:xfrm>
          <a:prstGeom prst="rect">
            <a:avLst/>
          </a:prstGeom>
        </p:spPr>
        <p:txBody>
          <a:bodyPr wrap="square">
            <a:spAutoFit/>
          </a:bodyPr>
          <a:lstStyle/>
          <a:p>
            <a:pPr eaLnBrk="0" hangingPunct="0"/>
            <a:r>
              <a:rPr lang="en-US" sz="4400" b="1" dirty="0" smtClean="0">
                <a:solidFill>
                  <a:srgbClr val="FFFF00"/>
                </a:solidFill>
                <a:cs typeface="Arial" pitchFamily="34" charset="0"/>
              </a:rPr>
              <a:t>Your </a:t>
            </a:r>
            <a:r>
              <a:rPr lang="en-US" sz="4400" b="1" dirty="0">
                <a:solidFill>
                  <a:srgbClr val="FFFF00"/>
                </a:solidFill>
                <a:cs typeface="Arial" pitchFamily="34" charset="0"/>
              </a:rPr>
              <a:t>Jewish guide to the presidential candidates</a:t>
            </a:r>
          </a:p>
        </p:txBody>
      </p:sp>
      <p:sp>
        <p:nvSpPr>
          <p:cNvPr id="3" name="Rectangle 2"/>
          <p:cNvSpPr/>
          <p:nvPr/>
        </p:nvSpPr>
        <p:spPr>
          <a:xfrm>
            <a:off x="-18143" y="1905000"/>
            <a:ext cx="9144000" cy="4985980"/>
          </a:xfrm>
          <a:prstGeom prst="rect">
            <a:avLst/>
          </a:prstGeom>
        </p:spPr>
        <p:txBody>
          <a:bodyPr wrap="square">
            <a:spAutoFit/>
          </a:bodyPr>
          <a:lstStyle/>
          <a:p>
            <a:pPr eaLnBrk="0" hangingPunct="0"/>
            <a:r>
              <a:rPr lang="en-US" sz="1600" b="1" dirty="0">
                <a:solidFill>
                  <a:srgbClr val="FFFFFF"/>
                </a:solidFill>
                <a:cs typeface="Arial" pitchFamily="34" charset="0"/>
              </a:rPr>
              <a:t>WASHINGTON (JTA) – On Monday, Iowans will gather to launch the 2016 presidential election with an arcane ritual — the caucus... At JTA, the question is what it has been for nearly a century: What does all this mean for the Jews? In that spirit, here’s a look at the leading candidates – their Jewish friends, family, advisers and donors, their stances on Israel and their Jewish-related controversies…  </a:t>
            </a:r>
            <a:endParaRPr lang="en-US" sz="1600" b="1" dirty="0" smtClean="0">
              <a:solidFill>
                <a:srgbClr val="FFFFFF"/>
              </a:solidFill>
              <a:cs typeface="Arial" pitchFamily="34" charset="0"/>
            </a:endParaRPr>
          </a:p>
          <a:p>
            <a:pPr eaLnBrk="0" hangingPunct="0"/>
            <a:r>
              <a:rPr lang="en-US" sz="1500" b="1" dirty="0" smtClean="0">
                <a:solidFill>
                  <a:srgbClr val="FFFF00"/>
                </a:solidFill>
                <a:cs typeface="Arial" pitchFamily="34" charset="0"/>
              </a:rPr>
              <a:t>Donald </a:t>
            </a:r>
            <a:r>
              <a:rPr lang="en-US" sz="1500" b="1" dirty="0">
                <a:solidFill>
                  <a:srgbClr val="FFFF00"/>
                </a:solidFill>
                <a:cs typeface="Arial" pitchFamily="34" charset="0"/>
              </a:rPr>
              <a:t>Trump, 68, real estate magnate, reality TV star</a:t>
            </a:r>
            <a:r>
              <a:rPr lang="en-US" sz="1500" dirty="0">
                <a:solidFill>
                  <a:srgbClr val="FFFFFF"/>
                </a:solidFill>
                <a:cs typeface="Arial" pitchFamily="34" charset="0"/>
              </a:rPr>
              <a:t>: </a:t>
            </a:r>
            <a:r>
              <a:rPr lang="en-US" sz="1500" dirty="0" smtClean="0">
                <a:solidFill>
                  <a:srgbClr val="FFFFFF"/>
                </a:solidFill>
                <a:cs typeface="Arial" pitchFamily="34" charset="0"/>
              </a:rPr>
              <a:t>he </a:t>
            </a:r>
            <a:r>
              <a:rPr lang="en-US" sz="1500" dirty="0">
                <a:solidFill>
                  <a:srgbClr val="FFFFFF"/>
                </a:solidFill>
                <a:cs typeface="Arial" pitchFamily="34" charset="0"/>
              </a:rPr>
              <a:t>said he would move the U.S. Embassy to </a:t>
            </a:r>
            <a:r>
              <a:rPr lang="en-US" sz="1500" dirty="0" smtClean="0">
                <a:solidFill>
                  <a:srgbClr val="FFFFFF"/>
                </a:solidFill>
                <a:cs typeface="Arial" pitchFamily="34" charset="0"/>
              </a:rPr>
              <a:t>Jerusalem… he </a:t>
            </a:r>
            <a:r>
              <a:rPr lang="en-US" sz="1500" dirty="0">
                <a:solidFill>
                  <a:srgbClr val="FFFFFF"/>
                </a:solidFill>
                <a:cs typeface="Arial" pitchFamily="34" charset="0"/>
              </a:rPr>
              <a:t>does not like the Iran </a:t>
            </a:r>
            <a:r>
              <a:rPr lang="en-US" sz="1500" dirty="0" smtClean="0">
                <a:solidFill>
                  <a:srgbClr val="FFFFFF"/>
                </a:solidFill>
                <a:cs typeface="Arial" pitchFamily="34" charset="0"/>
              </a:rPr>
              <a:t>deal…</a:t>
            </a:r>
          </a:p>
          <a:p>
            <a:pPr eaLnBrk="0" hangingPunct="0"/>
            <a:r>
              <a:rPr lang="en-US" sz="1500" b="1" dirty="0">
                <a:solidFill>
                  <a:srgbClr val="FFFF00"/>
                </a:solidFill>
                <a:cs typeface="Arial" pitchFamily="34" charset="0"/>
              </a:rPr>
              <a:t>Ted Cruz, 45, Texas senator</a:t>
            </a:r>
            <a:r>
              <a:rPr lang="en-US" sz="1500" dirty="0">
                <a:solidFill>
                  <a:srgbClr val="FFFFFF"/>
                </a:solidFill>
                <a:cs typeface="Arial" pitchFamily="34" charset="0"/>
              </a:rPr>
              <a:t>: Cruz says he would scrap the Iran nuclear deal and move the embassy to Jerusalem as soon as he enters office. </a:t>
            </a:r>
            <a:endParaRPr lang="en-US" sz="1500" dirty="0" smtClean="0">
              <a:solidFill>
                <a:srgbClr val="FFFFFF"/>
              </a:solidFill>
              <a:cs typeface="Arial" pitchFamily="34" charset="0"/>
            </a:endParaRPr>
          </a:p>
          <a:p>
            <a:pPr eaLnBrk="0" hangingPunct="0"/>
            <a:r>
              <a:rPr lang="pt-BR" sz="1500" b="1" dirty="0">
                <a:solidFill>
                  <a:srgbClr val="FFFF00"/>
                </a:solidFill>
                <a:cs typeface="Arial" pitchFamily="34" charset="0"/>
              </a:rPr>
              <a:t>Marco Rubio, 44, Florida senator</a:t>
            </a:r>
            <a:r>
              <a:rPr lang="pt-BR" sz="1500" dirty="0" smtClean="0">
                <a:solidFill>
                  <a:srgbClr val="FFFFFF"/>
                </a:solidFill>
                <a:cs typeface="Arial" pitchFamily="34" charset="0"/>
              </a:rPr>
              <a:t>: </a:t>
            </a:r>
            <a:r>
              <a:rPr lang="en-US" sz="1500" dirty="0">
                <a:solidFill>
                  <a:srgbClr val="FFFFFF"/>
                </a:solidFill>
                <a:cs typeface="Arial" pitchFamily="34" charset="0"/>
              </a:rPr>
              <a:t>Rubio says he would move the embassy to Jerusalem and scrap the Iran deal</a:t>
            </a:r>
            <a:r>
              <a:rPr lang="en-US" sz="1500" dirty="0" smtClean="0">
                <a:solidFill>
                  <a:srgbClr val="FFFFFF"/>
                </a:solidFill>
                <a:cs typeface="Arial" pitchFamily="34" charset="0"/>
              </a:rPr>
              <a:t>.</a:t>
            </a:r>
          </a:p>
          <a:p>
            <a:pPr eaLnBrk="0" hangingPunct="0"/>
            <a:r>
              <a:rPr lang="en-US" sz="1500" b="1" dirty="0" smtClean="0">
                <a:solidFill>
                  <a:srgbClr val="FFFF00"/>
                </a:solidFill>
                <a:cs typeface="Arial" pitchFamily="34" charset="0"/>
              </a:rPr>
              <a:t>Ben </a:t>
            </a:r>
            <a:r>
              <a:rPr lang="en-US" sz="1500" b="1" dirty="0">
                <a:solidFill>
                  <a:srgbClr val="FFFF00"/>
                </a:solidFill>
                <a:cs typeface="Arial" pitchFamily="34" charset="0"/>
              </a:rPr>
              <a:t>Carson, 64, retired neurosurgeon, best-selling </a:t>
            </a:r>
            <a:r>
              <a:rPr lang="en-US" sz="1500" b="1" dirty="0" smtClean="0">
                <a:solidFill>
                  <a:srgbClr val="FFFF00"/>
                </a:solidFill>
                <a:cs typeface="Arial" pitchFamily="34" charset="0"/>
              </a:rPr>
              <a:t>author</a:t>
            </a:r>
            <a:r>
              <a:rPr lang="en-US" sz="1500" dirty="0">
                <a:solidFill>
                  <a:srgbClr val="FFFFFF"/>
                </a:solidFill>
                <a:cs typeface="Arial" pitchFamily="34" charset="0"/>
              </a:rPr>
              <a:t>: Carson has said he will abandon the Iran deal and has accused the Obama administration of abandoning Israel. </a:t>
            </a:r>
            <a:endParaRPr lang="en-US" sz="1500" dirty="0" smtClean="0">
              <a:solidFill>
                <a:srgbClr val="FFFFFF"/>
              </a:solidFill>
              <a:cs typeface="Arial" pitchFamily="34" charset="0"/>
            </a:endParaRPr>
          </a:p>
          <a:p>
            <a:pPr eaLnBrk="0" hangingPunct="0"/>
            <a:r>
              <a:rPr lang="en-US" sz="1500" b="1" dirty="0">
                <a:solidFill>
                  <a:srgbClr val="FFFF00"/>
                </a:solidFill>
                <a:cs typeface="Arial" pitchFamily="34" charset="0"/>
              </a:rPr>
              <a:t>John Kasich, 63, Ohio governor</a:t>
            </a:r>
            <a:r>
              <a:rPr lang="en-US" sz="1500" dirty="0">
                <a:solidFill>
                  <a:srgbClr val="FFFFFF"/>
                </a:solidFill>
                <a:cs typeface="Arial" pitchFamily="34" charset="0"/>
              </a:rPr>
              <a:t>: has not committed to moving the embassy to Jerusalem, and has said that scrapping the Iran nuclear plan would be </a:t>
            </a:r>
            <a:r>
              <a:rPr lang="en-US" sz="1500" dirty="0" smtClean="0">
                <a:solidFill>
                  <a:srgbClr val="FFFFFF"/>
                </a:solidFill>
                <a:cs typeface="Arial" pitchFamily="34" charset="0"/>
              </a:rPr>
              <a:t>foolish.</a:t>
            </a:r>
          </a:p>
          <a:p>
            <a:pPr eaLnBrk="0" hangingPunct="0"/>
            <a:r>
              <a:rPr lang="en-US" sz="1500" b="1" dirty="0">
                <a:solidFill>
                  <a:srgbClr val="FFFF00"/>
                </a:solidFill>
                <a:cs typeface="Arial" pitchFamily="34" charset="0"/>
              </a:rPr>
              <a:t>Chris Christie, 53, New Jersey governor</a:t>
            </a:r>
            <a:r>
              <a:rPr lang="en-US" sz="1500" dirty="0">
                <a:solidFill>
                  <a:srgbClr val="FFFFFF"/>
                </a:solidFill>
                <a:cs typeface="Arial" pitchFamily="34" charset="0"/>
              </a:rPr>
              <a:t>: He has said he would also ask his aides how best to get out of the Iran nuclear deal</a:t>
            </a:r>
            <a:r>
              <a:rPr lang="en-US" sz="1500" dirty="0" smtClean="0">
                <a:solidFill>
                  <a:srgbClr val="FFFFFF"/>
                </a:solidFill>
                <a:cs typeface="Arial" pitchFamily="34" charset="0"/>
              </a:rPr>
              <a:t>.</a:t>
            </a:r>
          </a:p>
          <a:p>
            <a:pPr eaLnBrk="0" hangingPunct="0"/>
            <a:r>
              <a:rPr lang="de-DE" sz="1500" b="1" dirty="0">
                <a:solidFill>
                  <a:srgbClr val="FFFF00"/>
                </a:solidFill>
                <a:cs typeface="Arial" pitchFamily="34" charset="0"/>
              </a:rPr>
              <a:t>Bernie Sanders, 74, Vermont </a:t>
            </a:r>
            <a:r>
              <a:rPr lang="de-DE" sz="1500" b="1" dirty="0" smtClean="0">
                <a:solidFill>
                  <a:srgbClr val="FFFF00"/>
                </a:solidFill>
                <a:cs typeface="Arial" pitchFamily="34" charset="0"/>
              </a:rPr>
              <a:t>senator</a:t>
            </a:r>
            <a:r>
              <a:rPr lang="de-DE" sz="1500" dirty="0" smtClean="0">
                <a:solidFill>
                  <a:srgbClr val="FFFFFF"/>
                </a:solidFill>
                <a:cs typeface="Arial" pitchFamily="34" charset="0"/>
              </a:rPr>
              <a:t>: </a:t>
            </a:r>
            <a:r>
              <a:rPr lang="en-US" sz="1500" dirty="0">
                <a:solidFill>
                  <a:srgbClr val="FFFFFF"/>
                </a:solidFill>
                <a:cs typeface="Arial" pitchFamily="34" charset="0"/>
              </a:rPr>
              <a:t>Sanders is Jewish and spent time on a kibbutz [</a:t>
            </a:r>
            <a:r>
              <a:rPr lang="en-US" sz="1500" dirty="0" err="1">
                <a:solidFill>
                  <a:srgbClr val="FFFFFF"/>
                </a:solidFill>
                <a:cs typeface="Arial" pitchFamily="34" charset="0"/>
              </a:rPr>
              <a:t>Sha’ar</a:t>
            </a:r>
            <a:r>
              <a:rPr lang="en-US" sz="1500" dirty="0">
                <a:solidFill>
                  <a:srgbClr val="FFFFFF"/>
                </a:solidFill>
                <a:cs typeface="Arial" pitchFamily="34" charset="0"/>
              </a:rPr>
              <a:t> </a:t>
            </a:r>
            <a:r>
              <a:rPr lang="en-US" sz="1500" dirty="0" err="1">
                <a:solidFill>
                  <a:srgbClr val="FFFFFF"/>
                </a:solidFill>
                <a:cs typeface="Arial" pitchFamily="34" charset="0"/>
              </a:rPr>
              <a:t>HaAmakim</a:t>
            </a:r>
            <a:r>
              <a:rPr lang="en-US" sz="1500" dirty="0">
                <a:solidFill>
                  <a:srgbClr val="FFFFFF"/>
                </a:solidFill>
                <a:cs typeface="Arial" pitchFamily="34" charset="0"/>
              </a:rPr>
              <a:t>, near Haifa in northern Israel, in </a:t>
            </a:r>
            <a:r>
              <a:rPr lang="en-US" sz="1500" dirty="0" smtClean="0">
                <a:solidFill>
                  <a:srgbClr val="FFFFFF"/>
                </a:solidFill>
                <a:cs typeface="Arial" pitchFamily="34" charset="0"/>
              </a:rPr>
              <a:t>1963, according to </a:t>
            </a:r>
            <a:r>
              <a:rPr lang="en-US" sz="1500" i="1" dirty="0" smtClean="0">
                <a:solidFill>
                  <a:srgbClr val="FFFFFF"/>
                </a:solidFill>
                <a:cs typeface="Arial" pitchFamily="34" charset="0"/>
              </a:rPr>
              <a:t>Forward</a:t>
            </a:r>
            <a:r>
              <a:rPr lang="en-US" sz="1500" dirty="0" smtClean="0">
                <a:solidFill>
                  <a:srgbClr val="FFFFFF"/>
                </a:solidFill>
                <a:cs typeface="Arial" pitchFamily="34" charset="0"/>
              </a:rPr>
              <a:t> of 2/4/2016] with </a:t>
            </a:r>
            <a:r>
              <a:rPr lang="en-US" sz="1500" dirty="0">
                <a:solidFill>
                  <a:srgbClr val="FFFFFF"/>
                </a:solidFill>
                <a:cs typeface="Arial" pitchFamily="34" charset="0"/>
              </a:rPr>
              <a:t>his first (Jewish) </a:t>
            </a:r>
            <a:r>
              <a:rPr lang="en-US" sz="1500" dirty="0" smtClean="0">
                <a:solidFill>
                  <a:srgbClr val="FFFFFF"/>
                </a:solidFill>
                <a:cs typeface="Arial" pitchFamily="34" charset="0"/>
              </a:rPr>
              <a:t>wife.</a:t>
            </a:r>
          </a:p>
          <a:p>
            <a:pPr eaLnBrk="0" hangingPunct="0"/>
            <a:r>
              <a:rPr lang="en-US" sz="1500" b="1" dirty="0">
                <a:solidFill>
                  <a:srgbClr val="FFFF00"/>
                </a:solidFill>
                <a:cs typeface="Arial" pitchFamily="34" charset="0"/>
              </a:rPr>
              <a:t>Hillary Rodham Clinton, former secretary of state, former senator from New York, former first lady</a:t>
            </a:r>
            <a:r>
              <a:rPr lang="en-US" sz="1500" dirty="0">
                <a:solidFill>
                  <a:srgbClr val="FFFFFF"/>
                </a:solidFill>
                <a:cs typeface="Arial" pitchFamily="34" charset="0"/>
              </a:rPr>
              <a:t>: Like Trump, Clinton has a Jewish son-in-law… Clinton has ties with Israel dating back to her days as first lady of Arkansas, when she adopted an Israeli early education program for the state</a:t>
            </a:r>
            <a:r>
              <a:rPr lang="en-US" sz="1500" dirty="0" smtClean="0">
                <a:solidFill>
                  <a:srgbClr val="FFFFFF"/>
                </a:solidFill>
                <a:cs typeface="Arial" pitchFamily="34" charset="0"/>
              </a:rPr>
              <a:t>. </a:t>
            </a:r>
            <a:r>
              <a:rPr lang="en-US" sz="1500" dirty="0" smtClean="0">
                <a:solidFill>
                  <a:srgbClr val="FFFF00"/>
                </a:solidFill>
                <a:cs typeface="Arial" pitchFamily="34" charset="0"/>
              </a:rPr>
              <a:t>Jewish Telegraphic Agency, 1/26/2016,  </a:t>
            </a:r>
            <a:r>
              <a:rPr lang="en-US" sz="1400" dirty="0" smtClean="0">
                <a:solidFill>
                  <a:srgbClr val="FFFF00"/>
                </a:solidFill>
                <a:cs typeface="Arial" pitchFamily="34" charset="0"/>
                <a:hlinkClick r:id="rId3"/>
              </a:rPr>
              <a:t>http</a:t>
            </a:r>
            <a:r>
              <a:rPr lang="en-US" sz="1400" dirty="0">
                <a:solidFill>
                  <a:srgbClr val="FFFFFF"/>
                </a:solidFill>
                <a:cs typeface="Arial" pitchFamily="34" charset="0"/>
                <a:hlinkClick r:id="rId3"/>
              </a:rPr>
              <a:t>://</a:t>
            </a:r>
            <a:r>
              <a:rPr lang="en-US" sz="1400" dirty="0" smtClean="0">
                <a:solidFill>
                  <a:srgbClr val="FFFFFF"/>
                </a:solidFill>
                <a:cs typeface="Arial" pitchFamily="34" charset="0"/>
                <a:hlinkClick r:id="rId3"/>
              </a:rPr>
              <a:t>www.jta.org/2016/01/26/news-opinion/politics/ahead-of-the-iowa-caucus-a-jewish-guide-to-the-presidential-candidates</a:t>
            </a:r>
            <a:r>
              <a:rPr lang="en-US" sz="1400" dirty="0" smtClean="0">
                <a:solidFill>
                  <a:srgbClr val="FFFFFF"/>
                </a:solidFill>
                <a:cs typeface="Arial" pitchFamily="34" charset="0"/>
              </a:rPr>
              <a:t> </a:t>
            </a:r>
            <a:endParaRPr lang="en-US" sz="1400" dirty="0">
              <a:solidFill>
                <a:srgbClr val="FFFFFF"/>
              </a:solidFill>
              <a:cs typeface="Arial" pitchFamily="34" charset="0"/>
            </a:endParaRPr>
          </a:p>
        </p:txBody>
      </p:sp>
      <p:sp>
        <p:nvSpPr>
          <p:cNvPr id="4" name="Rectangle 3"/>
          <p:cNvSpPr/>
          <p:nvPr/>
        </p:nvSpPr>
        <p:spPr>
          <a:xfrm>
            <a:off x="0" y="1295400"/>
            <a:ext cx="6400800" cy="646331"/>
          </a:xfrm>
          <a:prstGeom prst="rect">
            <a:avLst/>
          </a:prstGeom>
        </p:spPr>
        <p:txBody>
          <a:bodyPr wrap="square">
            <a:spAutoFit/>
          </a:bodyPr>
          <a:lstStyle/>
          <a:p>
            <a:pPr eaLnBrk="0" hangingPunct="0"/>
            <a:r>
              <a:rPr lang="en-US" sz="1800" dirty="0">
                <a:solidFill>
                  <a:srgbClr val="FFFF00"/>
                </a:solidFill>
                <a:cs typeface="Arial" pitchFamily="34" charset="0"/>
              </a:rPr>
              <a:t>From left, presidential candidates Donald Trump, Hillary Clinton, Ted Cruz and Bernie Sanders. (Getty Images)</a:t>
            </a:r>
          </a:p>
        </p:txBody>
      </p:sp>
    </p:spTree>
    <p:extLst>
      <p:ext uri="{BB962C8B-B14F-4D97-AF65-F5344CB8AC3E}">
        <p14:creationId xmlns:p14="http://schemas.microsoft.com/office/powerpoint/2010/main" val="3772157851"/>
      </p:ext>
    </p:extLst>
  </p:cSld>
  <p:clrMapOvr>
    <a:masterClrMapping/>
  </p:clrMapOvr>
  <p:timing>
    <p:tnLst>
      <p:par>
        <p:cTn id="1" dur="indefinite" restart="never" nodeType="tmRoot"/>
      </p:par>
    </p:tnLst>
  </p:timing>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0" cy="1219200"/>
          </a:xfrm>
        </p:spPr>
        <p:txBody>
          <a:bodyPr>
            <a:normAutofit fontScale="90000"/>
          </a:bodyPr>
          <a:lstStyle/>
          <a:p>
            <a:r>
              <a:rPr lang="en-US" sz="3600" b="1" dirty="0">
                <a:solidFill>
                  <a:srgbClr val="FF0000"/>
                </a:solidFill>
                <a:latin typeface="Times New Roman" panose="02020603050405020304" pitchFamily="18" charset="0"/>
                <a:cs typeface="Times New Roman" panose="02020603050405020304" pitchFamily="18" charset="0"/>
              </a:rPr>
              <a:t>G</a:t>
            </a:r>
            <a:r>
              <a:rPr lang="en-US" sz="3600" b="1" dirty="0" smtClean="0">
                <a:solidFill>
                  <a:srgbClr val="FF0000"/>
                </a:solidFill>
                <a:latin typeface="Times New Roman" panose="02020603050405020304" pitchFamily="18" charset="0"/>
                <a:cs typeface="Times New Roman" panose="02020603050405020304" pitchFamily="18" charset="0"/>
              </a:rPr>
              <a:t>un violence killed or injured over </a:t>
            </a:r>
            <a:br>
              <a:rPr lang="en-US" sz="3600" b="1" dirty="0" smtClean="0">
                <a:solidFill>
                  <a:srgbClr val="FF0000"/>
                </a:solidFill>
                <a:latin typeface="Times New Roman" panose="02020603050405020304" pitchFamily="18" charset="0"/>
                <a:cs typeface="Times New Roman" panose="02020603050405020304" pitchFamily="18" charset="0"/>
              </a:rPr>
            </a:br>
            <a:r>
              <a:rPr lang="en-US" sz="3600" b="1" dirty="0" smtClean="0">
                <a:solidFill>
                  <a:srgbClr val="FF0000"/>
                </a:solidFill>
                <a:latin typeface="Times New Roman" panose="02020603050405020304" pitchFamily="18" charset="0"/>
                <a:cs typeface="Times New Roman" panose="02020603050405020304" pitchFamily="18" charset="0"/>
              </a:rPr>
              <a:t>40,000  in the United States in 2015</a:t>
            </a:r>
            <a:r>
              <a:rPr lang="en-US" sz="3100" b="1" dirty="0" smtClean="0">
                <a:solidFill>
                  <a:srgbClr val="FF0000"/>
                </a:solidFill>
                <a:latin typeface="Times New Roman" panose="02020603050405020304" pitchFamily="18" charset="0"/>
                <a:cs typeface="Times New Roman" panose="02020603050405020304" pitchFamily="18" charset="0"/>
              </a:rPr>
              <a:t/>
            </a:r>
            <a:br>
              <a:rPr lang="en-US" sz="3100" b="1" dirty="0" smtClean="0">
                <a:solidFill>
                  <a:srgbClr val="FF0000"/>
                </a:solidFill>
                <a:latin typeface="Times New Roman" panose="02020603050405020304" pitchFamily="18" charset="0"/>
                <a:cs typeface="Times New Roman" panose="02020603050405020304" pitchFamily="18" charset="0"/>
              </a:rPr>
            </a:br>
            <a:r>
              <a:rPr lang="en-US" sz="1100" b="1" dirty="0" smtClean="0">
                <a:solidFill>
                  <a:srgbClr val="FF0000"/>
                </a:solidFill>
                <a:latin typeface="Times New Roman" panose="02020603050405020304" pitchFamily="18" charset="0"/>
                <a:cs typeface="Times New Roman" panose="02020603050405020304" pitchFamily="18" charset="0"/>
              </a:rPr>
              <a:t>Gun Violence Archive </a:t>
            </a:r>
            <a:r>
              <a:rPr lang="en-US" sz="1100" dirty="0" smtClean="0">
                <a:solidFill>
                  <a:srgbClr val="FF0000"/>
                </a:solidFill>
                <a:latin typeface="Times New Roman" panose="02020603050405020304" pitchFamily="18" charset="0"/>
                <a:cs typeface="Times New Roman" panose="02020603050405020304" pitchFamily="18" charset="0"/>
              </a:rPr>
              <a:t>is an online archive of gun violence incidents collected from over 1,500 media, law enforcement, government and commercial sources daily in an effort to provide  near-real time data about the results of gun violence. </a:t>
            </a:r>
            <a:endParaRPr lang="en-US" sz="11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228600" y="1219200"/>
            <a:ext cx="3429000" cy="4191000"/>
          </a:xfrm>
        </p:spPr>
        <p:txBody>
          <a:bodyPr>
            <a:normAutofit fontScale="25000" lnSpcReduction="20000"/>
          </a:bodyPr>
          <a:lstStyle/>
          <a:p>
            <a:pPr marL="0" indent="0">
              <a:buNone/>
            </a:pPr>
            <a:r>
              <a:rPr lang="en-US" sz="6400" b="1" dirty="0" smtClean="0">
                <a:latin typeface="Times New Roman" panose="02020603050405020304" pitchFamily="18" charset="0"/>
                <a:cs typeface="Times New Roman" panose="02020603050405020304" pitchFamily="18" charset="0"/>
              </a:rPr>
              <a:t>Gun violence archive 2014 </a:t>
            </a:r>
          </a:p>
          <a:p>
            <a:pPr marL="0" indent="0">
              <a:buNone/>
            </a:pPr>
            <a:r>
              <a:rPr lang="en-US" sz="6400" dirty="0" smtClean="0">
                <a:latin typeface="Times New Roman" panose="02020603050405020304" pitchFamily="18" charset="0"/>
                <a:cs typeface="Times New Roman" panose="02020603050405020304" pitchFamily="18" charset="0"/>
              </a:rPr>
              <a:t>Total Number of Incidents 51,820 </a:t>
            </a:r>
          </a:p>
          <a:p>
            <a:pPr marL="0" indent="0">
              <a:buNone/>
            </a:pPr>
            <a:r>
              <a:rPr lang="en-US" sz="6400" dirty="0" smtClean="0">
                <a:latin typeface="Times New Roman" panose="02020603050405020304" pitchFamily="18" charset="0"/>
                <a:cs typeface="Times New Roman" panose="02020603050405020304" pitchFamily="18" charset="0"/>
              </a:rPr>
              <a:t>Number of Deaths 12,593 </a:t>
            </a:r>
          </a:p>
          <a:p>
            <a:pPr marL="0" indent="0">
              <a:buNone/>
            </a:pPr>
            <a:r>
              <a:rPr lang="en-US" sz="6400" dirty="0" smtClean="0">
                <a:latin typeface="Times New Roman" panose="02020603050405020304" pitchFamily="18" charset="0"/>
                <a:cs typeface="Times New Roman" panose="02020603050405020304" pitchFamily="18" charset="0"/>
              </a:rPr>
              <a:t>Number of Injuries 23,034 </a:t>
            </a:r>
          </a:p>
          <a:p>
            <a:pPr marL="0" indent="0">
              <a:buNone/>
            </a:pPr>
            <a:r>
              <a:rPr lang="en-US" sz="6400" dirty="0" smtClean="0">
                <a:latin typeface="Times New Roman" panose="02020603050405020304" pitchFamily="18" charset="0"/>
                <a:cs typeface="Times New Roman" panose="02020603050405020304" pitchFamily="18" charset="0"/>
              </a:rPr>
              <a:t>Number of Children (age 0-11)</a:t>
            </a:r>
          </a:p>
          <a:p>
            <a:pPr marL="0" indent="0">
              <a:buNone/>
            </a:pPr>
            <a:r>
              <a:rPr lang="en-US" sz="6400" dirty="0" smtClean="0">
                <a:latin typeface="Times New Roman" panose="02020603050405020304" pitchFamily="18" charset="0"/>
                <a:cs typeface="Times New Roman" panose="02020603050405020304" pitchFamily="18" charset="0"/>
              </a:rPr>
              <a:t>Killed/Injured 628 </a:t>
            </a:r>
          </a:p>
          <a:p>
            <a:pPr marL="0" indent="0">
              <a:buNone/>
            </a:pPr>
            <a:r>
              <a:rPr lang="en-US" sz="6400" dirty="0" smtClean="0">
                <a:latin typeface="Times New Roman" panose="02020603050405020304" pitchFamily="18" charset="0"/>
                <a:cs typeface="Times New Roman" panose="02020603050405020304" pitchFamily="18" charset="0"/>
              </a:rPr>
              <a:t>Number of Teens (age 12-17)</a:t>
            </a:r>
          </a:p>
          <a:p>
            <a:pPr marL="0" indent="0">
              <a:buNone/>
            </a:pPr>
            <a:r>
              <a:rPr lang="en-US" sz="6400" dirty="0" smtClean="0">
                <a:latin typeface="Times New Roman" panose="02020603050405020304" pitchFamily="18" charset="0"/>
                <a:cs typeface="Times New Roman" panose="02020603050405020304" pitchFamily="18" charset="0"/>
              </a:rPr>
              <a:t>Killed/Injured 2,368 </a:t>
            </a:r>
          </a:p>
          <a:p>
            <a:pPr marL="0" indent="0">
              <a:buNone/>
            </a:pPr>
            <a:r>
              <a:rPr lang="en-US" sz="6400" dirty="0" smtClean="0">
                <a:solidFill>
                  <a:srgbClr val="FF0000"/>
                </a:solidFill>
                <a:latin typeface="Times New Roman" panose="02020603050405020304" pitchFamily="18" charset="0"/>
                <a:cs typeface="Times New Roman" panose="02020603050405020304" pitchFamily="18" charset="0"/>
              </a:rPr>
              <a:t>Mass Shooting 280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Officer Shot/Killed 260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Perpetrator Shot/Killed 795 </a:t>
            </a:r>
          </a:p>
          <a:p>
            <a:pPr marL="0" indent="0">
              <a:buNone/>
            </a:pPr>
            <a:r>
              <a:rPr lang="en-US" sz="6400" dirty="0" smtClean="0">
                <a:latin typeface="Times New Roman" panose="02020603050405020304" pitchFamily="18" charset="0"/>
                <a:cs typeface="Times New Roman" panose="02020603050405020304" pitchFamily="18" charset="0"/>
              </a:rPr>
              <a:t>Home Invasion 2,611 </a:t>
            </a:r>
          </a:p>
          <a:p>
            <a:pPr marL="0" indent="0">
              <a:buNone/>
            </a:pPr>
            <a:r>
              <a:rPr lang="en-US" sz="6400" dirty="0" smtClean="0">
                <a:latin typeface="Times New Roman" panose="02020603050405020304" pitchFamily="18" charset="0"/>
                <a:cs typeface="Times New Roman" panose="02020603050405020304" pitchFamily="18" charset="0"/>
              </a:rPr>
              <a:t>Defensive Use 1,591 </a:t>
            </a:r>
          </a:p>
          <a:p>
            <a:pPr marL="0" indent="0">
              <a:buNone/>
            </a:pPr>
            <a:r>
              <a:rPr lang="en-US" sz="6400" dirty="0" smtClean="0">
                <a:latin typeface="Times New Roman" panose="02020603050405020304" pitchFamily="18" charset="0"/>
                <a:cs typeface="Times New Roman" panose="02020603050405020304" pitchFamily="18" charset="0"/>
              </a:rPr>
              <a:t>Accidental Shooting 1,605 </a:t>
            </a:r>
          </a:p>
          <a:p>
            <a:pPr marL="0" indent="0">
              <a:buNone/>
            </a:pPr>
            <a:r>
              <a:rPr lang="en-US" sz="4800" i="1" dirty="0" smtClean="0">
                <a:solidFill>
                  <a:srgbClr val="FF0000"/>
                </a:solidFill>
                <a:latin typeface="Times New Roman" panose="02020603050405020304" pitchFamily="18" charset="0"/>
                <a:cs typeface="Times New Roman" panose="02020603050405020304" pitchFamily="18" charset="0"/>
              </a:rPr>
              <a:t>Data Validated: June 13, 2016 </a:t>
            </a:r>
            <a:endParaRPr lang="en-US" sz="4800" i="1" dirty="0">
              <a:solidFill>
                <a:srgbClr val="FF0000"/>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3276600" y="1219200"/>
            <a:ext cx="2971800" cy="4191000"/>
          </a:xfrm>
        </p:spPr>
        <p:txBody>
          <a:bodyPr>
            <a:normAutofit fontScale="25000" lnSpcReduction="20000"/>
          </a:bodyPr>
          <a:lstStyle/>
          <a:p>
            <a:pPr marL="0" indent="0">
              <a:buNone/>
            </a:pPr>
            <a:r>
              <a:rPr lang="en-US" sz="6400" b="1" dirty="0" smtClean="0">
                <a:latin typeface="Times New Roman" panose="02020603050405020304" pitchFamily="18" charset="0"/>
                <a:cs typeface="Times New Roman" panose="02020603050405020304" pitchFamily="18" charset="0"/>
              </a:rPr>
              <a:t>Gun violence archive 2015</a:t>
            </a:r>
          </a:p>
          <a:p>
            <a:pPr marL="0" indent="0">
              <a:buNone/>
            </a:pPr>
            <a:r>
              <a:rPr lang="en-US" sz="6400" dirty="0" smtClean="0">
                <a:latin typeface="Times New Roman" panose="02020603050405020304" pitchFamily="18" charset="0"/>
                <a:cs typeface="Times New Roman" panose="02020603050405020304" pitchFamily="18" charset="0"/>
              </a:rPr>
              <a:t>Total Number of Incidents 53,272 </a:t>
            </a:r>
          </a:p>
          <a:p>
            <a:pPr marL="0" indent="0">
              <a:buNone/>
            </a:pPr>
            <a:r>
              <a:rPr lang="en-US" sz="6400" dirty="0" smtClean="0">
                <a:latin typeface="Times New Roman" panose="02020603050405020304" pitchFamily="18" charset="0"/>
                <a:cs typeface="Times New Roman" panose="02020603050405020304" pitchFamily="18" charset="0"/>
              </a:rPr>
              <a:t>Number of Deaths 13,429 </a:t>
            </a:r>
          </a:p>
          <a:p>
            <a:pPr marL="0" indent="0">
              <a:buNone/>
            </a:pPr>
            <a:r>
              <a:rPr lang="en-US" sz="6400" dirty="0" smtClean="0">
                <a:latin typeface="Times New Roman" panose="02020603050405020304" pitchFamily="18" charset="0"/>
                <a:cs typeface="Times New Roman" panose="02020603050405020304" pitchFamily="18" charset="0"/>
              </a:rPr>
              <a:t>Number of Injuries 27,002 </a:t>
            </a:r>
          </a:p>
          <a:p>
            <a:pPr marL="0" indent="0">
              <a:buNone/>
            </a:pPr>
            <a:r>
              <a:rPr lang="en-US" sz="6400" dirty="0" smtClean="0">
                <a:latin typeface="Times New Roman" panose="02020603050405020304" pitchFamily="18" charset="0"/>
                <a:cs typeface="Times New Roman" panose="02020603050405020304" pitchFamily="18" charset="0"/>
              </a:rPr>
              <a:t>Number of Children (age 0-11)</a:t>
            </a:r>
          </a:p>
          <a:p>
            <a:pPr marL="0" indent="0">
              <a:buNone/>
            </a:pPr>
            <a:r>
              <a:rPr lang="en-US" sz="6400" dirty="0" smtClean="0">
                <a:latin typeface="Times New Roman" panose="02020603050405020304" pitchFamily="18" charset="0"/>
                <a:cs typeface="Times New Roman" panose="02020603050405020304" pitchFamily="18" charset="0"/>
              </a:rPr>
              <a:t>Killed/Injured 698 </a:t>
            </a:r>
          </a:p>
          <a:p>
            <a:pPr marL="0" indent="0">
              <a:buNone/>
            </a:pPr>
            <a:r>
              <a:rPr lang="en-US" sz="6400" dirty="0" smtClean="0">
                <a:latin typeface="Times New Roman" panose="02020603050405020304" pitchFamily="18" charset="0"/>
                <a:cs typeface="Times New Roman" panose="02020603050405020304" pitchFamily="18" charset="0"/>
              </a:rPr>
              <a:t>Number of Teens (age 12-17)</a:t>
            </a:r>
          </a:p>
          <a:p>
            <a:pPr marL="0" indent="0">
              <a:buNone/>
            </a:pPr>
            <a:r>
              <a:rPr lang="en-US" sz="6400" dirty="0" smtClean="0">
                <a:latin typeface="Times New Roman" panose="02020603050405020304" pitchFamily="18" charset="0"/>
                <a:cs typeface="Times New Roman" panose="02020603050405020304" pitchFamily="18" charset="0"/>
              </a:rPr>
              <a:t>Killed/Injured 2,693 </a:t>
            </a:r>
          </a:p>
          <a:p>
            <a:pPr marL="0" indent="0">
              <a:buNone/>
            </a:pPr>
            <a:r>
              <a:rPr lang="en-US" sz="6400" dirty="0" smtClean="0">
                <a:solidFill>
                  <a:srgbClr val="FF0000"/>
                </a:solidFill>
                <a:latin typeface="Times New Roman" panose="02020603050405020304" pitchFamily="18" charset="0"/>
                <a:cs typeface="Times New Roman" panose="02020603050405020304" pitchFamily="18" charset="0"/>
              </a:rPr>
              <a:t>Mass Shooting 330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Officer Shot/Killed 319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Perpetrator Shot/Killed 896 </a:t>
            </a:r>
          </a:p>
          <a:p>
            <a:pPr marL="0" indent="0">
              <a:buNone/>
            </a:pPr>
            <a:r>
              <a:rPr lang="en-US" sz="6400" dirty="0" smtClean="0">
                <a:latin typeface="Times New Roman" panose="02020603050405020304" pitchFamily="18" charset="0"/>
                <a:cs typeface="Times New Roman" panose="02020603050405020304" pitchFamily="18" charset="0"/>
              </a:rPr>
              <a:t>Home Invasion 2,358 </a:t>
            </a:r>
          </a:p>
          <a:p>
            <a:pPr marL="0" indent="0">
              <a:buNone/>
            </a:pPr>
            <a:r>
              <a:rPr lang="en-US" sz="6400" dirty="0" smtClean="0">
                <a:latin typeface="Times New Roman" panose="02020603050405020304" pitchFamily="18" charset="0"/>
                <a:cs typeface="Times New Roman" panose="02020603050405020304" pitchFamily="18" charset="0"/>
              </a:rPr>
              <a:t>Defensive Use 1,295 </a:t>
            </a:r>
          </a:p>
          <a:p>
            <a:pPr marL="0" indent="0">
              <a:buNone/>
            </a:pPr>
            <a:r>
              <a:rPr lang="en-US" sz="6400" dirty="0" smtClean="0">
                <a:latin typeface="Times New Roman" panose="02020603050405020304" pitchFamily="18" charset="0"/>
                <a:cs typeface="Times New Roman" panose="02020603050405020304" pitchFamily="18" charset="0"/>
              </a:rPr>
              <a:t>Accidental Shooting 1,965 </a:t>
            </a:r>
          </a:p>
          <a:p>
            <a:pPr marL="0" indent="0">
              <a:buNone/>
            </a:pPr>
            <a:r>
              <a:rPr lang="en-US" sz="4800" i="1" dirty="0" smtClean="0">
                <a:solidFill>
                  <a:srgbClr val="FF0000"/>
                </a:solidFill>
                <a:latin typeface="Times New Roman" panose="02020603050405020304" pitchFamily="18" charset="0"/>
                <a:cs typeface="Times New Roman" panose="02020603050405020304" pitchFamily="18" charset="0"/>
              </a:rPr>
              <a:t>Data Validated: June 13, 2016 </a:t>
            </a:r>
            <a:endParaRPr lang="en-US" sz="7200" i="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3651" y="5257800"/>
            <a:ext cx="6338250" cy="1554272"/>
          </a:xfrm>
          <a:prstGeom prst="rect">
            <a:avLst/>
          </a:prstGeom>
        </p:spPr>
        <p:txBody>
          <a:bodyPr wrap="square">
            <a:spAutoFit/>
          </a:bodyPr>
          <a:lstStyle/>
          <a:p>
            <a:pPr fontAlgn="auto">
              <a:spcBef>
                <a:spcPts val="0"/>
              </a:spcBef>
              <a:spcAft>
                <a:spcPts val="0"/>
              </a:spcAft>
            </a:pPr>
            <a:r>
              <a:rPr lang="en-US" sz="1000" dirty="0" smtClean="0">
                <a:solidFill>
                  <a:srgbClr val="FF0000"/>
                </a:solidFill>
                <a:cs typeface="Times New Roman" panose="02020603050405020304" pitchFamily="18" charset="0"/>
              </a:rPr>
              <a:t>GVA is not, by design an advocacy group. The mission of GVA is to document incidents of gun violence and gun crime to provide raw, verified data to those who need to use it in their research, advocacy or writing. </a:t>
            </a:r>
            <a:r>
              <a:rPr lang="en-US" sz="900" dirty="0" smtClean="0">
                <a:solidFill>
                  <a:prstClr val="black"/>
                </a:solidFill>
                <a:cs typeface="Times New Roman" panose="02020603050405020304" pitchFamily="18" charset="0"/>
                <a:hlinkClick r:id="rId2"/>
              </a:rPr>
              <a:t>http://www.gunviolencearchive.org/about</a:t>
            </a:r>
            <a:r>
              <a:rPr lang="en-US" sz="900" dirty="0" smtClean="0">
                <a:solidFill>
                  <a:prstClr val="black"/>
                </a:solidFill>
                <a:cs typeface="Times New Roman" panose="02020603050405020304" pitchFamily="18" charset="0"/>
              </a:rPr>
              <a:t>, 1718 M Street, N.W. PMB #126,  Washington, DC 20036-4504, </a:t>
            </a:r>
            <a:r>
              <a:rPr lang="en-US" sz="900" dirty="0" smtClean="0">
                <a:solidFill>
                  <a:prstClr val="black"/>
                </a:solidFill>
                <a:cs typeface="Times New Roman" panose="02020603050405020304" pitchFamily="18" charset="0"/>
                <a:hlinkClick r:id="rId3"/>
              </a:rPr>
              <a:t>inquiry@gva.us.com</a:t>
            </a:r>
            <a:r>
              <a:rPr lang="en-US" sz="900" dirty="0" smtClean="0">
                <a:solidFill>
                  <a:prstClr val="black"/>
                </a:solidFill>
                <a:cs typeface="Times New Roman" panose="02020603050405020304" pitchFamily="18" charset="0"/>
              </a:rPr>
              <a:t> </a:t>
            </a:r>
          </a:p>
          <a:p>
            <a:pPr fontAlgn="auto">
              <a:spcBef>
                <a:spcPts val="0"/>
              </a:spcBef>
              <a:spcAft>
                <a:spcPts val="0"/>
              </a:spcAft>
            </a:pP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200" dirty="0" smtClean="0">
              <a:solidFill>
                <a:prstClr val="black"/>
              </a:solidFill>
              <a:cs typeface="Times New Roman" panose="02020603050405020304" pitchFamily="18" charset="0"/>
            </a:endParaRPr>
          </a:p>
          <a:p>
            <a:pPr fontAlgn="auto">
              <a:spcBef>
                <a:spcPts val="0"/>
              </a:spcBef>
              <a:spcAft>
                <a:spcPts val="0"/>
              </a:spcAft>
            </a:pPr>
            <a:r>
              <a:rPr lang="en-US" sz="1000" b="1" dirty="0">
                <a:solidFill>
                  <a:srgbClr val="FF0000"/>
                </a:solidFill>
                <a:cs typeface="Times New Roman" panose="02020603050405020304" pitchFamily="18" charset="0"/>
              </a:rPr>
              <a:t>Obama: “if you look at the number of Americans killed since 9/11 by terrorism, it's less than 100 [before  Orlando’s mass shooting]. If you look at the number that have been killed by gun violence, it's in the tens of thousands.” BBC, 7/24/2015,  </a:t>
            </a:r>
            <a:r>
              <a:rPr lang="en-US" sz="800" b="1" dirty="0">
                <a:solidFill>
                  <a:srgbClr val="FF0000"/>
                </a:solidFill>
                <a:cs typeface="Times New Roman" panose="02020603050405020304" pitchFamily="18" charset="0"/>
                <a:hlinkClick r:id="rId4"/>
              </a:rPr>
              <a:t>http://</a:t>
            </a:r>
            <a:r>
              <a:rPr lang="en-US" sz="800" b="1" dirty="0" smtClean="0">
                <a:solidFill>
                  <a:srgbClr val="FF0000"/>
                </a:solidFill>
                <a:cs typeface="Times New Roman" panose="02020603050405020304" pitchFamily="18" charset="0"/>
                <a:hlinkClick r:id="rId4"/>
              </a:rPr>
              <a:t>www.bbc.com/news/world-us-canada-33646542</a:t>
            </a:r>
            <a:r>
              <a:rPr lang="en-US" sz="800" b="1" dirty="0" smtClean="0">
                <a:solidFill>
                  <a:srgbClr val="FF0000"/>
                </a:solidFill>
                <a:cs typeface="Times New Roman" panose="02020603050405020304" pitchFamily="18" charset="0"/>
              </a:rPr>
              <a:t>  </a:t>
            </a:r>
          </a:p>
          <a:p>
            <a:pPr fontAlgn="auto">
              <a:spcBef>
                <a:spcPts val="0"/>
              </a:spcBef>
              <a:spcAft>
                <a:spcPts val="0"/>
              </a:spcAft>
            </a:pPr>
            <a:r>
              <a:rPr lang="en-US" sz="1000" b="1" dirty="0" smtClean="0">
                <a:solidFill>
                  <a:srgbClr val="FF0000"/>
                </a:solidFill>
                <a:cs typeface="Times New Roman" panose="02020603050405020304" pitchFamily="18" charset="0"/>
              </a:rPr>
              <a:t>Texas allows guns in college classrooms under new law</a:t>
            </a:r>
            <a:r>
              <a:rPr lang="en-US" sz="1000" dirty="0" smtClean="0">
                <a:solidFill>
                  <a:prstClr val="black"/>
                </a:solidFill>
                <a:cs typeface="Times New Roman" panose="02020603050405020304" pitchFamily="18" charset="0"/>
              </a:rPr>
              <a:t>, Reuters, 8/1/2016</a:t>
            </a:r>
            <a:r>
              <a:rPr lang="en-US" sz="1200" dirty="0" smtClean="0">
                <a:solidFill>
                  <a:prstClr val="black"/>
                </a:solidFill>
                <a:cs typeface="Times New Roman" panose="02020603050405020304" pitchFamily="18" charset="0"/>
              </a:rPr>
              <a:t>, </a:t>
            </a:r>
            <a:r>
              <a:rPr lang="en-US" sz="500" dirty="0" smtClean="0">
                <a:solidFill>
                  <a:prstClr val="black"/>
                </a:solidFill>
                <a:cs typeface="Times New Roman" panose="02020603050405020304" pitchFamily="18" charset="0"/>
                <a:hlinkClick r:id="rId5"/>
              </a:rPr>
              <a:t>http://www.reuters.com/article/us-texas-guns-idUSKCN10C2FS</a:t>
            </a:r>
            <a:r>
              <a:rPr lang="en-US" sz="500" dirty="0" smtClean="0">
                <a:solidFill>
                  <a:prstClr val="black"/>
                </a:solidFill>
                <a:cs typeface="Times New Roman" panose="02020603050405020304" pitchFamily="18" charset="0"/>
              </a:rPr>
              <a:t> </a:t>
            </a:r>
          </a:p>
          <a:p>
            <a:pPr fontAlgn="auto">
              <a:spcBef>
                <a:spcPts val="0"/>
              </a:spcBef>
              <a:spcAft>
                <a:spcPts val="0"/>
              </a:spcAft>
            </a:pPr>
            <a:r>
              <a:rPr lang="en-US" sz="1800" b="1" dirty="0">
                <a:solidFill>
                  <a:srgbClr val="FF0000"/>
                </a:solidFill>
                <a:cs typeface="Times New Roman" panose="02020603050405020304" pitchFamily="18" charset="0"/>
              </a:rPr>
              <a:t>America's gun culture in 10 charts, </a:t>
            </a:r>
            <a:r>
              <a:rPr lang="en-US" sz="1200" dirty="0">
                <a:solidFill>
                  <a:prstClr val="black"/>
                </a:solidFill>
                <a:cs typeface="Times New Roman" panose="02020603050405020304" pitchFamily="18" charset="0"/>
              </a:rPr>
              <a:t>BBC, 11/15/2017</a:t>
            </a:r>
            <a:r>
              <a:rPr lang="en-US" sz="500" dirty="0">
                <a:solidFill>
                  <a:prstClr val="black"/>
                </a:solidFill>
                <a:cs typeface="Times New Roman" panose="02020603050405020304" pitchFamily="18" charset="0"/>
              </a:rPr>
              <a:t>, </a:t>
            </a:r>
            <a:r>
              <a:rPr lang="en-US" sz="500" dirty="0">
                <a:solidFill>
                  <a:prstClr val="black"/>
                </a:solidFill>
                <a:cs typeface="Times New Roman" panose="02020603050405020304" pitchFamily="18" charset="0"/>
                <a:hlinkClick r:id="rId6"/>
              </a:rPr>
              <a:t>http://</a:t>
            </a:r>
            <a:r>
              <a:rPr lang="en-US" sz="500" dirty="0" smtClean="0">
                <a:solidFill>
                  <a:prstClr val="black"/>
                </a:solidFill>
                <a:cs typeface="Times New Roman" panose="02020603050405020304" pitchFamily="18" charset="0"/>
                <a:hlinkClick r:id="rId6"/>
              </a:rPr>
              <a:t>www.bbc.com/news/world-us-canada-41488081</a:t>
            </a:r>
            <a:r>
              <a:rPr lang="en-US" sz="500" dirty="0" smtClean="0">
                <a:solidFill>
                  <a:prstClr val="black"/>
                </a:solidFill>
                <a:cs typeface="Times New Roman" panose="02020603050405020304" pitchFamily="18" charset="0"/>
              </a:rPr>
              <a:t> </a:t>
            </a:r>
            <a:endParaRPr lang="en-US" sz="1400" dirty="0" smtClean="0">
              <a:solidFill>
                <a:prstClr val="black"/>
              </a:solidFill>
              <a:cs typeface="Times New Roman" panose="02020603050405020304" pitchFamily="18" charset="0"/>
            </a:endParaRPr>
          </a:p>
        </p:txBody>
      </p:sp>
      <p:sp>
        <p:nvSpPr>
          <p:cNvPr id="6" name="Rectangle 5"/>
          <p:cNvSpPr/>
          <p:nvPr/>
        </p:nvSpPr>
        <p:spPr>
          <a:xfrm>
            <a:off x="6324603" y="0"/>
            <a:ext cx="2823027" cy="6924973"/>
          </a:xfrm>
          <a:prstGeom prst="rect">
            <a:avLst/>
          </a:prstGeom>
        </p:spPr>
        <p:txBody>
          <a:bodyPr wrap="square">
            <a:spAutoFit/>
          </a:bodyPr>
          <a:lstStyle/>
          <a:p>
            <a:pPr fontAlgn="auto">
              <a:spcBef>
                <a:spcPts val="0"/>
              </a:spcBef>
              <a:spcAft>
                <a:spcPts val="0"/>
              </a:spcAft>
            </a:pPr>
            <a:r>
              <a:rPr lang="en-US" sz="1800" b="1" dirty="0" smtClean="0">
                <a:solidFill>
                  <a:srgbClr val="FF0000"/>
                </a:solidFill>
                <a:cs typeface="Times New Roman" panose="02020603050405020304" pitchFamily="18" charset="0"/>
              </a:rPr>
              <a:t>Mass Shooting at Orlando’s Pulse Nightclub</a:t>
            </a:r>
          </a:p>
          <a:p>
            <a:pPr fontAlgn="auto">
              <a:spcBef>
                <a:spcPts val="0"/>
              </a:spcBef>
              <a:spcAft>
                <a:spcPts val="0"/>
              </a:spcAft>
            </a:pPr>
            <a:r>
              <a:rPr lang="en-US" sz="1200" dirty="0" smtClean="0">
                <a:solidFill>
                  <a:srgbClr val="FF0000"/>
                </a:solidFill>
                <a:cs typeface="Times New Roman" panose="02020603050405020304" pitchFamily="18" charset="0"/>
              </a:rPr>
              <a:t>A total of 50 people were killed in the shooting; an additional 53 were injured</a:t>
            </a:r>
            <a:r>
              <a:rPr lang="en-US" sz="1200" dirty="0">
                <a:solidFill>
                  <a:srgbClr val="FF0000"/>
                </a:solidFill>
                <a:cs typeface="Times New Roman" panose="02020603050405020304" pitchFamily="18" charset="0"/>
              </a:rPr>
              <a:t>. </a:t>
            </a:r>
            <a:r>
              <a:rPr lang="en-US" sz="1200" dirty="0" smtClean="0">
                <a:solidFill>
                  <a:srgbClr val="FF0000"/>
                </a:solidFill>
                <a:cs typeface="Times New Roman" panose="02020603050405020304" pitchFamily="18" charset="0"/>
              </a:rPr>
              <a:t>[</a:t>
            </a:r>
            <a:r>
              <a:rPr lang="en-US" sz="1200" dirty="0" smtClean="0">
                <a:solidFill>
                  <a:prstClr val="black"/>
                </a:solidFill>
                <a:cs typeface="Times New Roman" panose="02020603050405020304" pitchFamily="18" charset="0"/>
              </a:rPr>
              <a:t>The mass </a:t>
            </a:r>
            <a:r>
              <a:rPr lang="en-US" sz="1200" dirty="0">
                <a:solidFill>
                  <a:prstClr val="black"/>
                </a:solidFill>
                <a:cs typeface="Times New Roman" panose="02020603050405020304" pitchFamily="18" charset="0"/>
              </a:rPr>
              <a:t>shooter </a:t>
            </a:r>
            <a:r>
              <a:rPr lang="en-US" sz="1200" dirty="0" smtClean="0">
                <a:solidFill>
                  <a:prstClr val="black"/>
                </a:solidFill>
                <a:cs typeface="Times New Roman" panose="02020603050405020304" pitchFamily="18" charset="0"/>
              </a:rPr>
              <a:t>was identified as Omar </a:t>
            </a:r>
            <a:r>
              <a:rPr lang="en-US" sz="1200" dirty="0" err="1">
                <a:solidFill>
                  <a:prstClr val="black"/>
                </a:solidFill>
                <a:cs typeface="Times New Roman" panose="02020603050405020304" pitchFamily="18" charset="0"/>
              </a:rPr>
              <a:t>Seddique</a:t>
            </a:r>
            <a:r>
              <a:rPr lang="en-US" sz="1200" dirty="0">
                <a:solidFill>
                  <a:prstClr val="black"/>
                </a:solidFill>
                <a:cs typeface="Times New Roman" panose="02020603050405020304" pitchFamily="18" charset="0"/>
              </a:rPr>
              <a:t> </a:t>
            </a:r>
            <a:r>
              <a:rPr lang="en-US" sz="1200" dirty="0" err="1" smtClean="0">
                <a:solidFill>
                  <a:prstClr val="black"/>
                </a:solidFill>
                <a:cs typeface="Times New Roman" panose="02020603050405020304" pitchFamily="18" charset="0"/>
              </a:rPr>
              <a:t>Mateen</a:t>
            </a:r>
            <a:r>
              <a:rPr lang="en-US" sz="1200" dirty="0" smtClean="0">
                <a:solidFill>
                  <a:prstClr val="black"/>
                </a:solidFill>
                <a:cs typeface="Times New Roman" panose="02020603050405020304" pitchFamily="18" charset="0"/>
              </a:rPr>
              <a:t>, an </a:t>
            </a:r>
            <a:r>
              <a:rPr lang="en-US" sz="1200" dirty="0">
                <a:solidFill>
                  <a:prstClr val="black"/>
                </a:solidFill>
                <a:cs typeface="Times New Roman" panose="02020603050405020304" pitchFamily="18" charset="0"/>
              </a:rPr>
              <a:t>American citizen born to Muslim immigrants from Afghanistan</a:t>
            </a:r>
            <a:r>
              <a:rPr lang="en-US" sz="1200" dirty="0" smtClean="0">
                <a:solidFill>
                  <a:srgbClr val="FF0000"/>
                </a:solidFill>
                <a:cs typeface="Times New Roman" panose="02020603050405020304" pitchFamily="18" charset="0"/>
              </a:rPr>
              <a:t>]. City of Orlando, 6/12/2016, </a:t>
            </a:r>
            <a:r>
              <a:rPr lang="en-US" sz="400" dirty="0" smtClean="0">
                <a:solidFill>
                  <a:prstClr val="black"/>
                </a:solidFill>
                <a:cs typeface="Times New Roman" panose="02020603050405020304" pitchFamily="18" charset="0"/>
                <a:hlinkClick r:id="rId7"/>
              </a:rPr>
              <a:t>http://www.cityoforlando.net/police/mass-shooting-at-orlandos-pulse-nightclub/</a:t>
            </a: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3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a:t>
            </a:r>
            <a:r>
              <a:rPr lang="en-US" sz="1200" b="1" dirty="0">
                <a:solidFill>
                  <a:srgbClr val="FF0000"/>
                </a:solidFill>
                <a:cs typeface="Times New Roman" panose="02020603050405020304" pitchFamily="18" charset="0"/>
              </a:rPr>
              <a:t>We could hear </a:t>
            </a:r>
            <a:r>
              <a:rPr lang="en-US" sz="1200" b="1" dirty="0" smtClean="0">
                <a:solidFill>
                  <a:srgbClr val="FF0000"/>
                </a:solidFill>
                <a:cs typeface="Times New Roman" panose="02020603050405020304" pitchFamily="18" charset="0"/>
              </a:rPr>
              <a:t>him [</a:t>
            </a:r>
            <a:r>
              <a:rPr lang="en-US" sz="1200" dirty="0" smtClean="0">
                <a:solidFill>
                  <a:prstClr val="black"/>
                </a:solidFill>
                <a:cs typeface="Times New Roman" panose="02020603050405020304" pitchFamily="18" charset="0"/>
              </a:rPr>
              <a:t>Omar </a:t>
            </a:r>
            <a:r>
              <a:rPr lang="en-US" sz="1200" dirty="0" err="1" smtClean="0">
                <a:solidFill>
                  <a:prstClr val="black"/>
                </a:solidFill>
                <a:cs typeface="Times New Roman" panose="02020603050405020304" pitchFamily="18" charset="0"/>
              </a:rPr>
              <a:t>Mateen</a:t>
            </a:r>
            <a:r>
              <a:rPr lang="en-US" sz="1200" b="1" dirty="0">
                <a:solidFill>
                  <a:srgbClr val="FF0000"/>
                </a:solidFill>
                <a:cs typeface="Times New Roman" panose="02020603050405020304" pitchFamily="18" charset="0"/>
              </a:rPr>
              <a:t>]</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talking to 911 saying that the reason why he's doing this is because he wants America to stop bombing his </a:t>
            </a:r>
            <a:r>
              <a:rPr lang="en-US" sz="1200" b="1" dirty="0" smtClean="0">
                <a:solidFill>
                  <a:srgbClr val="FF0000"/>
                </a:solidFill>
                <a:cs typeface="Times New Roman" panose="02020603050405020304" pitchFamily="18" charset="0"/>
              </a:rPr>
              <a:t>country [</a:t>
            </a:r>
            <a:r>
              <a:rPr lang="en-US" sz="1200" dirty="0" smtClean="0">
                <a:solidFill>
                  <a:prstClr val="black"/>
                </a:solidFill>
                <a:cs typeface="Times New Roman" panose="02020603050405020304" pitchFamily="18" charset="0"/>
              </a:rPr>
              <a:t>Afghanistan?</a:t>
            </a:r>
            <a:r>
              <a:rPr lang="en-US" sz="1200" b="1" dirty="0" smtClean="0">
                <a:solidFill>
                  <a:srgbClr val="FF0000"/>
                </a:solidFill>
                <a:cs typeface="Times New Roman" panose="02020603050405020304" pitchFamily="18" charset="0"/>
              </a:rPr>
              <a:t>].  From that conversation </a:t>
            </a:r>
            <a:r>
              <a:rPr lang="en-US" sz="1200" b="1" dirty="0">
                <a:solidFill>
                  <a:srgbClr val="FF0000"/>
                </a:solidFill>
                <a:cs typeface="Times New Roman" panose="02020603050405020304" pitchFamily="18" charset="0"/>
              </a:rPr>
              <a:t>from 911 he pledges allegiance to ISIS,"</a:t>
            </a:r>
            <a:r>
              <a:rPr lang="en-US" sz="1200" dirty="0">
                <a:solidFill>
                  <a:prstClr val="black"/>
                </a:solidFill>
                <a:cs typeface="Times New Roman" panose="02020603050405020304" pitchFamily="18" charset="0"/>
              </a:rPr>
              <a:t> said Patience Carter, 20, who was trapped in a bathroom stall at the nightclub as </a:t>
            </a:r>
            <a:r>
              <a:rPr lang="en-US" sz="1200" dirty="0" err="1">
                <a:solidFill>
                  <a:prstClr val="black"/>
                </a:solidFill>
                <a:cs typeface="Times New Roman" panose="02020603050405020304" pitchFamily="18" charset="0"/>
              </a:rPr>
              <a:t>Mateen</a:t>
            </a:r>
            <a:r>
              <a:rPr lang="en-US" sz="1200" dirty="0">
                <a:solidFill>
                  <a:prstClr val="black"/>
                </a:solidFill>
                <a:cs typeface="Times New Roman" panose="02020603050405020304" pitchFamily="18" charset="0"/>
              </a:rPr>
              <a:t> prowled outside. </a:t>
            </a:r>
            <a:r>
              <a:rPr lang="en-US" sz="1200" dirty="0" smtClean="0">
                <a:solidFill>
                  <a:srgbClr val="FF0000"/>
                </a:solidFill>
                <a:cs typeface="Times New Roman" panose="02020603050405020304" pitchFamily="18" charset="0"/>
              </a:rPr>
              <a:t>Reuters</a:t>
            </a:r>
            <a:r>
              <a:rPr lang="en-US" sz="1200" dirty="0">
                <a:solidFill>
                  <a:srgbClr val="FF0000"/>
                </a:solidFill>
                <a:cs typeface="Times New Roman" panose="02020603050405020304" pitchFamily="18" charset="0"/>
              </a:rPr>
              <a:t>, 6/15/2016, </a:t>
            </a:r>
            <a:r>
              <a:rPr lang="en-US" sz="500" dirty="0">
                <a:solidFill>
                  <a:prstClr val="black"/>
                </a:solidFill>
                <a:cs typeface="Times New Roman" panose="02020603050405020304" pitchFamily="18" charset="0"/>
                <a:hlinkClick r:id="rId8"/>
              </a:rPr>
              <a:t>http://</a:t>
            </a:r>
            <a:r>
              <a:rPr lang="en-US" sz="500" dirty="0" smtClean="0">
                <a:solidFill>
                  <a:prstClr val="black"/>
                </a:solidFill>
                <a:cs typeface="Times New Roman" panose="02020603050405020304" pitchFamily="18" charset="0"/>
                <a:hlinkClick r:id="rId8"/>
              </a:rPr>
              <a:t>www.reuters.com/article/us-florida-shooting-idUSKCN0Z017C</a:t>
            </a:r>
            <a:endParaRPr lang="en-US" sz="500" dirty="0" smtClean="0">
              <a:solidFill>
                <a:prstClr val="black"/>
              </a:solidFill>
              <a:cs typeface="Times New Roman" panose="02020603050405020304" pitchFamily="18" charset="0"/>
            </a:endParaRP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200" b="1" dirty="0">
                <a:solidFill>
                  <a:srgbClr val="FF0000"/>
                </a:solidFill>
                <a:cs typeface="Times New Roman" panose="02020603050405020304" pitchFamily="18" charset="0"/>
              </a:rPr>
              <a:t>When the dispatcher asked for his name, </a:t>
            </a:r>
            <a:r>
              <a:rPr lang="en-US" sz="1200" b="1" dirty="0" err="1">
                <a:solidFill>
                  <a:srgbClr val="FF0000"/>
                </a:solidFill>
                <a:cs typeface="Times New Roman" panose="02020603050405020304" pitchFamily="18" charset="0"/>
              </a:rPr>
              <a:t>Mateen</a:t>
            </a:r>
            <a:r>
              <a:rPr lang="en-US" sz="1200" b="1" dirty="0">
                <a:solidFill>
                  <a:srgbClr val="FF0000"/>
                </a:solidFill>
                <a:cs typeface="Times New Roman" panose="02020603050405020304" pitchFamily="18" charset="0"/>
              </a:rPr>
              <a:t> replied: "My name is I pledge of allegiance to Abu Bakr al-Baghdadi of the Islamic </a:t>
            </a:r>
            <a:r>
              <a:rPr lang="en-US" sz="1200" b="1" dirty="0" smtClean="0">
                <a:solidFill>
                  <a:srgbClr val="FF0000"/>
                </a:solidFill>
                <a:cs typeface="Times New Roman" panose="02020603050405020304" pitchFamily="18" charset="0"/>
              </a:rPr>
              <a:t>State.” </a:t>
            </a:r>
            <a:r>
              <a:rPr lang="en-US" sz="1200" b="1" dirty="0" err="1" smtClean="0">
                <a:solidFill>
                  <a:srgbClr val="FF0000"/>
                </a:solidFill>
                <a:cs typeface="Times New Roman" panose="02020603050405020304" pitchFamily="18" charset="0"/>
              </a:rPr>
              <a:t>Mateen</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told the negotiator to tell America to stop bombing Syria and </a:t>
            </a:r>
            <a:r>
              <a:rPr lang="en-US" sz="1200" b="1" dirty="0" smtClean="0">
                <a:solidFill>
                  <a:srgbClr val="FF0000"/>
                </a:solidFill>
                <a:cs typeface="Times New Roman" panose="02020603050405020304" pitchFamily="18" charset="0"/>
              </a:rPr>
              <a:t>Iraq.” </a:t>
            </a:r>
            <a:r>
              <a:rPr lang="en-US" sz="1200" dirty="0" smtClean="0">
                <a:solidFill>
                  <a:prstClr val="black"/>
                </a:solidFill>
                <a:cs typeface="Times New Roman" panose="02020603050405020304" pitchFamily="18" charset="0"/>
              </a:rPr>
              <a:t>CNN, 6/20/2016, </a:t>
            </a:r>
            <a:r>
              <a:rPr lang="en-US" sz="500" dirty="0" smtClean="0">
                <a:solidFill>
                  <a:prstClr val="black"/>
                </a:solidFill>
                <a:cs typeface="Times New Roman" panose="02020603050405020304" pitchFamily="18" charset="0"/>
                <a:hlinkClick r:id="rId9"/>
              </a:rPr>
              <a:t>http</a:t>
            </a:r>
            <a:r>
              <a:rPr lang="en-US" sz="500" dirty="0">
                <a:solidFill>
                  <a:prstClr val="black"/>
                </a:solidFill>
                <a:cs typeface="Times New Roman" panose="02020603050405020304" pitchFamily="18" charset="0"/>
                <a:hlinkClick r:id="rId9"/>
              </a:rPr>
              <a:t>://www.cnn.com/2016/06/20/us/orlando-nightclub-shooting</a:t>
            </a:r>
            <a:r>
              <a:rPr lang="en-US" sz="500" dirty="0" smtClean="0">
                <a:solidFill>
                  <a:prstClr val="black"/>
                </a:solidFill>
                <a:cs typeface="Times New Roman" panose="02020603050405020304" pitchFamily="18" charset="0"/>
                <a:hlinkClick r:id="rId9"/>
              </a:rPr>
              <a:t>/</a:t>
            </a:r>
            <a:r>
              <a:rPr lang="en-US" sz="500" dirty="0" smtClean="0">
                <a:solidFill>
                  <a:prstClr val="black"/>
                </a:solidFill>
                <a:cs typeface="Times New Roman" panose="02020603050405020304" pitchFamily="18" charset="0"/>
              </a:rPr>
              <a:t> </a:t>
            </a:r>
            <a:endParaRPr lang="en-US" sz="500" dirty="0">
              <a:solidFill>
                <a:prstClr val="black"/>
              </a:solidFill>
              <a:cs typeface="Times New Roman" panose="02020603050405020304" pitchFamily="18" charset="0"/>
            </a:endParaRP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FBI calls Orlando massacre both hate crime &amp; terrorism, </a:t>
            </a:r>
            <a:r>
              <a:rPr lang="en-US" sz="1200" dirty="0">
                <a:solidFill>
                  <a:prstClr val="black"/>
                </a:solidFill>
                <a:cs typeface="Times New Roman" panose="02020603050405020304" pitchFamily="18" charset="0"/>
              </a:rPr>
              <a:t>RT, 6/15/2016, </a:t>
            </a:r>
            <a:r>
              <a:rPr lang="en-US" sz="500" dirty="0">
                <a:solidFill>
                  <a:prstClr val="black"/>
                </a:solidFill>
                <a:cs typeface="Times New Roman" panose="02020603050405020304" pitchFamily="18" charset="0"/>
                <a:hlinkClick r:id="rId10"/>
              </a:rPr>
              <a:t>https://www.rt.com/usa/346848-fbi-orlando-hate-crime-terrorism</a:t>
            </a:r>
            <a:r>
              <a:rPr lang="en-US" sz="500" dirty="0" smtClean="0">
                <a:solidFill>
                  <a:prstClr val="black"/>
                </a:solidFill>
                <a:cs typeface="Times New Roman" panose="02020603050405020304" pitchFamily="18" charset="0"/>
                <a:hlinkClick r:id="rId10"/>
              </a:rPr>
              <a:t>/</a:t>
            </a:r>
            <a:endParaRPr lang="en-US" sz="500" dirty="0" smtClean="0">
              <a:solidFill>
                <a:prstClr val="black"/>
              </a:solidFill>
              <a:cs typeface="Times New Roman" panose="02020603050405020304" pitchFamily="18" charset="0"/>
            </a:endParaRPr>
          </a:p>
          <a:p>
            <a:pPr fontAlgn="auto">
              <a:spcBef>
                <a:spcPts val="0"/>
              </a:spcBef>
              <a:spcAft>
                <a:spcPts val="0"/>
              </a:spcAft>
            </a:pPr>
            <a:endParaRPr lang="en-US" sz="300" dirty="0">
              <a:solidFill>
                <a:prstClr val="black"/>
              </a:solidFill>
              <a:cs typeface="Times New Roman" panose="02020603050405020304" pitchFamily="18" charset="0"/>
            </a:endParaRPr>
          </a:p>
          <a:p>
            <a:pPr fontAlgn="auto">
              <a:spcBef>
                <a:spcPts val="0"/>
              </a:spcBef>
              <a:spcAft>
                <a:spcPts val="0"/>
              </a:spcAft>
            </a:pPr>
            <a:endParaRPr lang="en-US" sz="3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Academic </a:t>
            </a:r>
            <a:r>
              <a:rPr lang="en-US" sz="1200" b="1" dirty="0">
                <a:solidFill>
                  <a:srgbClr val="FF0000"/>
                </a:solidFill>
                <a:cs typeface="Times New Roman" panose="02020603050405020304" pitchFamily="18" charset="0"/>
              </a:rPr>
              <a:t>records indicate that </a:t>
            </a:r>
            <a:r>
              <a:rPr lang="en-US" sz="1200" b="1" dirty="0" smtClean="0">
                <a:solidFill>
                  <a:srgbClr val="FF0000"/>
                </a:solidFill>
                <a:cs typeface="Times New Roman" panose="02020603050405020304" pitchFamily="18" charset="0"/>
              </a:rPr>
              <a:t>Omar </a:t>
            </a:r>
            <a:r>
              <a:rPr lang="en-US" sz="1200" b="1" dirty="0" err="1" smtClean="0">
                <a:solidFill>
                  <a:srgbClr val="FF0000"/>
                </a:solidFill>
                <a:cs typeface="Times New Roman" panose="02020603050405020304" pitchFamily="18" charset="0"/>
              </a:rPr>
              <a:t>Mateen</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had exhibited chronic behavioral problems during his </a:t>
            </a:r>
            <a:r>
              <a:rPr lang="en-US" sz="1200" b="1" dirty="0" smtClean="0">
                <a:solidFill>
                  <a:srgbClr val="FF0000"/>
                </a:solidFill>
                <a:cs typeface="Times New Roman" panose="02020603050405020304" pitchFamily="18" charset="0"/>
              </a:rPr>
              <a:t>youth. Also his </a:t>
            </a:r>
            <a:r>
              <a:rPr lang="en-US" sz="1200" b="1" dirty="0">
                <a:solidFill>
                  <a:srgbClr val="FF0000"/>
                </a:solidFill>
                <a:cs typeface="Times New Roman" panose="02020603050405020304" pitchFamily="18" charset="0"/>
              </a:rPr>
              <a:t>first wife described him as a mentally disturbed </a:t>
            </a:r>
            <a:r>
              <a:rPr lang="en-US" sz="1200" b="1" dirty="0" smtClean="0">
                <a:solidFill>
                  <a:srgbClr val="FF0000"/>
                </a:solidFill>
                <a:cs typeface="Times New Roman" panose="02020603050405020304" pitchFamily="18" charset="0"/>
              </a:rPr>
              <a:t>man</a:t>
            </a:r>
            <a:r>
              <a:rPr lang="en-US" sz="1200" dirty="0" smtClean="0">
                <a:solidFill>
                  <a:prstClr val="black"/>
                </a:solidFill>
                <a:cs typeface="Times New Roman" panose="02020603050405020304" pitchFamily="18" charset="0"/>
              </a:rPr>
              <a:t>. </a:t>
            </a:r>
            <a:r>
              <a:rPr lang="en-US" sz="1200" dirty="0">
                <a:solidFill>
                  <a:prstClr val="black"/>
                </a:solidFill>
                <a:cs typeface="Times New Roman" panose="02020603050405020304" pitchFamily="18" charset="0"/>
              </a:rPr>
              <a:t>Reuters, 6/18/2016, </a:t>
            </a:r>
            <a:r>
              <a:rPr lang="en-US" sz="500" dirty="0">
                <a:solidFill>
                  <a:prstClr val="black"/>
                </a:solidFill>
                <a:cs typeface="Times New Roman" panose="02020603050405020304" pitchFamily="18" charset="0"/>
                <a:hlinkClick r:id="rId11"/>
              </a:rPr>
              <a:t>http://</a:t>
            </a:r>
            <a:r>
              <a:rPr lang="en-US" sz="500" dirty="0" smtClean="0">
                <a:solidFill>
                  <a:prstClr val="black"/>
                </a:solidFill>
                <a:cs typeface="Times New Roman" panose="02020603050405020304" pitchFamily="18" charset="0"/>
                <a:hlinkClick r:id="rId11"/>
              </a:rPr>
              <a:t>www.reuters.com/article/us-florida-shooting-idUSKCN0Z30JX</a:t>
            </a:r>
            <a:r>
              <a:rPr lang="en-US" sz="500" dirty="0" smtClean="0">
                <a:solidFill>
                  <a:prstClr val="black"/>
                </a:solidFill>
                <a:cs typeface="Times New Roman" panose="02020603050405020304" pitchFamily="18" charset="0"/>
              </a:rPr>
              <a:t> </a:t>
            </a:r>
            <a:endParaRPr lang="en-US" sz="500" dirty="0">
              <a:solidFill>
                <a:prstClr val="black"/>
              </a:solidFill>
              <a:cs typeface="Times New Roman" panose="02020603050405020304" pitchFamily="18" charset="0"/>
            </a:endParaRPr>
          </a:p>
        </p:txBody>
      </p:sp>
      <p:cxnSp>
        <p:nvCxnSpPr>
          <p:cNvPr id="8" name="Straight Connector 7"/>
          <p:cNvCxnSpPr/>
          <p:nvPr/>
        </p:nvCxnSpPr>
        <p:spPr>
          <a:xfrm>
            <a:off x="6324600" y="0"/>
            <a:ext cx="0" cy="6915329"/>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7291" y="5761461"/>
            <a:ext cx="6338254" cy="412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331426" y="1801504"/>
            <a:ext cx="28193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320963" y="3703092"/>
            <a:ext cx="282302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331426" y="5081517"/>
            <a:ext cx="28193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331426" y="5613779"/>
            <a:ext cx="280574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2083" y="6324600"/>
            <a:ext cx="634871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6477000"/>
            <a:ext cx="6320963"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2034115"/>
      </p:ext>
    </p:extLst>
  </p:cSld>
  <p:clrMapOvr>
    <a:masterClrMapping/>
  </p:clrMapOvr>
  <p:timing>
    <p:tnLst>
      <p:par>
        <p:cTn id="1" dur="indefinite" restart="never" nodeType="tmRoot"/>
      </p:par>
    </p:tnLst>
  </p:timing>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886" y="0"/>
            <a:ext cx="4484914" cy="7048083"/>
          </a:xfrm>
          <a:prstGeom prst="rect">
            <a:avLst/>
          </a:prstGeom>
        </p:spPr>
        <p:txBody>
          <a:bodyPr wrap="square">
            <a:spAutoFit/>
          </a:bodyPr>
          <a:lstStyle/>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r>
              <a:rPr lang="en-US" sz="2800" b="1" dirty="0">
                <a:solidFill>
                  <a:srgbClr val="FFFF00"/>
                </a:solidFill>
                <a:cs typeface="Arial" pitchFamily="34" charset="0"/>
              </a:rPr>
              <a:t>Excerpts from Donald Trump’s speech to AIPAC</a:t>
            </a:r>
          </a:p>
          <a:p>
            <a:endParaRPr lang="en-US" sz="100" dirty="0">
              <a:solidFill>
                <a:srgbClr val="FFFFFF"/>
              </a:solidFill>
              <a:cs typeface="Arial" pitchFamily="34" charset="0"/>
            </a:endParaRPr>
          </a:p>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r>
              <a:rPr lang="en-US" sz="100" dirty="0" smtClean="0">
                <a:solidFill>
                  <a:srgbClr val="FFFFFF"/>
                </a:solidFill>
                <a:cs typeface="Arial" pitchFamily="34" charset="0"/>
              </a:rPr>
              <a:t>I </a:t>
            </a:r>
            <a:r>
              <a:rPr lang="en-US" sz="100" dirty="0">
                <a:solidFill>
                  <a:srgbClr val="FFFFFF"/>
                </a:solidFill>
                <a:cs typeface="Arial" pitchFamily="34" charset="0"/>
              </a:rPr>
              <a:t>speak to you today as a lifelong supporter and true friend of Israel. I am a newcomer to politics, but not to backing the Jewish state... In spring of 2004 at the height of the violence in the Gaza Strip, I was the grand marshal of the 40th Salute to Israel Parade, the largest-single gathering in support of the Jewish state... </a:t>
            </a:r>
          </a:p>
          <a:p>
            <a:r>
              <a:rPr lang="en-US" sz="1600" dirty="0" smtClean="0">
                <a:solidFill>
                  <a:srgbClr val="FFFFFF"/>
                </a:solidFill>
                <a:cs typeface="Arial" pitchFamily="34" charset="0"/>
              </a:rPr>
              <a:t>My </a:t>
            </a:r>
            <a:r>
              <a:rPr lang="en-US" sz="1600" dirty="0">
                <a:solidFill>
                  <a:srgbClr val="FFFFFF"/>
                </a:solidFill>
                <a:cs typeface="Arial" pitchFamily="34" charset="0"/>
              </a:rPr>
              <a:t>number-one priority is to dismantle the disastrous deal with </a:t>
            </a:r>
            <a:r>
              <a:rPr lang="en-US" sz="1600" dirty="0">
                <a:solidFill>
                  <a:srgbClr val="FFFF00"/>
                </a:solidFill>
                <a:cs typeface="Arial" pitchFamily="34" charset="0"/>
              </a:rPr>
              <a:t>Iran</a:t>
            </a:r>
            <a:r>
              <a:rPr lang="en-US" sz="1600" dirty="0">
                <a:solidFill>
                  <a:srgbClr val="FFFFFF"/>
                </a:solidFill>
                <a:cs typeface="Arial" pitchFamily="34" charset="0"/>
              </a:rPr>
              <a:t>...Iran is a problem in </a:t>
            </a:r>
            <a:r>
              <a:rPr lang="en-US" sz="1600" dirty="0">
                <a:solidFill>
                  <a:srgbClr val="FFFF00"/>
                </a:solidFill>
                <a:cs typeface="Arial" pitchFamily="34" charset="0"/>
              </a:rPr>
              <a:t>Iraq</a:t>
            </a:r>
            <a:r>
              <a:rPr lang="en-US" sz="1600" dirty="0">
                <a:solidFill>
                  <a:srgbClr val="FFFFFF"/>
                </a:solidFill>
                <a:cs typeface="Arial" pitchFamily="34" charset="0"/>
              </a:rPr>
              <a:t>, a problem in </a:t>
            </a:r>
            <a:r>
              <a:rPr lang="en-US" sz="1600" dirty="0">
                <a:solidFill>
                  <a:srgbClr val="FFFF00"/>
                </a:solidFill>
                <a:cs typeface="Arial" pitchFamily="34" charset="0"/>
              </a:rPr>
              <a:t>Syria</a:t>
            </a:r>
            <a:r>
              <a:rPr lang="en-US" sz="1600" dirty="0">
                <a:solidFill>
                  <a:srgbClr val="FFFFFF"/>
                </a:solidFill>
                <a:cs typeface="Arial" pitchFamily="34" charset="0"/>
              </a:rPr>
              <a:t>, a problem in </a:t>
            </a:r>
            <a:r>
              <a:rPr lang="en-US" sz="1600" dirty="0">
                <a:solidFill>
                  <a:srgbClr val="FFFF00"/>
                </a:solidFill>
                <a:cs typeface="Arial" pitchFamily="34" charset="0"/>
              </a:rPr>
              <a:t>Lebanon</a:t>
            </a:r>
            <a:r>
              <a:rPr lang="en-US" sz="1600" dirty="0">
                <a:solidFill>
                  <a:srgbClr val="FFFFFF"/>
                </a:solidFill>
                <a:cs typeface="Arial" pitchFamily="34" charset="0"/>
              </a:rPr>
              <a:t>, a problem in </a:t>
            </a:r>
            <a:r>
              <a:rPr lang="en-US" sz="1600" dirty="0">
                <a:solidFill>
                  <a:srgbClr val="FFFF00"/>
                </a:solidFill>
                <a:cs typeface="Arial" pitchFamily="34" charset="0"/>
              </a:rPr>
              <a:t>Yemen</a:t>
            </a:r>
            <a:r>
              <a:rPr lang="en-US" sz="1600" dirty="0">
                <a:solidFill>
                  <a:srgbClr val="FFFFFF"/>
                </a:solidFill>
                <a:cs typeface="Arial" pitchFamily="34" charset="0"/>
              </a:rPr>
              <a:t> and will be a very, very major problem for </a:t>
            </a:r>
            <a:r>
              <a:rPr lang="en-US" sz="1600" dirty="0">
                <a:solidFill>
                  <a:srgbClr val="FFFF00"/>
                </a:solidFill>
                <a:cs typeface="Arial" pitchFamily="34" charset="0"/>
              </a:rPr>
              <a:t>Saudi Arabia</a:t>
            </a:r>
            <a:r>
              <a:rPr lang="en-US" sz="1600" dirty="0">
                <a:solidFill>
                  <a:srgbClr val="FFFFFF"/>
                </a:solidFill>
                <a:cs typeface="Arial" pitchFamily="34" charset="0"/>
              </a:rPr>
              <a:t>. Literally every day, Iran provides more and better weapons to support their puppet states. Hezbollah, Lebanon received — and I’ll tell you what, it has received sophisticated anti-ship weapons, anti-aircraft weapons and GPS systems and rockets like very few people anywhere in the world and certainly very few countries have. Now they’re in Syria trying to establish another front against Israel from the Syrian side of the Golan Heights. In </a:t>
            </a:r>
            <a:r>
              <a:rPr lang="en-US" sz="1600" dirty="0">
                <a:solidFill>
                  <a:srgbClr val="FFFF00"/>
                </a:solidFill>
                <a:cs typeface="Arial" pitchFamily="34" charset="0"/>
              </a:rPr>
              <a:t>Gaza</a:t>
            </a:r>
            <a:r>
              <a:rPr lang="en-US" sz="1600" dirty="0">
                <a:solidFill>
                  <a:srgbClr val="FFFFFF"/>
                </a:solidFill>
                <a:cs typeface="Arial" pitchFamily="34" charset="0"/>
              </a:rPr>
              <a:t>, Iran is supporting </a:t>
            </a:r>
            <a:r>
              <a:rPr lang="en-US" sz="1600" dirty="0">
                <a:solidFill>
                  <a:srgbClr val="FFFF00"/>
                </a:solidFill>
                <a:cs typeface="Arial" pitchFamily="34" charset="0"/>
              </a:rPr>
              <a:t>Hamas</a:t>
            </a:r>
            <a:r>
              <a:rPr lang="en-US" sz="1600" dirty="0">
                <a:solidFill>
                  <a:srgbClr val="FFFFFF"/>
                </a:solidFill>
                <a:cs typeface="Arial" pitchFamily="34" charset="0"/>
              </a:rPr>
              <a:t> and </a:t>
            </a:r>
            <a:r>
              <a:rPr lang="en-US" sz="1600" dirty="0">
                <a:solidFill>
                  <a:srgbClr val="FFFF00"/>
                </a:solidFill>
                <a:cs typeface="Arial" pitchFamily="34" charset="0"/>
              </a:rPr>
              <a:t>Islamic jihad</a:t>
            </a:r>
            <a:r>
              <a:rPr lang="en-US" sz="1600" dirty="0">
                <a:solidFill>
                  <a:srgbClr val="FFFFFF"/>
                </a:solidFill>
                <a:cs typeface="Arial" pitchFamily="34" charset="0"/>
              </a:rPr>
              <a:t>. And in the </a:t>
            </a:r>
            <a:r>
              <a:rPr lang="en-US" sz="1600" dirty="0">
                <a:solidFill>
                  <a:srgbClr val="FFFF00"/>
                </a:solidFill>
                <a:cs typeface="Arial" pitchFamily="34" charset="0"/>
              </a:rPr>
              <a:t>West Bank</a:t>
            </a:r>
            <a:r>
              <a:rPr lang="en-US" sz="1600" dirty="0">
                <a:solidFill>
                  <a:srgbClr val="FFFFFF"/>
                </a:solidFill>
                <a:cs typeface="Arial" pitchFamily="34" charset="0"/>
              </a:rPr>
              <a:t>, they’re openly offering </a:t>
            </a:r>
            <a:r>
              <a:rPr lang="en-US" sz="1600" dirty="0">
                <a:solidFill>
                  <a:srgbClr val="FFFF00"/>
                </a:solidFill>
                <a:cs typeface="Arial" pitchFamily="34" charset="0"/>
              </a:rPr>
              <a:t>Palestinians</a:t>
            </a:r>
            <a:r>
              <a:rPr lang="en-US" sz="1600" dirty="0">
                <a:solidFill>
                  <a:srgbClr val="FFFFFF"/>
                </a:solidFill>
                <a:cs typeface="Arial" pitchFamily="34" charset="0"/>
              </a:rPr>
              <a:t> $7,000 per terror attack and $30,000 for every Palestinian terrorist’s home that’s been destroyed. A deplorable, deplorable situation...</a:t>
            </a:r>
            <a:r>
              <a:rPr lang="en-US" sz="1800" dirty="0">
                <a:solidFill>
                  <a:srgbClr val="FFFFFF"/>
                </a:solidFill>
                <a:cs typeface="Arial" pitchFamily="34" charset="0"/>
              </a:rPr>
              <a:t> </a:t>
            </a:r>
          </a:p>
          <a:p>
            <a:endParaRPr lang="en-US" sz="100" dirty="0">
              <a:solidFill>
                <a:srgbClr val="FFFFFF"/>
              </a:solidFill>
              <a:cs typeface="Arial" pitchFamily="34" charset="0"/>
            </a:endParaRPr>
          </a:p>
          <a:p>
            <a:r>
              <a:rPr lang="en-US" sz="100" dirty="0">
                <a:solidFill>
                  <a:srgbClr val="FFFFFF"/>
                </a:solidFill>
                <a:cs typeface="Arial" pitchFamily="34" charset="0"/>
              </a:rPr>
              <a:t>Secondly, we will totally dismantle Iran’s global terror network which is big and powerful, but not powerful like us... </a:t>
            </a:r>
          </a:p>
          <a:p>
            <a:endParaRPr lang="en-US" sz="100" dirty="0">
              <a:solidFill>
                <a:srgbClr val="FFFFFF"/>
              </a:solidFill>
              <a:cs typeface="Arial" pitchFamily="34" charset="0"/>
            </a:endParaRPr>
          </a:p>
          <a:p>
            <a:r>
              <a:rPr lang="en-US" sz="100" dirty="0">
                <a:solidFill>
                  <a:srgbClr val="FFFFFF"/>
                </a:solidFill>
                <a:cs typeface="Arial" pitchFamily="34" charset="0"/>
              </a:rPr>
              <a:t>Third, at the very least, we must enforce the terms of the previous deal to hold Iran totally accountable. And we will enforce it like you’ve never seen a contract enforced before, folks, believe me. Iran has already, since the deal is in place, test-fired ballistic missiles three times. Those ballistic missiles, with a range of 1,250 miles, were designed to intimidate not only Israel, which is only 600 miles away, but also intended to frighten Europe and someday maybe hit even the United States. And we’re not going to let that happen. We’re not letting it happen. And we’re not letting it happen to Israel, believe me. Do you want to hear something really shocking? As many of the great people in this room know, painted on those missiles in both Hebrew and Farsi were the words “Israel must be wiped off the face of the earth.”  </a:t>
            </a:r>
          </a:p>
          <a:p>
            <a:endParaRPr lang="en-US" sz="100" dirty="0">
              <a:solidFill>
                <a:srgbClr val="FFFFFF"/>
              </a:solidFill>
              <a:cs typeface="Arial" pitchFamily="34" charset="0"/>
            </a:endParaRPr>
          </a:p>
          <a:p>
            <a:r>
              <a:rPr lang="en-US" sz="100" dirty="0">
                <a:solidFill>
                  <a:srgbClr val="FFFFFF"/>
                </a:solidFill>
                <a:cs typeface="Arial" pitchFamily="34" charset="0"/>
              </a:rPr>
              <a:t>... discussions have been swirling about an attempt to bring a Security Council resolution on terms of an eventual agreement between Israel and Palestine. Let me be clear: An agreement imposed by the United Nations would be a total and complete disaster.</a:t>
            </a:r>
          </a:p>
          <a:p>
            <a:endParaRPr lang="en-US" sz="100" dirty="0">
              <a:solidFill>
                <a:srgbClr val="FFFFFF"/>
              </a:solidFill>
              <a:cs typeface="Arial" pitchFamily="34" charset="0"/>
            </a:endParaRPr>
          </a:p>
          <a:p>
            <a:r>
              <a:rPr lang="en-US" sz="100" dirty="0">
                <a:solidFill>
                  <a:srgbClr val="FFFFFF"/>
                </a:solidFill>
                <a:cs typeface="Arial" pitchFamily="34" charset="0"/>
              </a:rPr>
              <a:t>The United States must oppose this resolution and use the power of our veto, which I will use as president 100 percent... When I’m president, believe me, I will veto any attempt by the UN to impose its will on the Jewish state. It will be vetoed 100 percent... </a:t>
            </a:r>
          </a:p>
          <a:p>
            <a:endParaRPr lang="en-US" sz="100" dirty="0">
              <a:solidFill>
                <a:srgbClr val="FFFFFF"/>
              </a:solidFill>
              <a:cs typeface="Arial" pitchFamily="34" charset="0"/>
            </a:endParaRPr>
          </a:p>
          <a:p>
            <a:r>
              <a:rPr lang="en-US" sz="100" dirty="0">
                <a:solidFill>
                  <a:srgbClr val="FFFFFF"/>
                </a:solidFill>
                <a:cs typeface="Arial" pitchFamily="34" charset="0"/>
              </a:rPr>
              <a:t>In Palestinian society, the heroes are those who murder Jews. We can’t let this continue. We can’t let this happen any longer. You cannot achieve peace if terrorists are treated as martyrs... In Palestinian textbooks and mosques, you’ve got a culture of hatred that has been fomenting there for years... We will move the American embassy to the eternal capital of the Jewish people, Jerusalem... </a:t>
            </a:r>
          </a:p>
          <a:p>
            <a:endParaRPr lang="en-US" sz="100" dirty="0">
              <a:solidFill>
                <a:srgbClr val="FFFFFF"/>
              </a:solidFill>
              <a:cs typeface="Arial" pitchFamily="34" charset="0"/>
            </a:endParaRPr>
          </a:p>
          <a:p>
            <a:r>
              <a:rPr lang="en-US" sz="100" dirty="0">
                <a:solidFill>
                  <a:srgbClr val="FFFFFF"/>
                </a:solidFill>
                <a:cs typeface="Arial" pitchFamily="34" charset="0"/>
              </a:rPr>
              <a:t>I love the people in this room. I love Israel. I love Israel. I’ve been with Israel so long in terms of I’ve received some of my greatest honors from Israel, my father before me, incredible. My daughter, </a:t>
            </a:r>
            <a:r>
              <a:rPr lang="en-US" sz="100" dirty="0" err="1">
                <a:solidFill>
                  <a:srgbClr val="FFFFFF"/>
                </a:solidFill>
                <a:cs typeface="Arial" pitchFamily="34" charset="0"/>
              </a:rPr>
              <a:t>Ivanka</a:t>
            </a:r>
            <a:r>
              <a:rPr lang="en-US" sz="100" dirty="0">
                <a:solidFill>
                  <a:srgbClr val="FFFFFF"/>
                </a:solidFill>
                <a:cs typeface="Arial" pitchFamily="34" charset="0"/>
              </a:rPr>
              <a:t>, is about to have a beautiful Jewish baby. </a:t>
            </a:r>
          </a:p>
          <a:p>
            <a:r>
              <a:rPr lang="en-US" sz="1400" dirty="0" smtClean="0">
                <a:solidFill>
                  <a:srgbClr val="FFFF00"/>
                </a:solidFill>
                <a:cs typeface="Arial" pitchFamily="34" charset="0"/>
              </a:rPr>
              <a:t>Republican </a:t>
            </a:r>
            <a:r>
              <a:rPr lang="en-US" sz="1400" dirty="0">
                <a:solidFill>
                  <a:srgbClr val="FFFF00"/>
                </a:solidFill>
                <a:cs typeface="Arial" pitchFamily="34" charset="0"/>
              </a:rPr>
              <a:t>presidential candidate Donald Trump spoke to the American Israel Public Affairs Committee (AIPAC) on Monday evening, March 21, 2016, at its annual conference in Washington, DC., </a:t>
            </a:r>
            <a:r>
              <a:rPr lang="en-US" sz="800" dirty="0">
                <a:solidFill>
                  <a:srgbClr val="FFFFFF"/>
                </a:solidFill>
                <a:cs typeface="Arial" pitchFamily="34" charset="0"/>
                <a:hlinkClick r:id="rId2"/>
              </a:rPr>
              <a:t>http://www.timesofisrael.com/donald-trumps-full-speech-to-aipac</a:t>
            </a:r>
            <a:r>
              <a:rPr lang="en-US" sz="800" dirty="0" smtClean="0">
                <a:solidFill>
                  <a:srgbClr val="FFFFFF"/>
                </a:solidFill>
                <a:cs typeface="Arial" pitchFamily="34" charset="0"/>
                <a:hlinkClick r:id="rId2"/>
              </a:rPr>
              <a:t>/</a:t>
            </a:r>
            <a:r>
              <a:rPr lang="en-US" sz="800" dirty="0" smtClean="0">
                <a:solidFill>
                  <a:srgbClr val="FFFFFF"/>
                </a:solidFill>
                <a:cs typeface="Arial" pitchFamily="34" charset="0"/>
              </a:rPr>
              <a:t>  </a:t>
            </a:r>
            <a:endParaRPr lang="en-US" sz="800" dirty="0">
              <a:solidFill>
                <a:srgbClr val="FFFFFF"/>
              </a:solidFill>
              <a:cs typeface="Arial" pitchFamily="34" charset="0"/>
            </a:endParaRPr>
          </a:p>
        </p:txBody>
      </p:sp>
      <p:sp>
        <p:nvSpPr>
          <p:cNvPr id="5" name="Rectangle 4"/>
          <p:cNvSpPr/>
          <p:nvPr/>
        </p:nvSpPr>
        <p:spPr>
          <a:xfrm>
            <a:off x="4495800" y="0"/>
            <a:ext cx="4648201" cy="7125027"/>
          </a:xfrm>
          <a:prstGeom prst="rect">
            <a:avLst/>
          </a:prstGeom>
        </p:spPr>
        <p:txBody>
          <a:bodyPr wrap="square">
            <a:spAutoFit/>
          </a:bodyPr>
          <a:lstStyle/>
          <a:p>
            <a:pPr eaLnBrk="0" hangingPunct="0"/>
            <a:r>
              <a:rPr lang="en-US" sz="2800" b="1" dirty="0">
                <a:solidFill>
                  <a:srgbClr val="FFFF00"/>
                </a:solidFill>
                <a:cs typeface="+mn-cs"/>
              </a:rPr>
              <a:t>Excerpts from Hillary Clinton’s Speech to AIPAC</a:t>
            </a:r>
          </a:p>
          <a:p>
            <a:pPr eaLnBrk="0" hangingPunct="0"/>
            <a:r>
              <a:rPr lang="en-US" sz="100" dirty="0">
                <a:solidFill>
                  <a:srgbClr val="FFFFFF"/>
                </a:solidFill>
                <a:cs typeface="+mn-cs"/>
              </a:rPr>
              <a:t>It is wonderful to be here and see so many friends. I’ve spoken at a lot of AIPAC conferences in the past, but this has to be one of the biggest yet, and there are so many young people here, thousands of college students… (APPLAUSE) … from hundreds of campuses around the country. I think we should all give them a hand for being here and beginning their commitment to this important cause. (APPLAUSE)You will keep the U.S.-Israel relationship going strong. You know, as a senator from New York and secretary of State… (APPLAUSE) I’ve had the privilege of working closely with AIPAC members to strengthen and deepen America’s ties with Israel... And your support helped us expand security and intelligence cooperation, developed the Iron Dome missile defense system, build a global coalition to impose the toughest sanctions in history on Iran and so much more. </a:t>
            </a:r>
          </a:p>
          <a:p>
            <a:pPr eaLnBrk="0" hangingPunct="0"/>
            <a:endParaRPr lang="en-US" sz="100" dirty="0">
              <a:solidFill>
                <a:srgbClr val="FFFFFF"/>
              </a:solidFill>
              <a:cs typeface="+mn-cs"/>
            </a:endParaRPr>
          </a:p>
          <a:p>
            <a:pPr eaLnBrk="0" hangingPunct="0"/>
            <a:r>
              <a:rPr lang="en-US" sz="100" dirty="0">
                <a:solidFill>
                  <a:srgbClr val="FFFFFF"/>
                </a:solidFill>
                <a:cs typeface="+mn-cs"/>
              </a:rPr>
              <a:t>Since my first visit to Israel 35 years ago, I have returned many times and made many friends. I have worked with and learned from some of Israel’s great leaders... </a:t>
            </a:r>
          </a:p>
          <a:p>
            <a:pPr eaLnBrk="0" hangingPunct="0"/>
            <a:endParaRPr lang="en-US" sz="100" dirty="0">
              <a:solidFill>
                <a:srgbClr val="FFFFFF"/>
              </a:solidFill>
              <a:cs typeface="+mn-cs"/>
            </a:endParaRPr>
          </a:p>
          <a:p>
            <a:pPr eaLnBrk="0" hangingPunct="0"/>
            <a:r>
              <a:rPr lang="en-US" sz="100" dirty="0">
                <a:solidFill>
                  <a:srgbClr val="FFFFFF"/>
                </a:solidFill>
                <a:cs typeface="+mn-cs"/>
              </a:rPr>
              <a:t>The United States and Israel must be closer than ever, stronger than ever and more determined than ever to prevail against our common adversaries... </a:t>
            </a:r>
          </a:p>
          <a:p>
            <a:pPr eaLnBrk="0" hangingPunct="0"/>
            <a:endParaRPr lang="en-US" sz="100" dirty="0">
              <a:solidFill>
                <a:srgbClr val="FFFFFF"/>
              </a:solidFill>
              <a:cs typeface="+mn-cs"/>
            </a:endParaRPr>
          </a:p>
          <a:p>
            <a:pPr eaLnBrk="0" hangingPunct="0"/>
            <a:r>
              <a:rPr lang="en-US" sz="100" dirty="0">
                <a:solidFill>
                  <a:srgbClr val="FFFFFF"/>
                </a:solidFill>
                <a:cs typeface="+mn-cs"/>
              </a:rPr>
              <a:t>I hope a new 10-year defense memorandum of understanding is concluded as soon as possible to meet Israel’s security needs far into the future. (APPLAUSE) That will also send a clear message to Israel’s enemies that the United States and Israel stand together united. It’s also why, as president, I will make a firm commitment to ensure Israel maintains its qualitative military edge...</a:t>
            </a:r>
          </a:p>
          <a:p>
            <a:pPr eaLnBrk="0" hangingPunct="0"/>
            <a:r>
              <a:rPr lang="en-US" sz="100" dirty="0">
                <a:solidFill>
                  <a:srgbClr val="FFFFFF"/>
                </a:solidFill>
                <a:cs typeface="+mn-cs"/>
              </a:rPr>
              <a:t>One of the first things I’ll do in office is invite the Israeli prime minister to visit the White House. (APPLAUSE) And I will send a delegation from the Pentagon and the joint chiefs to Israel for early consultations... There is much Americans can learn from Israel, from cybersecurity to energy security to water security and just on an everyday people- to-people level... Many of the young people here today are on the front lines of the battle to oppose the alarming boycott, divestment and sanctions movement known as BDS. (APPLAUSE) Particularly at a time when anti-Semitism is on the rise across the world... </a:t>
            </a:r>
          </a:p>
          <a:p>
            <a:pPr eaLnBrk="0" hangingPunct="0"/>
            <a:r>
              <a:rPr lang="en-US" sz="100" dirty="0">
                <a:solidFill>
                  <a:srgbClr val="FFFFFF"/>
                </a:solidFill>
                <a:cs typeface="+mn-cs"/>
              </a:rPr>
              <a:t> The second choice we face is whether we will have the strength and commitment to confront the adversaries that threaten us, especially </a:t>
            </a:r>
            <a:r>
              <a:rPr lang="en-US" sz="100" dirty="0">
                <a:solidFill>
                  <a:srgbClr val="FFFF00"/>
                </a:solidFill>
                <a:cs typeface="+mn-cs"/>
              </a:rPr>
              <a:t>Iran</a:t>
            </a:r>
            <a:r>
              <a:rPr lang="en-US" sz="100" dirty="0">
                <a:solidFill>
                  <a:srgbClr val="FFFFFF"/>
                </a:solidFill>
                <a:cs typeface="+mn-cs"/>
              </a:rPr>
              <a:t>... </a:t>
            </a:r>
            <a:r>
              <a:rPr lang="en-US" sz="1600" dirty="0">
                <a:solidFill>
                  <a:srgbClr val="FFFFFF"/>
                </a:solidFill>
                <a:cs typeface="+mn-cs"/>
              </a:rPr>
              <a:t>We cannot forget that </a:t>
            </a:r>
            <a:r>
              <a:rPr lang="en-US" sz="1600" dirty="0">
                <a:solidFill>
                  <a:srgbClr val="FFFF00"/>
                </a:solidFill>
                <a:cs typeface="+mn-cs"/>
              </a:rPr>
              <a:t>Tehran’</a:t>
            </a:r>
            <a:r>
              <a:rPr lang="en-US" sz="1600" dirty="0">
                <a:solidFill>
                  <a:srgbClr val="FFFFFF"/>
                </a:solidFill>
                <a:cs typeface="+mn-cs"/>
              </a:rPr>
              <a:t>s fingerprints are on nearly every conflict across the Middle East, from </a:t>
            </a:r>
            <a:r>
              <a:rPr lang="en-US" sz="1600" dirty="0">
                <a:solidFill>
                  <a:srgbClr val="FFFF00"/>
                </a:solidFill>
                <a:cs typeface="+mn-cs"/>
              </a:rPr>
              <a:t>Syria</a:t>
            </a:r>
            <a:r>
              <a:rPr lang="en-US" sz="1600" dirty="0">
                <a:solidFill>
                  <a:srgbClr val="FFFFFF"/>
                </a:solidFill>
                <a:cs typeface="+mn-cs"/>
              </a:rPr>
              <a:t> to </a:t>
            </a:r>
            <a:r>
              <a:rPr lang="en-US" sz="1600" dirty="0">
                <a:solidFill>
                  <a:srgbClr val="FFFF00"/>
                </a:solidFill>
                <a:cs typeface="+mn-cs"/>
              </a:rPr>
              <a:t>Lebanon</a:t>
            </a:r>
            <a:r>
              <a:rPr lang="en-US" sz="1600" dirty="0">
                <a:solidFill>
                  <a:srgbClr val="FFFFFF"/>
                </a:solidFill>
                <a:cs typeface="+mn-cs"/>
              </a:rPr>
              <a:t> to </a:t>
            </a:r>
            <a:r>
              <a:rPr lang="en-US" sz="1600" dirty="0">
                <a:solidFill>
                  <a:srgbClr val="FFFF00"/>
                </a:solidFill>
                <a:cs typeface="+mn-cs"/>
              </a:rPr>
              <a:t>Yemen</a:t>
            </a:r>
            <a:r>
              <a:rPr lang="en-US" sz="1600" dirty="0">
                <a:solidFill>
                  <a:srgbClr val="FFFFFF"/>
                </a:solidFill>
                <a:cs typeface="+mn-cs"/>
              </a:rPr>
              <a:t>. The </a:t>
            </a:r>
            <a:r>
              <a:rPr lang="en-US" sz="1600" dirty="0">
                <a:solidFill>
                  <a:srgbClr val="FFFF00"/>
                </a:solidFill>
                <a:cs typeface="+mn-cs"/>
              </a:rPr>
              <a:t>Iranian Revolutionary Guard Corps</a:t>
            </a:r>
            <a:r>
              <a:rPr lang="en-US" sz="1600" dirty="0">
                <a:solidFill>
                  <a:srgbClr val="FFFFFF"/>
                </a:solidFill>
                <a:cs typeface="+mn-cs"/>
              </a:rPr>
              <a:t> and its proxies are attempting to establish a position on the Golan from which to threaten Israel, and they continue to fund </a:t>
            </a:r>
            <a:r>
              <a:rPr lang="en-US" sz="1600" dirty="0">
                <a:solidFill>
                  <a:srgbClr val="FFFF00"/>
                </a:solidFill>
                <a:cs typeface="+mn-cs"/>
              </a:rPr>
              <a:t>Palestinian terrorists</a:t>
            </a:r>
            <a:r>
              <a:rPr lang="en-US" sz="1600" dirty="0">
                <a:solidFill>
                  <a:srgbClr val="FFFFFF"/>
                </a:solidFill>
                <a:cs typeface="+mn-cs"/>
              </a:rPr>
              <a:t>. In Lebanon, </a:t>
            </a:r>
            <a:r>
              <a:rPr lang="en-US" sz="1600" dirty="0">
                <a:solidFill>
                  <a:srgbClr val="FFFF00"/>
                </a:solidFill>
                <a:cs typeface="+mn-cs"/>
              </a:rPr>
              <a:t>Hezbollah</a:t>
            </a:r>
            <a:r>
              <a:rPr lang="en-US" sz="1600" dirty="0">
                <a:solidFill>
                  <a:srgbClr val="FFFFFF"/>
                </a:solidFill>
                <a:cs typeface="+mn-cs"/>
              </a:rPr>
              <a:t> is amassing an arsenal of increasingly sophisticated rockets and artillery that well may be able to hit every city in Israel... If I’m elected the leaders of Iran will have no doubt that if we see any indication that they are violating their commitment not to seek, develop or acquire nuclear weapons, the United States will act to stop it, and that we will do so with force if necessary. (APPLAUSE) Iranian provocations, like the recent ballistic missile tests, are also unacceptable and should be answered firmly and quickly including with more sanctions. (APPLAUSE)  Those missiles were stamped with words declaring, and I quote, “Israel should be wiped from the pages of history.”</a:t>
            </a:r>
          </a:p>
          <a:p>
            <a:pPr eaLnBrk="0" hangingPunct="0"/>
            <a:r>
              <a:rPr lang="en-US" sz="100" dirty="0" smtClean="0">
                <a:solidFill>
                  <a:srgbClr val="FFFFFF"/>
                </a:solidFill>
                <a:cs typeface="+mn-cs"/>
              </a:rPr>
              <a:t>....</a:t>
            </a:r>
            <a:r>
              <a:rPr lang="en-US" sz="100" dirty="0">
                <a:solidFill>
                  <a:srgbClr val="FFFFFF"/>
                </a:solidFill>
                <a:cs typeface="+mn-cs"/>
              </a:rPr>
              <a:t>The United States must also continue to enforce existing sanctions and impose additional sanctions as needed on Iran and the Revolutionary Guard for their sponsorship of terrorism, illegal arms transfers, human rights violations and other illicit behaviors like cyber attacks.</a:t>
            </a:r>
          </a:p>
          <a:p>
            <a:pPr eaLnBrk="0" hangingPunct="0"/>
            <a:endParaRPr lang="en-US" sz="100" dirty="0">
              <a:solidFill>
                <a:srgbClr val="FFFFFF"/>
              </a:solidFill>
              <a:cs typeface="+mn-cs"/>
            </a:endParaRPr>
          </a:p>
          <a:p>
            <a:pPr eaLnBrk="0" hangingPunct="0"/>
            <a:r>
              <a:rPr lang="en-US" sz="1400" dirty="0">
                <a:solidFill>
                  <a:srgbClr val="FFFF00"/>
                </a:solidFill>
                <a:cs typeface="+mn-cs"/>
              </a:rPr>
              <a:t>Democratic presidential candidate Hillary Clinton spoke to the American Israel Public Affairs Committee Monday about the relationship between the United States and Israel, Times, 3/21/2016, </a:t>
            </a:r>
            <a:r>
              <a:rPr lang="en-US" sz="800" dirty="0">
                <a:solidFill>
                  <a:srgbClr val="FFFF00"/>
                </a:solidFill>
                <a:cs typeface="+mn-cs"/>
                <a:hlinkClick r:id="rId3"/>
              </a:rPr>
              <a:t>http://time.com/4265947/hillary-clinton-aipac-speech-transcript/</a:t>
            </a:r>
            <a:r>
              <a:rPr lang="en-US" sz="800" dirty="0">
                <a:solidFill>
                  <a:srgbClr val="FFFF00"/>
                </a:solidFill>
                <a:cs typeface="+mn-cs"/>
              </a:rPr>
              <a:t> </a:t>
            </a:r>
          </a:p>
        </p:txBody>
      </p:sp>
      <p:cxnSp>
        <p:nvCxnSpPr>
          <p:cNvPr id="7" name="Straight Connector 6"/>
          <p:cNvCxnSpPr/>
          <p:nvPr/>
        </p:nvCxnSpPr>
        <p:spPr bwMode="auto">
          <a:xfrm>
            <a:off x="44958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867856628"/>
      </p:ext>
    </p:extLst>
  </p:cSld>
  <p:clrMapOvr>
    <a:masterClrMapping/>
  </p:clrMapOvr>
  <p:timing>
    <p:tnLst>
      <p:par>
        <p:cTn id="1" dur="indefinite" restart="never" nodeType="tmRoot"/>
      </p:par>
    </p:tnLst>
  </p:timing>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7412"/>
            <a:ext cx="5323114" cy="5493812"/>
          </a:xfrm>
          <a:prstGeom prst="rect">
            <a:avLst/>
          </a:prstGeom>
        </p:spPr>
        <p:txBody>
          <a:bodyPr wrap="square">
            <a:spAutoFit/>
          </a:bodyPr>
          <a:lstStyle/>
          <a:p>
            <a:endParaRPr lang="en-US" sz="500" b="1" dirty="0" smtClean="0">
              <a:solidFill>
                <a:srgbClr val="FFFF00"/>
              </a:solidFill>
              <a:cs typeface="Arial" pitchFamily="34" charset="0"/>
            </a:endParaRPr>
          </a:p>
          <a:p>
            <a:r>
              <a:rPr lang="en-US" sz="1800" b="1" dirty="0">
                <a:solidFill>
                  <a:srgbClr val="FFFF00"/>
                </a:solidFill>
                <a:cs typeface="Arial" pitchFamily="34" charset="0"/>
              </a:rPr>
              <a:t>Excerpts from Republican Platform 2016 </a:t>
            </a:r>
            <a:endParaRPr lang="en-US" sz="1800" b="1" dirty="0" smtClean="0">
              <a:solidFill>
                <a:srgbClr val="FFFF00"/>
              </a:solidFill>
              <a:cs typeface="Arial" pitchFamily="34" charset="0"/>
            </a:endParaRPr>
          </a:p>
          <a:p>
            <a:r>
              <a:rPr lang="en-US" sz="800" b="1" dirty="0" smtClean="0">
                <a:solidFill>
                  <a:srgbClr val="FFFF00"/>
                </a:solidFill>
                <a:cs typeface="Arial" pitchFamily="34" charset="0"/>
                <a:hlinkClick r:id="rId2"/>
              </a:rPr>
              <a:t>https</a:t>
            </a:r>
            <a:r>
              <a:rPr lang="en-US" sz="800" b="1" dirty="0">
                <a:solidFill>
                  <a:srgbClr val="FFFF00"/>
                </a:solidFill>
                <a:cs typeface="Arial" pitchFamily="34" charset="0"/>
                <a:hlinkClick r:id="rId2"/>
              </a:rPr>
              <a:t>://prod-static-ngop-pbl.s3.amazonaws.com/media/documents/DRAFT_12_FINAL%5b1%5d-ben_1468872234.pdf</a:t>
            </a:r>
            <a:endParaRPr lang="en-US" sz="800" b="1" dirty="0">
              <a:solidFill>
                <a:srgbClr val="FFFF00"/>
              </a:solidFill>
              <a:cs typeface="Arial" pitchFamily="34" charset="0"/>
            </a:endParaRPr>
          </a:p>
          <a:p>
            <a:r>
              <a:rPr lang="en-US" sz="1200" i="1" dirty="0" smtClean="0">
                <a:solidFill>
                  <a:srgbClr val="FFFFFF"/>
                </a:solidFill>
                <a:cs typeface="Arial" pitchFamily="34" charset="0"/>
              </a:rPr>
              <a:t>“We </a:t>
            </a:r>
            <a:r>
              <a:rPr lang="en-US" sz="1200" i="1" dirty="0">
                <a:solidFill>
                  <a:srgbClr val="FFFFFF"/>
                </a:solidFill>
                <a:cs typeface="Arial" pitchFamily="34" charset="0"/>
              </a:rPr>
              <a:t>believe in American </a:t>
            </a:r>
            <a:r>
              <a:rPr lang="en-US" sz="1200" i="1" dirty="0" smtClean="0">
                <a:solidFill>
                  <a:srgbClr val="FFFFFF"/>
                </a:solidFill>
                <a:cs typeface="Arial" pitchFamily="34" charset="0"/>
              </a:rPr>
              <a:t>exceptionalism”</a:t>
            </a:r>
            <a:endParaRPr lang="en-US" sz="1200" i="1" dirty="0">
              <a:solidFill>
                <a:srgbClr val="FFFFFF"/>
              </a:solidFill>
              <a:cs typeface="Arial" pitchFamily="34" charset="0"/>
            </a:endParaRPr>
          </a:p>
          <a:p>
            <a:r>
              <a:rPr lang="en-US" sz="1100" b="1" dirty="0" smtClean="0">
                <a:solidFill>
                  <a:srgbClr val="FFFF00"/>
                </a:solidFill>
                <a:cs typeface="Arial" pitchFamily="34" charset="0"/>
              </a:rPr>
              <a:t>The </a:t>
            </a:r>
            <a:r>
              <a:rPr lang="en-US" sz="1100" b="1" dirty="0">
                <a:solidFill>
                  <a:srgbClr val="FFFF00"/>
                </a:solidFill>
                <a:cs typeface="Arial" pitchFamily="34" charset="0"/>
              </a:rPr>
              <a:t>Middle East is more dangerous now than at any time since the Second World War... </a:t>
            </a:r>
            <a:endParaRPr lang="en-US" sz="1100" b="1" dirty="0" smtClean="0">
              <a:solidFill>
                <a:srgbClr val="FFFF00"/>
              </a:solidFill>
              <a:cs typeface="Arial" pitchFamily="34" charset="0"/>
            </a:endParaRPr>
          </a:p>
          <a:p>
            <a:r>
              <a:rPr lang="en-US" sz="1100" b="1" dirty="0" smtClean="0">
                <a:solidFill>
                  <a:srgbClr val="FFFF00"/>
                </a:solidFill>
                <a:cs typeface="Arial" pitchFamily="34" charset="0"/>
              </a:rPr>
              <a:t>[About US confrontation with Israel’s adversary: Iran] </a:t>
            </a:r>
            <a:r>
              <a:rPr lang="en-US" sz="1100" dirty="0" smtClean="0">
                <a:solidFill>
                  <a:srgbClr val="FFFFFF"/>
                </a:solidFill>
                <a:cs typeface="Arial" pitchFamily="34" charset="0"/>
              </a:rPr>
              <a:t>We </a:t>
            </a:r>
            <a:r>
              <a:rPr lang="en-US" sz="1100" dirty="0">
                <a:solidFill>
                  <a:srgbClr val="FFFFFF"/>
                </a:solidFill>
                <a:cs typeface="Arial" pitchFamily="34" charset="0"/>
              </a:rPr>
              <a:t>consider the Administration’s deal with Iran, to lift international sanctions and make hundreds of billions of dollars available to the Mullahs, a personal agreement between the President and his negotiating partners and non-binding on the next president. Without a two-thirds endorsement by the Senate, it does not have treaty status. Because of it, the defiant and emboldened regime in Tehran continues to sponsor terrorism across the region, develop a nuclear weapon, test-fire ballistic missiles inscribed with “Death to Israel,” and abuse the basic human rights of its citizens. A Republican president will not be bound by it... </a:t>
            </a:r>
            <a:endParaRPr lang="en-US" sz="1100" dirty="0" smtClean="0">
              <a:solidFill>
                <a:srgbClr val="FFFFFF"/>
              </a:solidFill>
              <a:cs typeface="Arial" pitchFamily="34" charset="0"/>
            </a:endParaRPr>
          </a:p>
          <a:p>
            <a:r>
              <a:rPr lang="en-US" sz="1100" b="1" dirty="0" smtClean="0">
                <a:solidFill>
                  <a:srgbClr val="FFFF00"/>
                </a:solidFill>
                <a:cs typeface="Arial" pitchFamily="34" charset="0"/>
              </a:rPr>
              <a:t>[About US confrontation with Israel’s adversary: Syria] </a:t>
            </a:r>
            <a:r>
              <a:rPr lang="en-US" sz="1100" dirty="0" smtClean="0">
                <a:solidFill>
                  <a:srgbClr val="FFFFFF"/>
                </a:solidFill>
                <a:cs typeface="Arial" pitchFamily="34" charset="0"/>
              </a:rPr>
              <a:t>The </a:t>
            </a:r>
            <a:r>
              <a:rPr lang="en-US" sz="1100" dirty="0">
                <a:solidFill>
                  <a:srgbClr val="FFFFFF"/>
                </a:solidFill>
                <a:cs typeface="Arial" pitchFamily="34" charset="0"/>
              </a:rPr>
              <a:t>dictator of Syria, Bashar Assad, has murdered hundreds of thousands of his own people and created millions of refugees, and an American president has been unable to rally the world against him... </a:t>
            </a:r>
            <a:endParaRPr lang="en-US" sz="1100" dirty="0" smtClean="0">
              <a:solidFill>
                <a:srgbClr val="FFFFFF"/>
              </a:solidFill>
              <a:cs typeface="Arial" pitchFamily="34" charset="0"/>
            </a:endParaRPr>
          </a:p>
          <a:p>
            <a:r>
              <a:rPr lang="en-US" sz="1100" b="1" dirty="0" smtClean="0">
                <a:solidFill>
                  <a:srgbClr val="FFFF00"/>
                </a:solidFill>
                <a:cs typeface="Arial" pitchFamily="34" charset="0"/>
              </a:rPr>
              <a:t>[About US support for Israel] </a:t>
            </a:r>
            <a:r>
              <a:rPr lang="en-US" sz="1100" dirty="0" smtClean="0">
                <a:solidFill>
                  <a:srgbClr val="FFFFFF"/>
                </a:solidFill>
                <a:cs typeface="Arial" pitchFamily="34" charset="0"/>
              </a:rPr>
              <a:t>[I]t </a:t>
            </a:r>
            <a:r>
              <a:rPr lang="en-US" sz="1100" dirty="0">
                <a:solidFill>
                  <a:srgbClr val="FFFFFF"/>
                </a:solidFill>
                <a:cs typeface="Arial" pitchFamily="34" charset="0"/>
              </a:rPr>
              <a:t>is the responsibility of our government to advance policies that reflect Americans’ strong desire for a relationship with no daylight between America and Israel. We recognize Jerusalem as the eternal and indivisible capital of the Jewish state and call for the American embassy to be moved there in fulfillment of U.S. law. We reaffirm America’s commitment to Israel’s security and will ensure that Israel maintains a qualitative military edge over any and all adversaries. We support Israel’s right and obligation to defend itself against terror attacks upon its people and against alternative forms of warfare being waged upon it legally, economically, culturally, and otherwise. We reject the false notion that Israel is an occupier and specifically recognize that the Boycott, Divestment, and Sanctions Movement (BDS) is anti-Semitic in nature and seeks to destroy Israel. Therefore, we call for effective legislation to thwart actions that are intended to limit commercial relations with Israel, or persons or entities doing business in Israel or in Israeli-controlled territories, in a discriminatory manner... Our party is proud to stand with Israel now and always</a:t>
            </a:r>
            <a:r>
              <a:rPr lang="en-US" sz="1100" dirty="0" smtClean="0">
                <a:solidFill>
                  <a:srgbClr val="FFFFFF"/>
                </a:solidFill>
                <a:cs typeface="Arial" pitchFamily="34" charset="0"/>
              </a:rPr>
              <a:t>...</a:t>
            </a:r>
          </a:p>
        </p:txBody>
      </p:sp>
      <p:sp>
        <p:nvSpPr>
          <p:cNvPr id="5" name="Rectangle 4"/>
          <p:cNvSpPr/>
          <p:nvPr/>
        </p:nvSpPr>
        <p:spPr>
          <a:xfrm>
            <a:off x="5334000" y="0"/>
            <a:ext cx="3810001" cy="5509200"/>
          </a:xfrm>
          <a:prstGeom prst="rect">
            <a:avLst/>
          </a:prstGeom>
        </p:spPr>
        <p:txBody>
          <a:bodyPr wrap="square">
            <a:spAutoFit/>
          </a:bodyPr>
          <a:lstStyle/>
          <a:p>
            <a:pPr eaLnBrk="0" hangingPunct="0"/>
            <a:r>
              <a:rPr lang="en-US" sz="1900" b="1" dirty="0" smtClean="0">
                <a:solidFill>
                  <a:srgbClr val="FFFF00"/>
                </a:solidFill>
                <a:cs typeface="Arial" pitchFamily="34" charset="0"/>
              </a:rPr>
              <a:t>Excerpts from Democratic Party Platform DRAFT, 7/1/2016</a:t>
            </a:r>
          </a:p>
          <a:p>
            <a:pPr eaLnBrk="0" hangingPunct="0"/>
            <a:r>
              <a:rPr lang="en-US" sz="500" dirty="0">
                <a:solidFill>
                  <a:srgbClr val="FFFF00"/>
                </a:solidFill>
                <a:cs typeface="Arial" pitchFamily="34" charset="0"/>
                <a:hlinkClick r:id="rId3"/>
              </a:rPr>
              <a:t>https://</a:t>
            </a:r>
            <a:r>
              <a:rPr lang="en-US" sz="500" dirty="0" smtClean="0">
                <a:solidFill>
                  <a:srgbClr val="FFFF00"/>
                </a:solidFill>
                <a:cs typeface="Arial" pitchFamily="34" charset="0"/>
                <a:hlinkClick r:id="rId3"/>
              </a:rPr>
              <a:t>demconvention.com/wp-content/uploads/2016/07/2016-DEMOCRATIC-PARTY-PLATFORM-DRAFT-7.1.16.pdf</a:t>
            </a:r>
            <a:r>
              <a:rPr lang="en-US" sz="500" dirty="0" smtClean="0">
                <a:solidFill>
                  <a:srgbClr val="FFFF00"/>
                </a:solidFill>
                <a:cs typeface="Arial" pitchFamily="34" charset="0"/>
              </a:rPr>
              <a:t> </a:t>
            </a:r>
          </a:p>
          <a:p>
            <a:pPr eaLnBrk="0" hangingPunct="0"/>
            <a:r>
              <a:rPr lang="en-US" sz="1200" i="1" dirty="0" smtClean="0">
                <a:solidFill>
                  <a:srgbClr val="FFFFFF"/>
                </a:solidFill>
                <a:cs typeface="Arial" pitchFamily="34" charset="0"/>
              </a:rPr>
              <a:t>[We believe that ]“Out </a:t>
            </a:r>
            <a:r>
              <a:rPr lang="en-US" sz="1200" i="1" dirty="0">
                <a:solidFill>
                  <a:srgbClr val="FFFFFF"/>
                </a:solidFill>
                <a:cs typeface="Arial" pitchFamily="34" charset="0"/>
              </a:rPr>
              <a:t>of many, we are </a:t>
            </a:r>
            <a:r>
              <a:rPr lang="en-US" sz="1200" i="1" dirty="0" smtClean="0">
                <a:solidFill>
                  <a:srgbClr val="FFFFFF"/>
                </a:solidFill>
                <a:cs typeface="Arial" pitchFamily="34" charset="0"/>
              </a:rPr>
              <a:t>one”</a:t>
            </a:r>
          </a:p>
          <a:p>
            <a:pPr eaLnBrk="0" hangingPunct="0"/>
            <a:r>
              <a:rPr lang="en-US" sz="1100" b="1" dirty="0" smtClean="0">
                <a:solidFill>
                  <a:srgbClr val="FFFF00"/>
                </a:solidFill>
                <a:cs typeface="Arial" pitchFamily="34" charset="0"/>
              </a:rPr>
              <a:t>[About US confrontation with Israel’s adversary: Syria] </a:t>
            </a:r>
            <a:r>
              <a:rPr lang="en-US" sz="1100" dirty="0" smtClean="0">
                <a:solidFill>
                  <a:srgbClr val="FFFFFF"/>
                </a:solidFill>
                <a:cs typeface="Arial" pitchFamily="34" charset="0"/>
              </a:rPr>
              <a:t>Democrats </a:t>
            </a:r>
            <a:r>
              <a:rPr lang="en-US" sz="1100" dirty="0">
                <a:solidFill>
                  <a:srgbClr val="FFFFFF"/>
                </a:solidFill>
                <a:cs typeface="Arial" pitchFamily="34" charset="0"/>
              </a:rPr>
              <a:t>will </a:t>
            </a:r>
            <a:r>
              <a:rPr lang="en-US" sz="1100" dirty="0" smtClean="0">
                <a:solidFill>
                  <a:srgbClr val="FFFFFF"/>
                </a:solidFill>
                <a:cs typeface="Arial" pitchFamily="34" charset="0"/>
              </a:rPr>
              <a:t>[…] [work to] “reach </a:t>
            </a:r>
            <a:r>
              <a:rPr lang="en-US" sz="1100" dirty="0">
                <a:solidFill>
                  <a:srgbClr val="FFFFFF"/>
                </a:solidFill>
                <a:cs typeface="Arial" pitchFamily="34" charset="0"/>
              </a:rPr>
              <a:t>a negotiated political transition that ends Assad’s rule</a:t>
            </a:r>
            <a:r>
              <a:rPr lang="en-US" sz="1100" dirty="0" smtClean="0">
                <a:solidFill>
                  <a:srgbClr val="FFFFFF"/>
                </a:solidFill>
                <a:cs typeface="Arial" pitchFamily="34" charset="0"/>
              </a:rPr>
              <a:t>.” [Russia] is </a:t>
            </a:r>
            <a:r>
              <a:rPr lang="en-US" sz="1100" dirty="0">
                <a:solidFill>
                  <a:srgbClr val="FFFFFF"/>
                </a:solidFill>
                <a:cs typeface="Arial" pitchFamily="34" charset="0"/>
              </a:rPr>
              <a:t>also propping up the Assad regime in Syria, which is brutally attacking its own citizens.”</a:t>
            </a:r>
            <a:endParaRPr lang="en-US" sz="1100" dirty="0" smtClean="0">
              <a:solidFill>
                <a:srgbClr val="FFFFFF"/>
              </a:solidFill>
              <a:cs typeface="Arial" pitchFamily="34" charset="0"/>
            </a:endParaRPr>
          </a:p>
          <a:p>
            <a:pPr eaLnBrk="0" hangingPunct="0"/>
            <a:r>
              <a:rPr lang="en-US" sz="1100" b="1" dirty="0" smtClean="0">
                <a:solidFill>
                  <a:srgbClr val="FFFF00"/>
                </a:solidFill>
                <a:cs typeface="Arial" pitchFamily="34" charset="0"/>
              </a:rPr>
              <a:t>[About US confrontation with Israel’s adversary: Iran]</a:t>
            </a:r>
            <a:r>
              <a:rPr lang="en-US" sz="1100" b="1" dirty="0" smtClean="0">
                <a:solidFill>
                  <a:srgbClr val="FFFFFF"/>
                </a:solidFill>
                <a:cs typeface="Arial" pitchFamily="34" charset="0"/>
              </a:rPr>
              <a:t> </a:t>
            </a:r>
            <a:r>
              <a:rPr lang="en-US" sz="1100" dirty="0" smtClean="0">
                <a:solidFill>
                  <a:srgbClr val="FFFFFF"/>
                </a:solidFill>
                <a:cs typeface="Arial" pitchFamily="34" charset="0"/>
              </a:rPr>
              <a:t>We </a:t>
            </a:r>
            <a:r>
              <a:rPr lang="en-US" sz="1100" dirty="0">
                <a:solidFill>
                  <a:srgbClr val="FFFFFF"/>
                </a:solidFill>
                <a:cs typeface="Arial" pitchFamily="34" charset="0"/>
              </a:rPr>
              <a:t>will continue the work of this administration to ensure that Iran never acquires a nuclear weapon and will not hesitate to take military action if Iran violates the agreement. Democrats will also address the detrimental role Iran plays in the region and will robustly enforce and, if necessary, strengthen non-nuclear sanctions. Iran is the leading state sponsor of terrorism. It violates the human rights of its population, denies the Holocaust, vows to eliminate Israel, and has its fingerprints on almost every conflict in the Middle East. Democrats will push back against Iran’s destabilizing activities including its support for terrorist groups like Hamas and Hezbollah, counter Iran’s ballistic missile program, bolster the capabilities of our Gulf partners, and ensure that Israel always has the ability to defend itself</a:t>
            </a:r>
            <a:r>
              <a:rPr lang="en-US" sz="1100" dirty="0" smtClean="0">
                <a:solidFill>
                  <a:srgbClr val="FFFFFF"/>
                </a:solidFill>
                <a:cs typeface="Arial" pitchFamily="34" charset="0"/>
              </a:rPr>
              <a:t>.</a:t>
            </a:r>
          </a:p>
          <a:p>
            <a:pPr eaLnBrk="0" hangingPunct="0"/>
            <a:r>
              <a:rPr lang="en-US" sz="1100" b="1" dirty="0" smtClean="0">
                <a:solidFill>
                  <a:srgbClr val="FFFF00"/>
                </a:solidFill>
                <a:cs typeface="Arial" pitchFamily="34" charset="0"/>
              </a:rPr>
              <a:t>[About US support for Israel</a:t>
            </a:r>
            <a:r>
              <a:rPr lang="en-US" sz="1100" dirty="0" smtClean="0">
                <a:solidFill>
                  <a:srgbClr val="FFFF00"/>
                </a:solidFill>
                <a:cs typeface="Arial" pitchFamily="34" charset="0"/>
              </a:rPr>
              <a:t>] </a:t>
            </a:r>
            <a:r>
              <a:rPr lang="en-US" sz="1100" dirty="0" smtClean="0">
                <a:solidFill>
                  <a:srgbClr val="FFFFFF"/>
                </a:solidFill>
                <a:cs typeface="Arial" pitchFamily="34" charset="0"/>
              </a:rPr>
              <a:t>we </a:t>
            </a:r>
            <a:r>
              <a:rPr lang="en-US" sz="1100" dirty="0">
                <a:solidFill>
                  <a:srgbClr val="FFFFFF"/>
                </a:solidFill>
                <a:cs typeface="Arial" pitchFamily="34" charset="0"/>
              </a:rPr>
              <a:t>will always support Israel’s right to defend itself, including by retaining its qualitative military edge, and oppose any effort to delegitimize Israel, including at the United Nations or through the Boycott, Divestment, and Sanctions Movement… While Jerusalem is a matter for final status negotiations, it should remain the capital of Israel, an undivided city accessible to people of all faiths</a:t>
            </a:r>
            <a:r>
              <a:rPr lang="en-US" sz="1100" dirty="0" smtClean="0">
                <a:solidFill>
                  <a:srgbClr val="FFFFFF"/>
                </a:solidFill>
                <a:cs typeface="Arial" pitchFamily="34" charset="0"/>
              </a:rPr>
              <a:t>.</a:t>
            </a:r>
          </a:p>
        </p:txBody>
      </p:sp>
      <p:cxnSp>
        <p:nvCxnSpPr>
          <p:cNvPr id="7" name="Straight Connector 6"/>
          <p:cNvCxnSpPr/>
          <p:nvPr/>
        </p:nvCxnSpPr>
        <p:spPr bwMode="auto">
          <a:xfrm>
            <a:off x="53340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1" y="5257800"/>
            <a:ext cx="5323113" cy="1754326"/>
          </a:xfrm>
          <a:prstGeom prst="rect">
            <a:avLst/>
          </a:prstGeom>
        </p:spPr>
        <p:txBody>
          <a:bodyPr wrap="square">
            <a:spAutoFit/>
          </a:bodyPr>
          <a:lstStyle/>
          <a:p>
            <a:r>
              <a:rPr lang="en-US" sz="1800" b="1" dirty="0" smtClean="0">
                <a:solidFill>
                  <a:srgbClr val="FFFF00"/>
                </a:solidFill>
              </a:rPr>
              <a:t>Trump </a:t>
            </a:r>
            <a:r>
              <a:rPr lang="en-US" sz="1800" b="1" dirty="0">
                <a:solidFill>
                  <a:srgbClr val="FFFF00"/>
                </a:solidFill>
              </a:rPr>
              <a:t>picks pro-Israel stalwart Mike Pence as running mate, </a:t>
            </a:r>
            <a:r>
              <a:rPr lang="en-US" sz="1200" dirty="0">
                <a:solidFill>
                  <a:srgbClr val="FFFFFF"/>
                </a:solidFill>
              </a:rPr>
              <a:t>JTA, 7/15/2016,  </a:t>
            </a:r>
            <a:r>
              <a:rPr lang="en-US" sz="800" dirty="0">
                <a:solidFill>
                  <a:srgbClr val="FFFFFF"/>
                </a:solidFill>
                <a:hlinkClick r:id="rId4"/>
              </a:rPr>
              <a:t>http://</a:t>
            </a:r>
            <a:r>
              <a:rPr lang="en-US" sz="800" dirty="0" smtClean="0">
                <a:solidFill>
                  <a:srgbClr val="FFFFFF"/>
                </a:solidFill>
                <a:hlinkClick r:id="rId4"/>
              </a:rPr>
              <a:t>www.jta.org/2016/07/15/news-opinion/politics/trump-picks-pro-israel-stalwart-mike-pence-as-running-mate</a:t>
            </a:r>
            <a:r>
              <a:rPr lang="en-US" sz="800" dirty="0" smtClean="0">
                <a:solidFill>
                  <a:srgbClr val="FFFFFF"/>
                </a:solidFill>
              </a:rPr>
              <a:t>   </a:t>
            </a:r>
          </a:p>
          <a:p>
            <a:endParaRPr lang="en-US" sz="800" dirty="0">
              <a:solidFill>
                <a:srgbClr val="FFFFFF"/>
              </a:solidFill>
            </a:endParaRPr>
          </a:p>
          <a:p>
            <a:r>
              <a:rPr lang="en-US" sz="1400" dirty="0" smtClean="0">
                <a:solidFill>
                  <a:srgbClr val="FFFFFF"/>
                </a:solidFill>
              </a:rPr>
              <a:t>See also</a:t>
            </a:r>
            <a:r>
              <a:rPr lang="en-US" sz="1400" b="1" dirty="0" smtClean="0">
                <a:solidFill>
                  <a:srgbClr val="FFFF00"/>
                </a:solidFill>
              </a:rPr>
              <a:t>: “Pro-Israel </a:t>
            </a:r>
            <a:r>
              <a:rPr lang="en-US" sz="1400" b="1" dirty="0">
                <a:solidFill>
                  <a:srgbClr val="FFFF00"/>
                </a:solidFill>
              </a:rPr>
              <a:t>Indiana Gov. Mike Pence Touted as Leading Choice for Trump Running Mate</a:t>
            </a:r>
            <a:r>
              <a:rPr lang="en-US" sz="1400" dirty="0" smtClean="0">
                <a:solidFill>
                  <a:srgbClr val="FFFFFF"/>
                </a:solidFill>
              </a:rPr>
              <a:t>,” </a:t>
            </a:r>
            <a:r>
              <a:rPr lang="en-US" sz="1400" dirty="0" err="1">
                <a:solidFill>
                  <a:srgbClr val="FFFFFF"/>
                </a:solidFill>
              </a:rPr>
              <a:t>Haaretz</a:t>
            </a:r>
            <a:r>
              <a:rPr lang="en-US" sz="1400" dirty="0">
                <a:solidFill>
                  <a:srgbClr val="FFFFFF"/>
                </a:solidFill>
              </a:rPr>
              <a:t>, 7/13/2016, </a:t>
            </a:r>
            <a:r>
              <a:rPr lang="en-US" sz="1400" dirty="0">
                <a:solidFill>
                  <a:srgbClr val="FFFFFF"/>
                </a:solidFill>
                <a:hlinkClick r:id="rId5"/>
              </a:rPr>
              <a:t>http://</a:t>
            </a:r>
            <a:r>
              <a:rPr lang="en-US" sz="1400" dirty="0" smtClean="0">
                <a:solidFill>
                  <a:srgbClr val="FFFFFF"/>
                </a:solidFill>
                <a:hlinkClick r:id="rId5"/>
              </a:rPr>
              <a:t>www.haaretz.com/world-news/u-s-election-2016/1.730693</a:t>
            </a:r>
            <a:r>
              <a:rPr lang="en-US" sz="1400" dirty="0" smtClean="0">
                <a:solidFill>
                  <a:srgbClr val="FFFFFF"/>
                </a:solidFill>
              </a:rPr>
              <a:t>  </a:t>
            </a:r>
            <a:endParaRPr lang="en-US" sz="1400" dirty="0">
              <a:solidFill>
                <a:srgbClr val="FFFFFF"/>
              </a:solidFill>
            </a:endParaRPr>
          </a:p>
          <a:p>
            <a:endParaRPr lang="en-US" sz="1400" dirty="0">
              <a:solidFill>
                <a:srgbClr val="FFFFFF"/>
              </a:solidFill>
            </a:endParaRPr>
          </a:p>
        </p:txBody>
      </p:sp>
      <p:sp>
        <p:nvSpPr>
          <p:cNvPr id="4" name="Rectangle 3"/>
          <p:cNvSpPr/>
          <p:nvPr/>
        </p:nvSpPr>
        <p:spPr>
          <a:xfrm>
            <a:off x="5323113" y="5257800"/>
            <a:ext cx="3833397" cy="1646605"/>
          </a:xfrm>
          <a:prstGeom prst="rect">
            <a:avLst/>
          </a:prstGeom>
        </p:spPr>
        <p:txBody>
          <a:bodyPr wrap="square">
            <a:spAutoFit/>
          </a:bodyPr>
          <a:lstStyle/>
          <a:p>
            <a:r>
              <a:rPr lang="en-US" sz="1600" b="1" dirty="0">
                <a:solidFill>
                  <a:srgbClr val="FFFF00"/>
                </a:solidFill>
              </a:rPr>
              <a:t>Tim </a:t>
            </a:r>
            <a:r>
              <a:rPr lang="en-US" sz="1600" b="1" dirty="0" err="1">
                <a:solidFill>
                  <a:srgbClr val="FFFF00"/>
                </a:solidFill>
              </a:rPr>
              <a:t>Kaine</a:t>
            </a:r>
            <a:r>
              <a:rPr lang="en-US" sz="1600" b="1" dirty="0">
                <a:solidFill>
                  <a:srgbClr val="FFFF00"/>
                </a:solidFill>
              </a:rPr>
              <a:t>, Pro-Israel Centrist From Virginia, Hillary Clinton’s Vice President Pick</a:t>
            </a:r>
            <a:r>
              <a:rPr lang="en-US" sz="1600" dirty="0">
                <a:solidFill>
                  <a:srgbClr val="FFFFFF"/>
                </a:solidFill>
              </a:rPr>
              <a:t>, </a:t>
            </a:r>
            <a:r>
              <a:rPr lang="en-US" sz="1200" dirty="0">
                <a:solidFill>
                  <a:srgbClr val="FFFFFF"/>
                </a:solidFill>
              </a:rPr>
              <a:t>Forward, 7/22/2016, </a:t>
            </a:r>
            <a:r>
              <a:rPr lang="en-US" sz="300" dirty="0">
                <a:solidFill>
                  <a:srgbClr val="FFFFFF"/>
                </a:solidFill>
                <a:hlinkClick r:id="rId6"/>
              </a:rPr>
              <a:t>http://forward.com/news/345807/tim-kaine-pro-israel-centrist-from-virginia-hillary-clintons-vice-president/?</a:t>
            </a:r>
            <a:r>
              <a:rPr lang="en-US" sz="300" dirty="0" smtClean="0">
                <a:solidFill>
                  <a:srgbClr val="FFFFFF"/>
                </a:solidFill>
                <a:hlinkClick r:id="rId6"/>
              </a:rPr>
              <a:t>attribution=articles-hero-item-text-4</a:t>
            </a:r>
            <a:r>
              <a:rPr lang="en-US" sz="300" dirty="0" smtClean="0">
                <a:solidFill>
                  <a:srgbClr val="FFFFFF"/>
                </a:solidFill>
              </a:rPr>
              <a:t> </a:t>
            </a:r>
          </a:p>
          <a:p>
            <a:endParaRPr lang="en-US" sz="300" dirty="0">
              <a:solidFill>
                <a:srgbClr val="FFFFFF"/>
              </a:solidFill>
            </a:endParaRPr>
          </a:p>
          <a:p>
            <a:endParaRPr lang="en-US" sz="300" dirty="0" smtClean="0">
              <a:solidFill>
                <a:srgbClr val="FFFFFF"/>
              </a:solidFill>
            </a:endParaRPr>
          </a:p>
          <a:p>
            <a:r>
              <a:rPr lang="en-US" sz="1400" dirty="0" smtClean="0">
                <a:solidFill>
                  <a:srgbClr val="FFFFFF"/>
                </a:solidFill>
              </a:rPr>
              <a:t>See also: “</a:t>
            </a:r>
            <a:r>
              <a:rPr lang="en-US" sz="1400" b="1" dirty="0" smtClean="0">
                <a:solidFill>
                  <a:srgbClr val="FFFF00"/>
                </a:solidFill>
              </a:rPr>
              <a:t>Tim </a:t>
            </a:r>
            <a:r>
              <a:rPr lang="en-US" sz="1400" b="1" dirty="0" err="1">
                <a:solidFill>
                  <a:srgbClr val="FFFF00"/>
                </a:solidFill>
              </a:rPr>
              <a:t>Kaine’s</a:t>
            </a:r>
            <a:r>
              <a:rPr lang="en-US" sz="1400" b="1" dirty="0">
                <a:solidFill>
                  <a:srgbClr val="FFFF00"/>
                </a:solidFill>
              </a:rPr>
              <a:t> Very Talmudic Approach to Politics</a:t>
            </a:r>
            <a:r>
              <a:rPr lang="en-US" sz="1400" b="1" dirty="0" smtClean="0">
                <a:solidFill>
                  <a:srgbClr val="FFFF00"/>
                </a:solidFill>
              </a:rPr>
              <a:t>,” </a:t>
            </a:r>
            <a:r>
              <a:rPr lang="en-US" sz="1400" dirty="0">
                <a:solidFill>
                  <a:srgbClr val="FFFFFF"/>
                </a:solidFill>
              </a:rPr>
              <a:t>Forward, 7/27/2016, </a:t>
            </a:r>
            <a:r>
              <a:rPr lang="en-US" sz="800" dirty="0">
                <a:solidFill>
                  <a:srgbClr val="FFFFFF"/>
                </a:solidFill>
                <a:hlinkClick r:id="rId7"/>
              </a:rPr>
              <a:t>http://</a:t>
            </a:r>
            <a:r>
              <a:rPr lang="en-US" sz="800" dirty="0" smtClean="0">
                <a:solidFill>
                  <a:srgbClr val="FFFFFF"/>
                </a:solidFill>
                <a:hlinkClick r:id="rId7"/>
              </a:rPr>
              <a:t>forward.com/opinion/editorial/346195/tim-kaines-very-talmudic-approach-to-politics</a:t>
            </a:r>
            <a:r>
              <a:rPr lang="en-US" sz="800" dirty="0" smtClean="0">
                <a:solidFill>
                  <a:srgbClr val="FFFFFF"/>
                </a:solidFill>
              </a:rPr>
              <a:t> </a:t>
            </a:r>
            <a:endParaRPr lang="en-US" sz="800" dirty="0">
              <a:solidFill>
                <a:srgbClr val="FFFFFF"/>
              </a:solidFill>
            </a:endParaRPr>
          </a:p>
        </p:txBody>
      </p:sp>
      <p:cxnSp>
        <p:nvCxnSpPr>
          <p:cNvPr id="9" name="Straight Connector 8"/>
          <p:cNvCxnSpPr/>
          <p:nvPr/>
        </p:nvCxnSpPr>
        <p:spPr bwMode="auto">
          <a:xfrm>
            <a:off x="0" y="5257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494764755"/>
      </p:ext>
    </p:extLst>
  </p:cSld>
  <p:clrMapOvr>
    <a:masterClrMapping/>
  </p:clrMapOvr>
  <p:timing>
    <p:tnLst>
      <p:par>
        <p:cTn id="1" dur="indefinite" restart="never" nodeType="tmRoot"/>
      </p:par>
    </p:tnLst>
  </p:timing>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600438"/>
          </a:xfrm>
          <a:prstGeom prst="rect">
            <a:avLst/>
          </a:prstGeom>
        </p:spPr>
        <p:txBody>
          <a:bodyPr wrap="square">
            <a:spAutoFit/>
          </a:bodyPr>
          <a:lstStyle/>
          <a:p>
            <a:pPr algn="ctr"/>
            <a:r>
              <a:rPr lang="es-ES" sz="4200" b="1" dirty="0">
                <a:solidFill>
                  <a:srgbClr val="FFFF00"/>
                </a:solidFill>
                <a:latin typeface="Georgia"/>
                <a:cs typeface="Arial" pitchFamily="34" charset="0"/>
              </a:rPr>
              <a:t>Hillary Clinton </a:t>
            </a:r>
            <a:r>
              <a:rPr lang="es-ES" sz="4200" b="1" dirty="0" smtClean="0">
                <a:solidFill>
                  <a:srgbClr val="FFFF00"/>
                </a:solidFill>
                <a:latin typeface="Georgia"/>
                <a:cs typeface="Arial" pitchFamily="34" charset="0"/>
              </a:rPr>
              <a:t>Email Archive </a:t>
            </a:r>
          </a:p>
          <a:p>
            <a:r>
              <a:rPr lang="es-ES" sz="1400" dirty="0" smtClean="0">
                <a:solidFill>
                  <a:srgbClr val="FFFFFF"/>
                </a:solidFill>
                <a:latin typeface="Georgia"/>
                <a:cs typeface="Arial" pitchFamily="34" charset="0"/>
              </a:rPr>
              <a:t>Archive</a:t>
            </a:r>
            <a:r>
              <a:rPr lang="en-US" sz="1400" dirty="0">
                <a:solidFill>
                  <a:srgbClr val="FFFFFF"/>
                </a:solidFill>
                <a:latin typeface="Georgia"/>
                <a:cs typeface="Arial" pitchFamily="34" charset="0"/>
              </a:rPr>
              <a:t>UNCLASSIFIED U.S. Department of State Case No. F-2014-20439 Doc No. C05794498 Date: 11/30/2015</a:t>
            </a:r>
            <a:r>
              <a:rPr lang="es-ES" sz="1400" dirty="0" smtClean="0">
                <a:solidFill>
                  <a:srgbClr val="FFFFFF"/>
                </a:solidFill>
                <a:latin typeface="Georgia"/>
                <a:cs typeface="Arial" pitchFamily="34" charset="0"/>
              </a:rPr>
              <a:t> </a:t>
            </a:r>
          </a:p>
          <a:p>
            <a:endParaRPr lang="en-US" sz="4200" dirty="0">
              <a:solidFill>
                <a:srgbClr val="FFFF00"/>
              </a:solidFill>
              <a:cs typeface="Arial" pitchFamily="34" charset="0"/>
            </a:endParaRPr>
          </a:p>
        </p:txBody>
      </p:sp>
      <p:sp>
        <p:nvSpPr>
          <p:cNvPr id="3" name="Rectangle 2"/>
          <p:cNvSpPr/>
          <p:nvPr/>
        </p:nvSpPr>
        <p:spPr>
          <a:xfrm>
            <a:off x="0" y="929113"/>
            <a:ext cx="9144000" cy="5755422"/>
          </a:xfrm>
          <a:prstGeom prst="rect">
            <a:avLst/>
          </a:prstGeom>
        </p:spPr>
        <p:txBody>
          <a:bodyPr wrap="square">
            <a:spAutoFit/>
          </a:bodyPr>
          <a:lstStyle/>
          <a:p>
            <a:r>
              <a:rPr lang="en-US" sz="2300" b="1" dirty="0">
                <a:solidFill>
                  <a:srgbClr val="FFFF00"/>
                </a:solidFill>
                <a:cs typeface="Arial" pitchFamily="34" charset="0"/>
              </a:rPr>
              <a:t>The best way to help Israel deal with Iran's growing nuclear capability is to help the people </a:t>
            </a:r>
            <a:r>
              <a:rPr lang="en-US" sz="2300" b="1" dirty="0" smtClean="0">
                <a:solidFill>
                  <a:srgbClr val="FFFF00"/>
                </a:solidFill>
                <a:cs typeface="Arial" pitchFamily="34" charset="0"/>
              </a:rPr>
              <a:t>of Syria </a:t>
            </a:r>
            <a:r>
              <a:rPr lang="en-US" sz="2300" b="1" dirty="0">
                <a:solidFill>
                  <a:srgbClr val="FFFF00"/>
                </a:solidFill>
                <a:cs typeface="Arial" pitchFamily="34" charset="0"/>
              </a:rPr>
              <a:t>overthrow the regime of Bashar </a:t>
            </a:r>
            <a:r>
              <a:rPr lang="en-US" sz="2300" b="1" dirty="0" smtClean="0">
                <a:solidFill>
                  <a:srgbClr val="FFFF00"/>
                </a:solidFill>
                <a:cs typeface="Arial" pitchFamily="34" charset="0"/>
              </a:rPr>
              <a:t>Assad…</a:t>
            </a:r>
          </a:p>
          <a:p>
            <a:r>
              <a:rPr lang="en-US" sz="1400" dirty="0">
                <a:solidFill>
                  <a:srgbClr val="FFFFFF"/>
                </a:solidFill>
                <a:cs typeface="Arial" pitchFamily="34" charset="0"/>
              </a:rPr>
              <a:t>It is the strategic relationship between Iran and the regime of Bashar Assad </a:t>
            </a:r>
            <a:r>
              <a:rPr lang="en-US" sz="1400" dirty="0" smtClean="0">
                <a:solidFill>
                  <a:srgbClr val="FFFFFF"/>
                </a:solidFill>
                <a:cs typeface="Arial" pitchFamily="34" charset="0"/>
              </a:rPr>
              <a:t>in Syria </a:t>
            </a:r>
            <a:r>
              <a:rPr lang="en-US" sz="1400" dirty="0">
                <a:solidFill>
                  <a:srgbClr val="FFFFFF"/>
                </a:solidFill>
                <a:cs typeface="Arial" pitchFamily="34" charset="0"/>
              </a:rPr>
              <a:t>that makes it possible for Iran to undermine Israel's security — not through a direct attack</a:t>
            </a:r>
            <a:r>
              <a:rPr lang="en-US" sz="1400" dirty="0" smtClean="0">
                <a:solidFill>
                  <a:srgbClr val="FFFFFF"/>
                </a:solidFill>
                <a:cs typeface="Arial" pitchFamily="34" charset="0"/>
              </a:rPr>
              <a:t>, which </a:t>
            </a:r>
            <a:r>
              <a:rPr lang="en-US" sz="1400" dirty="0">
                <a:solidFill>
                  <a:srgbClr val="FFFFFF"/>
                </a:solidFill>
                <a:cs typeface="Arial" pitchFamily="34" charset="0"/>
              </a:rPr>
              <a:t>in the thirty years of hostility between Iran and Israel has never occurred, but through </a:t>
            </a:r>
            <a:r>
              <a:rPr lang="en-US" sz="1400" dirty="0" smtClean="0">
                <a:solidFill>
                  <a:srgbClr val="FFFFFF"/>
                </a:solidFill>
                <a:cs typeface="Arial" pitchFamily="34" charset="0"/>
              </a:rPr>
              <a:t>its proxies </a:t>
            </a:r>
            <a:r>
              <a:rPr lang="en-US" sz="1400" dirty="0">
                <a:solidFill>
                  <a:srgbClr val="FFFFFF"/>
                </a:solidFill>
                <a:cs typeface="Arial" pitchFamily="34" charset="0"/>
              </a:rPr>
              <a:t>in Lebanon, like Hezbollah, that are sustained, armed and trained by Iran via Syria. </a:t>
            </a:r>
            <a:r>
              <a:rPr lang="en-US" sz="1400" dirty="0" smtClean="0">
                <a:solidFill>
                  <a:srgbClr val="FFFFFF"/>
                </a:solidFill>
                <a:cs typeface="Arial" pitchFamily="34" charset="0"/>
              </a:rPr>
              <a:t>The end </a:t>
            </a:r>
            <a:r>
              <a:rPr lang="en-US" sz="1400" dirty="0">
                <a:solidFill>
                  <a:srgbClr val="FFFFFF"/>
                </a:solidFill>
                <a:cs typeface="Arial" pitchFamily="34" charset="0"/>
              </a:rPr>
              <a:t>of the Assad regime would end this dangerous alliance. Israel's leadership understands </a:t>
            </a:r>
            <a:r>
              <a:rPr lang="en-US" sz="1400" dirty="0" smtClean="0">
                <a:solidFill>
                  <a:srgbClr val="FFFFFF"/>
                </a:solidFill>
                <a:cs typeface="Arial" pitchFamily="34" charset="0"/>
              </a:rPr>
              <a:t>well why </a:t>
            </a:r>
            <a:r>
              <a:rPr lang="en-US" sz="1400" dirty="0">
                <a:solidFill>
                  <a:srgbClr val="FFFFFF"/>
                </a:solidFill>
                <a:cs typeface="Arial" pitchFamily="34" charset="0"/>
              </a:rPr>
              <a:t>defeating Assad is now in its interests. Speaking on CNN's </a:t>
            </a:r>
            <a:r>
              <a:rPr lang="en-US" sz="1400" dirty="0" err="1">
                <a:solidFill>
                  <a:srgbClr val="FFFFFF"/>
                </a:solidFill>
                <a:cs typeface="Arial" pitchFamily="34" charset="0"/>
              </a:rPr>
              <a:t>Amanpour</a:t>
            </a:r>
            <a:r>
              <a:rPr lang="en-US" sz="1400" dirty="0">
                <a:solidFill>
                  <a:srgbClr val="FFFFFF"/>
                </a:solidFill>
                <a:cs typeface="Arial" pitchFamily="34" charset="0"/>
              </a:rPr>
              <a:t> show last week</a:t>
            </a:r>
            <a:r>
              <a:rPr lang="en-US" sz="1400" dirty="0" smtClean="0">
                <a:solidFill>
                  <a:srgbClr val="FFFFFF"/>
                </a:solidFill>
                <a:cs typeface="Arial" pitchFamily="34" charset="0"/>
              </a:rPr>
              <a:t>, Defense </a:t>
            </a:r>
            <a:r>
              <a:rPr lang="en-US" sz="1400" dirty="0">
                <a:solidFill>
                  <a:srgbClr val="FFFFFF"/>
                </a:solidFill>
                <a:cs typeface="Arial" pitchFamily="34" charset="0"/>
              </a:rPr>
              <a:t>Minister Ehud Barak argued that "the toppling down of Assad will be a major blow </a:t>
            </a:r>
            <a:r>
              <a:rPr lang="en-US" sz="1400" dirty="0" smtClean="0">
                <a:solidFill>
                  <a:srgbClr val="FFFFFF"/>
                </a:solidFill>
                <a:cs typeface="Arial" pitchFamily="34" charset="0"/>
              </a:rPr>
              <a:t>to the </a:t>
            </a:r>
            <a:r>
              <a:rPr lang="en-US" sz="1400" dirty="0">
                <a:solidFill>
                  <a:srgbClr val="FFFFFF"/>
                </a:solidFill>
                <a:cs typeface="Arial" pitchFamily="34" charset="0"/>
              </a:rPr>
              <a:t>radical axis, major blow to Iran.... It's the only kind of outpost of the Iranian influence in </a:t>
            </a:r>
            <a:r>
              <a:rPr lang="en-US" sz="1400" dirty="0" smtClean="0">
                <a:solidFill>
                  <a:srgbClr val="FFFFFF"/>
                </a:solidFill>
                <a:cs typeface="Arial" pitchFamily="34" charset="0"/>
              </a:rPr>
              <a:t>the Arab </a:t>
            </a:r>
            <a:r>
              <a:rPr lang="en-US" sz="1400" dirty="0">
                <a:solidFill>
                  <a:srgbClr val="FFFFFF"/>
                </a:solidFill>
                <a:cs typeface="Arial" pitchFamily="34" charset="0"/>
              </a:rPr>
              <a:t>world...and it will weaken dramatically both Hezbollah in Lebanon and Hamas and Islamic</a:t>
            </a:r>
          </a:p>
          <a:p>
            <a:r>
              <a:rPr lang="en-US" sz="1400" dirty="0">
                <a:solidFill>
                  <a:srgbClr val="FFFFFF"/>
                </a:solidFill>
                <a:cs typeface="Arial" pitchFamily="34" charset="0"/>
              </a:rPr>
              <a:t>Jihad in Gaza."</a:t>
            </a:r>
          </a:p>
          <a:p>
            <a:r>
              <a:rPr lang="en-US" sz="1400" dirty="0">
                <a:solidFill>
                  <a:srgbClr val="FFFFFF"/>
                </a:solidFill>
                <a:cs typeface="Arial" pitchFamily="34" charset="0"/>
              </a:rPr>
              <a:t>Bringing down Assad would not only be a massive boon to Israel's security, it would also </a:t>
            </a:r>
            <a:r>
              <a:rPr lang="en-US" sz="1400" dirty="0" smtClean="0">
                <a:solidFill>
                  <a:srgbClr val="FFFFFF"/>
                </a:solidFill>
                <a:cs typeface="Arial" pitchFamily="34" charset="0"/>
              </a:rPr>
              <a:t>ease Israel's </a:t>
            </a:r>
            <a:r>
              <a:rPr lang="en-US" sz="1400" dirty="0">
                <a:solidFill>
                  <a:srgbClr val="FFFFFF"/>
                </a:solidFill>
                <a:cs typeface="Arial" pitchFamily="34" charset="0"/>
              </a:rPr>
              <a:t>understandable fear of losing its nuclear monopoly… </a:t>
            </a:r>
            <a:r>
              <a:rPr lang="en-US" sz="1400" dirty="0">
                <a:solidFill>
                  <a:srgbClr val="FFFF00"/>
                </a:solidFill>
                <a:cs typeface="Arial" pitchFamily="34" charset="0"/>
              </a:rPr>
              <a:t>The rebellion in Syria has now lasted more than a </a:t>
            </a:r>
            <a:r>
              <a:rPr lang="en-US" sz="1400" dirty="0" smtClean="0">
                <a:solidFill>
                  <a:srgbClr val="FFFF00"/>
                </a:solidFill>
                <a:cs typeface="Arial" pitchFamily="34" charset="0"/>
              </a:rPr>
              <a:t>year</a:t>
            </a:r>
            <a:r>
              <a:rPr lang="en-US" sz="1400" dirty="0" smtClean="0">
                <a:solidFill>
                  <a:srgbClr val="FFFFFF"/>
                </a:solidFill>
                <a:cs typeface="Arial" pitchFamily="34" charset="0"/>
              </a:rPr>
              <a:t>… </a:t>
            </a:r>
          </a:p>
          <a:p>
            <a:r>
              <a:rPr lang="en-US" sz="1400" dirty="0" smtClean="0">
                <a:solidFill>
                  <a:srgbClr val="FFFFFF"/>
                </a:solidFill>
                <a:cs typeface="Arial" pitchFamily="34" charset="0"/>
              </a:rPr>
              <a:t>With </a:t>
            </a:r>
            <a:r>
              <a:rPr lang="en-US" sz="1400" dirty="0">
                <a:solidFill>
                  <a:srgbClr val="FFFFFF"/>
                </a:solidFill>
                <a:cs typeface="Arial" pitchFamily="34" charset="0"/>
              </a:rPr>
              <a:t>his life and his family </a:t>
            </a:r>
            <a:r>
              <a:rPr lang="en-US" sz="1400" dirty="0" smtClean="0">
                <a:solidFill>
                  <a:srgbClr val="FFFFFF"/>
                </a:solidFill>
                <a:cs typeface="Arial" pitchFamily="34" charset="0"/>
              </a:rPr>
              <a:t>at risk</a:t>
            </a:r>
            <a:r>
              <a:rPr lang="en-US" sz="1400" dirty="0">
                <a:solidFill>
                  <a:srgbClr val="FFFFFF"/>
                </a:solidFill>
                <a:cs typeface="Arial" pitchFamily="34" charset="0"/>
              </a:rPr>
              <a:t>, only the threat or use of force will change the Syrian dictator Bashar Assad's </a:t>
            </a:r>
            <a:r>
              <a:rPr lang="en-US" sz="1400" dirty="0" smtClean="0">
                <a:solidFill>
                  <a:srgbClr val="FFFFFF"/>
                </a:solidFill>
                <a:cs typeface="Arial" pitchFamily="34" charset="0"/>
              </a:rPr>
              <a:t>mind…</a:t>
            </a:r>
          </a:p>
          <a:p>
            <a:r>
              <a:rPr lang="en-US" sz="1400" dirty="0">
                <a:solidFill>
                  <a:srgbClr val="FFFFFF"/>
                </a:solidFill>
                <a:cs typeface="Arial" pitchFamily="34" charset="0"/>
              </a:rPr>
              <a:t>But success in Syria would be a transformative event for the </a:t>
            </a:r>
            <a:r>
              <a:rPr lang="en-US" sz="1400" dirty="0" smtClean="0">
                <a:solidFill>
                  <a:srgbClr val="FFFFFF"/>
                </a:solidFill>
                <a:cs typeface="Arial" pitchFamily="34" charset="0"/>
              </a:rPr>
              <a:t>Middle East</a:t>
            </a:r>
            <a:r>
              <a:rPr lang="en-US" sz="1400" dirty="0">
                <a:solidFill>
                  <a:srgbClr val="FFFFFF"/>
                </a:solidFill>
                <a:cs typeface="Arial" pitchFamily="34" charset="0"/>
              </a:rPr>
              <a:t>. Not only would another ruthless dictator succumb to mass opposition on the streets, but </a:t>
            </a:r>
            <a:r>
              <a:rPr lang="en-US" sz="1400" dirty="0" smtClean="0">
                <a:solidFill>
                  <a:srgbClr val="FFFFFF"/>
                </a:solidFill>
                <a:cs typeface="Arial" pitchFamily="34" charset="0"/>
              </a:rPr>
              <a:t>the region </a:t>
            </a:r>
            <a:r>
              <a:rPr lang="en-US" sz="1400" dirty="0">
                <a:solidFill>
                  <a:srgbClr val="FFFFFF"/>
                </a:solidFill>
                <a:cs typeface="Arial" pitchFamily="34" charset="0"/>
              </a:rPr>
              <a:t>would be changed for the better as Iran would no longer have a foothold in the </a:t>
            </a:r>
            <a:r>
              <a:rPr lang="en-US" sz="1400" dirty="0" smtClean="0">
                <a:solidFill>
                  <a:srgbClr val="FFFFFF"/>
                </a:solidFill>
                <a:cs typeface="Arial" pitchFamily="34" charset="0"/>
              </a:rPr>
              <a:t>Middle East </a:t>
            </a:r>
            <a:r>
              <a:rPr lang="en-US" sz="1400" dirty="0">
                <a:solidFill>
                  <a:srgbClr val="FFFFFF"/>
                </a:solidFill>
                <a:cs typeface="Arial" pitchFamily="34" charset="0"/>
              </a:rPr>
              <a:t>from which to threaten Israel and undermine stability in the region</a:t>
            </a:r>
            <a:r>
              <a:rPr lang="en-US" sz="1400" dirty="0" smtClean="0">
                <a:solidFill>
                  <a:srgbClr val="FFFFFF"/>
                </a:solidFill>
                <a:cs typeface="Arial" pitchFamily="34" charset="0"/>
              </a:rPr>
              <a:t>. Unlike </a:t>
            </a:r>
            <a:r>
              <a:rPr lang="en-US" sz="1400" dirty="0">
                <a:solidFill>
                  <a:srgbClr val="FFFFFF"/>
                </a:solidFill>
                <a:cs typeface="Arial" pitchFamily="34" charset="0"/>
              </a:rPr>
              <a:t>in Libya, a successful intervention in Syria would require substantial diplomatic </a:t>
            </a:r>
            <a:r>
              <a:rPr lang="en-US" sz="1400" dirty="0" smtClean="0">
                <a:solidFill>
                  <a:srgbClr val="FFFFFF"/>
                </a:solidFill>
                <a:cs typeface="Arial" pitchFamily="34" charset="0"/>
              </a:rPr>
              <a:t>and military </a:t>
            </a:r>
            <a:r>
              <a:rPr lang="en-US" sz="1400" dirty="0">
                <a:solidFill>
                  <a:srgbClr val="FFFFFF"/>
                </a:solidFill>
                <a:cs typeface="Arial" pitchFamily="34" charset="0"/>
              </a:rPr>
              <a:t>leadership from the United States. </a:t>
            </a:r>
            <a:r>
              <a:rPr lang="en-US" sz="1400" dirty="0">
                <a:solidFill>
                  <a:srgbClr val="FFFF00"/>
                </a:solidFill>
                <a:cs typeface="Arial" pitchFamily="34" charset="0"/>
              </a:rPr>
              <a:t>Washington should start by expressing </a:t>
            </a:r>
            <a:r>
              <a:rPr lang="en-US" sz="1400" dirty="0" smtClean="0">
                <a:solidFill>
                  <a:srgbClr val="FFFF00"/>
                </a:solidFill>
                <a:cs typeface="Arial" pitchFamily="34" charset="0"/>
              </a:rPr>
              <a:t>its willingness </a:t>
            </a:r>
            <a:r>
              <a:rPr lang="en-US" sz="1400" dirty="0">
                <a:solidFill>
                  <a:srgbClr val="FFFF00"/>
                </a:solidFill>
                <a:cs typeface="Arial" pitchFamily="34" charset="0"/>
              </a:rPr>
              <a:t>to </a:t>
            </a:r>
            <a:r>
              <a:rPr lang="en-US" sz="1400" b="1" dirty="0">
                <a:solidFill>
                  <a:srgbClr val="FFFF00"/>
                </a:solidFill>
                <a:cs typeface="Arial" pitchFamily="34" charset="0"/>
              </a:rPr>
              <a:t>work with regional allies like Turkey, Saudi Arabia, and Qatar to organize, </a:t>
            </a:r>
            <a:r>
              <a:rPr lang="en-US" sz="1400" b="1" dirty="0" smtClean="0">
                <a:solidFill>
                  <a:srgbClr val="FFFF00"/>
                </a:solidFill>
                <a:cs typeface="Arial" pitchFamily="34" charset="0"/>
              </a:rPr>
              <a:t>train and </a:t>
            </a:r>
            <a:r>
              <a:rPr lang="en-US" sz="1400" b="1" dirty="0">
                <a:solidFill>
                  <a:srgbClr val="FFFF00"/>
                </a:solidFill>
                <a:cs typeface="Arial" pitchFamily="34" charset="0"/>
              </a:rPr>
              <a:t>arm Syrian rebel forces</a:t>
            </a:r>
            <a:r>
              <a:rPr lang="en-US" sz="1400" dirty="0">
                <a:solidFill>
                  <a:srgbClr val="FFFF00"/>
                </a:solidFill>
                <a:cs typeface="Arial" pitchFamily="34" charset="0"/>
              </a:rPr>
              <a:t>. The announcement of such a decision would, by itself, likely </a:t>
            </a:r>
            <a:r>
              <a:rPr lang="en-US" sz="1400" dirty="0" smtClean="0">
                <a:solidFill>
                  <a:srgbClr val="FFFF00"/>
                </a:solidFill>
                <a:cs typeface="Arial" pitchFamily="34" charset="0"/>
              </a:rPr>
              <a:t>cause substantial </a:t>
            </a:r>
            <a:r>
              <a:rPr lang="en-US" sz="1400" dirty="0">
                <a:solidFill>
                  <a:srgbClr val="FFFF00"/>
                </a:solidFill>
                <a:cs typeface="Arial" pitchFamily="34" charset="0"/>
              </a:rPr>
              <a:t>defections from the Syrian military. Then, using territory in Turkey and </a:t>
            </a:r>
            <a:r>
              <a:rPr lang="en-US" sz="1400" dirty="0" smtClean="0">
                <a:solidFill>
                  <a:srgbClr val="FFFF00"/>
                </a:solidFill>
                <a:cs typeface="Arial" pitchFamily="34" charset="0"/>
              </a:rPr>
              <a:t>possibly Jordan</a:t>
            </a:r>
            <a:r>
              <a:rPr lang="en-US" sz="1400" dirty="0">
                <a:solidFill>
                  <a:srgbClr val="FFFF00"/>
                </a:solidFill>
                <a:cs typeface="Arial" pitchFamily="34" charset="0"/>
              </a:rPr>
              <a:t>, U.S. diplomats and Pentagon officials can start strengthening the </a:t>
            </a:r>
            <a:r>
              <a:rPr lang="en-US" sz="1400" dirty="0" smtClean="0">
                <a:solidFill>
                  <a:srgbClr val="FFFF00"/>
                </a:solidFill>
                <a:cs typeface="Arial" pitchFamily="34" charset="0"/>
              </a:rPr>
              <a:t>opposition.. </a:t>
            </a:r>
          </a:p>
          <a:p>
            <a:r>
              <a:rPr lang="en-US" sz="1400" dirty="0">
                <a:solidFill>
                  <a:srgbClr val="FFFFFF"/>
                </a:solidFill>
                <a:cs typeface="Arial" pitchFamily="34" charset="0"/>
              </a:rPr>
              <a:t>The second step is to develop international support for a coalition air operation. Russia </a:t>
            </a:r>
            <a:r>
              <a:rPr lang="en-US" sz="1400" dirty="0" smtClean="0">
                <a:solidFill>
                  <a:srgbClr val="FFFFFF"/>
                </a:solidFill>
                <a:cs typeface="Arial" pitchFamily="34" charset="0"/>
              </a:rPr>
              <a:t>will never </a:t>
            </a:r>
            <a:r>
              <a:rPr lang="en-US" sz="1400" dirty="0">
                <a:solidFill>
                  <a:srgbClr val="FFFFFF"/>
                </a:solidFill>
                <a:cs typeface="Arial" pitchFamily="34" charset="0"/>
              </a:rPr>
              <a:t>support such a mission, so there is no point operating through the UN Security </a:t>
            </a:r>
            <a:r>
              <a:rPr lang="en-US" sz="1400" dirty="0" smtClean="0">
                <a:solidFill>
                  <a:srgbClr val="FFFFFF"/>
                </a:solidFill>
                <a:cs typeface="Arial" pitchFamily="34" charset="0"/>
              </a:rPr>
              <a:t>Council…</a:t>
            </a:r>
          </a:p>
          <a:p>
            <a:r>
              <a:rPr lang="en-US" sz="1400" b="1" dirty="0">
                <a:solidFill>
                  <a:srgbClr val="FFFF00"/>
                </a:solidFill>
                <a:cs typeface="Arial" pitchFamily="34" charset="0"/>
              </a:rPr>
              <a:t>Arming the Syrian rebels and using western air power to ground Syrian helicopters </a:t>
            </a:r>
            <a:r>
              <a:rPr lang="en-US" sz="1400" b="1" dirty="0" smtClean="0">
                <a:solidFill>
                  <a:srgbClr val="FFFF00"/>
                </a:solidFill>
                <a:cs typeface="Arial" pitchFamily="34" charset="0"/>
              </a:rPr>
              <a:t>and airplanes </a:t>
            </a:r>
            <a:r>
              <a:rPr lang="en-US" sz="1400" b="1" dirty="0">
                <a:solidFill>
                  <a:srgbClr val="FFFF00"/>
                </a:solidFill>
                <a:cs typeface="Arial" pitchFamily="34" charset="0"/>
              </a:rPr>
              <a:t>is a low-cost high payoff approach</a:t>
            </a:r>
            <a:r>
              <a:rPr lang="en-US" sz="1200" dirty="0" smtClean="0">
                <a:solidFill>
                  <a:srgbClr val="FFFF00"/>
                </a:solidFill>
                <a:cs typeface="Arial" pitchFamily="34" charset="0"/>
              </a:rPr>
              <a:t>.  </a:t>
            </a:r>
            <a:r>
              <a:rPr lang="en-US" sz="1200" dirty="0" smtClean="0">
                <a:solidFill>
                  <a:srgbClr val="FFFF00"/>
                </a:solidFill>
                <a:cs typeface="Arial" pitchFamily="34" charset="0"/>
                <a:hlinkClick r:id="rId2"/>
              </a:rPr>
              <a:t>https</a:t>
            </a:r>
            <a:r>
              <a:rPr lang="en-US" sz="1200" dirty="0">
                <a:solidFill>
                  <a:srgbClr val="FFFF00"/>
                </a:solidFill>
                <a:cs typeface="Arial" pitchFamily="34" charset="0"/>
                <a:hlinkClick r:id="rId2"/>
              </a:rPr>
              <a:t>://</a:t>
            </a:r>
            <a:r>
              <a:rPr lang="en-US" sz="1200" dirty="0" smtClean="0">
                <a:solidFill>
                  <a:srgbClr val="FFFF00"/>
                </a:solidFill>
                <a:cs typeface="Arial" pitchFamily="34" charset="0"/>
                <a:hlinkClick r:id="rId2"/>
              </a:rPr>
              <a:t>wikileaks.org/clinton-emails/Clinton_Email_November_Release/C05794498.pdf</a:t>
            </a:r>
            <a:r>
              <a:rPr lang="en-US" sz="1200" dirty="0" smtClean="0">
                <a:solidFill>
                  <a:srgbClr val="FFFF00"/>
                </a:solidFill>
                <a:cs typeface="Arial" pitchFamily="34" charset="0"/>
              </a:rPr>
              <a:t> </a:t>
            </a:r>
            <a:endParaRPr lang="en-US" sz="1200" dirty="0">
              <a:solidFill>
                <a:srgbClr val="FFFF00"/>
              </a:solidFill>
              <a:cs typeface="Arial" pitchFamily="34" charset="0"/>
            </a:endParaRPr>
          </a:p>
        </p:txBody>
      </p:sp>
    </p:spTree>
    <p:extLst>
      <p:ext uri="{BB962C8B-B14F-4D97-AF65-F5344CB8AC3E}">
        <p14:creationId xmlns:p14="http://schemas.microsoft.com/office/powerpoint/2010/main" val="198376715"/>
      </p:ext>
    </p:extLst>
  </p:cSld>
  <p:clrMapOvr>
    <a:masterClrMapping/>
  </p:clrMapOvr>
  <p:timing>
    <p:tnLst>
      <p:par>
        <p:cTn id="1" dur="indefinite" restart="never" nodeType="tmRoot"/>
      </p:par>
    </p:tnLst>
  </p:timing>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txBody>
          <a:bodyPr/>
          <a:lstStyle/>
          <a:p>
            <a:r>
              <a:rPr lang="en-US" b="1" dirty="0"/>
              <a:t>What are the biggest threats in 2016</a:t>
            </a:r>
            <a:r>
              <a:rPr lang="en-US" b="1" dirty="0" smtClean="0"/>
              <a:t>?</a:t>
            </a:r>
            <a:endParaRPr lang="en-US" b="1" dirty="0"/>
          </a:p>
        </p:txBody>
      </p:sp>
      <p:sp>
        <p:nvSpPr>
          <p:cNvPr id="3" name="Content Placeholder 2"/>
          <p:cNvSpPr>
            <a:spLocks noGrp="1"/>
          </p:cNvSpPr>
          <p:nvPr>
            <p:ph idx="1"/>
          </p:nvPr>
        </p:nvSpPr>
        <p:spPr>
          <a:xfrm>
            <a:off x="0" y="685800"/>
            <a:ext cx="9144000" cy="6172200"/>
          </a:xfrm>
        </p:spPr>
        <p:txBody>
          <a:bodyPr/>
          <a:lstStyle/>
          <a:p>
            <a:pPr marL="0" indent="0">
              <a:buNone/>
            </a:pPr>
            <a:r>
              <a:rPr lang="en-US" sz="1800" b="1" dirty="0" smtClean="0">
                <a:solidFill>
                  <a:schemeClr val="tx2"/>
                </a:solidFill>
              </a:rPr>
              <a:t>According </a:t>
            </a:r>
            <a:r>
              <a:rPr lang="en-US" sz="1800" b="1" dirty="0">
                <a:solidFill>
                  <a:schemeClr val="tx2"/>
                </a:solidFill>
              </a:rPr>
              <a:t>to The World Economic Forum’s Global Risks Report 2016, the top five highest concerns (mass involuntary migration, state collapse, interstate conflict, unemployment or </a:t>
            </a:r>
            <a:r>
              <a:rPr lang="en-US" sz="1800" b="1" dirty="0" smtClean="0">
                <a:solidFill>
                  <a:schemeClr val="tx2"/>
                </a:solidFill>
              </a:rPr>
              <a:t>underemployment, </a:t>
            </a:r>
            <a:r>
              <a:rPr lang="en-US" sz="1800" b="1" dirty="0">
                <a:solidFill>
                  <a:schemeClr val="tx2"/>
                </a:solidFill>
              </a:rPr>
              <a:t>and governance failure) in the next 18 months, as nominated by 750 experts, are essentially blamed on current events in the Middle East region.</a:t>
            </a:r>
          </a:p>
          <a:p>
            <a:pPr marL="457200" indent="-457200">
              <a:buAutoNum type="arabicPeriod"/>
            </a:pPr>
            <a:r>
              <a:rPr lang="en-US" sz="2200" b="1" dirty="0" smtClean="0"/>
              <a:t>Mass </a:t>
            </a:r>
            <a:r>
              <a:rPr lang="en-US" sz="2200" b="1" dirty="0"/>
              <a:t>involuntary migration </a:t>
            </a:r>
            <a:r>
              <a:rPr lang="en-US" sz="2200" dirty="0"/>
              <a:t>(more than half of recent refugees come </a:t>
            </a:r>
            <a:r>
              <a:rPr lang="en-US" sz="2200" dirty="0" smtClean="0"/>
              <a:t>from three </a:t>
            </a:r>
            <a:r>
              <a:rPr lang="en-US" sz="2200" dirty="0"/>
              <a:t>conflict-ridden countries – Syria, Afghanistan and </a:t>
            </a:r>
            <a:r>
              <a:rPr lang="en-US" sz="2200" dirty="0" smtClean="0"/>
              <a:t>Somalia)</a:t>
            </a:r>
          </a:p>
          <a:p>
            <a:pPr marL="457200" indent="-457200">
              <a:buAutoNum type="arabicPeriod"/>
            </a:pPr>
            <a:r>
              <a:rPr lang="en-US" sz="2200" b="1" dirty="0" smtClean="0"/>
              <a:t>State </a:t>
            </a:r>
            <a:r>
              <a:rPr lang="en-US" sz="2200" b="1" dirty="0"/>
              <a:t>collapse </a:t>
            </a:r>
            <a:r>
              <a:rPr lang="en-US" sz="2200" dirty="0"/>
              <a:t>(fragile or failing governments leave a space for armed groups to move in, and potentially export conflicts across borders, as ISIS have done in Iraq and </a:t>
            </a:r>
            <a:r>
              <a:rPr lang="en-US" sz="2200" dirty="0" smtClean="0"/>
              <a:t>Syria)</a:t>
            </a:r>
          </a:p>
          <a:p>
            <a:pPr marL="457200" indent="-457200">
              <a:buAutoNum type="arabicPeriod"/>
            </a:pPr>
            <a:r>
              <a:rPr lang="en-US" sz="2200" b="1" dirty="0" smtClean="0"/>
              <a:t>Interstate </a:t>
            </a:r>
            <a:r>
              <a:rPr lang="en-US" sz="2200" b="1" dirty="0"/>
              <a:t>conflict </a:t>
            </a:r>
            <a:r>
              <a:rPr lang="en-US" sz="2200" dirty="0"/>
              <a:t>(in Syria, Iraq and Yemen, for example, conflicts become more likely to take on regional and global </a:t>
            </a:r>
            <a:r>
              <a:rPr lang="en-US" sz="2200" dirty="0" smtClean="0"/>
              <a:t>dimensions)</a:t>
            </a:r>
          </a:p>
          <a:p>
            <a:pPr marL="457200" indent="-457200">
              <a:buAutoNum type="arabicPeriod"/>
            </a:pPr>
            <a:r>
              <a:rPr lang="en-US" sz="2200" b="1" dirty="0" smtClean="0"/>
              <a:t>Unemployment </a:t>
            </a:r>
            <a:r>
              <a:rPr lang="en-US" sz="2200" b="1" dirty="0"/>
              <a:t>or underemployment </a:t>
            </a:r>
            <a:r>
              <a:rPr lang="en-US" sz="2200" dirty="0"/>
              <a:t>(almost 30% of young people in the Middle East are unemployed, the highest rate of any region in the </a:t>
            </a:r>
            <a:r>
              <a:rPr lang="en-US" sz="2200" dirty="0" smtClean="0"/>
              <a:t>world)</a:t>
            </a:r>
          </a:p>
          <a:p>
            <a:pPr marL="457200" indent="-457200">
              <a:buAutoNum type="arabicPeriod"/>
            </a:pPr>
            <a:r>
              <a:rPr lang="en-US" sz="2200" b="1" dirty="0" smtClean="0"/>
              <a:t>Governance </a:t>
            </a:r>
            <a:r>
              <a:rPr lang="en-US" sz="2200" b="1" dirty="0"/>
              <a:t>failure </a:t>
            </a:r>
            <a:r>
              <a:rPr lang="en-US" sz="2200" dirty="0"/>
              <a:t>(the problem is pervasive across Latin America and sub-Saharan Africa and is among the top three most likely risks in the Middle East and North Africa, East Asia and the Pacific, and Central Asia)</a:t>
            </a:r>
          </a:p>
          <a:p>
            <a:pPr marL="0" indent="0">
              <a:buNone/>
            </a:pPr>
            <a:r>
              <a:rPr lang="en-US" sz="1800" dirty="0" smtClean="0">
                <a:solidFill>
                  <a:schemeClr val="tx2"/>
                </a:solidFill>
              </a:rPr>
              <a:t>Source</a:t>
            </a:r>
            <a:r>
              <a:rPr lang="en-US" sz="1800" dirty="0">
                <a:solidFill>
                  <a:schemeClr val="tx2"/>
                </a:solidFill>
              </a:rPr>
              <a:t>: "What are the biggest threats in 2016?" The World Economic Forum’s Global Risks Report 2016, </a:t>
            </a:r>
            <a:r>
              <a:rPr lang="en-US" sz="1800" dirty="0">
                <a:solidFill>
                  <a:schemeClr val="tx2"/>
                </a:solidFill>
                <a:hlinkClick r:id="rId2"/>
              </a:rPr>
              <a:t>https</a:t>
            </a:r>
            <a:r>
              <a:rPr lang="en-US" sz="1800" dirty="0">
                <a:hlinkClick r:id="rId2"/>
              </a:rPr>
              <a:t>://www.weforum.org/agenda/2016/01/what-are-the-biggest-threats-in-2016</a:t>
            </a:r>
            <a:r>
              <a:rPr lang="en-US" sz="1800" dirty="0" smtClean="0">
                <a:hlinkClick r:id="rId2"/>
              </a:rPr>
              <a:t>/</a:t>
            </a:r>
            <a:endParaRPr lang="en-US" sz="1800" dirty="0"/>
          </a:p>
        </p:txBody>
      </p:sp>
    </p:spTree>
    <p:extLst>
      <p:ext uri="{BB962C8B-B14F-4D97-AF65-F5344CB8AC3E}">
        <p14:creationId xmlns:p14="http://schemas.microsoft.com/office/powerpoint/2010/main" val="1281225868"/>
      </p:ext>
    </p:extLst>
  </p:cSld>
  <p:clrMapOvr>
    <a:masterClrMapping/>
  </p:clrMapOvr>
  <p:timing>
    <p:tnLst>
      <p:par>
        <p:cTn id="1" dur="indefinite" restart="never" nodeType="tmRoot"/>
      </p:par>
    </p:tnLst>
  </p:timing>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erry's six principles for a future final status agre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5824079" cy="32802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3276600"/>
            <a:ext cx="6286130" cy="3539430"/>
          </a:xfrm>
          <a:prstGeom prst="rect">
            <a:avLst/>
          </a:prstGeom>
        </p:spPr>
        <p:txBody>
          <a:bodyPr wrap="square">
            <a:spAutoFit/>
          </a:bodyPr>
          <a:lstStyle/>
          <a:p>
            <a:r>
              <a:rPr lang="en-US" sz="1800" dirty="0">
                <a:solidFill>
                  <a:srgbClr val="FFFF00"/>
                </a:solidFill>
              </a:rPr>
              <a:t>Kerry presented the principles of a future final status agreement: An Israeli and a Palestinian state based on the 1967 lines; full rights to all citizens; a solution to the Palestinian refugee issue; Jerusalem as the capital of both states; an end to the occupation, while satisfying Israel's security needs, with a demilitarized Palestinian state; an end to all claims by both </a:t>
            </a:r>
            <a:r>
              <a:rPr lang="en-US" sz="1800" dirty="0" smtClean="0">
                <a:solidFill>
                  <a:srgbClr val="FFFF00"/>
                </a:solidFill>
              </a:rPr>
              <a:t>sides</a:t>
            </a:r>
            <a:r>
              <a:rPr lang="en-US" sz="1800" dirty="0" smtClean="0">
                <a:solidFill>
                  <a:srgbClr val="FFFFFF"/>
                </a:solidFill>
              </a:rPr>
              <a:t>. </a:t>
            </a:r>
            <a:r>
              <a:rPr lang="en-US" sz="1800" dirty="0" err="1" smtClean="0">
                <a:solidFill>
                  <a:srgbClr val="FFFFFF"/>
                </a:solidFill>
              </a:rPr>
              <a:t>Haaretz</a:t>
            </a:r>
            <a:r>
              <a:rPr lang="en-US" sz="1800" dirty="0" smtClean="0">
                <a:solidFill>
                  <a:srgbClr val="FFFFFF"/>
                </a:solidFill>
              </a:rPr>
              <a:t>, 12/28/2016, </a:t>
            </a:r>
            <a:r>
              <a:rPr lang="en-US" sz="1200" dirty="0" smtClean="0">
                <a:solidFill>
                  <a:srgbClr val="FFFFFF"/>
                </a:solidFill>
                <a:hlinkClick r:id="rId3"/>
              </a:rPr>
              <a:t>http</a:t>
            </a:r>
            <a:r>
              <a:rPr lang="en-US" sz="1200" dirty="0">
                <a:solidFill>
                  <a:srgbClr val="FFFFFF"/>
                </a:solidFill>
                <a:hlinkClick r:id="rId3"/>
              </a:rPr>
              <a:t>://</a:t>
            </a:r>
            <a:r>
              <a:rPr lang="en-US" sz="1200" dirty="0" smtClean="0">
                <a:solidFill>
                  <a:srgbClr val="FFFFFF"/>
                </a:solidFill>
                <a:hlinkClick r:id="rId3"/>
              </a:rPr>
              <a:t>www.haaretz.com/israel-news/1.761881</a:t>
            </a:r>
            <a:r>
              <a:rPr lang="en-US" sz="1200" dirty="0" smtClean="0">
                <a:solidFill>
                  <a:srgbClr val="FFFFFF"/>
                </a:solidFill>
              </a:rPr>
              <a:t> </a:t>
            </a:r>
          </a:p>
          <a:p>
            <a:endParaRPr lang="en-US" sz="1400" dirty="0" smtClean="0">
              <a:solidFill>
                <a:srgbClr val="FFFFFF"/>
              </a:solidFill>
            </a:endParaRPr>
          </a:p>
          <a:p>
            <a:r>
              <a:rPr lang="en-US" sz="1400" dirty="0" smtClean="0">
                <a:solidFill>
                  <a:srgbClr val="FFFFFF"/>
                </a:solidFill>
              </a:rPr>
              <a:t>In </a:t>
            </a:r>
            <a:r>
              <a:rPr lang="en-US" sz="1400" dirty="0">
                <a:solidFill>
                  <a:srgbClr val="FFFFFF"/>
                </a:solidFill>
              </a:rPr>
              <a:t>"The Triumph of the Jews"] </a:t>
            </a:r>
            <a:r>
              <a:rPr lang="en-US" sz="1400" b="1" dirty="0">
                <a:solidFill>
                  <a:schemeClr val="tx2"/>
                </a:solidFill>
              </a:rPr>
              <a:t>"Hertzberg worried that crises still fueled the basis for Jewish identity. He feared an </a:t>
            </a:r>
            <a:r>
              <a:rPr lang="en-US" sz="1400" b="1" dirty="0" smtClean="0">
                <a:solidFill>
                  <a:schemeClr val="tx2"/>
                </a:solidFill>
              </a:rPr>
              <a:t>eventual </a:t>
            </a:r>
            <a:r>
              <a:rPr lang="en-US" sz="1400" b="1" dirty="0">
                <a:solidFill>
                  <a:schemeClr val="tx2"/>
                </a:solidFill>
              </a:rPr>
              <a:t>full-blown peace in the Middle East would eliminate one of the few remaining crises that galvanized Jews’ attention—in his words, 'successive generations of the Jewish bourgeoisie will not </a:t>
            </a:r>
            <a:r>
              <a:rPr lang="en-US" sz="1400" b="1" dirty="0" smtClean="0">
                <a:solidFill>
                  <a:schemeClr val="tx2"/>
                </a:solidFill>
              </a:rPr>
              <a:t>find </a:t>
            </a:r>
            <a:r>
              <a:rPr lang="en-US" sz="1400" b="1" dirty="0">
                <a:solidFill>
                  <a:schemeClr val="tx2"/>
                </a:solidFill>
              </a:rPr>
              <a:t>other causes to engage their attention.</a:t>
            </a:r>
            <a:r>
              <a:rPr lang="en-US" sz="1400" dirty="0">
                <a:solidFill>
                  <a:srgbClr val="FFFFFF"/>
                </a:solidFill>
              </a:rPr>
              <a:t>' Harry </a:t>
            </a:r>
            <a:r>
              <a:rPr lang="en-US" sz="1400" dirty="0" err="1">
                <a:solidFill>
                  <a:srgbClr val="FFFFFF"/>
                </a:solidFill>
              </a:rPr>
              <a:t>Ostrer</a:t>
            </a:r>
            <a:r>
              <a:rPr lang="en-US" sz="1400" dirty="0">
                <a:solidFill>
                  <a:srgbClr val="FFFFFF"/>
                </a:solidFill>
              </a:rPr>
              <a:t>, Legacy: A Genetic History of the Jewish People, Oxford University Press, 2012, EBSCOhost, p. 206</a:t>
            </a:r>
            <a:r>
              <a:rPr lang="en-US" sz="1400" dirty="0" smtClean="0">
                <a:solidFill>
                  <a:srgbClr val="FFFFFF"/>
                </a:solidFill>
              </a:rPr>
              <a:t>.</a:t>
            </a:r>
            <a:endParaRPr lang="en-US" sz="1400" dirty="0">
              <a:solidFill>
                <a:srgbClr val="FFFFFF"/>
              </a:solidFill>
            </a:endParaRPr>
          </a:p>
        </p:txBody>
      </p:sp>
      <p:cxnSp>
        <p:nvCxnSpPr>
          <p:cNvPr id="4" name="Straight Connector 3"/>
          <p:cNvCxnSpPr/>
          <p:nvPr/>
        </p:nvCxnSpPr>
        <p:spPr bwMode="auto">
          <a:xfrm>
            <a:off x="0" y="5257800"/>
            <a:ext cx="633404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Rectangle 4"/>
          <p:cNvSpPr/>
          <p:nvPr/>
        </p:nvSpPr>
        <p:spPr>
          <a:xfrm>
            <a:off x="6324600" y="0"/>
            <a:ext cx="2819401" cy="7048083"/>
          </a:xfrm>
          <a:prstGeom prst="rect">
            <a:avLst/>
          </a:prstGeom>
        </p:spPr>
        <p:txBody>
          <a:bodyPr wrap="square">
            <a:spAutoFit/>
          </a:bodyPr>
          <a:lstStyle/>
          <a:p>
            <a:r>
              <a:rPr lang="en-US" sz="1400" b="1" dirty="0">
                <a:solidFill>
                  <a:schemeClr val="tx2"/>
                </a:solidFill>
              </a:rPr>
              <a:t>How Trump’s Israel Envoy Is Already Boosting Bibi’s Settlement Push</a:t>
            </a:r>
          </a:p>
          <a:p>
            <a:r>
              <a:rPr lang="en-US" sz="1400" dirty="0"/>
              <a:t>Israel has sanctioned thousands of settlement housing units since U.S. president Donald Trump’s inauguration — and Trump’s pick for Israel envoy David Friedman is poised to help build some of them.</a:t>
            </a:r>
          </a:p>
          <a:p>
            <a:r>
              <a:rPr lang="en-US" sz="1400" dirty="0"/>
              <a:t>Friedman is the president of American Friends of Beit El Institutions, which is building a new construction project in Beit El, a settlement deep inside the Israeli-occupied West Bank...</a:t>
            </a:r>
          </a:p>
          <a:p>
            <a:r>
              <a:rPr lang="en-US" sz="1400" dirty="0"/>
              <a:t>American Friends of Beit El Institutions has received donations from the parents of top Trump adviser and son-in-law Jared Kushner and also from Trump...</a:t>
            </a:r>
          </a:p>
          <a:p>
            <a:r>
              <a:rPr lang="en-US" sz="1400" dirty="0"/>
              <a:t>The organization has helped build several institutions in Beit El, and supports the right wing </a:t>
            </a:r>
            <a:r>
              <a:rPr lang="en-US" sz="1400" dirty="0" err="1"/>
              <a:t>Arutz</a:t>
            </a:r>
            <a:r>
              <a:rPr lang="en-US" sz="1400" dirty="0"/>
              <a:t> </a:t>
            </a:r>
            <a:r>
              <a:rPr lang="en-US" sz="1400" dirty="0" err="1"/>
              <a:t>Sheva</a:t>
            </a:r>
            <a:r>
              <a:rPr lang="en-US" sz="1400" dirty="0"/>
              <a:t> news site</a:t>
            </a:r>
            <a:r>
              <a:rPr lang="en-US" sz="1400" dirty="0" smtClean="0"/>
              <a:t>. </a:t>
            </a:r>
            <a:r>
              <a:rPr lang="en-US" sz="1400" dirty="0" smtClean="0">
                <a:solidFill>
                  <a:schemeClr val="tx2"/>
                </a:solidFill>
              </a:rPr>
              <a:t>Forward</a:t>
            </a:r>
            <a:r>
              <a:rPr lang="en-US" sz="1400" dirty="0">
                <a:solidFill>
                  <a:schemeClr val="tx2"/>
                </a:solidFill>
              </a:rPr>
              <a:t>, 2/9/2017</a:t>
            </a:r>
            <a:r>
              <a:rPr lang="en-US" sz="1200" dirty="0">
                <a:solidFill>
                  <a:schemeClr val="tx2"/>
                </a:solidFill>
              </a:rPr>
              <a:t>, </a:t>
            </a:r>
            <a:r>
              <a:rPr lang="en-US" sz="500" dirty="0">
                <a:solidFill>
                  <a:schemeClr val="tx2"/>
                </a:solidFill>
                <a:hlinkClick r:id="rId4"/>
              </a:rPr>
              <a:t>http://forward.com/fast-</a:t>
            </a:r>
            <a:r>
              <a:rPr lang="en-US" sz="500" dirty="0">
                <a:hlinkClick r:id="rId4"/>
              </a:rPr>
              <a:t>forward/362707/how-trumps-israel-envoy-is-already-boosting-bibis-settlement-push</a:t>
            </a:r>
            <a:r>
              <a:rPr lang="en-US" sz="1200" dirty="0" smtClean="0">
                <a:hlinkClick r:id="rId4"/>
              </a:rPr>
              <a:t>/</a:t>
            </a:r>
            <a:r>
              <a:rPr lang="en-US" sz="1200" dirty="0" smtClean="0"/>
              <a:t> </a:t>
            </a:r>
          </a:p>
          <a:p>
            <a:r>
              <a:rPr lang="en-US" sz="1600" b="1" dirty="0">
                <a:solidFill>
                  <a:srgbClr val="FFFF00"/>
                </a:solidFill>
              </a:rPr>
              <a:t>“Jason Greenblatt is poised to become President-elect Donald Trump’s point man on talks between the Israelis and Palestinians”, </a:t>
            </a:r>
            <a:r>
              <a:rPr lang="en-US" sz="1600" dirty="0">
                <a:solidFill>
                  <a:srgbClr val="FFFFFF"/>
                </a:solidFill>
              </a:rPr>
              <a:t>Forward, 12/29/2016, </a:t>
            </a:r>
            <a:r>
              <a:rPr lang="en-US" sz="300" dirty="0">
                <a:solidFill>
                  <a:srgbClr val="FFFFFF"/>
                </a:solidFill>
                <a:hlinkClick r:id="rId5"/>
              </a:rPr>
              <a:t>http://forward.com/news/358580/jason-greenblatt-is-headed-for-trumps-white-house-his-brother-is-in-prison/?attribution=articles-hero-item-text-1</a:t>
            </a:r>
            <a:r>
              <a:rPr lang="en-US" sz="300" dirty="0">
                <a:solidFill>
                  <a:srgbClr val="FFFFFF"/>
                </a:solidFill>
              </a:rPr>
              <a:t> </a:t>
            </a:r>
          </a:p>
        </p:txBody>
      </p:sp>
      <p:cxnSp>
        <p:nvCxnSpPr>
          <p:cNvPr id="9" name="Straight Connector 8"/>
          <p:cNvCxnSpPr/>
          <p:nvPr/>
        </p:nvCxnSpPr>
        <p:spPr bwMode="auto">
          <a:xfrm>
            <a:off x="63246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6334044" y="5410200"/>
            <a:ext cx="280995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37520009"/>
      </p:ext>
    </p:extLst>
  </p:cSld>
  <p:clrMapOvr>
    <a:masterClrMapping/>
  </p:clrMapOvr>
  <p:timing>
    <p:tnLst>
      <p:par>
        <p:cTn id="1" dur="indefinite" restart="never" nodeType="tmRoot"/>
      </p:par>
    </p:tnLst>
  </p:timing>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imemc.org/wp-content/uploads/2016/08/googleisraelmap-nsnb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19" y="1354217"/>
            <a:ext cx="3984874" cy="260103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0"/>
            <a:ext cx="3810000" cy="1354217"/>
          </a:xfrm>
          <a:prstGeom prst="rect">
            <a:avLst/>
          </a:prstGeom>
        </p:spPr>
        <p:txBody>
          <a:bodyPr wrap="square">
            <a:spAutoFit/>
          </a:bodyPr>
          <a:lstStyle/>
          <a:p>
            <a:r>
              <a:rPr lang="en-US" sz="2800" b="1" dirty="0">
                <a:solidFill>
                  <a:srgbClr val="FFFF00"/>
                </a:solidFill>
              </a:rPr>
              <a:t>Google Wipes Palestine Off The </a:t>
            </a:r>
            <a:r>
              <a:rPr lang="en-US" sz="2800" b="1" dirty="0" smtClean="0">
                <a:solidFill>
                  <a:srgbClr val="FFFF00"/>
                </a:solidFill>
              </a:rPr>
              <a:t>Maps, </a:t>
            </a:r>
            <a:r>
              <a:rPr lang="en-US" sz="1800" dirty="0" smtClean="0">
                <a:solidFill>
                  <a:srgbClr val="FFFFFF"/>
                </a:solidFill>
              </a:rPr>
              <a:t>International </a:t>
            </a:r>
            <a:r>
              <a:rPr lang="en-US" sz="1800" dirty="0">
                <a:solidFill>
                  <a:srgbClr val="FFFFFF"/>
                </a:solidFill>
              </a:rPr>
              <a:t>Middle East Media Center, 8/9/2016, </a:t>
            </a:r>
            <a:r>
              <a:rPr lang="en-US" sz="800" dirty="0">
                <a:solidFill>
                  <a:srgbClr val="FFFFFF"/>
                </a:solidFill>
                <a:hlinkClick r:id="rId3"/>
              </a:rPr>
              <a:t>http://imemc.org/article/google-wipes-palestine-off-the-maps/</a:t>
            </a:r>
            <a:r>
              <a:rPr lang="en-US" sz="800" dirty="0">
                <a:solidFill>
                  <a:srgbClr val="FFFFFF"/>
                </a:solidFill>
              </a:rPr>
              <a:t> </a:t>
            </a:r>
            <a:endParaRPr lang="en-US" sz="2800" b="1" dirty="0">
              <a:solidFill>
                <a:srgbClr val="FFFF00"/>
              </a:solidFill>
            </a:endParaRPr>
          </a:p>
        </p:txBody>
      </p:sp>
      <p:sp>
        <p:nvSpPr>
          <p:cNvPr id="5" name="Rectangle 4"/>
          <p:cNvSpPr/>
          <p:nvPr/>
        </p:nvSpPr>
        <p:spPr>
          <a:xfrm>
            <a:off x="4114800" y="0"/>
            <a:ext cx="5029200" cy="8156079"/>
          </a:xfrm>
          <a:prstGeom prst="rect">
            <a:avLst/>
          </a:prstGeom>
        </p:spPr>
        <p:txBody>
          <a:bodyPr wrap="square">
            <a:spAutoFit/>
          </a:bodyPr>
          <a:lstStyle/>
          <a:p>
            <a:r>
              <a:rPr lang="en-US" sz="2400" b="1" dirty="0">
                <a:solidFill>
                  <a:srgbClr val="FFFF00"/>
                </a:solidFill>
              </a:rPr>
              <a:t>US President Jimmy Carter: America Must Recognize Palestine</a:t>
            </a:r>
          </a:p>
          <a:p>
            <a:r>
              <a:rPr lang="en-US" sz="1200" dirty="0" smtClean="0">
                <a:solidFill>
                  <a:srgbClr val="FFFFFF"/>
                </a:solidFill>
              </a:rPr>
              <a:t>The New York </a:t>
            </a:r>
            <a:r>
              <a:rPr lang="en-US" sz="1200" dirty="0">
                <a:solidFill>
                  <a:srgbClr val="FFFFFF"/>
                </a:solidFill>
              </a:rPr>
              <a:t>Times, 11/28/2016, </a:t>
            </a:r>
            <a:r>
              <a:rPr lang="en-US" sz="200" dirty="0">
                <a:solidFill>
                  <a:srgbClr val="FFFFFF"/>
                </a:solidFill>
                <a:hlinkClick r:id="rId4"/>
              </a:rPr>
              <a:t>http://</a:t>
            </a:r>
            <a:r>
              <a:rPr lang="en-US" sz="200" dirty="0" smtClean="0">
                <a:solidFill>
                  <a:srgbClr val="FFFFFF"/>
                </a:solidFill>
                <a:hlinkClick r:id="rId4"/>
              </a:rPr>
              <a:t>www.nytimes.com/2016/11/28/opinion/jimmy-carter-america-must-recognize-palestine.html</a:t>
            </a:r>
            <a:r>
              <a:rPr lang="en-US" sz="200" dirty="0" smtClean="0">
                <a:solidFill>
                  <a:srgbClr val="FFFFFF"/>
                </a:solidFill>
              </a:rPr>
              <a:t>   </a:t>
            </a:r>
          </a:p>
          <a:p>
            <a:endParaRPr lang="en-US" sz="200" dirty="0" smtClean="0">
              <a:solidFill>
                <a:srgbClr val="FFFFFF"/>
              </a:solidFill>
            </a:endParaRPr>
          </a:p>
          <a:p>
            <a:r>
              <a:rPr lang="en-US" sz="2300" b="1" dirty="0" smtClean="0">
                <a:solidFill>
                  <a:srgbClr val="FFFF00"/>
                </a:solidFill>
              </a:rPr>
              <a:t>U.S</a:t>
            </a:r>
            <a:r>
              <a:rPr lang="en-US" sz="2300" b="1" dirty="0">
                <a:solidFill>
                  <a:srgbClr val="FFFF00"/>
                </a:solidFill>
              </a:rPr>
              <a:t>. Abstains as U.N. Security Council Votes to Condemn Israeli </a:t>
            </a:r>
            <a:r>
              <a:rPr lang="en-US" sz="2300" b="1" dirty="0" smtClean="0">
                <a:solidFill>
                  <a:srgbClr val="FFFF00"/>
                </a:solidFill>
              </a:rPr>
              <a:t>Settlements </a:t>
            </a:r>
            <a:r>
              <a:rPr lang="en-US" sz="1200" dirty="0" smtClean="0">
                <a:solidFill>
                  <a:srgbClr val="FFFFFF"/>
                </a:solidFill>
              </a:rPr>
              <a:t>The </a:t>
            </a:r>
            <a:r>
              <a:rPr lang="en-US" sz="1200" dirty="0">
                <a:solidFill>
                  <a:srgbClr val="FFFFFF"/>
                </a:solidFill>
              </a:rPr>
              <a:t>New York Times, 12/23/2016</a:t>
            </a:r>
            <a:r>
              <a:rPr lang="en-US" sz="800" dirty="0">
                <a:solidFill>
                  <a:srgbClr val="FFFFFF"/>
                </a:solidFill>
              </a:rPr>
              <a:t>, </a:t>
            </a:r>
            <a:r>
              <a:rPr lang="en-US" sz="500" dirty="0">
                <a:solidFill>
                  <a:srgbClr val="FFFFFF"/>
                </a:solidFill>
                <a:hlinkClick r:id="rId5"/>
              </a:rPr>
              <a:t>http://</a:t>
            </a:r>
            <a:r>
              <a:rPr lang="en-US" sz="500" dirty="0" smtClean="0">
                <a:solidFill>
                  <a:srgbClr val="FFFFFF"/>
                </a:solidFill>
                <a:hlinkClick r:id="rId5"/>
              </a:rPr>
              <a:t>www.nytimes.com/2016/12/23/world/middleeast/israel-settlements-un-vote.html</a:t>
            </a:r>
            <a:r>
              <a:rPr lang="en-US" sz="500" dirty="0" smtClean="0">
                <a:solidFill>
                  <a:srgbClr val="FFFFFF"/>
                </a:solidFill>
              </a:rPr>
              <a:t> </a:t>
            </a:r>
          </a:p>
          <a:p>
            <a:endParaRPr lang="en-US" sz="500" dirty="0" smtClean="0">
              <a:solidFill>
                <a:srgbClr val="FFFFFF"/>
              </a:solidFill>
            </a:endParaRPr>
          </a:p>
          <a:p>
            <a:r>
              <a:rPr lang="en-US" sz="2400" b="1" dirty="0" smtClean="0">
                <a:solidFill>
                  <a:srgbClr val="FFFF00"/>
                </a:solidFill>
              </a:rPr>
              <a:t>Netanyahu </a:t>
            </a:r>
            <a:r>
              <a:rPr lang="en-US" sz="2400" b="1" dirty="0">
                <a:solidFill>
                  <a:srgbClr val="FFFF00"/>
                </a:solidFill>
              </a:rPr>
              <a:t>shows world who pulls Trump’s strings</a:t>
            </a:r>
            <a:r>
              <a:rPr lang="en-US" sz="2400" dirty="0">
                <a:solidFill>
                  <a:srgbClr val="FFFFFF"/>
                </a:solidFill>
              </a:rPr>
              <a:t>,</a:t>
            </a:r>
            <a:r>
              <a:rPr lang="en-US" sz="2800" dirty="0">
                <a:solidFill>
                  <a:srgbClr val="FFFFFF"/>
                </a:solidFill>
              </a:rPr>
              <a:t> </a:t>
            </a:r>
            <a:r>
              <a:rPr lang="en-US" sz="1300" dirty="0" smtClean="0">
                <a:solidFill>
                  <a:srgbClr val="FFFFFF"/>
                </a:solidFill>
              </a:rPr>
              <a:t>Veterans Today, 12/23/2016, </a:t>
            </a:r>
            <a:r>
              <a:rPr lang="en-US" sz="500" dirty="0" smtClean="0">
                <a:solidFill>
                  <a:srgbClr val="FFFFFF"/>
                </a:solidFill>
                <a:hlinkClick r:id="rId6"/>
              </a:rPr>
              <a:t>http</a:t>
            </a:r>
            <a:r>
              <a:rPr lang="en-US" sz="500" dirty="0">
                <a:solidFill>
                  <a:srgbClr val="FFFFFF"/>
                </a:solidFill>
                <a:hlinkClick r:id="rId6"/>
              </a:rPr>
              <a:t>://www.veteranstoday.com/2016/12/22/netanyahu-shows-world-who-pulls-trumps-strings</a:t>
            </a:r>
            <a:r>
              <a:rPr lang="en-US" sz="500" dirty="0" smtClean="0">
                <a:solidFill>
                  <a:srgbClr val="FFFFFF"/>
                </a:solidFill>
                <a:hlinkClick r:id="rId6"/>
              </a:rPr>
              <a:t>/</a:t>
            </a:r>
            <a:endParaRPr lang="en-US" sz="500" dirty="0" smtClean="0">
              <a:solidFill>
                <a:srgbClr val="FFFFFF"/>
              </a:solidFill>
            </a:endParaRPr>
          </a:p>
          <a:p>
            <a:endParaRPr lang="en-US" sz="500" dirty="0" smtClean="0">
              <a:solidFill>
                <a:srgbClr val="FFFFFF"/>
              </a:solidFill>
            </a:endParaRPr>
          </a:p>
          <a:p>
            <a:r>
              <a:rPr lang="en-US" sz="2400" b="1" dirty="0" smtClean="0">
                <a:solidFill>
                  <a:srgbClr val="FFFF00"/>
                </a:solidFill>
              </a:rPr>
              <a:t>"</a:t>
            </a:r>
            <a:r>
              <a:rPr lang="en-US" sz="2400" b="1" dirty="0">
                <a:solidFill>
                  <a:srgbClr val="FFFF00"/>
                </a:solidFill>
              </a:rPr>
              <a:t>The United States vote </a:t>
            </a:r>
            <a:r>
              <a:rPr lang="en-US" sz="2400" b="1" dirty="0" smtClean="0">
                <a:solidFill>
                  <a:srgbClr val="FFFF00"/>
                </a:solidFill>
              </a:rPr>
              <a:t>[abstention] will </a:t>
            </a:r>
            <a:r>
              <a:rPr lang="en-US" sz="2400" b="1" dirty="0">
                <a:solidFill>
                  <a:srgbClr val="FFFF00"/>
                </a:solidFill>
              </a:rPr>
              <a:t>be seen as a betrayal ", </a:t>
            </a:r>
            <a:r>
              <a:rPr lang="en-US" sz="1400" dirty="0">
                <a:solidFill>
                  <a:srgbClr val="FFFFFF"/>
                </a:solidFill>
              </a:rPr>
              <a:t>The Conference </a:t>
            </a:r>
            <a:r>
              <a:rPr lang="en-US" sz="1400" dirty="0" smtClean="0">
                <a:solidFill>
                  <a:srgbClr val="FFFFFF"/>
                </a:solidFill>
              </a:rPr>
              <a:t>of </a:t>
            </a:r>
            <a:r>
              <a:rPr lang="en-US" sz="1400" dirty="0">
                <a:solidFill>
                  <a:srgbClr val="FFFFFF"/>
                </a:solidFill>
              </a:rPr>
              <a:t>Presidents of Major American Jewish Organizations, December 23, 2016, New York, NY, </a:t>
            </a:r>
            <a:endParaRPr lang="en-US" sz="500" dirty="0">
              <a:solidFill>
                <a:srgbClr val="FFFFFF"/>
              </a:solidFill>
            </a:endParaRPr>
          </a:p>
          <a:p>
            <a:r>
              <a:rPr lang="en-US" sz="500" dirty="0">
                <a:solidFill>
                  <a:srgbClr val="FFFFFF"/>
                </a:solidFill>
                <a:hlinkClick r:id="rId7"/>
              </a:rPr>
              <a:t>http://</a:t>
            </a:r>
            <a:r>
              <a:rPr lang="en-US" sz="500" dirty="0" smtClean="0">
                <a:solidFill>
                  <a:srgbClr val="FFFFFF"/>
                </a:solidFill>
                <a:hlinkClick r:id="rId7"/>
              </a:rPr>
              <a:t>www.conferenceofpresidents.org/content/jewish-leaders-express-deep-regret-and-reject-us-abstention-un-security-council</a:t>
            </a:r>
            <a:r>
              <a:rPr lang="en-US" sz="500" dirty="0" smtClean="0">
                <a:solidFill>
                  <a:srgbClr val="FFFFFF"/>
                </a:solidFill>
              </a:rPr>
              <a:t> </a:t>
            </a:r>
          </a:p>
          <a:p>
            <a:endParaRPr lang="en-US" sz="500" dirty="0">
              <a:solidFill>
                <a:srgbClr val="FFFFFF"/>
              </a:solidFill>
            </a:endParaRPr>
          </a:p>
          <a:p>
            <a:r>
              <a:rPr lang="en-US" sz="2400" b="1" dirty="0" smtClean="0">
                <a:solidFill>
                  <a:srgbClr val="FFFF00"/>
                </a:solidFill>
              </a:rPr>
              <a:t>Congress </a:t>
            </a:r>
            <a:r>
              <a:rPr lang="en-US" sz="2400" b="1" dirty="0">
                <a:solidFill>
                  <a:srgbClr val="FFFF00"/>
                </a:solidFill>
              </a:rPr>
              <a:t>moving to cut US funding to UN in wake of anti-Israel vote</a:t>
            </a:r>
            <a:r>
              <a:rPr lang="en-US" sz="2400" dirty="0">
                <a:solidFill>
                  <a:srgbClr val="FFFFFF"/>
                </a:solidFill>
              </a:rPr>
              <a:t>,</a:t>
            </a:r>
            <a:r>
              <a:rPr lang="en-US" sz="1400" dirty="0">
                <a:solidFill>
                  <a:srgbClr val="FFFFFF"/>
                </a:solidFill>
              </a:rPr>
              <a:t> Israel News Online, 12/29/2016, </a:t>
            </a:r>
            <a:r>
              <a:rPr lang="en-US" sz="500" dirty="0">
                <a:solidFill>
                  <a:srgbClr val="FFFFFF"/>
                </a:solidFill>
                <a:hlinkClick r:id="rId8"/>
              </a:rPr>
              <a:t>https://israelnewsonline.org/congress-moving-to-cut-u-s-funding-to-u-n-in-wake-of-anti-israel-vote</a:t>
            </a:r>
            <a:r>
              <a:rPr lang="en-US" sz="500" dirty="0" smtClean="0">
                <a:solidFill>
                  <a:srgbClr val="FFFFFF"/>
                </a:solidFill>
                <a:hlinkClick r:id="rId8"/>
              </a:rPr>
              <a:t>/</a:t>
            </a:r>
            <a:r>
              <a:rPr lang="en-US" sz="500" dirty="0" smtClean="0">
                <a:solidFill>
                  <a:srgbClr val="FFFFFF"/>
                </a:solidFill>
              </a:rPr>
              <a:t> </a:t>
            </a:r>
          </a:p>
          <a:p>
            <a:endParaRPr lang="en-US" sz="500" dirty="0">
              <a:solidFill>
                <a:srgbClr val="FFFFFF"/>
              </a:solidFill>
            </a:endParaRPr>
          </a:p>
          <a:p>
            <a:endParaRPr lang="en-US" sz="500" dirty="0" smtClean="0">
              <a:solidFill>
                <a:srgbClr val="FFFFFF"/>
              </a:solidFill>
            </a:endParaRPr>
          </a:p>
          <a:p>
            <a:r>
              <a:rPr lang="en-US" sz="2400" b="1" dirty="0" smtClean="0">
                <a:solidFill>
                  <a:srgbClr val="FFFF00"/>
                </a:solidFill>
              </a:rPr>
              <a:t>Netanyahu </a:t>
            </a:r>
            <a:r>
              <a:rPr lang="en-US" sz="2400" b="1" dirty="0">
                <a:solidFill>
                  <a:srgbClr val="FFFF00"/>
                </a:solidFill>
              </a:rPr>
              <a:t>thanks US Congress for opposition to UN resolution</a:t>
            </a:r>
          </a:p>
          <a:p>
            <a:r>
              <a:rPr lang="en-US" sz="1600" dirty="0">
                <a:solidFill>
                  <a:srgbClr val="FFFFFF"/>
                </a:solidFill>
              </a:rPr>
              <a:t>'Congressional vote against UN resolution reflects tremendous support Israel enjoys among American people', </a:t>
            </a:r>
            <a:r>
              <a:rPr lang="en-US" sz="1800" dirty="0" err="1">
                <a:solidFill>
                  <a:srgbClr val="FFFFFF"/>
                </a:solidFill>
              </a:rPr>
              <a:t>Arutz</a:t>
            </a:r>
            <a:r>
              <a:rPr lang="en-US" sz="1800" dirty="0">
                <a:solidFill>
                  <a:srgbClr val="FFFFFF"/>
                </a:solidFill>
              </a:rPr>
              <a:t> </a:t>
            </a:r>
            <a:r>
              <a:rPr lang="en-US" sz="1800" dirty="0" err="1">
                <a:solidFill>
                  <a:srgbClr val="FFFFFF"/>
                </a:solidFill>
              </a:rPr>
              <a:t>Sheva</a:t>
            </a:r>
            <a:r>
              <a:rPr lang="en-US" sz="1800" dirty="0">
                <a:solidFill>
                  <a:srgbClr val="FFFFFF"/>
                </a:solidFill>
              </a:rPr>
              <a:t>, 1/6/2017, </a:t>
            </a:r>
            <a:r>
              <a:rPr lang="en-US" sz="800" dirty="0">
                <a:solidFill>
                  <a:srgbClr val="FFFFFF"/>
                </a:solidFill>
                <a:hlinkClick r:id="rId9"/>
              </a:rPr>
              <a:t>http://</a:t>
            </a:r>
            <a:r>
              <a:rPr lang="en-US" sz="800" dirty="0" smtClean="0">
                <a:solidFill>
                  <a:srgbClr val="FFFFFF"/>
                </a:solidFill>
                <a:hlinkClick r:id="rId9"/>
              </a:rPr>
              <a:t>www.israelnationalnews.com/News/News.aspx/222881</a:t>
            </a:r>
            <a:r>
              <a:rPr lang="en-US" sz="800" dirty="0" smtClean="0">
                <a:solidFill>
                  <a:srgbClr val="FFFFFF"/>
                </a:solidFill>
              </a:rPr>
              <a:t> </a:t>
            </a:r>
            <a:endParaRPr lang="en-US" sz="800" dirty="0">
              <a:solidFill>
                <a:srgbClr val="FFFFFF"/>
              </a:solidFill>
            </a:endParaRPr>
          </a:p>
          <a:p>
            <a:endParaRPr lang="en-US" sz="500" dirty="0">
              <a:solidFill>
                <a:srgbClr val="FFFFFF"/>
              </a:solidFill>
            </a:endParaRPr>
          </a:p>
          <a:p>
            <a:endParaRPr lang="en-US" sz="500" dirty="0" smtClean="0">
              <a:solidFill>
                <a:srgbClr val="FFFFFF"/>
              </a:solidFill>
            </a:endParaRPr>
          </a:p>
          <a:p>
            <a:endParaRPr lang="en-US" sz="500" dirty="0">
              <a:solidFill>
                <a:srgbClr val="FFFFFF"/>
              </a:solidFill>
            </a:endParaRPr>
          </a:p>
          <a:p>
            <a:endParaRPr lang="en-US" sz="500" dirty="0" smtClean="0">
              <a:solidFill>
                <a:srgbClr val="FFFFFF"/>
              </a:solidFill>
            </a:endParaRPr>
          </a:p>
          <a:p>
            <a:endParaRPr lang="en-US" sz="500" dirty="0">
              <a:solidFill>
                <a:srgbClr val="FFFFFF"/>
              </a:solidFill>
            </a:endParaRPr>
          </a:p>
          <a:p>
            <a:endParaRPr lang="en-US" sz="500" dirty="0" smtClean="0">
              <a:solidFill>
                <a:srgbClr val="FFFFFF"/>
              </a:solidFill>
            </a:endParaRPr>
          </a:p>
          <a:p>
            <a:endParaRPr lang="en-US" sz="500" dirty="0">
              <a:solidFill>
                <a:srgbClr val="FFFFFF"/>
              </a:solidFill>
            </a:endParaRPr>
          </a:p>
          <a:p>
            <a:endParaRPr lang="en-US" sz="2400" dirty="0">
              <a:solidFill>
                <a:srgbClr val="FFFFFF"/>
              </a:solidFill>
            </a:endParaRPr>
          </a:p>
          <a:p>
            <a:r>
              <a:rPr lang="en-US" sz="500" dirty="0" smtClean="0">
                <a:solidFill>
                  <a:srgbClr val="FFFFFF"/>
                </a:solidFill>
              </a:rPr>
              <a:t> </a:t>
            </a:r>
            <a:endParaRPr lang="en-US" sz="500" dirty="0">
              <a:solidFill>
                <a:srgbClr val="FFFFFF"/>
              </a:solidFill>
            </a:endParaRPr>
          </a:p>
        </p:txBody>
      </p:sp>
      <p:cxnSp>
        <p:nvCxnSpPr>
          <p:cNvPr id="7" name="Straight Connector 6"/>
          <p:cNvCxnSpPr/>
          <p:nvPr/>
        </p:nvCxnSpPr>
        <p:spPr bwMode="auto">
          <a:xfrm>
            <a:off x="4114800" y="0"/>
            <a:ext cx="0" cy="6868236"/>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4114800" y="9906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4114800" y="19050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114800" y="41910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4114800" y="28956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4114800" y="5257800"/>
            <a:ext cx="5029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0" y="4038600"/>
            <a:ext cx="4114800" cy="2816156"/>
          </a:xfrm>
          <a:prstGeom prst="rect">
            <a:avLst/>
          </a:prstGeom>
        </p:spPr>
        <p:txBody>
          <a:bodyPr wrap="square">
            <a:spAutoFit/>
          </a:bodyPr>
          <a:lstStyle/>
          <a:p>
            <a:r>
              <a:rPr lang="en-US" sz="1800" b="1" dirty="0">
                <a:solidFill>
                  <a:schemeClr val="tx2"/>
                </a:solidFill>
              </a:rPr>
              <a:t>Israeli Practices towards the Palestinian People and the Question of Apartheid</a:t>
            </a:r>
            <a:r>
              <a:rPr lang="en-US" sz="1800" dirty="0"/>
              <a:t>, </a:t>
            </a:r>
          </a:p>
          <a:p>
            <a:r>
              <a:rPr lang="en-US" sz="1800" dirty="0"/>
              <a:t>This report concludes that Israel has established an apartheid regime that</a:t>
            </a:r>
          </a:p>
          <a:p>
            <a:r>
              <a:rPr lang="en-US" sz="1800" dirty="0"/>
              <a:t>dominates the Palestinian people as a whole</a:t>
            </a:r>
            <a:r>
              <a:rPr lang="en-US" sz="1800" dirty="0" smtClean="0"/>
              <a:t>. </a:t>
            </a:r>
            <a:r>
              <a:rPr lang="en-US" sz="1800" dirty="0">
                <a:solidFill>
                  <a:schemeClr val="tx2"/>
                </a:solidFill>
              </a:rPr>
              <a:t>United Nations ESCWA, 2017, </a:t>
            </a:r>
            <a:r>
              <a:rPr lang="en-US" sz="500" dirty="0">
                <a:hlinkClick r:id="rId10"/>
              </a:rPr>
              <a:t>https://</a:t>
            </a:r>
            <a:r>
              <a:rPr lang="en-US" sz="500" dirty="0" smtClean="0">
                <a:hlinkClick r:id="rId10"/>
              </a:rPr>
              <a:t>www.unescwa.org/sites/www.unescwa.org/files/publications/files/israeli-practices-palestinian-people-apartheid-occupation-english.pdf</a:t>
            </a:r>
            <a:r>
              <a:rPr lang="en-US" sz="500" dirty="0" smtClean="0"/>
              <a:t> </a:t>
            </a:r>
          </a:p>
          <a:p>
            <a:endParaRPr lang="en-US" sz="500" dirty="0"/>
          </a:p>
          <a:p>
            <a:endParaRPr lang="en-US" sz="500" dirty="0" smtClean="0"/>
          </a:p>
          <a:p>
            <a:r>
              <a:rPr lang="en-US" sz="1800" b="1" dirty="0" smtClean="0">
                <a:solidFill>
                  <a:schemeClr val="tx2"/>
                </a:solidFill>
              </a:rPr>
              <a:t>US </a:t>
            </a:r>
            <a:r>
              <a:rPr lang="en-US" sz="1800" b="1" dirty="0">
                <a:solidFill>
                  <a:schemeClr val="tx2"/>
                </a:solidFill>
              </a:rPr>
              <a:t>urges UN to withdraw report accusing Israel of apartheid</a:t>
            </a:r>
            <a:r>
              <a:rPr lang="en-US" sz="1800" dirty="0"/>
              <a:t>, </a:t>
            </a:r>
            <a:r>
              <a:rPr lang="en-US" sz="1800" dirty="0" smtClean="0"/>
              <a:t>JTA, 3/16/2017</a:t>
            </a:r>
            <a:r>
              <a:rPr lang="en-US" sz="1800" b="1" dirty="0" smtClean="0">
                <a:solidFill>
                  <a:schemeClr val="tx2"/>
                </a:solidFill>
              </a:rPr>
              <a:t>, </a:t>
            </a:r>
            <a:r>
              <a:rPr lang="en-US" sz="400" dirty="0" smtClean="0">
                <a:hlinkClick r:id="rId11"/>
              </a:rPr>
              <a:t>http</a:t>
            </a:r>
            <a:r>
              <a:rPr lang="en-US" sz="400" dirty="0">
                <a:hlinkClick r:id="rId11"/>
              </a:rPr>
              <a:t>://</a:t>
            </a:r>
            <a:r>
              <a:rPr lang="en-US" sz="400" dirty="0" smtClean="0">
                <a:hlinkClick r:id="rId11"/>
              </a:rPr>
              <a:t>www.jta.org/2017/03/16/news-opinion/politics/us-urges-un-to-withdraw-report-accusing-israel-of-apartheid</a:t>
            </a:r>
            <a:r>
              <a:rPr lang="en-US" sz="400" dirty="0" smtClean="0"/>
              <a:t> </a:t>
            </a:r>
            <a:endParaRPr lang="en-US" sz="400" dirty="0"/>
          </a:p>
        </p:txBody>
      </p:sp>
      <p:cxnSp>
        <p:nvCxnSpPr>
          <p:cNvPr id="14" name="Straight Connector 13"/>
          <p:cNvCxnSpPr>
            <a:endCxn id="5" idx="1"/>
          </p:cNvCxnSpPr>
          <p:nvPr/>
        </p:nvCxnSpPr>
        <p:spPr bwMode="auto">
          <a:xfrm>
            <a:off x="0" y="4078039"/>
            <a:ext cx="41148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0" y="5867400"/>
            <a:ext cx="4114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880154778"/>
      </p:ext>
    </p:extLst>
  </p:cSld>
  <p:clrMapOvr>
    <a:masterClrMapping/>
  </p:clrMapOvr>
  <p:timing>
    <p:tnLst>
      <p:par>
        <p:cTn id="1" dur="indefinite" restart="never" nodeType="tmRoot"/>
      </p:par>
    </p:tnLst>
  </p:timing>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26820" y="2487325"/>
            <a:ext cx="3017180" cy="2647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0" y="0"/>
            <a:ext cx="9144000" cy="1107996"/>
          </a:xfrm>
          <a:prstGeom prst="rect">
            <a:avLst/>
          </a:prstGeom>
        </p:spPr>
        <p:txBody>
          <a:bodyPr wrap="square">
            <a:spAutoFit/>
          </a:bodyPr>
          <a:lstStyle/>
          <a:p>
            <a:r>
              <a:rPr lang="en-US" sz="2800" b="1" dirty="0">
                <a:solidFill>
                  <a:schemeClr val="tx2"/>
                </a:solidFill>
              </a:rPr>
              <a:t>Israeli Practices towards the Palestinian People and the Question of Apartheid, United Nations ESCWA, </a:t>
            </a:r>
            <a:r>
              <a:rPr lang="en-US" sz="2800" b="1" dirty="0" smtClean="0">
                <a:solidFill>
                  <a:schemeClr val="tx2"/>
                </a:solidFill>
              </a:rPr>
              <a:t>2017</a:t>
            </a:r>
            <a:r>
              <a:rPr lang="en-US" sz="1800" b="1" dirty="0" smtClean="0">
                <a:solidFill>
                  <a:schemeClr val="tx2"/>
                </a:solidFill>
              </a:rPr>
              <a:t> </a:t>
            </a:r>
            <a:r>
              <a:rPr lang="en-US" sz="1000" dirty="0" smtClean="0">
                <a:solidFill>
                  <a:schemeClr val="tx2"/>
                </a:solidFill>
                <a:hlinkClick r:id="rId3"/>
              </a:rPr>
              <a:t>https</a:t>
            </a:r>
            <a:r>
              <a:rPr lang="en-US" sz="1000" dirty="0">
                <a:solidFill>
                  <a:schemeClr val="tx2"/>
                </a:solidFill>
                <a:hlinkClick r:id="rId3"/>
              </a:rPr>
              <a:t>://</a:t>
            </a:r>
            <a:r>
              <a:rPr lang="en-US" sz="1000" dirty="0" smtClean="0">
                <a:solidFill>
                  <a:schemeClr val="tx2"/>
                </a:solidFill>
                <a:hlinkClick r:id="rId3"/>
              </a:rPr>
              <a:t>www.unescwa.org/sites/www.unescwa.org/files/publications/files/israeli-practices-palestinian-people-apartheid-occupation-english.pdf</a:t>
            </a:r>
            <a:r>
              <a:rPr lang="en-US" sz="1000" dirty="0" smtClean="0">
                <a:solidFill>
                  <a:schemeClr val="tx2"/>
                </a:solidFill>
              </a:rPr>
              <a:t>  </a:t>
            </a:r>
            <a:endParaRPr lang="en-US" sz="1000" dirty="0">
              <a:solidFill>
                <a:schemeClr val="tx2"/>
              </a:solidFill>
            </a:endParaRPr>
          </a:p>
        </p:txBody>
      </p:sp>
      <p:sp>
        <p:nvSpPr>
          <p:cNvPr id="3" name="Rectangle 2"/>
          <p:cNvSpPr/>
          <p:nvPr/>
        </p:nvSpPr>
        <p:spPr>
          <a:xfrm>
            <a:off x="0" y="5134451"/>
            <a:ext cx="9144000" cy="1723549"/>
          </a:xfrm>
          <a:prstGeom prst="rect">
            <a:avLst/>
          </a:prstGeom>
        </p:spPr>
        <p:txBody>
          <a:bodyPr wrap="square">
            <a:spAutoFit/>
          </a:bodyPr>
          <a:lstStyle/>
          <a:p>
            <a:r>
              <a:rPr lang="en-US" sz="1400" dirty="0" smtClean="0"/>
              <a:t>..... </a:t>
            </a:r>
            <a:r>
              <a:rPr lang="en-US" sz="1400" dirty="0"/>
              <a:t>After the United States demanded the report (which accuses Israel of practicing an "apartheid regime" against Palestinians) be withdrawn, United Nations Secretary-General Antonio </a:t>
            </a:r>
            <a:r>
              <a:rPr lang="en-US" sz="1400" dirty="0" err="1"/>
              <a:t>Guterres</a:t>
            </a:r>
            <a:r>
              <a:rPr lang="en-US" sz="1400" dirty="0"/>
              <a:t> asked the UN regional commission to remove the report from the UN ESCWA website. To protest US pressure on the United Nations, Rima </a:t>
            </a:r>
            <a:r>
              <a:rPr lang="en-US" sz="1400" dirty="0" err="1"/>
              <a:t>Khalaf</a:t>
            </a:r>
            <a:r>
              <a:rPr lang="en-US" sz="1400" dirty="0"/>
              <a:t>, UN Under-Secretary General and ESCWA Executive Secretary, resigned. </a:t>
            </a:r>
            <a:r>
              <a:rPr lang="en-US" sz="1400" dirty="0" smtClean="0"/>
              <a:t>Here </a:t>
            </a:r>
            <a:r>
              <a:rPr lang="en-US" sz="1400" dirty="0"/>
              <a:t>is a copy of the report: </a:t>
            </a:r>
            <a:r>
              <a:rPr lang="en-US" sz="1100" dirty="0">
                <a:hlinkClick r:id="rId4"/>
              </a:rPr>
              <a:t>https://electronicintifada.net/sites/default/files/2017-03/un_apartheid_report_15_march_english_final_.</a:t>
            </a:r>
            <a:r>
              <a:rPr lang="en-US" sz="1100" dirty="0" smtClean="0">
                <a:hlinkClick r:id="rId4"/>
              </a:rPr>
              <a:t>pdf</a:t>
            </a:r>
            <a:r>
              <a:rPr lang="en-US" sz="1100" dirty="0" smtClean="0"/>
              <a:t> </a:t>
            </a:r>
          </a:p>
          <a:p>
            <a:endParaRPr lang="en-US" sz="800" dirty="0" smtClean="0"/>
          </a:p>
          <a:p>
            <a:r>
              <a:rPr lang="en-US" sz="1400" b="1" dirty="0" smtClean="0">
                <a:solidFill>
                  <a:schemeClr val="tx2"/>
                </a:solidFill>
              </a:rPr>
              <a:t>Amnesty </a:t>
            </a:r>
            <a:r>
              <a:rPr lang="en-US" sz="1400" b="1" dirty="0">
                <a:solidFill>
                  <a:schemeClr val="tx2"/>
                </a:solidFill>
              </a:rPr>
              <a:t>International launched a campaign Wednesday to press the international community to boycott goods produced in Israeli West Bank settlements</a:t>
            </a:r>
            <a:r>
              <a:rPr lang="en-US" sz="1400" dirty="0"/>
              <a:t>. The Times of Israel, 6/7/2017, </a:t>
            </a:r>
            <a:r>
              <a:rPr lang="en-US" sz="500" dirty="0">
                <a:hlinkClick r:id="rId5"/>
              </a:rPr>
              <a:t>http://www.timesofisrael.com/amnesty-international-calls-for-boycott-of-settlement-goods</a:t>
            </a:r>
            <a:r>
              <a:rPr lang="en-US" sz="500" dirty="0" smtClean="0">
                <a:hlinkClick r:id="rId5"/>
              </a:rPr>
              <a:t>/</a:t>
            </a:r>
            <a:r>
              <a:rPr lang="en-US" sz="500" dirty="0" smtClean="0"/>
              <a:t> </a:t>
            </a:r>
          </a:p>
        </p:txBody>
      </p:sp>
      <p:sp>
        <p:nvSpPr>
          <p:cNvPr id="4" name="Rectangle 3"/>
          <p:cNvSpPr/>
          <p:nvPr/>
        </p:nvSpPr>
        <p:spPr>
          <a:xfrm>
            <a:off x="0" y="2350750"/>
            <a:ext cx="6781800" cy="2893100"/>
          </a:xfrm>
          <a:prstGeom prst="rect">
            <a:avLst/>
          </a:prstGeom>
        </p:spPr>
        <p:txBody>
          <a:bodyPr wrap="square">
            <a:spAutoFit/>
          </a:bodyPr>
          <a:lstStyle/>
          <a:p>
            <a:r>
              <a:rPr lang="en-US" sz="1400" dirty="0" smtClean="0">
                <a:solidFill>
                  <a:schemeClr val="tx2"/>
                </a:solidFill>
              </a:rPr>
              <a:t>“Since </a:t>
            </a:r>
            <a:r>
              <a:rPr lang="en-US" sz="1400" dirty="0">
                <a:solidFill>
                  <a:schemeClr val="tx2"/>
                </a:solidFill>
              </a:rPr>
              <a:t>1967, Palestinians as a people have lived in what the report refers to as four</a:t>
            </a:r>
          </a:p>
          <a:p>
            <a:r>
              <a:rPr lang="en-US" sz="1400" dirty="0">
                <a:solidFill>
                  <a:schemeClr val="tx2"/>
                </a:solidFill>
              </a:rPr>
              <a:t>“domains”, in which the fragments of the Palestinian population are ostensibly</a:t>
            </a:r>
          </a:p>
          <a:p>
            <a:r>
              <a:rPr lang="en-US" sz="1400" dirty="0">
                <a:solidFill>
                  <a:schemeClr val="tx2"/>
                </a:solidFill>
              </a:rPr>
              <a:t>treated differently but share in common the racial oppression that results from the</a:t>
            </a:r>
          </a:p>
          <a:p>
            <a:r>
              <a:rPr lang="en-US" sz="1400" dirty="0">
                <a:solidFill>
                  <a:schemeClr val="tx2"/>
                </a:solidFill>
              </a:rPr>
              <a:t>apartheid regime. Those domains are:</a:t>
            </a:r>
          </a:p>
          <a:p>
            <a:r>
              <a:rPr lang="en-US" sz="1400" dirty="0">
                <a:solidFill>
                  <a:schemeClr val="tx2"/>
                </a:solidFill>
              </a:rPr>
              <a:t>1. Civil law, with special restrictions, governing Palestinians who live as citizens</a:t>
            </a:r>
          </a:p>
          <a:p>
            <a:r>
              <a:rPr lang="en-US" sz="1400" dirty="0">
                <a:solidFill>
                  <a:schemeClr val="tx2"/>
                </a:solidFill>
              </a:rPr>
              <a:t>of Israel;</a:t>
            </a:r>
          </a:p>
          <a:p>
            <a:r>
              <a:rPr lang="en-US" sz="1400" dirty="0">
                <a:solidFill>
                  <a:schemeClr val="tx2"/>
                </a:solidFill>
              </a:rPr>
              <a:t>2. Permanent residency law governing Palestinians living in the city of</a:t>
            </a:r>
          </a:p>
          <a:p>
            <a:r>
              <a:rPr lang="en-US" sz="1400" dirty="0">
                <a:solidFill>
                  <a:schemeClr val="tx2"/>
                </a:solidFill>
              </a:rPr>
              <a:t>Jerusalem;</a:t>
            </a:r>
          </a:p>
          <a:p>
            <a:r>
              <a:rPr lang="en-US" sz="1400" dirty="0">
                <a:solidFill>
                  <a:schemeClr val="tx2"/>
                </a:solidFill>
              </a:rPr>
              <a:t>3. Military law governing Palestinians, including those in refugee camps, living</a:t>
            </a:r>
          </a:p>
          <a:p>
            <a:r>
              <a:rPr lang="en-US" sz="1400" dirty="0">
                <a:solidFill>
                  <a:schemeClr val="tx2"/>
                </a:solidFill>
              </a:rPr>
              <a:t>since 1967 under conditions of belligerent occupation in the West Bank and</a:t>
            </a:r>
          </a:p>
          <a:p>
            <a:r>
              <a:rPr lang="en-US" sz="1400" dirty="0">
                <a:solidFill>
                  <a:schemeClr val="tx2"/>
                </a:solidFill>
              </a:rPr>
              <a:t>Gaza Strip;</a:t>
            </a:r>
          </a:p>
          <a:p>
            <a:r>
              <a:rPr lang="en-US" sz="1400" dirty="0">
                <a:solidFill>
                  <a:schemeClr val="tx2"/>
                </a:solidFill>
              </a:rPr>
              <a:t>4. Policy to preclude the return of Palestinians, whether refugees or exiles, living</a:t>
            </a:r>
          </a:p>
          <a:p>
            <a:r>
              <a:rPr lang="en-US" sz="1400" dirty="0">
                <a:solidFill>
                  <a:schemeClr val="tx2"/>
                </a:solidFill>
              </a:rPr>
              <a:t>outside territory under Israel’s control</a:t>
            </a:r>
            <a:r>
              <a:rPr lang="en-US" sz="1400" dirty="0" smtClean="0">
                <a:solidFill>
                  <a:schemeClr val="tx2"/>
                </a:solidFill>
              </a:rPr>
              <a:t>.” </a:t>
            </a:r>
            <a:r>
              <a:rPr lang="en-US" sz="1400" dirty="0" smtClean="0"/>
              <a:t>P. 4</a:t>
            </a:r>
            <a:endParaRPr lang="en-US" sz="1400" dirty="0"/>
          </a:p>
        </p:txBody>
      </p:sp>
      <p:sp>
        <p:nvSpPr>
          <p:cNvPr id="5" name="Rectangle 4"/>
          <p:cNvSpPr/>
          <p:nvPr/>
        </p:nvSpPr>
        <p:spPr>
          <a:xfrm>
            <a:off x="0" y="1101060"/>
            <a:ext cx="9144000" cy="1184940"/>
          </a:xfrm>
          <a:prstGeom prst="rect">
            <a:avLst/>
          </a:prstGeom>
        </p:spPr>
        <p:txBody>
          <a:bodyPr wrap="square">
            <a:spAutoFit/>
          </a:bodyPr>
          <a:lstStyle/>
          <a:p>
            <a:r>
              <a:rPr lang="en-US" sz="1100" dirty="0">
                <a:solidFill>
                  <a:schemeClr val="tx2"/>
                </a:solidFill>
              </a:rPr>
              <a:t>This report was commissioned by the Economic and Social Commission for Western Asia (ESCWA) from authors Mr. Richard Falk and Ms. Virginia Tilley.</a:t>
            </a:r>
          </a:p>
          <a:p>
            <a:pPr lvl="0"/>
            <a:r>
              <a:rPr lang="en-US" sz="2000" dirty="0" smtClean="0">
                <a:solidFill>
                  <a:srgbClr val="FFFFFF"/>
                </a:solidFill>
              </a:rPr>
              <a:t>“the authors of the report conclude that available evidence establishes beyond a reasonable doubt that Israel is guilty of policies and practices that constitute the crime of apartheid as legally defined in instruments of international law.” p. 1.</a:t>
            </a:r>
            <a:endParaRPr lang="en-US" sz="2000" dirty="0">
              <a:solidFill>
                <a:srgbClr val="FFFFFF"/>
              </a:solidFill>
            </a:endParaRPr>
          </a:p>
        </p:txBody>
      </p:sp>
      <p:cxnSp>
        <p:nvCxnSpPr>
          <p:cNvPr id="7" name="Straight Connector 6"/>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419378625"/>
      </p:ext>
    </p:extLst>
  </p:cSld>
  <p:clrMapOvr>
    <a:masterClrMapping/>
  </p:clrMapOvr>
  <p:timing>
    <p:tnLst>
      <p:par>
        <p:cTn id="1" dur="indefinite" restart="never" nodeType="tmRoot"/>
      </p:par>
    </p:tnLst>
  </p:timing>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861774"/>
          </a:xfrm>
          <a:prstGeom prst="rect">
            <a:avLst/>
          </a:prstGeom>
        </p:spPr>
        <p:txBody>
          <a:bodyPr wrap="square">
            <a:spAutoFit/>
          </a:bodyPr>
          <a:lstStyle/>
          <a:p>
            <a:pPr algn="ctr" fontAlgn="auto">
              <a:spcBef>
                <a:spcPts val="0"/>
              </a:spcBef>
              <a:spcAft>
                <a:spcPts val="0"/>
              </a:spcAft>
            </a:pPr>
            <a:r>
              <a:rPr lang="en-US" sz="3200" b="1" dirty="0">
                <a:solidFill>
                  <a:srgbClr val="FF0000"/>
                </a:solidFill>
                <a:cs typeface="Times New Roman" panose="02020603050405020304" pitchFamily="18" charset="0"/>
              </a:rPr>
              <a:t>Who the Jewish Billionaires Are Backing for </a:t>
            </a:r>
            <a:r>
              <a:rPr lang="en-US" sz="3200" b="1" dirty="0" smtClean="0">
                <a:solidFill>
                  <a:srgbClr val="FF0000"/>
                </a:solidFill>
                <a:cs typeface="Times New Roman" panose="02020603050405020304" pitchFamily="18" charset="0"/>
              </a:rPr>
              <a:t>2016</a:t>
            </a:r>
          </a:p>
          <a:p>
            <a:pPr algn="ctr" fontAlgn="auto">
              <a:spcBef>
                <a:spcPts val="0"/>
              </a:spcBef>
              <a:spcAft>
                <a:spcPts val="0"/>
              </a:spcAft>
            </a:pPr>
            <a:r>
              <a:rPr lang="en-US" sz="1800" dirty="0" smtClean="0">
                <a:solidFill>
                  <a:prstClr val="black"/>
                </a:solidFill>
                <a:cs typeface="Times New Roman" panose="02020603050405020304" pitchFamily="18" charset="0"/>
              </a:rPr>
              <a:t>Forward, 5/21/2015, </a:t>
            </a:r>
            <a:r>
              <a:rPr lang="en-US" sz="800" dirty="0" smtClean="0">
                <a:solidFill>
                  <a:prstClr val="black"/>
                </a:solidFill>
                <a:cs typeface="Times New Roman" panose="02020603050405020304" pitchFamily="18" charset="0"/>
                <a:hlinkClick r:id="rId2"/>
              </a:rPr>
              <a:t>http</a:t>
            </a:r>
            <a:r>
              <a:rPr lang="en-US" sz="800" dirty="0">
                <a:solidFill>
                  <a:prstClr val="black"/>
                </a:solidFill>
                <a:cs typeface="Times New Roman" panose="02020603050405020304" pitchFamily="18" charset="0"/>
                <a:hlinkClick r:id="rId2"/>
              </a:rPr>
              <a:t>://forward.com/news/national/308582/who-the-jewish-billionaires-are-backing-in-2016</a:t>
            </a:r>
            <a:r>
              <a:rPr lang="en-US" sz="800" dirty="0" smtClean="0">
                <a:solidFill>
                  <a:prstClr val="black"/>
                </a:solidFill>
                <a:cs typeface="Times New Roman" panose="02020603050405020304" pitchFamily="18" charset="0"/>
                <a:hlinkClick r:id="rId2"/>
              </a:rPr>
              <a:t>/</a:t>
            </a:r>
            <a:r>
              <a:rPr lang="en-US" sz="800" dirty="0" smtClean="0">
                <a:solidFill>
                  <a:prstClr val="black"/>
                </a:solidFill>
                <a:cs typeface="Times New Roman" panose="02020603050405020304" pitchFamily="18" charset="0"/>
              </a:rPr>
              <a:t> </a:t>
            </a:r>
            <a:endParaRPr lang="en-US" sz="800" dirty="0">
              <a:solidFill>
                <a:prstClr val="black"/>
              </a:solidFill>
              <a:cs typeface="Times New Roman" panose="02020603050405020304" pitchFamily="18" charset="0"/>
            </a:endParaRPr>
          </a:p>
        </p:txBody>
      </p:sp>
      <p:sp>
        <p:nvSpPr>
          <p:cNvPr id="3" name="Rectangle 2"/>
          <p:cNvSpPr/>
          <p:nvPr/>
        </p:nvSpPr>
        <p:spPr>
          <a:xfrm>
            <a:off x="0" y="838200"/>
            <a:ext cx="9144000" cy="5724644"/>
          </a:xfrm>
          <a:prstGeom prst="rect">
            <a:avLst/>
          </a:prstGeom>
        </p:spPr>
        <p:txBody>
          <a:bodyPr wrap="square">
            <a:spAutoFit/>
          </a:bodyPr>
          <a:lstStyle/>
          <a:p>
            <a:r>
              <a:rPr lang="en-US" sz="1600" dirty="0">
                <a:solidFill>
                  <a:prstClr val="black"/>
                </a:solidFill>
              </a:rPr>
              <a:t>According to </a:t>
            </a:r>
            <a:r>
              <a:rPr lang="en-US" sz="1600" dirty="0" smtClean="0">
                <a:solidFill>
                  <a:prstClr val="black"/>
                </a:solidFill>
              </a:rPr>
              <a:t>Forward</a:t>
            </a:r>
            <a:r>
              <a:rPr lang="en-US" sz="1600" dirty="0">
                <a:solidFill>
                  <a:prstClr val="black"/>
                </a:solidFill>
              </a:rPr>
              <a:t>, April 19, 2016, </a:t>
            </a:r>
            <a:r>
              <a:rPr lang="en-US" sz="1600" dirty="0">
                <a:solidFill>
                  <a:prstClr val="black"/>
                </a:solidFill>
                <a:hlinkClick r:id="rId2"/>
              </a:rPr>
              <a:t>http://forward.com/news/national/308582/who-the-jewish-billionaires-are-backing-in-2016</a:t>
            </a:r>
            <a:r>
              <a:rPr lang="en-US" sz="1600" dirty="0" smtClean="0">
                <a:solidFill>
                  <a:prstClr val="black"/>
                </a:solidFill>
                <a:hlinkClick r:id="rId2"/>
              </a:rPr>
              <a:t>/</a:t>
            </a:r>
            <a:r>
              <a:rPr lang="en-US" sz="1600" dirty="0">
                <a:solidFill>
                  <a:prstClr val="black"/>
                </a:solidFill>
              </a:rPr>
              <a:t>,</a:t>
            </a:r>
            <a:r>
              <a:rPr lang="en-US" sz="1600" dirty="0" smtClean="0">
                <a:solidFill>
                  <a:prstClr val="black"/>
                </a:solidFill>
              </a:rPr>
              <a:t> </a:t>
            </a:r>
            <a:r>
              <a:rPr lang="en-US" sz="1600" dirty="0">
                <a:solidFill>
                  <a:prstClr val="black"/>
                </a:solidFill>
              </a:rPr>
              <a:t>there are FOUR categories of American Jewish political activism in the United States: </a:t>
            </a:r>
          </a:p>
          <a:p>
            <a:r>
              <a:rPr lang="en-US" sz="1600" dirty="0">
                <a:solidFill>
                  <a:prstClr val="black"/>
                </a:solidFill>
              </a:rPr>
              <a:t>(1) the small army of Jewish progressive activists — antiwar, environmental, labor, immigration, minority rights, gender rights (such as Bernie Sanders)</a:t>
            </a:r>
          </a:p>
          <a:p>
            <a:r>
              <a:rPr lang="en-US" sz="1600" dirty="0">
                <a:solidFill>
                  <a:prstClr val="black"/>
                </a:solidFill>
              </a:rPr>
              <a:t>(2) The big Jewish campaign donors for the Republicans (such as Sheldon Adelson and Paul Singer)</a:t>
            </a:r>
          </a:p>
          <a:p>
            <a:r>
              <a:rPr lang="en-US" sz="1600" dirty="0">
                <a:solidFill>
                  <a:prstClr val="black"/>
                </a:solidFill>
              </a:rPr>
              <a:t>(3) The big Jewish campaign donors for the Democrats (such as David Geffen and Haim </a:t>
            </a:r>
            <a:r>
              <a:rPr lang="en-US" sz="1600" dirty="0" err="1">
                <a:solidFill>
                  <a:prstClr val="black"/>
                </a:solidFill>
              </a:rPr>
              <a:t>Saban</a:t>
            </a:r>
            <a:r>
              <a:rPr lang="en-US" sz="1600" dirty="0">
                <a:solidFill>
                  <a:prstClr val="black"/>
                </a:solidFill>
              </a:rPr>
              <a:t>)</a:t>
            </a:r>
          </a:p>
          <a:p>
            <a:r>
              <a:rPr lang="en-US" sz="1600" dirty="0">
                <a:solidFill>
                  <a:prstClr val="black"/>
                </a:solidFill>
              </a:rPr>
              <a:t>(4) The major </a:t>
            </a:r>
            <a:r>
              <a:rPr lang="en-US" sz="1600" dirty="0" smtClean="0">
                <a:solidFill>
                  <a:prstClr val="black"/>
                </a:solidFill>
              </a:rPr>
              <a:t>American Jewish </a:t>
            </a:r>
            <a:r>
              <a:rPr lang="en-US" sz="1600" dirty="0">
                <a:solidFill>
                  <a:prstClr val="black"/>
                </a:solidFill>
              </a:rPr>
              <a:t>organizations (such as the Conference of Presidents of the more than 50 Major American Jewish Organizations, which is defined as “The central coordinating body on international and national concerns</a:t>
            </a:r>
            <a:r>
              <a:rPr lang="en-US" sz="1600" dirty="0" smtClean="0">
                <a:solidFill>
                  <a:prstClr val="black"/>
                </a:solidFill>
              </a:rPr>
              <a:t>")</a:t>
            </a:r>
          </a:p>
          <a:p>
            <a:r>
              <a:rPr lang="en-US" sz="1600" dirty="0" smtClean="0">
                <a:solidFill>
                  <a:srgbClr val="FF0000"/>
                </a:solidFill>
              </a:rPr>
              <a:t>Number 2 and number 3 are </a:t>
            </a:r>
            <a:r>
              <a:rPr lang="en-US" sz="1600" dirty="0">
                <a:solidFill>
                  <a:srgbClr val="FF0000"/>
                </a:solidFill>
              </a:rPr>
              <a:t>the two groups of big campaign donors, roughly evenly matched between Democrats and Republicans, with a slight edge to Democrats in numbers, though probably not in total cash</a:t>
            </a:r>
            <a:r>
              <a:rPr lang="en-US" sz="1600" dirty="0" smtClean="0">
                <a:solidFill>
                  <a:srgbClr val="FF0000"/>
                </a:solidFill>
              </a:rPr>
              <a:t>.</a:t>
            </a:r>
          </a:p>
          <a:p>
            <a:endParaRPr lang="en-US" sz="800" dirty="0" smtClean="0">
              <a:solidFill>
                <a:srgbClr val="FF0000"/>
              </a:solidFill>
            </a:endParaRPr>
          </a:p>
          <a:p>
            <a:r>
              <a:rPr lang="en-US" sz="1600" dirty="0" smtClean="0">
                <a:solidFill>
                  <a:srgbClr val="FF0000"/>
                </a:solidFill>
              </a:rPr>
              <a:t>Poll</a:t>
            </a:r>
            <a:r>
              <a:rPr lang="en-US" sz="1600" dirty="0">
                <a:solidFill>
                  <a:srgbClr val="FF0000"/>
                </a:solidFill>
              </a:rPr>
              <a:t>: Israeli Jews favor Hillary, but say Trump is better for Israel ‘policy</a:t>
            </a:r>
            <a:r>
              <a:rPr lang="en-US" sz="1600" dirty="0" smtClean="0">
                <a:solidFill>
                  <a:srgbClr val="FF0000"/>
                </a:solidFill>
              </a:rPr>
              <a:t>’, </a:t>
            </a:r>
            <a:r>
              <a:rPr lang="en-US" sz="800" dirty="0" smtClean="0">
                <a:solidFill>
                  <a:srgbClr val="FF0000"/>
                </a:solidFill>
                <a:hlinkClick r:id="rId3"/>
              </a:rPr>
              <a:t>http</a:t>
            </a:r>
            <a:r>
              <a:rPr lang="en-US" sz="800" dirty="0">
                <a:solidFill>
                  <a:srgbClr val="FF0000"/>
                </a:solidFill>
                <a:hlinkClick r:id="rId3"/>
              </a:rPr>
              <a:t>://</a:t>
            </a:r>
            <a:r>
              <a:rPr lang="en-US" sz="800" dirty="0" smtClean="0">
                <a:solidFill>
                  <a:srgbClr val="FF0000"/>
                </a:solidFill>
                <a:hlinkClick r:id="rId3"/>
              </a:rPr>
              <a:t>www.jta.org/2016/09/07/news-opinion/israel-middle-east/poll-israeli-jews-favor-hillary-but-say-trump-is-better-for-israel-policy</a:t>
            </a:r>
            <a:endParaRPr lang="en-US" sz="800" dirty="0" smtClean="0">
              <a:solidFill>
                <a:srgbClr val="FF0000"/>
              </a:solidFill>
            </a:endParaRPr>
          </a:p>
          <a:p>
            <a:r>
              <a:rPr lang="en-US" sz="800" dirty="0" smtClean="0">
                <a:solidFill>
                  <a:srgbClr val="FF0000"/>
                </a:solidFill>
              </a:rPr>
              <a:t> </a:t>
            </a:r>
            <a:endParaRPr lang="en-US" sz="800" dirty="0">
              <a:solidFill>
                <a:srgbClr val="FF0000"/>
              </a:solidFill>
            </a:endParaRPr>
          </a:p>
          <a:p>
            <a:r>
              <a:rPr lang="en-US" sz="1600" dirty="0" smtClean="0">
                <a:solidFill>
                  <a:srgbClr val="FF0000"/>
                </a:solidFill>
              </a:rPr>
              <a:t>Donald </a:t>
            </a:r>
            <a:r>
              <a:rPr lang="en-US" sz="1600" dirty="0">
                <a:solidFill>
                  <a:srgbClr val="FF0000"/>
                </a:solidFill>
              </a:rPr>
              <a:t>Trump says Israel will be destroyed unless he is elected</a:t>
            </a:r>
            <a:r>
              <a:rPr lang="en-US" sz="800" dirty="0">
                <a:solidFill>
                  <a:srgbClr val="FF0000"/>
                </a:solidFill>
              </a:rPr>
              <a:t>, </a:t>
            </a:r>
            <a:r>
              <a:rPr lang="en-US" sz="800" dirty="0">
                <a:solidFill>
                  <a:srgbClr val="FF0000"/>
                </a:solidFill>
                <a:hlinkClick r:id="rId4"/>
              </a:rPr>
              <a:t>http://</a:t>
            </a:r>
            <a:r>
              <a:rPr lang="en-US" sz="800" dirty="0" smtClean="0">
                <a:solidFill>
                  <a:srgbClr val="FF0000"/>
                </a:solidFill>
                <a:hlinkClick r:id="rId4"/>
              </a:rPr>
              <a:t>www.jta.org/2016/09/06/news-opinion/politics/donald-trump-says-israel-will-be-destroyed-unless-he-is-elected</a:t>
            </a:r>
            <a:r>
              <a:rPr lang="en-US" sz="800" dirty="0" smtClean="0">
                <a:solidFill>
                  <a:srgbClr val="FF0000"/>
                </a:solidFill>
              </a:rPr>
              <a:t> </a:t>
            </a:r>
          </a:p>
          <a:p>
            <a:r>
              <a:rPr lang="en-US" sz="1800" b="1" dirty="0" smtClean="0">
                <a:solidFill>
                  <a:srgbClr val="FF0000"/>
                </a:solidFill>
              </a:rPr>
              <a:t>Adelson</a:t>
            </a:r>
            <a:r>
              <a:rPr lang="en-US" sz="1800" b="1" dirty="0">
                <a:solidFill>
                  <a:srgbClr val="FF0000"/>
                </a:solidFill>
              </a:rPr>
              <a:t>, wife questioned by Israeli police as part of Netanyahu corruption probe, </a:t>
            </a:r>
            <a:r>
              <a:rPr lang="en-US" sz="1800" dirty="0">
                <a:solidFill>
                  <a:prstClr val="black"/>
                </a:solidFill>
              </a:rPr>
              <a:t>i24news, 6/26/2017</a:t>
            </a:r>
            <a:r>
              <a:rPr lang="en-US" sz="1800" dirty="0">
                <a:solidFill>
                  <a:srgbClr val="FF0000"/>
                </a:solidFill>
              </a:rPr>
              <a:t>,</a:t>
            </a:r>
            <a:r>
              <a:rPr lang="en-US" sz="2000" dirty="0">
                <a:solidFill>
                  <a:srgbClr val="FF0000"/>
                </a:solidFill>
              </a:rPr>
              <a:t> </a:t>
            </a:r>
            <a:r>
              <a:rPr lang="en-US" sz="800" dirty="0">
                <a:solidFill>
                  <a:srgbClr val="FF0000"/>
                </a:solidFill>
                <a:hlinkClick r:id="rId5"/>
              </a:rPr>
              <a:t>https://</a:t>
            </a:r>
            <a:r>
              <a:rPr lang="en-US" sz="800" dirty="0" smtClean="0">
                <a:solidFill>
                  <a:srgbClr val="FF0000"/>
                </a:solidFill>
                <a:hlinkClick r:id="rId5"/>
              </a:rPr>
              <a:t>www.i24news.tv/en/news/israel/148882-170626-adelson-wife-questioned-by-israeli-police-as-part-of-netanyahu-corruption-probe</a:t>
            </a:r>
            <a:endParaRPr lang="en-US" sz="800" dirty="0" smtClean="0">
              <a:solidFill>
                <a:srgbClr val="FF0000"/>
              </a:solidFill>
            </a:endParaRPr>
          </a:p>
          <a:p>
            <a:r>
              <a:rPr lang="en-US" sz="800" dirty="0" smtClean="0">
                <a:solidFill>
                  <a:srgbClr val="FF0000"/>
                </a:solidFill>
              </a:rPr>
              <a:t> </a:t>
            </a:r>
            <a:r>
              <a:rPr lang="en-US" sz="1600" b="1" dirty="0" smtClean="0">
                <a:solidFill>
                  <a:srgbClr val="FF0000"/>
                </a:solidFill>
              </a:rPr>
              <a:t>The top THREE on </a:t>
            </a:r>
            <a:r>
              <a:rPr lang="en-US" sz="1600" b="1" i="1" dirty="0" smtClean="0">
                <a:solidFill>
                  <a:srgbClr val="FF0000"/>
                </a:solidFill>
              </a:rPr>
              <a:t>The Jerusalem Post's 50 Most Influential Jews of 2016 </a:t>
            </a:r>
            <a:r>
              <a:rPr lang="en-US" sz="1600" b="1" dirty="0" smtClean="0">
                <a:solidFill>
                  <a:srgbClr val="FF0000"/>
                </a:solidFill>
              </a:rPr>
              <a:t>are: (1) the big Jewish campaign donor for the Democrats (Haim </a:t>
            </a:r>
            <a:r>
              <a:rPr lang="en-US" sz="1600" b="1" dirty="0" err="1" smtClean="0">
                <a:solidFill>
                  <a:srgbClr val="FF0000"/>
                </a:solidFill>
              </a:rPr>
              <a:t>Saban</a:t>
            </a:r>
            <a:r>
              <a:rPr lang="en-US" sz="1600" b="1" dirty="0" smtClean="0">
                <a:solidFill>
                  <a:srgbClr val="FF0000"/>
                </a:solidFill>
              </a:rPr>
              <a:t>), (2) the Prime Minister of Israel (Benjamin Netanyahu), and (3) the big Jewish campaign donor for the Republicans (Sheldon Adelson), </a:t>
            </a:r>
            <a:r>
              <a:rPr lang="en-US" sz="1600" dirty="0" smtClean="0">
                <a:solidFill>
                  <a:srgbClr val="FF0000"/>
                </a:solidFill>
                <a:hlinkClick r:id="rId6"/>
              </a:rPr>
              <a:t>http://www.jpost.com/50-Influencers-2016</a:t>
            </a:r>
          </a:p>
        </p:txBody>
      </p:sp>
      <p:cxnSp>
        <p:nvCxnSpPr>
          <p:cNvPr id="5" name="Straight Connector 4"/>
          <p:cNvCxnSpPr/>
          <p:nvPr/>
        </p:nvCxnSpPr>
        <p:spPr>
          <a:xfrm>
            <a:off x="0" y="8382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3886200"/>
            <a:ext cx="91508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343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4800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6324600"/>
            <a:ext cx="91508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5334000"/>
            <a:ext cx="9150824"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0" y="6324600"/>
            <a:ext cx="9150824" cy="553998"/>
          </a:xfrm>
          <a:prstGeom prst="rect">
            <a:avLst/>
          </a:prstGeom>
        </p:spPr>
        <p:txBody>
          <a:bodyPr wrap="square">
            <a:spAutoFit/>
          </a:bodyPr>
          <a:lstStyle/>
          <a:p>
            <a:r>
              <a:rPr lang="en-US" sz="1800" b="1" dirty="0">
                <a:solidFill>
                  <a:srgbClr val="FF0000"/>
                </a:solidFill>
              </a:rPr>
              <a:t>Who are the </a:t>
            </a:r>
            <a:r>
              <a:rPr lang="en-US" sz="1800" b="1" dirty="0" err="1">
                <a:solidFill>
                  <a:srgbClr val="FF0000"/>
                </a:solidFill>
              </a:rPr>
              <a:t>JPost's</a:t>
            </a:r>
            <a:r>
              <a:rPr lang="en-US" sz="1800" b="1" dirty="0">
                <a:solidFill>
                  <a:srgbClr val="FF0000"/>
                </a:solidFill>
              </a:rPr>
              <a:t> 50 most influential Jews in 2017? Help us choose. </a:t>
            </a:r>
            <a:r>
              <a:rPr lang="en-US" sz="1200" dirty="0"/>
              <a:t>The Jerusalem Post, 7/17/2017, </a:t>
            </a:r>
            <a:r>
              <a:rPr lang="en-US" sz="1200" dirty="0" smtClean="0"/>
              <a:t> </a:t>
            </a:r>
            <a:r>
              <a:rPr lang="en-US" sz="1200" dirty="0" smtClean="0">
                <a:hlinkClick r:id="rId7"/>
              </a:rPr>
              <a:t>http</a:t>
            </a:r>
            <a:r>
              <a:rPr lang="en-US" sz="1200" dirty="0">
                <a:hlinkClick r:id="rId7"/>
              </a:rPr>
              <a:t>://</a:t>
            </a:r>
            <a:r>
              <a:rPr lang="en-US" sz="1200" dirty="0" smtClean="0">
                <a:hlinkClick r:id="rId7"/>
              </a:rPr>
              <a:t>www.jpost.com/Not-Just-News/Who-are-the-JPosts-50-most-influential-Jews-in-2017-Help-us-choose-499180</a:t>
            </a:r>
            <a:r>
              <a:rPr lang="en-US" sz="1200" dirty="0" smtClean="0"/>
              <a:t> </a:t>
            </a:r>
            <a:endParaRPr lang="en-US" sz="1200" dirty="0"/>
          </a:p>
        </p:txBody>
      </p:sp>
    </p:spTree>
    <p:extLst>
      <p:ext uri="{BB962C8B-B14F-4D97-AF65-F5344CB8AC3E}">
        <p14:creationId xmlns:p14="http://schemas.microsoft.com/office/powerpoint/2010/main" val="1874098350"/>
      </p:ext>
    </p:extLst>
  </p:cSld>
  <p:clrMapOvr>
    <a:masterClrMapping/>
  </p:clrMapOvr>
  <p:timing>
    <p:tnLst>
      <p:par>
        <p:cTn id="1" dur="indefinite" restart="never" nodeType="tmRoot"/>
      </p:par>
    </p:tnLst>
  </p:timing>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43400" y="914400"/>
            <a:ext cx="4800600" cy="4571643"/>
          </a:xfrm>
        </p:spPr>
        <p:txBody>
          <a:bodyPr>
            <a:normAutofit/>
          </a:bodyPr>
          <a:lstStyle/>
          <a:p>
            <a:pPr marL="0" indent="0">
              <a:buNone/>
            </a:pPr>
            <a:r>
              <a:rPr lang="en-US" sz="1400" b="1" dirty="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US </a:t>
            </a:r>
            <a:r>
              <a:rPr lang="en-US" sz="1400" b="1" dirty="0"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Secretary of State Rex </a:t>
            </a:r>
            <a:r>
              <a:rPr lang="en-US" sz="1400" b="1" dirty="0" err="1"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Tillerson</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r>
              <a:rPr lang="en-US" sz="1400" dirty="0">
                <a:latin typeface="Times New Roman" panose="02020603050405020304" pitchFamily="18" charset="0"/>
                <a:ea typeface="PMingLiU-ExtB" panose="02020500000000000000" pitchFamily="18" charset="-120"/>
                <a:cs typeface="Times New Roman" panose="02020603050405020304" pitchFamily="18" charset="0"/>
              </a:rPr>
              <a:t>"The Trump administration is currently conducting across the entire government a review of our Iran policy... </a:t>
            </a:r>
            <a:r>
              <a:rPr lang="en-US" sz="1400" dirty="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Iran is the world’s leading state sponsor of terrorism </a:t>
            </a:r>
            <a:r>
              <a:rPr lang="en-US" sz="1400" dirty="0">
                <a:latin typeface="Times New Roman" panose="02020603050405020304" pitchFamily="18" charset="0"/>
                <a:ea typeface="PMingLiU-ExtB" panose="02020500000000000000" pitchFamily="18" charset="-120"/>
                <a:cs typeface="Times New Roman" panose="02020603050405020304" pitchFamily="18" charset="0"/>
              </a:rPr>
              <a:t>and is responsible for intensifying multiple conflicts and undermining U.S. interests in countries such as Syria, Yemen, Iraq, and Lebanon, and continuing to support attacks against Israel... Iran maintains a longstanding hostility towards Israel, providing weapons, training, and funding to Hamas and other Palestinian terrorist organizations. In deed and in propaganda, Iran foments discord. Just yesterday, the regime reportedly exhibited a missile marked “Death to Israel” during a military parade</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r>
              <a:rPr lang="en-US" sz="1400" dirty="0"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US Department of State, </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4/27/2017,  </a:t>
            </a:r>
            <a:r>
              <a:rPr lang="en-US" sz="1400" dirty="0">
                <a:latin typeface="Times New Roman" panose="02020603050405020304" pitchFamily="18" charset="0"/>
                <a:ea typeface="PMingLiU-ExtB" panose="02020500000000000000" pitchFamily="18" charset="-120"/>
                <a:cs typeface="Times New Roman" panose="02020603050405020304" pitchFamily="18" charset="0"/>
                <a:hlinkClick r:id="rId2"/>
              </a:rPr>
              <a:t>https://</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hlinkClick r:id="rId2"/>
              </a:rPr>
              <a:t>www.state.gov/secretary/remarks/2017/04/270341.htm</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endParaRPr lang="en-US" sz="1400" dirty="0">
              <a:latin typeface="Times New Roman" panose="02020603050405020304" pitchFamily="18" charset="0"/>
              <a:ea typeface="PMingLiU-ExtB" panose="02020500000000000000" pitchFamily="18" charset="-120"/>
              <a:cs typeface="Times New Roman" panose="02020603050405020304" pitchFamily="18" charset="0"/>
            </a:endParaRPr>
          </a:p>
        </p:txBody>
      </p:sp>
      <p:sp>
        <p:nvSpPr>
          <p:cNvPr id="6" name="Rectangle 5"/>
          <p:cNvSpPr/>
          <p:nvPr/>
        </p:nvSpPr>
        <p:spPr>
          <a:xfrm>
            <a:off x="0" y="914400"/>
            <a:ext cx="4267200" cy="3077766"/>
          </a:xfrm>
          <a:prstGeom prst="rect">
            <a:avLst/>
          </a:prstGeom>
        </p:spPr>
        <p:txBody>
          <a:bodyPr wrap="square">
            <a:spAutoFit/>
          </a:bodyPr>
          <a:lstStyle/>
          <a:p>
            <a:r>
              <a:rPr lang="en-US" sz="1400" b="1" dirty="0" smtClean="0">
                <a:solidFill>
                  <a:srgbClr val="FF0000"/>
                </a:solidFill>
                <a:cs typeface="Arial" pitchFamily="34" charset="0"/>
              </a:rPr>
              <a:t>Israel </a:t>
            </a:r>
            <a:r>
              <a:rPr lang="en-US" sz="1400" b="1" dirty="0">
                <a:solidFill>
                  <a:srgbClr val="FF0000"/>
                </a:solidFill>
                <a:cs typeface="Arial" pitchFamily="34" charset="0"/>
              </a:rPr>
              <a:t>Defense Minister </a:t>
            </a:r>
            <a:r>
              <a:rPr lang="en-US" sz="1400" b="1" dirty="0" err="1">
                <a:solidFill>
                  <a:srgbClr val="FF0000"/>
                </a:solidFill>
                <a:cs typeface="Arial" pitchFamily="34" charset="0"/>
              </a:rPr>
              <a:t>Liberman</a:t>
            </a:r>
            <a:r>
              <a:rPr lang="en-US" sz="1400" b="1" dirty="0">
                <a:solidFill>
                  <a:srgbClr val="FF0000"/>
                </a:solidFill>
                <a:cs typeface="Arial" pitchFamily="34" charset="0"/>
              </a:rPr>
              <a:t> </a:t>
            </a:r>
            <a:r>
              <a:rPr lang="en-US" sz="1400" dirty="0">
                <a:solidFill>
                  <a:prstClr val="black"/>
                </a:solidFill>
                <a:cs typeface="Arial" pitchFamily="34" charset="0"/>
              </a:rPr>
              <a:t>meets [</a:t>
            </a:r>
            <a:r>
              <a:rPr lang="en-US" sz="1400" b="1" dirty="0">
                <a:solidFill>
                  <a:prstClr val="black"/>
                </a:solidFill>
                <a:cs typeface="Arial" pitchFamily="34" charset="0"/>
              </a:rPr>
              <a:t>US</a:t>
            </a:r>
            <a:r>
              <a:rPr lang="en-US" sz="1400" dirty="0">
                <a:solidFill>
                  <a:prstClr val="black"/>
                </a:solidFill>
                <a:cs typeface="Arial" pitchFamily="34" charset="0"/>
              </a:rPr>
              <a:t>] Secretary of Defense James </a:t>
            </a:r>
            <a:r>
              <a:rPr lang="en-US" sz="1400" dirty="0" err="1">
                <a:solidFill>
                  <a:prstClr val="black"/>
                </a:solidFill>
                <a:cs typeface="Arial" pitchFamily="34" charset="0"/>
              </a:rPr>
              <a:t>Mattis</a:t>
            </a:r>
            <a:r>
              <a:rPr lang="en-US" sz="1400" dirty="0">
                <a:solidFill>
                  <a:prstClr val="black"/>
                </a:solidFill>
                <a:cs typeface="Arial" pitchFamily="34" charset="0"/>
              </a:rPr>
              <a:t> to discuss a range of defense-related issues. Defense Minister Avigdor </a:t>
            </a:r>
            <a:r>
              <a:rPr lang="en-US" sz="1400" dirty="0" err="1">
                <a:solidFill>
                  <a:prstClr val="black"/>
                </a:solidFill>
                <a:cs typeface="Arial" pitchFamily="34" charset="0"/>
              </a:rPr>
              <a:t>Liberman</a:t>
            </a:r>
            <a:r>
              <a:rPr lang="en-US" sz="1400" dirty="0">
                <a:solidFill>
                  <a:prstClr val="black"/>
                </a:solidFill>
                <a:cs typeface="Arial" pitchFamily="34" charset="0"/>
              </a:rPr>
              <a:t> met on Friday in Munich with U.S. Secretary of Defense James </a:t>
            </a:r>
            <a:r>
              <a:rPr lang="en-US" sz="1400" dirty="0" err="1">
                <a:solidFill>
                  <a:prstClr val="black"/>
                </a:solidFill>
                <a:cs typeface="Arial" pitchFamily="34" charset="0"/>
              </a:rPr>
              <a:t>Mattis</a:t>
            </a:r>
            <a:r>
              <a:rPr lang="en-US" sz="1400" dirty="0">
                <a:solidFill>
                  <a:prstClr val="black"/>
                </a:solidFill>
                <a:cs typeface="Arial" pitchFamily="34" charset="0"/>
              </a:rPr>
              <a:t>. It was the first meeting between the two since </a:t>
            </a:r>
            <a:r>
              <a:rPr lang="en-US" sz="1400" dirty="0" err="1">
                <a:solidFill>
                  <a:prstClr val="black"/>
                </a:solidFill>
                <a:cs typeface="Arial" pitchFamily="34" charset="0"/>
              </a:rPr>
              <a:t>Mattis</a:t>
            </a:r>
            <a:r>
              <a:rPr lang="en-US" sz="1400" dirty="0">
                <a:solidFill>
                  <a:prstClr val="black"/>
                </a:solidFill>
                <a:cs typeface="Arial" pitchFamily="34" charset="0"/>
              </a:rPr>
              <a:t> assumed office... During the meeting, the two ministers discussed a series of issues, led by Iran. </a:t>
            </a:r>
            <a:r>
              <a:rPr lang="en-US" sz="1400" dirty="0" err="1">
                <a:solidFill>
                  <a:prstClr val="black"/>
                </a:solidFill>
                <a:cs typeface="Arial" pitchFamily="34" charset="0"/>
              </a:rPr>
              <a:t>Liberman</a:t>
            </a:r>
            <a:r>
              <a:rPr lang="en-US" sz="1400" dirty="0">
                <a:solidFill>
                  <a:prstClr val="black"/>
                </a:solidFill>
                <a:cs typeface="Arial" pitchFamily="34" charset="0"/>
              </a:rPr>
              <a:t> said, </a:t>
            </a:r>
            <a:r>
              <a:rPr lang="en-US" sz="1400" dirty="0">
                <a:solidFill>
                  <a:srgbClr val="FF0000"/>
                </a:solidFill>
                <a:cs typeface="Arial" pitchFamily="34" charset="0"/>
              </a:rPr>
              <a:t>“The three main problems with which we have to deal are Iran, Iran, Iran. </a:t>
            </a:r>
            <a:r>
              <a:rPr lang="en-US" sz="1400" dirty="0">
                <a:solidFill>
                  <a:prstClr val="black"/>
                </a:solidFill>
                <a:cs typeface="Arial" pitchFamily="34" charset="0"/>
              </a:rPr>
              <a:t>We must build a real and effective coalition that can deal with the terrorism that it is spreading around the world, with its development of missiles and with its nuclear arms race.” </a:t>
            </a:r>
            <a:r>
              <a:rPr lang="en-US" sz="1400" dirty="0">
                <a:solidFill>
                  <a:srgbClr val="FF0000"/>
                </a:solidFill>
                <a:cs typeface="Arial" pitchFamily="34" charset="0"/>
              </a:rPr>
              <a:t>Israel National News, 2/17/2017, </a:t>
            </a:r>
            <a:r>
              <a:rPr lang="en-US" sz="1200" dirty="0">
                <a:solidFill>
                  <a:srgbClr val="FF0000"/>
                </a:solidFill>
                <a:cs typeface="Arial" pitchFamily="34" charset="0"/>
                <a:hlinkClick r:id="rId3"/>
              </a:rPr>
              <a:t>http://www.israelnationalnews.com/News/News.aspx/225191</a:t>
            </a:r>
            <a:endParaRPr lang="en-US" sz="1200" dirty="0">
              <a:solidFill>
                <a:srgbClr val="FF0000"/>
              </a:solidFill>
              <a:cs typeface="Arial" pitchFamily="34" charset="0"/>
            </a:endParaRPr>
          </a:p>
        </p:txBody>
      </p:sp>
      <p:sp>
        <p:nvSpPr>
          <p:cNvPr id="7" name="Rectangle 6"/>
          <p:cNvSpPr/>
          <p:nvPr/>
        </p:nvSpPr>
        <p:spPr>
          <a:xfrm>
            <a:off x="0" y="0"/>
            <a:ext cx="9144000" cy="923330"/>
          </a:xfrm>
          <a:prstGeom prst="rect">
            <a:avLst/>
          </a:prstGeom>
        </p:spPr>
        <p:txBody>
          <a:bodyPr wrap="square">
            <a:spAutoFit/>
          </a:bodyPr>
          <a:lstStyle/>
          <a:p>
            <a:pPr algn="ctr"/>
            <a:r>
              <a:rPr lang="en-US" sz="2700" b="1" dirty="0">
                <a:solidFill>
                  <a:srgbClr val="FF0000"/>
                </a:solidFill>
                <a:cs typeface="Arial" pitchFamily="34" charset="0"/>
              </a:rPr>
              <a:t>Israel Defense Minister </a:t>
            </a:r>
            <a:r>
              <a:rPr lang="en-US" sz="2700" b="1" dirty="0" smtClean="0">
                <a:solidFill>
                  <a:srgbClr val="FF0000"/>
                </a:solidFill>
                <a:cs typeface="Arial" pitchFamily="34" charset="0"/>
              </a:rPr>
              <a:t>Avigdor </a:t>
            </a:r>
            <a:r>
              <a:rPr lang="en-US" sz="2700" b="1" dirty="0" err="1" smtClean="0">
                <a:solidFill>
                  <a:srgbClr val="FF0000"/>
                </a:solidFill>
                <a:cs typeface="Arial" pitchFamily="34" charset="0"/>
              </a:rPr>
              <a:t>Liberman</a:t>
            </a:r>
            <a:r>
              <a:rPr lang="en-US" sz="2700" b="1" dirty="0" smtClean="0">
                <a:solidFill>
                  <a:srgbClr val="FF0000"/>
                </a:solidFill>
                <a:cs typeface="Arial" pitchFamily="34" charset="0"/>
              </a:rPr>
              <a:t>: “</a:t>
            </a:r>
            <a:r>
              <a:rPr lang="en-US" sz="2700" b="1" dirty="0">
                <a:solidFill>
                  <a:srgbClr val="FF0000"/>
                </a:solidFill>
                <a:cs typeface="Arial" pitchFamily="34" charset="0"/>
              </a:rPr>
              <a:t>The three main problems with which we have to deal are Iran, Iran, Iran</a:t>
            </a:r>
            <a:r>
              <a:rPr lang="en-US" sz="2700" b="1" dirty="0" smtClean="0">
                <a:solidFill>
                  <a:srgbClr val="FF0000"/>
                </a:solidFill>
                <a:cs typeface="Arial" pitchFamily="34" charset="0"/>
              </a:rPr>
              <a:t>.” </a:t>
            </a:r>
            <a:endParaRPr lang="en-US" sz="2700" b="1" dirty="0">
              <a:solidFill>
                <a:srgbClr val="FF0000"/>
              </a:solidFill>
              <a:cs typeface="Arial" pitchFamily="34" charset="0"/>
            </a:endParaRPr>
          </a:p>
        </p:txBody>
      </p:sp>
      <p:sp>
        <p:nvSpPr>
          <p:cNvPr id="2" name="Rectangle 1"/>
          <p:cNvSpPr/>
          <p:nvPr/>
        </p:nvSpPr>
        <p:spPr>
          <a:xfrm>
            <a:off x="0" y="3962400"/>
            <a:ext cx="9144000" cy="2970044"/>
          </a:xfrm>
          <a:prstGeom prst="rect">
            <a:avLst/>
          </a:prstGeom>
        </p:spPr>
        <p:txBody>
          <a:bodyPr wrap="square">
            <a:spAutoFit/>
          </a:bodyPr>
          <a:lstStyle/>
          <a:p>
            <a:r>
              <a:rPr lang="en-US" sz="1600" b="1" dirty="0">
                <a:solidFill>
                  <a:srgbClr val="FF0000"/>
                </a:solidFill>
                <a:cs typeface="Arial" pitchFamily="34" charset="0"/>
              </a:rPr>
              <a:t>Saudi Deputy Crown Prince: Iran is trying to control the Muslim world</a:t>
            </a:r>
            <a:r>
              <a:rPr lang="en-US" sz="1600" b="1" dirty="0">
                <a:solidFill>
                  <a:prstClr val="black"/>
                </a:solidFill>
                <a:cs typeface="Arial" pitchFamily="34" charset="0"/>
              </a:rPr>
              <a:t>,</a:t>
            </a:r>
            <a:r>
              <a:rPr lang="en-US" sz="1600" dirty="0">
                <a:solidFill>
                  <a:prstClr val="black"/>
                </a:solidFill>
                <a:cs typeface="Arial" pitchFamily="34" charset="0"/>
              </a:rPr>
              <a:t> </a:t>
            </a:r>
            <a:r>
              <a:rPr lang="en-US" sz="1600" dirty="0" smtClean="0">
                <a:solidFill>
                  <a:prstClr val="black"/>
                </a:solidFill>
                <a:cs typeface="Arial" pitchFamily="34" charset="0"/>
              </a:rPr>
              <a:t>Al </a:t>
            </a:r>
            <a:r>
              <a:rPr lang="en-US" sz="1600" dirty="0">
                <a:solidFill>
                  <a:prstClr val="black"/>
                </a:solidFill>
                <a:cs typeface="Arial" pitchFamily="34" charset="0"/>
              </a:rPr>
              <a:t>Arabiya, 5/2/201</a:t>
            </a:r>
            <a:r>
              <a:rPr lang="en-US" sz="1400" dirty="0">
                <a:solidFill>
                  <a:prstClr val="black"/>
                </a:solidFill>
                <a:cs typeface="Arial" pitchFamily="34" charset="0"/>
              </a:rPr>
              <a:t>7, </a:t>
            </a:r>
            <a:r>
              <a:rPr lang="en-US" sz="1100" dirty="0">
                <a:solidFill>
                  <a:prstClr val="black"/>
                </a:solidFill>
                <a:cs typeface="Arial" pitchFamily="34" charset="0"/>
                <a:hlinkClick r:id="rId4"/>
              </a:rPr>
              <a:t>http://</a:t>
            </a:r>
            <a:r>
              <a:rPr lang="en-US" sz="1100" dirty="0" smtClean="0">
                <a:solidFill>
                  <a:prstClr val="black"/>
                </a:solidFill>
                <a:cs typeface="Arial" pitchFamily="34" charset="0"/>
                <a:hlinkClick r:id="rId4"/>
              </a:rPr>
              <a:t>english.alarabiya.net/en/News/gulf/2017/05/02/Saudi-Deputy-Crown-Prince-Iran-is-trying-to-control-the-Muslim-world.html</a:t>
            </a:r>
            <a:endParaRPr lang="en-US" sz="1100" dirty="0" smtClean="0">
              <a:solidFill>
                <a:prstClr val="black"/>
              </a:solidFill>
              <a:cs typeface="Arial" pitchFamily="34" charset="0"/>
            </a:endParaRPr>
          </a:p>
          <a:p>
            <a:endParaRPr lang="en-US" sz="200" dirty="0" smtClean="0">
              <a:solidFill>
                <a:prstClr val="black"/>
              </a:solidFill>
              <a:cs typeface="Arial" pitchFamily="34" charset="0"/>
            </a:endParaRPr>
          </a:p>
          <a:p>
            <a:r>
              <a:rPr lang="en-US" sz="1100" dirty="0" smtClean="0">
                <a:solidFill>
                  <a:prstClr val="black"/>
                </a:solidFill>
                <a:cs typeface="Arial" pitchFamily="34" charset="0"/>
              </a:rPr>
              <a:t> </a:t>
            </a:r>
            <a:r>
              <a:rPr lang="en-US" sz="1400" dirty="0" smtClean="0">
                <a:solidFill>
                  <a:srgbClr val="FF0000"/>
                </a:solidFill>
                <a:cs typeface="Arial" pitchFamily="34" charset="0"/>
              </a:rPr>
              <a:t>“</a:t>
            </a:r>
            <a:r>
              <a:rPr lang="en-US" sz="1400" dirty="0">
                <a:solidFill>
                  <a:srgbClr val="FF0000"/>
                </a:solidFill>
                <a:cs typeface="Arial" pitchFamily="34" charset="0"/>
              </a:rPr>
              <a:t>Iran, since 1979, has been an enemy of the United States, and has engaged in state-sponsored terrorism, is a genuine threat to Israel and many of our allies, and engages in all kinds of destructive behavior...  And my view has never been that we should throw our traditional allies [the Saudis] overboard in favor of Iran”</a:t>
            </a:r>
            <a:r>
              <a:rPr lang="en-US" sz="1400" dirty="0">
                <a:solidFill>
                  <a:prstClr val="black"/>
                </a:solidFill>
                <a:cs typeface="Arial" pitchFamily="34" charset="0"/>
              </a:rPr>
              <a:t>----US President Obama, quoted in The Atlantic, April 2016 Issue, </a:t>
            </a:r>
            <a:r>
              <a:rPr lang="en-US" sz="1400" dirty="0">
                <a:solidFill>
                  <a:prstClr val="black"/>
                </a:solidFill>
                <a:cs typeface="Arial" pitchFamily="34" charset="0"/>
                <a:hlinkClick r:id="rId5"/>
              </a:rPr>
              <a:t>http://www.theatlantic.com/magazine/archive/2016/04/the-obama-doctrine/471525</a:t>
            </a:r>
            <a:r>
              <a:rPr lang="en-US" sz="1400" dirty="0" smtClean="0">
                <a:solidFill>
                  <a:prstClr val="black"/>
                </a:solidFill>
                <a:cs typeface="Arial" pitchFamily="34" charset="0"/>
                <a:hlinkClick r:id="rId5"/>
              </a:rPr>
              <a:t>/</a:t>
            </a:r>
            <a:endParaRPr lang="en-US" sz="1400" dirty="0" smtClean="0">
              <a:solidFill>
                <a:prstClr val="black"/>
              </a:solidFill>
              <a:cs typeface="Arial" pitchFamily="34" charset="0"/>
            </a:endParaRPr>
          </a:p>
          <a:p>
            <a:endParaRPr lang="en-US" sz="200" dirty="0">
              <a:solidFill>
                <a:prstClr val="black"/>
              </a:solidFill>
              <a:cs typeface="Arial" pitchFamily="34" charset="0"/>
            </a:endParaRPr>
          </a:p>
          <a:p>
            <a:r>
              <a:rPr lang="en-US" sz="1600" dirty="0" smtClean="0">
                <a:solidFill>
                  <a:srgbClr val="FF0000"/>
                </a:solidFill>
                <a:cs typeface="Arial" pitchFamily="34" charset="0"/>
              </a:rPr>
              <a:t>“I have </a:t>
            </a:r>
            <a:r>
              <a:rPr lang="en-US" sz="1600" dirty="0">
                <a:solidFill>
                  <a:srgbClr val="FF0000"/>
                </a:solidFill>
                <a:cs typeface="Arial" pitchFamily="34" charset="0"/>
              </a:rPr>
              <a:t>also imposed new sanctions on entities and individuals who support Iran's ballistic missile program, and reaffirmed our unbreakable alliance with the State of </a:t>
            </a:r>
            <a:r>
              <a:rPr lang="en-US" sz="1600" dirty="0" smtClean="0">
                <a:solidFill>
                  <a:srgbClr val="FF0000"/>
                </a:solidFill>
                <a:cs typeface="Arial" pitchFamily="34" charset="0"/>
              </a:rPr>
              <a:t>Israel</a:t>
            </a:r>
            <a:r>
              <a:rPr lang="en-US" sz="1600" dirty="0">
                <a:solidFill>
                  <a:srgbClr val="FF0000"/>
                </a:solidFill>
                <a:cs typeface="Arial" pitchFamily="34" charset="0"/>
              </a:rPr>
              <a:t>.</a:t>
            </a:r>
            <a:r>
              <a:rPr lang="en-US" sz="1600" dirty="0" smtClean="0">
                <a:solidFill>
                  <a:srgbClr val="FF0000"/>
                </a:solidFill>
                <a:cs typeface="Arial" pitchFamily="34" charset="0"/>
              </a:rPr>
              <a:t>"</a:t>
            </a:r>
            <a:r>
              <a:rPr lang="en-US" sz="1600" dirty="0" smtClean="0">
                <a:solidFill>
                  <a:prstClr val="black"/>
                </a:solidFill>
                <a:cs typeface="Arial" pitchFamily="34" charset="0"/>
              </a:rPr>
              <a:t> </a:t>
            </a:r>
            <a:r>
              <a:rPr lang="en-US" sz="1200" dirty="0">
                <a:solidFill>
                  <a:prstClr val="black"/>
                </a:solidFill>
                <a:cs typeface="Arial" pitchFamily="34" charset="0"/>
              </a:rPr>
              <a:t>Donald Trump's Congress speech (full text), Updated 12:54 AM ET, Wed March 1, 2017,  </a:t>
            </a:r>
            <a:r>
              <a:rPr lang="en-US" sz="1200" dirty="0">
                <a:solidFill>
                  <a:prstClr val="black"/>
                </a:solidFill>
                <a:cs typeface="Arial" pitchFamily="34" charset="0"/>
                <a:hlinkClick r:id="rId6"/>
              </a:rPr>
              <a:t>http://www.cnn.com/2017/02/28/politics/donald-trump-speech-transcript-full-text</a:t>
            </a:r>
            <a:r>
              <a:rPr lang="en-US" sz="1200" dirty="0" smtClean="0">
                <a:solidFill>
                  <a:prstClr val="black"/>
                </a:solidFill>
                <a:cs typeface="Arial" pitchFamily="34" charset="0"/>
                <a:hlinkClick r:id="rId6"/>
              </a:rPr>
              <a:t>/</a:t>
            </a:r>
            <a:r>
              <a:rPr lang="en-US" sz="1200" dirty="0" smtClean="0">
                <a:solidFill>
                  <a:prstClr val="black"/>
                </a:solidFill>
                <a:cs typeface="Arial" pitchFamily="34" charset="0"/>
              </a:rPr>
              <a:t> </a:t>
            </a:r>
          </a:p>
          <a:p>
            <a:r>
              <a:rPr lang="en-US" sz="1400" dirty="0">
                <a:solidFill>
                  <a:prstClr val="black"/>
                </a:solidFill>
                <a:cs typeface="Arial" pitchFamily="34" charset="0"/>
              </a:rPr>
              <a:t>Israeli Housing and Construction Minister and former IDF general </a:t>
            </a:r>
            <a:r>
              <a:rPr lang="en-US" sz="1400" dirty="0" err="1">
                <a:solidFill>
                  <a:prstClr val="black"/>
                </a:solidFill>
                <a:cs typeface="Arial" pitchFamily="34" charset="0"/>
              </a:rPr>
              <a:t>Yoav</a:t>
            </a:r>
            <a:r>
              <a:rPr lang="en-US" sz="1400" dirty="0">
                <a:solidFill>
                  <a:prstClr val="black"/>
                </a:solidFill>
                <a:cs typeface="Arial" pitchFamily="34" charset="0"/>
              </a:rPr>
              <a:t> Galant says: </a:t>
            </a:r>
            <a:r>
              <a:rPr lang="en-US" sz="1400" b="1" dirty="0">
                <a:solidFill>
                  <a:srgbClr val="FF0000"/>
                </a:solidFill>
                <a:cs typeface="Arial" pitchFamily="34" charset="0"/>
              </a:rPr>
              <a:t>"We are crossing a red line and, in my view, the time has come to assassinate [Syrian President Bashar al-] Assad... And when we finish with the tail of the serpent, we will reach the head of the serpent, which can be found in Tehran, and we will deal with it, too.”</a:t>
            </a:r>
            <a:r>
              <a:rPr lang="en-US" sz="1400" dirty="0">
                <a:solidFill>
                  <a:prstClr val="black"/>
                </a:solidFill>
                <a:cs typeface="Arial" pitchFamily="34" charset="0"/>
              </a:rPr>
              <a:t> RT, 5/16/2017, </a:t>
            </a:r>
            <a:r>
              <a:rPr lang="en-US" sz="1400" dirty="0">
                <a:solidFill>
                  <a:prstClr val="black"/>
                </a:solidFill>
                <a:cs typeface="Arial" pitchFamily="34" charset="0"/>
                <a:hlinkClick r:id="rId7"/>
              </a:rPr>
              <a:t>https://www.rt.com/news/388580-israel-minister-assad-assassination</a:t>
            </a:r>
            <a:r>
              <a:rPr lang="en-US" sz="1400" dirty="0" smtClean="0">
                <a:solidFill>
                  <a:prstClr val="black"/>
                </a:solidFill>
                <a:cs typeface="Arial" pitchFamily="34" charset="0"/>
                <a:hlinkClick r:id="rId7"/>
              </a:rPr>
              <a:t>/</a:t>
            </a:r>
            <a:r>
              <a:rPr lang="en-US" sz="1400" dirty="0" smtClean="0">
                <a:solidFill>
                  <a:prstClr val="black"/>
                </a:solidFill>
                <a:cs typeface="Arial" pitchFamily="34" charset="0"/>
              </a:rPr>
              <a:t> </a:t>
            </a:r>
            <a:endParaRPr lang="en-US" sz="1400" dirty="0">
              <a:solidFill>
                <a:prstClr val="black"/>
              </a:solidFill>
              <a:cs typeface="Arial" pitchFamily="34" charset="0"/>
            </a:endParaRPr>
          </a:p>
        </p:txBody>
      </p:sp>
      <p:cxnSp>
        <p:nvCxnSpPr>
          <p:cNvPr id="5" name="Straight Connector 4"/>
          <p:cNvCxnSpPr/>
          <p:nvPr/>
        </p:nvCxnSpPr>
        <p:spPr>
          <a:xfrm>
            <a:off x="0" y="3962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267200" y="923330"/>
            <a:ext cx="0" cy="30688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914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4419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5334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6019800"/>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68136"/>
      </p:ext>
    </p:extLst>
  </p:cSld>
  <p:clrMapOvr>
    <a:masterClrMapping/>
  </p:clrMapOvr>
  <p:timing>
    <p:tnLst>
      <p:par>
        <p:cTn id="1" dur="indefinite" restart="never" nodeType="tmRoot"/>
      </p:par>
    </p:tnLst>
  </p:timing>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6" name="Picture 4" descr="https://vid.alarabiya.net/images/2017/05/21/96f60494-51b7-4aa8-9662-6a0c00e05dfa/96f60494-51b7-4aa8-9662-6a0c00e05dfa_5x2_1100x4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7020"/>
            <a:ext cx="7239000" cy="28956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5181600"/>
            <a:ext cx="9169400" cy="984885"/>
          </a:xfrm>
          <a:prstGeom prst="rect">
            <a:avLst/>
          </a:prstGeom>
        </p:spPr>
        <p:txBody>
          <a:bodyPr wrap="square">
            <a:spAutoFit/>
          </a:bodyPr>
          <a:lstStyle/>
          <a:p>
            <a:r>
              <a:rPr lang="en-US" sz="1400" b="1" dirty="0">
                <a:solidFill>
                  <a:srgbClr val="FF0000"/>
                </a:solidFill>
                <a:cs typeface="Arial" pitchFamily="34" charset="0"/>
              </a:rPr>
              <a:t>US-Islamic summit begins in Riyadh with more than 50 leaders </a:t>
            </a:r>
            <a:r>
              <a:rPr lang="en-US" sz="1400" b="1" dirty="0" smtClean="0">
                <a:solidFill>
                  <a:srgbClr val="FF0000"/>
                </a:solidFill>
                <a:cs typeface="Arial" pitchFamily="34" charset="0"/>
              </a:rPr>
              <a:t>participating</a:t>
            </a:r>
            <a:r>
              <a:rPr lang="en-US" sz="1400" dirty="0" smtClean="0">
                <a:solidFill>
                  <a:prstClr val="black"/>
                </a:solidFill>
                <a:cs typeface="Arial" pitchFamily="34" charset="0"/>
              </a:rPr>
              <a:t>, Al Arabiya English, 5/21/2017</a:t>
            </a:r>
            <a:r>
              <a:rPr lang="en-US" sz="1200" dirty="0" smtClean="0">
                <a:solidFill>
                  <a:prstClr val="black"/>
                </a:solidFill>
                <a:cs typeface="Arial" pitchFamily="34" charset="0"/>
              </a:rPr>
              <a:t>, </a:t>
            </a:r>
            <a:r>
              <a:rPr lang="en-US" sz="300" dirty="0" smtClean="0">
                <a:solidFill>
                  <a:prstClr val="black"/>
                </a:solidFill>
                <a:cs typeface="Arial" pitchFamily="34" charset="0"/>
                <a:hlinkClick r:id="rId3"/>
              </a:rPr>
              <a:t>https</a:t>
            </a:r>
            <a:r>
              <a:rPr lang="en-US" sz="300" dirty="0">
                <a:solidFill>
                  <a:prstClr val="black"/>
                </a:solidFill>
                <a:cs typeface="Arial" pitchFamily="34" charset="0"/>
                <a:hlinkClick r:id="rId3"/>
              </a:rPr>
              <a:t>://</a:t>
            </a:r>
            <a:r>
              <a:rPr lang="en-US" sz="300" dirty="0" smtClean="0">
                <a:solidFill>
                  <a:prstClr val="black"/>
                </a:solidFill>
                <a:cs typeface="Arial" pitchFamily="34" charset="0"/>
                <a:hlinkClick r:id="rId3"/>
              </a:rPr>
              <a:t>english.alarabiya.net</a:t>
            </a:r>
            <a:endParaRPr lang="en-US" sz="300" dirty="0" smtClean="0">
              <a:solidFill>
                <a:prstClr val="black"/>
              </a:solidFill>
              <a:cs typeface="Arial" pitchFamily="34" charset="0"/>
            </a:endParaRPr>
          </a:p>
          <a:p>
            <a:r>
              <a:rPr lang="en-US" sz="1200" dirty="0" smtClean="0">
                <a:solidFill>
                  <a:prstClr val="black"/>
                </a:solidFill>
                <a:cs typeface="Arial" pitchFamily="34" charset="0"/>
              </a:rPr>
              <a:t> </a:t>
            </a:r>
            <a:r>
              <a:rPr lang="en-US" sz="1400" b="1" dirty="0" smtClean="0">
                <a:solidFill>
                  <a:srgbClr val="FF0000"/>
                </a:solidFill>
                <a:cs typeface="Arial" pitchFamily="34" charset="0"/>
              </a:rPr>
              <a:t>Saudi </a:t>
            </a:r>
            <a:r>
              <a:rPr lang="en-US" sz="1400" b="1" dirty="0">
                <a:solidFill>
                  <a:srgbClr val="FF0000"/>
                </a:solidFill>
                <a:cs typeface="Arial" pitchFamily="34" charset="0"/>
              </a:rPr>
              <a:t>family names their daughter ‘</a:t>
            </a:r>
            <a:r>
              <a:rPr lang="en-US" sz="1400" b="1" dirty="0" err="1">
                <a:solidFill>
                  <a:srgbClr val="FF0000"/>
                </a:solidFill>
                <a:cs typeface="Arial" pitchFamily="34" charset="0"/>
              </a:rPr>
              <a:t>Ivanka</a:t>
            </a:r>
            <a:r>
              <a:rPr lang="en-US" sz="1400" b="1" dirty="0">
                <a:solidFill>
                  <a:srgbClr val="FF0000"/>
                </a:solidFill>
                <a:cs typeface="Arial" pitchFamily="34" charset="0"/>
              </a:rPr>
              <a:t>’ in honor of </a:t>
            </a:r>
            <a:r>
              <a:rPr lang="en-US" sz="1400" b="1" dirty="0" smtClean="0">
                <a:solidFill>
                  <a:srgbClr val="FF0000"/>
                </a:solidFill>
                <a:cs typeface="Arial" pitchFamily="34" charset="0"/>
              </a:rPr>
              <a:t>President Trump</a:t>
            </a:r>
            <a:r>
              <a:rPr lang="en-US" sz="1200" b="1" dirty="0" smtClean="0">
                <a:solidFill>
                  <a:srgbClr val="FF0000"/>
                </a:solidFill>
                <a:cs typeface="Arial" pitchFamily="34" charset="0"/>
              </a:rPr>
              <a:t>, </a:t>
            </a:r>
            <a:r>
              <a:rPr lang="en-US" sz="1200" dirty="0">
                <a:solidFill>
                  <a:prstClr val="black"/>
                </a:solidFill>
                <a:cs typeface="Arial" pitchFamily="34" charset="0"/>
              </a:rPr>
              <a:t>The Washington Post, 5/5/2017, </a:t>
            </a:r>
            <a:r>
              <a:rPr lang="en-US" sz="1200" dirty="0" smtClean="0">
                <a:solidFill>
                  <a:prstClr val="black"/>
                </a:solidFill>
                <a:cs typeface="Arial" pitchFamily="34" charset="0"/>
              </a:rPr>
              <a:t> </a:t>
            </a:r>
            <a:r>
              <a:rPr lang="en-US" sz="200" dirty="0" smtClean="0">
                <a:solidFill>
                  <a:prstClr val="black"/>
                </a:solidFill>
                <a:cs typeface="Arial" pitchFamily="34" charset="0"/>
                <a:hlinkClick r:id="rId4"/>
              </a:rPr>
              <a:t>https</a:t>
            </a:r>
            <a:r>
              <a:rPr lang="en-US" sz="200" dirty="0">
                <a:solidFill>
                  <a:prstClr val="black"/>
                </a:solidFill>
                <a:cs typeface="Arial" pitchFamily="34" charset="0"/>
                <a:hlinkClick r:id="rId4"/>
              </a:rPr>
              <a:t>://</a:t>
            </a:r>
            <a:r>
              <a:rPr lang="en-US" sz="200" dirty="0" smtClean="0">
                <a:solidFill>
                  <a:prstClr val="black"/>
                </a:solidFill>
                <a:cs typeface="Arial" pitchFamily="34" charset="0"/>
                <a:hlinkClick r:id="rId4"/>
              </a:rPr>
              <a:t>www.washingtonpost.com/news/worldviews/wp/2017/05/05/saudi-family-names-their-daughter-ivanka-in-honor-of-trump/</a:t>
            </a:r>
            <a:r>
              <a:rPr lang="en-US" sz="200" dirty="0" smtClean="0">
                <a:solidFill>
                  <a:prstClr val="black"/>
                </a:solidFill>
                <a:cs typeface="Arial" pitchFamily="34" charset="0"/>
              </a:rPr>
              <a:t>  </a:t>
            </a:r>
          </a:p>
          <a:p>
            <a:endParaRPr lang="en-US" sz="200" dirty="0" smtClean="0">
              <a:solidFill>
                <a:prstClr val="black"/>
              </a:solidFill>
              <a:cs typeface="Arial" pitchFamily="34" charset="0"/>
            </a:endParaRPr>
          </a:p>
          <a:p>
            <a:r>
              <a:rPr lang="en-US" sz="1400" b="1" dirty="0" smtClean="0">
                <a:solidFill>
                  <a:srgbClr val="FF0000"/>
                </a:solidFill>
                <a:cs typeface="Arial" pitchFamily="34" charset="0"/>
              </a:rPr>
              <a:t>Qatar's </a:t>
            </a:r>
            <a:r>
              <a:rPr lang="en-US" sz="1400" b="1" dirty="0">
                <a:solidFill>
                  <a:srgbClr val="FF0000"/>
                </a:solidFill>
                <a:cs typeface="Arial" pitchFamily="34" charset="0"/>
              </a:rPr>
              <a:t>ties with Hamas and recent alleged statements by its emir, Sheikh </a:t>
            </a:r>
            <a:r>
              <a:rPr lang="en-US" sz="1400" b="1" dirty="0" err="1">
                <a:solidFill>
                  <a:srgbClr val="FF0000"/>
                </a:solidFill>
                <a:cs typeface="Arial" pitchFamily="34" charset="0"/>
              </a:rPr>
              <a:t>Tamim</a:t>
            </a:r>
            <a:r>
              <a:rPr lang="en-US" sz="1400" b="1" dirty="0">
                <a:solidFill>
                  <a:srgbClr val="FF0000"/>
                </a:solidFill>
                <a:cs typeface="Arial" pitchFamily="34" charset="0"/>
              </a:rPr>
              <a:t> bin Hamad al-</a:t>
            </a:r>
            <a:r>
              <a:rPr lang="en-US" sz="1400" b="1" dirty="0" err="1">
                <a:solidFill>
                  <a:srgbClr val="FF0000"/>
                </a:solidFill>
                <a:cs typeface="Arial" pitchFamily="34" charset="0"/>
              </a:rPr>
              <a:t>Thani</a:t>
            </a:r>
            <a:r>
              <a:rPr lang="en-US" sz="1400" b="1" dirty="0">
                <a:solidFill>
                  <a:srgbClr val="FF0000"/>
                </a:solidFill>
                <a:cs typeface="Arial" pitchFamily="34" charset="0"/>
              </a:rPr>
              <a:t>, in support of Iran may have finally plunged the Gulf into a crisis</a:t>
            </a:r>
            <a:r>
              <a:rPr lang="en-US" sz="1400" dirty="0">
                <a:solidFill>
                  <a:prstClr val="black"/>
                </a:solidFill>
                <a:cs typeface="Arial" pitchFamily="34" charset="0"/>
              </a:rPr>
              <a:t>, Business </a:t>
            </a:r>
            <a:r>
              <a:rPr lang="en-US" sz="1400" dirty="0" smtClean="0">
                <a:solidFill>
                  <a:prstClr val="black"/>
                </a:solidFill>
                <a:cs typeface="Arial" pitchFamily="34" charset="0"/>
              </a:rPr>
              <a:t>Standard, 6/5/2017,</a:t>
            </a:r>
            <a:r>
              <a:rPr lang="en-US" sz="1200" dirty="0" smtClean="0">
                <a:solidFill>
                  <a:prstClr val="black"/>
                </a:solidFill>
                <a:cs typeface="Arial" pitchFamily="34" charset="0"/>
              </a:rPr>
              <a:t> </a:t>
            </a:r>
            <a:r>
              <a:rPr lang="en-US" sz="200" dirty="0" smtClean="0">
                <a:solidFill>
                  <a:prstClr val="black"/>
                </a:solidFill>
                <a:cs typeface="Arial" pitchFamily="34" charset="0"/>
                <a:hlinkClick r:id="rId5"/>
              </a:rPr>
              <a:t>http</a:t>
            </a:r>
            <a:r>
              <a:rPr lang="en-US" sz="200" dirty="0">
                <a:solidFill>
                  <a:prstClr val="black"/>
                </a:solidFill>
                <a:cs typeface="Arial" pitchFamily="34" charset="0"/>
                <a:hlinkClick r:id="rId5"/>
              </a:rPr>
              <a:t>://</a:t>
            </a:r>
            <a:r>
              <a:rPr lang="en-US" sz="200" dirty="0" smtClean="0">
                <a:solidFill>
                  <a:prstClr val="black"/>
                </a:solidFill>
                <a:cs typeface="Arial" pitchFamily="34" charset="0"/>
                <a:hlinkClick r:id="rId5"/>
              </a:rPr>
              <a:t>www.business-standard.com/article/international/gulf-nations-conflict-explained-why-4-arab-nations-snapped-ties-with-qatar-117060500477_1.html</a:t>
            </a:r>
            <a:r>
              <a:rPr lang="en-US" sz="200" dirty="0" smtClean="0">
                <a:solidFill>
                  <a:prstClr val="black"/>
                </a:solidFill>
                <a:cs typeface="Arial" pitchFamily="34" charset="0"/>
              </a:rPr>
              <a:t> </a:t>
            </a:r>
            <a:endParaRPr lang="en-US" sz="200" dirty="0">
              <a:solidFill>
                <a:prstClr val="black"/>
              </a:solidFill>
              <a:cs typeface="Arial" pitchFamily="34" charset="0"/>
            </a:endParaRPr>
          </a:p>
        </p:txBody>
      </p:sp>
      <p:pic>
        <p:nvPicPr>
          <p:cNvPr id="166918" name="Picture 6" descr="https://vid.alarabiya.net/images/2017/05/21/d295dcdb-ed20-4cc2-b5bb-afb2ef916e4d/d295dcdb-ed20-4cc2-b5bb-afb2ef916e4d_16x9_788x44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54917" y="817229"/>
            <a:ext cx="2476382" cy="13925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170" y="685800"/>
            <a:ext cx="6512170" cy="1600438"/>
          </a:xfrm>
          <a:prstGeom prst="rect">
            <a:avLst/>
          </a:prstGeom>
        </p:spPr>
        <p:txBody>
          <a:bodyPr wrap="square">
            <a:spAutoFit/>
          </a:bodyPr>
          <a:lstStyle/>
          <a:p>
            <a:r>
              <a:rPr lang="en-US" sz="2400" b="1" dirty="0" smtClean="0">
                <a:solidFill>
                  <a:srgbClr val="FF0000"/>
                </a:solidFill>
                <a:cs typeface="Arial" pitchFamily="34" charset="0"/>
              </a:rPr>
              <a:t>Donald </a:t>
            </a:r>
            <a:r>
              <a:rPr lang="en-US" sz="2400" b="1" dirty="0">
                <a:solidFill>
                  <a:srgbClr val="FF0000"/>
                </a:solidFill>
                <a:cs typeface="Arial" pitchFamily="34" charset="0"/>
              </a:rPr>
              <a:t>Trump meets with Gulf leaders in landmark Riyadh </a:t>
            </a:r>
            <a:r>
              <a:rPr lang="en-US" sz="2400" b="1" dirty="0" smtClean="0">
                <a:solidFill>
                  <a:srgbClr val="FF0000"/>
                </a:solidFill>
                <a:cs typeface="Arial" pitchFamily="34" charset="0"/>
              </a:rPr>
              <a:t>summit</a:t>
            </a:r>
            <a:r>
              <a:rPr lang="en-US" sz="2400" b="1" dirty="0">
                <a:solidFill>
                  <a:srgbClr val="FF0000"/>
                </a:solidFill>
                <a:cs typeface="Arial" pitchFamily="34" charset="0"/>
              </a:rPr>
              <a:t>, </a:t>
            </a:r>
            <a:endParaRPr lang="en-US" sz="2400" b="1" dirty="0" smtClean="0">
              <a:solidFill>
                <a:srgbClr val="FF0000"/>
              </a:solidFill>
              <a:cs typeface="Arial" pitchFamily="34" charset="0"/>
            </a:endParaRPr>
          </a:p>
          <a:p>
            <a:r>
              <a:rPr lang="en-US" sz="1500" dirty="0" smtClean="0">
                <a:solidFill>
                  <a:prstClr val="black"/>
                </a:solidFill>
                <a:cs typeface="Arial" pitchFamily="34" charset="0"/>
              </a:rPr>
              <a:t>US </a:t>
            </a:r>
            <a:r>
              <a:rPr lang="en-US" sz="1500" dirty="0">
                <a:solidFill>
                  <a:prstClr val="black"/>
                </a:solidFill>
                <a:cs typeface="Arial" pitchFamily="34" charset="0"/>
              </a:rPr>
              <a:t>President Donald Trump on Sunday is meeting with heads from Gulf Cooperation Council (GCC) in Riyadh </a:t>
            </a:r>
            <a:r>
              <a:rPr lang="en-US" sz="1500" dirty="0">
                <a:solidFill>
                  <a:srgbClr val="FF0000"/>
                </a:solidFill>
                <a:cs typeface="Arial" pitchFamily="34" charset="0"/>
              </a:rPr>
              <a:t>to discuss the region’s security threats including the ones coming from Iran </a:t>
            </a:r>
            <a:r>
              <a:rPr lang="en-US" sz="1500" dirty="0">
                <a:solidFill>
                  <a:prstClr val="black"/>
                </a:solidFill>
                <a:cs typeface="Arial" pitchFamily="34" charset="0"/>
              </a:rPr>
              <a:t>as well as trade ties</a:t>
            </a:r>
            <a:r>
              <a:rPr lang="en-US" sz="1500" dirty="0" smtClean="0">
                <a:solidFill>
                  <a:prstClr val="black"/>
                </a:solidFill>
                <a:cs typeface="Arial" pitchFamily="34" charset="0"/>
              </a:rPr>
              <a:t>. Al Arabiya, 5/21/2017, </a:t>
            </a:r>
            <a:r>
              <a:rPr lang="en-US" sz="500" dirty="0" smtClean="0">
                <a:solidFill>
                  <a:prstClr val="black"/>
                </a:solidFill>
                <a:cs typeface="Arial" pitchFamily="34" charset="0"/>
                <a:hlinkClick r:id="rId7"/>
              </a:rPr>
              <a:t>https</a:t>
            </a:r>
            <a:r>
              <a:rPr lang="en-US" sz="500" dirty="0">
                <a:solidFill>
                  <a:prstClr val="black"/>
                </a:solidFill>
                <a:cs typeface="Arial" pitchFamily="34" charset="0"/>
                <a:hlinkClick r:id="rId7"/>
              </a:rPr>
              <a:t>://english.alarabiya.net/en/News/gulf/2017/05/21/Trump-readies-for-more-meetings-after-his-1st-tremendous-day-in-Saudi-.</a:t>
            </a:r>
            <a:r>
              <a:rPr lang="en-US" sz="500" dirty="0" smtClean="0">
                <a:solidFill>
                  <a:prstClr val="black"/>
                </a:solidFill>
                <a:cs typeface="Arial" pitchFamily="34" charset="0"/>
                <a:hlinkClick r:id="rId7"/>
              </a:rPr>
              <a:t>html</a:t>
            </a:r>
            <a:r>
              <a:rPr lang="en-US" sz="500" dirty="0" smtClean="0">
                <a:solidFill>
                  <a:prstClr val="black"/>
                </a:solidFill>
                <a:cs typeface="Arial" pitchFamily="34" charset="0"/>
              </a:rPr>
              <a:t>  </a:t>
            </a:r>
            <a:endParaRPr lang="en-US" sz="500" dirty="0">
              <a:solidFill>
                <a:prstClr val="black"/>
              </a:solidFill>
              <a:cs typeface="Arial" pitchFamily="34" charset="0"/>
            </a:endParaRPr>
          </a:p>
        </p:txBody>
      </p:sp>
      <p:sp>
        <p:nvSpPr>
          <p:cNvPr id="2" name="Rectangle 1"/>
          <p:cNvSpPr/>
          <p:nvPr/>
        </p:nvSpPr>
        <p:spPr>
          <a:xfrm>
            <a:off x="0" y="15642"/>
            <a:ext cx="9144000" cy="746358"/>
          </a:xfrm>
          <a:prstGeom prst="rect">
            <a:avLst/>
          </a:prstGeom>
        </p:spPr>
        <p:txBody>
          <a:bodyPr wrap="square">
            <a:spAutoFit/>
          </a:bodyPr>
          <a:lstStyle/>
          <a:p>
            <a:pPr algn="ctr"/>
            <a:r>
              <a:rPr lang="en-US" sz="2800" b="1" dirty="0" smtClean="0">
                <a:solidFill>
                  <a:srgbClr val="FF0000"/>
                </a:solidFill>
                <a:cs typeface="Arial" pitchFamily="34" charset="0"/>
              </a:rPr>
              <a:t>TRUMP: </a:t>
            </a:r>
            <a:r>
              <a:rPr lang="en-US" sz="3200" b="1" dirty="0" smtClean="0">
                <a:solidFill>
                  <a:srgbClr val="FF0000"/>
                </a:solidFill>
                <a:cs typeface="Arial" pitchFamily="34" charset="0"/>
              </a:rPr>
              <a:t>“Without Us the Gulf States Won’t Exist” </a:t>
            </a:r>
            <a:r>
              <a:rPr lang="en-US" sz="1050" dirty="0" smtClean="0">
                <a:solidFill>
                  <a:prstClr val="black"/>
                </a:solidFill>
                <a:cs typeface="Arial" pitchFamily="34" charset="0"/>
                <a:hlinkClick r:id="rId8"/>
              </a:rPr>
              <a:t>https://www.youtube.com/watch?v=n7efwC2UJ0M</a:t>
            </a:r>
            <a:r>
              <a:rPr lang="en-US" sz="1050" dirty="0" smtClean="0">
                <a:solidFill>
                  <a:prstClr val="black"/>
                </a:solidFill>
                <a:cs typeface="Arial" pitchFamily="34" charset="0"/>
              </a:rPr>
              <a:t> </a:t>
            </a:r>
            <a:endParaRPr lang="en-US" sz="1050" dirty="0">
              <a:solidFill>
                <a:prstClr val="black"/>
              </a:solidFill>
              <a:cs typeface="Arial" pitchFamily="34" charset="0"/>
            </a:endParaRPr>
          </a:p>
        </p:txBody>
      </p:sp>
      <p:cxnSp>
        <p:nvCxnSpPr>
          <p:cNvPr id="6" name="Straight Connector 5"/>
          <p:cNvCxnSpPr/>
          <p:nvPr/>
        </p:nvCxnSpPr>
        <p:spPr>
          <a:xfrm flipV="1">
            <a:off x="0" y="760674"/>
            <a:ext cx="9131300" cy="132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762000"/>
            <a:ext cx="91313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2286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0570" y="5638800"/>
            <a:ext cx="916647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2700" y="60960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35170" y="6096000"/>
            <a:ext cx="9191870" cy="846386"/>
          </a:xfrm>
          <a:prstGeom prst="rect">
            <a:avLst/>
          </a:prstGeom>
        </p:spPr>
        <p:txBody>
          <a:bodyPr wrap="square">
            <a:spAutoFit/>
          </a:bodyPr>
          <a:lstStyle/>
          <a:p>
            <a:r>
              <a:rPr lang="en-US" sz="1400" b="1" dirty="0">
                <a:solidFill>
                  <a:srgbClr val="FF0000"/>
                </a:solidFill>
                <a:cs typeface="Arial" pitchFamily="34" charset="0"/>
              </a:rPr>
              <a:t>The $1bn hostage deal that enraged Qatar’s Gulf rivals: Doha reportedly paid al-Qaeda affiliate and Iran to win release of royal hunting party</a:t>
            </a:r>
            <a:r>
              <a:rPr lang="en-US" sz="1400" dirty="0">
                <a:solidFill>
                  <a:srgbClr val="FF0000"/>
                </a:solidFill>
                <a:cs typeface="Arial" pitchFamily="34" charset="0"/>
              </a:rPr>
              <a:t>, </a:t>
            </a:r>
            <a:r>
              <a:rPr lang="en-US" sz="1400" dirty="0">
                <a:solidFill>
                  <a:prstClr val="black"/>
                </a:solidFill>
                <a:cs typeface="Arial" pitchFamily="34" charset="0"/>
              </a:rPr>
              <a:t>Financial Times, 6/5/2017,</a:t>
            </a:r>
            <a:r>
              <a:rPr lang="en-US" sz="1400" b="1" dirty="0">
                <a:solidFill>
                  <a:srgbClr val="FF0000"/>
                </a:solidFill>
                <a:cs typeface="Arial" pitchFamily="34" charset="0"/>
              </a:rPr>
              <a:t> </a:t>
            </a:r>
            <a:r>
              <a:rPr lang="en-US" sz="900" dirty="0">
                <a:solidFill>
                  <a:srgbClr val="FF0000"/>
                </a:solidFill>
                <a:cs typeface="Arial" pitchFamily="34" charset="0"/>
                <a:hlinkClick r:id="rId9"/>
              </a:rPr>
              <a:t>https://</a:t>
            </a:r>
            <a:r>
              <a:rPr lang="en-US" sz="900" dirty="0" smtClean="0">
                <a:solidFill>
                  <a:srgbClr val="FF0000"/>
                </a:solidFill>
                <a:cs typeface="Arial" pitchFamily="34" charset="0"/>
                <a:hlinkClick r:id="rId9"/>
              </a:rPr>
              <a:t>www.ft.com/content/dd033082-49e9-11e7-a3f4-c742b9791d43?mhq5j=e3</a:t>
            </a:r>
            <a:r>
              <a:rPr lang="en-US" sz="900" dirty="0" smtClean="0">
                <a:solidFill>
                  <a:srgbClr val="FF0000"/>
                </a:solidFill>
                <a:cs typeface="Arial" pitchFamily="34" charset="0"/>
              </a:rPr>
              <a:t>   </a:t>
            </a:r>
          </a:p>
          <a:p>
            <a:r>
              <a:rPr lang="en-US" sz="1400" b="1" dirty="0" smtClean="0">
                <a:solidFill>
                  <a:srgbClr val="FF0000"/>
                </a:solidFill>
                <a:cs typeface="Arial" pitchFamily="34" charset="0"/>
              </a:rPr>
              <a:t>Trump </a:t>
            </a:r>
            <a:r>
              <a:rPr lang="en-US" sz="1400" b="1" dirty="0">
                <a:solidFill>
                  <a:srgbClr val="FF0000"/>
                </a:solidFill>
                <a:cs typeface="Arial" pitchFamily="34" charset="0"/>
              </a:rPr>
              <a:t>Takes Credit for Saudi Move Against Qatar, a U.S. Military Partner</a:t>
            </a:r>
            <a:r>
              <a:rPr lang="en-US" sz="1400" dirty="0">
                <a:solidFill>
                  <a:prstClr val="black"/>
                </a:solidFill>
                <a:cs typeface="Arial" pitchFamily="34" charset="0"/>
              </a:rPr>
              <a:t>, The New York Times, 6/6/2017, </a:t>
            </a:r>
            <a:r>
              <a:rPr lang="en-US" sz="500" dirty="0">
                <a:solidFill>
                  <a:prstClr val="black"/>
                </a:solidFill>
                <a:cs typeface="Arial" pitchFamily="34" charset="0"/>
                <a:hlinkClick r:id="rId10"/>
              </a:rPr>
              <a:t>https://</a:t>
            </a:r>
            <a:r>
              <a:rPr lang="en-US" sz="500" dirty="0" smtClean="0">
                <a:solidFill>
                  <a:prstClr val="black"/>
                </a:solidFill>
                <a:cs typeface="Arial" pitchFamily="34" charset="0"/>
                <a:hlinkClick r:id="rId10"/>
              </a:rPr>
              <a:t>www.nytimes.com/2017/06/06/world/middleeast/trump-qatar-saudi-arabia.html</a:t>
            </a:r>
            <a:r>
              <a:rPr lang="en-US" sz="500" dirty="0" smtClean="0">
                <a:solidFill>
                  <a:prstClr val="black"/>
                </a:solidFill>
                <a:cs typeface="Arial" pitchFamily="34" charset="0"/>
              </a:rPr>
              <a:t> </a:t>
            </a:r>
          </a:p>
        </p:txBody>
      </p:sp>
      <p:sp>
        <p:nvSpPr>
          <p:cNvPr id="10" name="Rectangle 9"/>
          <p:cNvSpPr/>
          <p:nvPr/>
        </p:nvSpPr>
        <p:spPr>
          <a:xfrm>
            <a:off x="7315200" y="2319265"/>
            <a:ext cx="1854200" cy="2831544"/>
          </a:xfrm>
          <a:prstGeom prst="rect">
            <a:avLst/>
          </a:prstGeom>
        </p:spPr>
        <p:txBody>
          <a:bodyPr wrap="square">
            <a:spAutoFit/>
          </a:bodyPr>
          <a:lstStyle/>
          <a:p>
            <a:r>
              <a:rPr lang="en-US" sz="2000" b="1" dirty="0" smtClean="0">
                <a:solidFill>
                  <a:srgbClr val="FF0000"/>
                </a:solidFill>
                <a:cs typeface="Arial" pitchFamily="34" charset="0"/>
              </a:rPr>
              <a:t>“It’s </a:t>
            </a:r>
            <a:r>
              <a:rPr lang="en-US" sz="2000" b="1" dirty="0">
                <a:solidFill>
                  <a:srgbClr val="FF0000"/>
                </a:solidFill>
                <a:cs typeface="Arial" pitchFamily="34" charset="0"/>
              </a:rPr>
              <a:t>good for </a:t>
            </a:r>
            <a:r>
              <a:rPr lang="en-US" sz="2000" b="1" dirty="0" smtClean="0">
                <a:solidFill>
                  <a:srgbClr val="FF0000"/>
                </a:solidFill>
                <a:cs typeface="Arial" pitchFamily="34" charset="0"/>
              </a:rPr>
              <a:t>Israel” </a:t>
            </a:r>
            <a:r>
              <a:rPr lang="en-US" sz="1600" dirty="0" smtClean="0">
                <a:solidFill>
                  <a:prstClr val="black"/>
                </a:solidFill>
                <a:cs typeface="Arial" pitchFamily="34" charset="0"/>
              </a:rPr>
              <a:t>Jewish Telegraphic Agency, 6/6/2017, </a:t>
            </a:r>
            <a:r>
              <a:rPr lang="en-US" sz="300" dirty="0" smtClean="0">
                <a:solidFill>
                  <a:prstClr val="black"/>
                </a:solidFill>
                <a:cs typeface="Arial" pitchFamily="34" charset="0"/>
                <a:hlinkClick r:id="rId11"/>
              </a:rPr>
              <a:t>http</a:t>
            </a:r>
            <a:r>
              <a:rPr lang="en-US" sz="300" dirty="0">
                <a:solidFill>
                  <a:prstClr val="black"/>
                </a:solidFill>
                <a:cs typeface="Arial" pitchFamily="34" charset="0"/>
                <a:hlinkClick r:id="rId11"/>
              </a:rPr>
              <a:t>://</a:t>
            </a:r>
            <a:r>
              <a:rPr lang="en-US" sz="300" dirty="0" smtClean="0">
                <a:solidFill>
                  <a:prstClr val="black"/>
                </a:solidFill>
                <a:cs typeface="Arial" pitchFamily="34" charset="0"/>
                <a:hlinkClick r:id="rId11"/>
              </a:rPr>
              <a:t>www.jta.org/2017/06/06/news-opinion/united-states/arab-countries-are-turning-on-qatar-what-does-it-mean-for-israel</a:t>
            </a:r>
            <a:r>
              <a:rPr lang="en-US" sz="300" dirty="0" smtClean="0">
                <a:solidFill>
                  <a:prstClr val="black"/>
                </a:solidFill>
                <a:cs typeface="Arial" pitchFamily="34" charset="0"/>
              </a:rPr>
              <a:t> </a:t>
            </a:r>
          </a:p>
          <a:p>
            <a:endParaRPr lang="en-US" sz="500" dirty="0" smtClean="0">
              <a:solidFill>
                <a:prstClr val="black"/>
              </a:solidFill>
              <a:cs typeface="Arial" pitchFamily="34" charset="0"/>
            </a:endParaRPr>
          </a:p>
          <a:p>
            <a:r>
              <a:rPr lang="en-US" sz="1600" b="1" dirty="0" smtClean="0">
                <a:solidFill>
                  <a:srgbClr val="FF0000"/>
                </a:solidFill>
                <a:cs typeface="Arial" pitchFamily="34" charset="0"/>
              </a:rPr>
              <a:t>Iran’s </a:t>
            </a:r>
            <a:r>
              <a:rPr lang="en-US" sz="1600" b="1" dirty="0">
                <a:solidFill>
                  <a:srgbClr val="FF0000"/>
                </a:solidFill>
                <a:cs typeface="Arial" pitchFamily="34" charset="0"/>
              </a:rPr>
              <a:t>Supreme Leader: Saudi Arabia ‘cow milked’ by US, </a:t>
            </a:r>
            <a:r>
              <a:rPr lang="en-US" sz="1600" dirty="0">
                <a:solidFill>
                  <a:prstClr val="black"/>
                </a:solidFill>
                <a:cs typeface="Arial" pitchFamily="34" charset="0"/>
              </a:rPr>
              <a:t>Washington Post, 5/27/2017, </a:t>
            </a:r>
            <a:r>
              <a:rPr lang="en-US" sz="200" dirty="0">
                <a:solidFill>
                  <a:prstClr val="black"/>
                </a:solidFill>
                <a:cs typeface="Arial" pitchFamily="34" charset="0"/>
                <a:hlinkClick r:id="rId12"/>
              </a:rPr>
              <a:t>https://</a:t>
            </a:r>
            <a:r>
              <a:rPr lang="en-US" sz="200" dirty="0" smtClean="0">
                <a:solidFill>
                  <a:prstClr val="black"/>
                </a:solidFill>
                <a:cs typeface="Arial" pitchFamily="34" charset="0"/>
                <a:hlinkClick r:id="rId12"/>
              </a:rPr>
              <a:t>www.washingtonpost.com/world/the_americas/irans-supreme-leader-saudi-arabia-cow-milked-by-us/2017/05/27/7d09e534-4301-11e7-b29f-f40ffced2ddb_story.html</a:t>
            </a:r>
            <a:endParaRPr lang="en-US" sz="200" dirty="0">
              <a:solidFill>
                <a:prstClr val="black"/>
              </a:solidFill>
              <a:cs typeface="Arial" pitchFamily="34" charset="0"/>
            </a:endParaRPr>
          </a:p>
        </p:txBody>
      </p:sp>
      <p:cxnSp>
        <p:nvCxnSpPr>
          <p:cNvPr id="13" name="Straight Connector 12"/>
          <p:cNvCxnSpPr/>
          <p:nvPr/>
        </p:nvCxnSpPr>
        <p:spPr>
          <a:xfrm>
            <a:off x="0" y="5410200"/>
            <a:ext cx="916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315200" y="3581400"/>
            <a:ext cx="1854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5170" y="6553200"/>
            <a:ext cx="919187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7315200" y="5181600"/>
            <a:ext cx="1828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7315200" y="2286000"/>
            <a:ext cx="0" cy="28956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3211594"/>
      </p:ext>
    </p:extLst>
  </p:cSld>
  <p:clrMapOvr>
    <a:masterClrMapping/>
  </p:clrMapOvr>
  <p:timing>
    <p:tnLst>
      <p:par>
        <p:cTn id="1" dur="indefinite" restart="never" nodeType="tmRoot"/>
      </p:par>
    </p:tnLst>
  </p:timing>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https://vid.alarabiya.net/images/2017/05/21/c2ce77f2-9dab-4118-b019-50c7f5529fa3/c2ce77f2-9dab-4118-b019-50c7f5529fa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7694" y="3562"/>
            <a:ext cx="3196305" cy="213003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47694" y="2203271"/>
            <a:ext cx="3196306" cy="3847207"/>
          </a:xfrm>
          <a:prstGeom prst="rect">
            <a:avLst/>
          </a:prstGeom>
        </p:spPr>
        <p:txBody>
          <a:bodyPr wrap="square">
            <a:spAutoFit/>
          </a:bodyPr>
          <a:lstStyle/>
          <a:p>
            <a:r>
              <a:rPr lang="en-US" sz="1200" b="1" dirty="0" smtClean="0">
                <a:solidFill>
                  <a:srgbClr val="FF0000"/>
                </a:solidFill>
                <a:cs typeface="Arial" pitchFamily="34" charset="0"/>
              </a:rPr>
              <a:t>US President Donald Trump</a:t>
            </a:r>
            <a:r>
              <a:rPr lang="en-US" sz="1200" dirty="0" smtClean="0">
                <a:solidFill>
                  <a:srgbClr val="FF0000"/>
                </a:solidFill>
                <a:cs typeface="Arial" pitchFamily="34" charset="0"/>
              </a:rPr>
              <a:t>, flanked by White House senior advisor </a:t>
            </a:r>
            <a:r>
              <a:rPr lang="en-US" sz="1200" b="1" dirty="0" smtClean="0">
                <a:solidFill>
                  <a:srgbClr val="FF0000"/>
                </a:solidFill>
                <a:cs typeface="Arial" pitchFamily="34" charset="0"/>
              </a:rPr>
              <a:t>Jared Kushner </a:t>
            </a:r>
            <a:r>
              <a:rPr lang="en-US" sz="1200" dirty="0" smtClean="0">
                <a:solidFill>
                  <a:srgbClr val="FF0000"/>
                </a:solidFill>
                <a:cs typeface="Arial" pitchFamily="34" charset="0"/>
              </a:rPr>
              <a:t>(2nd R) and chief economic advisor </a:t>
            </a:r>
            <a:r>
              <a:rPr lang="en-US" sz="1200" b="1" dirty="0" smtClean="0">
                <a:solidFill>
                  <a:srgbClr val="FF0000"/>
                </a:solidFill>
                <a:cs typeface="Arial" pitchFamily="34" charset="0"/>
              </a:rPr>
              <a:t>Gary Cohn </a:t>
            </a:r>
            <a:r>
              <a:rPr lang="en-US" sz="1200" dirty="0" smtClean="0">
                <a:solidFill>
                  <a:srgbClr val="FF0000"/>
                </a:solidFill>
                <a:cs typeface="Arial" pitchFamily="34" charset="0"/>
              </a:rPr>
              <a:t>(R), delivers remarks to reporters after meeting with Saudi Arabia’s Deputy Crown Prince and Minister of Defense </a:t>
            </a:r>
            <a:r>
              <a:rPr lang="en-US" sz="1200" b="1" dirty="0" smtClean="0">
                <a:solidFill>
                  <a:srgbClr val="FF0000"/>
                </a:solidFill>
                <a:cs typeface="Arial" pitchFamily="34" charset="0"/>
              </a:rPr>
              <a:t>Mohammed bin Salman </a:t>
            </a:r>
            <a:r>
              <a:rPr lang="en-US" sz="1200" dirty="0" smtClean="0">
                <a:solidFill>
                  <a:srgbClr val="FF0000"/>
                </a:solidFill>
                <a:cs typeface="Arial" pitchFamily="34" charset="0"/>
              </a:rPr>
              <a:t>(L</a:t>
            </a:r>
            <a:r>
              <a:rPr lang="en-US" sz="1200" dirty="0" smtClean="0">
                <a:solidFill>
                  <a:prstClr val="black"/>
                </a:solidFill>
                <a:cs typeface="Arial" pitchFamily="34" charset="0"/>
              </a:rPr>
              <a:t>) </a:t>
            </a:r>
            <a:r>
              <a:rPr lang="en-US" sz="1000" dirty="0" smtClean="0">
                <a:solidFill>
                  <a:prstClr val="black"/>
                </a:solidFill>
                <a:cs typeface="Arial" pitchFamily="34" charset="0"/>
              </a:rPr>
              <a:t>at the Ritz Carlton Hotel in Riyadh, Saudi Arabia, May 20, 2017. (Reuters)</a:t>
            </a:r>
          </a:p>
          <a:p>
            <a:endParaRPr lang="en-US" sz="500" dirty="0" smtClean="0">
              <a:solidFill>
                <a:prstClr val="black"/>
              </a:solidFill>
              <a:cs typeface="Arial" pitchFamily="34" charset="0"/>
            </a:endParaRPr>
          </a:p>
          <a:p>
            <a:r>
              <a:rPr lang="en-US" sz="1200" b="1" dirty="0">
                <a:solidFill>
                  <a:srgbClr val="FF0000"/>
                </a:solidFill>
                <a:cs typeface="Arial" pitchFamily="34" charset="0"/>
              </a:rPr>
              <a:t>“I think that Mr. Trump and his associates are going to be very strong, not merely in support for the Jewish state, but also in support for the Jewish people.” </a:t>
            </a:r>
            <a:r>
              <a:rPr lang="en-US" sz="1200" dirty="0">
                <a:solidFill>
                  <a:prstClr val="black"/>
                </a:solidFill>
                <a:cs typeface="Arial" pitchFamily="34" charset="0"/>
              </a:rPr>
              <a:t>Prime Minister Netanyahu, CBS, 12/11/2017, </a:t>
            </a:r>
            <a:r>
              <a:rPr lang="en-US" sz="300" dirty="0">
                <a:solidFill>
                  <a:prstClr val="black"/>
                </a:solidFill>
                <a:cs typeface="Arial" pitchFamily="34" charset="0"/>
                <a:hlinkClick r:id="rId3"/>
              </a:rPr>
              <a:t>http://www.cbsnews.com/news/trump-feels-very-warmly-about-israel-jews-says-netanyahu-60-minutes</a:t>
            </a:r>
            <a:r>
              <a:rPr lang="en-US" sz="300" dirty="0" smtClean="0">
                <a:solidFill>
                  <a:prstClr val="black"/>
                </a:solidFill>
                <a:cs typeface="Arial" pitchFamily="34" charset="0"/>
                <a:hlinkClick r:id="rId3"/>
              </a:rPr>
              <a:t>/</a:t>
            </a:r>
            <a:r>
              <a:rPr lang="en-US" sz="300" dirty="0" smtClean="0">
                <a:solidFill>
                  <a:prstClr val="black"/>
                </a:solidFill>
                <a:cs typeface="Arial" pitchFamily="34" charset="0"/>
              </a:rPr>
              <a:t> </a:t>
            </a:r>
          </a:p>
          <a:p>
            <a:endParaRPr lang="en-US" sz="300" dirty="0">
              <a:solidFill>
                <a:prstClr val="black"/>
              </a:solidFill>
              <a:cs typeface="Arial" pitchFamily="34" charset="0"/>
            </a:endParaRPr>
          </a:p>
          <a:p>
            <a:r>
              <a:rPr lang="en-US" sz="1200" b="1" dirty="0" smtClean="0">
                <a:solidFill>
                  <a:srgbClr val="FF0000"/>
                </a:solidFill>
                <a:cs typeface="Arial" pitchFamily="34" charset="0"/>
              </a:rPr>
              <a:t>Meet </a:t>
            </a:r>
            <a:r>
              <a:rPr lang="en-US" sz="1200" b="1" dirty="0">
                <a:solidFill>
                  <a:srgbClr val="FF0000"/>
                </a:solidFill>
                <a:cs typeface="Arial" pitchFamily="34" charset="0"/>
              </a:rPr>
              <a:t>the Jews in the Trump administration</a:t>
            </a:r>
            <a:r>
              <a:rPr lang="en-US" sz="1200" dirty="0">
                <a:solidFill>
                  <a:prstClr val="black"/>
                </a:solidFill>
                <a:cs typeface="Arial" pitchFamily="34" charset="0"/>
              </a:rPr>
              <a:t>, Times of Israel, 1/28/2017</a:t>
            </a:r>
            <a:r>
              <a:rPr lang="en-US" sz="500" dirty="0">
                <a:solidFill>
                  <a:prstClr val="black"/>
                </a:solidFill>
                <a:cs typeface="Arial" pitchFamily="34" charset="0"/>
              </a:rPr>
              <a:t>, </a:t>
            </a:r>
            <a:r>
              <a:rPr lang="en-US" sz="500" dirty="0">
                <a:solidFill>
                  <a:prstClr val="black"/>
                </a:solidFill>
                <a:cs typeface="Arial" pitchFamily="34" charset="0"/>
                <a:hlinkClick r:id="rId4"/>
              </a:rPr>
              <a:t>http://www.timesofisrael.com/meet-the-jews-in-the-trump-administration </a:t>
            </a:r>
            <a:r>
              <a:rPr lang="en-US" sz="500" dirty="0" smtClean="0">
                <a:solidFill>
                  <a:prstClr val="black"/>
                </a:solidFill>
                <a:cs typeface="Arial" pitchFamily="34" charset="0"/>
                <a:hlinkClick r:id="rId4"/>
              </a:rPr>
              <a:t>/</a:t>
            </a:r>
            <a:endParaRPr lang="en-US" sz="500" dirty="0" smtClean="0">
              <a:solidFill>
                <a:prstClr val="black"/>
              </a:solidFill>
              <a:cs typeface="Arial" pitchFamily="34" charset="0"/>
            </a:endParaRPr>
          </a:p>
          <a:p>
            <a:endParaRPr lang="en-US" sz="500" dirty="0">
              <a:solidFill>
                <a:prstClr val="black"/>
              </a:solidFill>
              <a:cs typeface="Arial" pitchFamily="34" charset="0"/>
            </a:endParaRPr>
          </a:p>
          <a:p>
            <a:endParaRPr lang="en-US" sz="300" dirty="0" smtClean="0">
              <a:solidFill>
                <a:prstClr val="black"/>
              </a:solidFill>
              <a:cs typeface="Arial" pitchFamily="34" charset="0"/>
            </a:endParaRPr>
          </a:p>
          <a:p>
            <a:r>
              <a:rPr lang="en-US" sz="1200" b="1" dirty="0">
                <a:solidFill>
                  <a:srgbClr val="FF0000"/>
                </a:solidFill>
                <a:cs typeface="Arial" pitchFamily="34" charset="0"/>
              </a:rPr>
              <a:t>US Senate advances sanctions bill against Iran despite Islamic State attack, </a:t>
            </a:r>
            <a:r>
              <a:rPr lang="en-US" sz="1200" dirty="0">
                <a:solidFill>
                  <a:prstClr val="black"/>
                </a:solidFill>
                <a:cs typeface="Arial" pitchFamily="34" charset="0"/>
              </a:rPr>
              <a:t>i24news, 6/8/2017,</a:t>
            </a:r>
            <a:r>
              <a:rPr lang="en-US" sz="1600" dirty="0">
                <a:solidFill>
                  <a:prstClr val="black"/>
                </a:solidFill>
                <a:cs typeface="Arial" pitchFamily="34" charset="0"/>
              </a:rPr>
              <a:t> </a:t>
            </a:r>
            <a:r>
              <a:rPr lang="en-US" sz="300" dirty="0">
                <a:solidFill>
                  <a:srgbClr val="FF0000"/>
                </a:solidFill>
                <a:cs typeface="Arial" pitchFamily="34" charset="0"/>
                <a:hlinkClick r:id="rId5"/>
              </a:rPr>
              <a:t>https://</a:t>
            </a:r>
            <a:r>
              <a:rPr lang="en-US" sz="300" dirty="0" smtClean="0">
                <a:solidFill>
                  <a:srgbClr val="FF0000"/>
                </a:solidFill>
                <a:cs typeface="Arial" pitchFamily="34" charset="0"/>
                <a:hlinkClick r:id="rId5"/>
              </a:rPr>
              <a:t>www.i24news.tv/en/news/international/147319-170608-us-senate-advances-sanctions-bill-against-iran-despite-islamic-state-attack</a:t>
            </a:r>
            <a:r>
              <a:rPr lang="en-US" sz="300" dirty="0" smtClean="0">
                <a:solidFill>
                  <a:srgbClr val="FF0000"/>
                </a:solidFill>
                <a:cs typeface="Arial" pitchFamily="34" charset="0"/>
              </a:rPr>
              <a:t> </a:t>
            </a:r>
            <a:endParaRPr lang="en-US" sz="300" dirty="0">
              <a:solidFill>
                <a:prstClr val="black"/>
              </a:solidFill>
              <a:cs typeface="Arial" pitchFamily="34" charset="0"/>
            </a:endParaRPr>
          </a:p>
        </p:txBody>
      </p:sp>
      <p:sp>
        <p:nvSpPr>
          <p:cNvPr id="4" name="Rectangle 3"/>
          <p:cNvSpPr/>
          <p:nvPr/>
        </p:nvSpPr>
        <p:spPr>
          <a:xfrm>
            <a:off x="0" y="43458"/>
            <a:ext cx="5947694" cy="3262432"/>
          </a:xfrm>
          <a:prstGeom prst="rect">
            <a:avLst/>
          </a:prstGeom>
        </p:spPr>
        <p:txBody>
          <a:bodyPr wrap="square">
            <a:spAutoFit/>
          </a:bodyPr>
          <a:lstStyle/>
          <a:p>
            <a:r>
              <a:rPr lang="en-US" sz="2300" b="1" dirty="0" smtClean="0">
                <a:solidFill>
                  <a:srgbClr val="FF0000"/>
                </a:solidFill>
                <a:cs typeface="Arial" pitchFamily="34" charset="0"/>
              </a:rPr>
              <a:t>“Both </a:t>
            </a:r>
            <a:r>
              <a:rPr lang="en-US" sz="2300" b="1" dirty="0">
                <a:solidFill>
                  <a:srgbClr val="FF0000"/>
                </a:solidFill>
                <a:cs typeface="Arial" pitchFamily="34" charset="0"/>
              </a:rPr>
              <a:t>he [Saudi foreign minister Adel al-</a:t>
            </a:r>
            <a:r>
              <a:rPr lang="en-US" sz="2300" b="1" dirty="0" err="1">
                <a:solidFill>
                  <a:srgbClr val="FF0000"/>
                </a:solidFill>
                <a:cs typeface="Arial" pitchFamily="34" charset="0"/>
              </a:rPr>
              <a:t>Jubeir</a:t>
            </a:r>
            <a:r>
              <a:rPr lang="en-US" sz="2300" b="1" dirty="0">
                <a:solidFill>
                  <a:srgbClr val="FF0000"/>
                </a:solidFill>
                <a:cs typeface="Arial" pitchFamily="34" charset="0"/>
              </a:rPr>
              <a:t>] </a:t>
            </a:r>
            <a:r>
              <a:rPr lang="en-US" sz="2300" b="1" dirty="0" smtClean="0">
                <a:solidFill>
                  <a:srgbClr val="FF0000"/>
                </a:solidFill>
                <a:cs typeface="Arial" pitchFamily="34" charset="0"/>
              </a:rPr>
              <a:t>and </a:t>
            </a:r>
            <a:r>
              <a:rPr lang="en-US" sz="2300" b="1" dirty="0">
                <a:solidFill>
                  <a:srgbClr val="FF0000"/>
                </a:solidFill>
                <a:cs typeface="Arial" pitchFamily="34" charset="0"/>
              </a:rPr>
              <a:t>US Secretary of State Rex </a:t>
            </a:r>
            <a:r>
              <a:rPr lang="en-US" sz="2300" b="1" dirty="0" err="1">
                <a:solidFill>
                  <a:srgbClr val="FF0000"/>
                </a:solidFill>
                <a:cs typeface="Arial" pitchFamily="34" charset="0"/>
              </a:rPr>
              <a:t>Tillerson</a:t>
            </a:r>
            <a:r>
              <a:rPr lang="en-US" sz="2300" b="1" dirty="0">
                <a:solidFill>
                  <a:srgbClr val="FF0000"/>
                </a:solidFill>
                <a:cs typeface="Arial" pitchFamily="34" charset="0"/>
              </a:rPr>
              <a:t> made clear the arms deal </a:t>
            </a:r>
            <a:r>
              <a:rPr lang="en-US" sz="2300" b="1" dirty="0" smtClean="0">
                <a:solidFill>
                  <a:srgbClr val="FF0000"/>
                </a:solidFill>
                <a:cs typeface="Arial" pitchFamily="34" charset="0"/>
              </a:rPr>
              <a:t>[$110 billion] was </a:t>
            </a:r>
            <a:r>
              <a:rPr lang="en-US" sz="2300" b="1" dirty="0">
                <a:solidFill>
                  <a:srgbClr val="FF0000"/>
                </a:solidFill>
                <a:cs typeface="Arial" pitchFamily="34" charset="0"/>
              </a:rPr>
              <a:t>aimed at countering </a:t>
            </a:r>
            <a:r>
              <a:rPr lang="en-US" sz="2300" b="1" dirty="0" smtClean="0">
                <a:solidFill>
                  <a:srgbClr val="FF0000"/>
                </a:solidFill>
                <a:cs typeface="Arial" pitchFamily="34" charset="0"/>
              </a:rPr>
              <a:t>Iran,” </a:t>
            </a:r>
            <a:r>
              <a:rPr lang="en-US" sz="1800" dirty="0">
                <a:solidFill>
                  <a:prstClr val="black"/>
                </a:solidFill>
                <a:cs typeface="Arial" pitchFamily="34" charset="0"/>
              </a:rPr>
              <a:t>Donald Trump meets with Gulf leaders in landmark Riyadh summit, </a:t>
            </a:r>
            <a:r>
              <a:rPr lang="en-US" sz="1800" dirty="0">
                <a:solidFill>
                  <a:srgbClr val="FF0000"/>
                </a:solidFill>
                <a:cs typeface="Arial" pitchFamily="34" charset="0"/>
              </a:rPr>
              <a:t>Al Arabiya, 5/21/2017, </a:t>
            </a:r>
            <a:r>
              <a:rPr lang="en-US" sz="300" dirty="0">
                <a:solidFill>
                  <a:srgbClr val="FF0000"/>
                </a:solidFill>
                <a:cs typeface="Arial" pitchFamily="34" charset="0"/>
                <a:hlinkClick r:id="rId6"/>
              </a:rPr>
              <a:t>https://english.alarabiya.net/en/News/gulf/2017/05/21/Trump-readies-for-more-meetings-after-his-1st-tremendous-day-in-Saudi-.</a:t>
            </a:r>
            <a:r>
              <a:rPr lang="en-US" sz="300" dirty="0" smtClean="0">
                <a:solidFill>
                  <a:srgbClr val="FF0000"/>
                </a:solidFill>
                <a:cs typeface="Arial" pitchFamily="34" charset="0"/>
                <a:hlinkClick r:id="rId6"/>
              </a:rPr>
              <a:t>html</a:t>
            </a:r>
            <a:endParaRPr lang="en-US" sz="300" dirty="0" smtClean="0">
              <a:solidFill>
                <a:srgbClr val="FF0000"/>
              </a:solidFill>
              <a:cs typeface="Arial" pitchFamily="34" charset="0"/>
            </a:endParaRPr>
          </a:p>
          <a:p>
            <a:r>
              <a:rPr lang="en-US" sz="1800" b="1" dirty="0">
                <a:solidFill>
                  <a:srgbClr val="FF0000"/>
                </a:solidFill>
                <a:cs typeface="Arial" pitchFamily="34" charset="0"/>
              </a:rPr>
              <a:t>Saudi Arabia's New Crown Prince Mohammed Bin Salman Is Good News for Israel and U.S., </a:t>
            </a:r>
            <a:r>
              <a:rPr lang="en-US" sz="1600" dirty="0" err="1">
                <a:solidFill>
                  <a:prstClr val="black"/>
                </a:solidFill>
                <a:cs typeface="Arial" pitchFamily="34" charset="0"/>
              </a:rPr>
              <a:t>Haaretz</a:t>
            </a:r>
            <a:r>
              <a:rPr lang="en-US" sz="1600" dirty="0">
                <a:solidFill>
                  <a:prstClr val="black"/>
                </a:solidFill>
                <a:cs typeface="Arial" pitchFamily="34" charset="0"/>
              </a:rPr>
              <a:t>, 6/21/2017,</a:t>
            </a:r>
            <a:r>
              <a:rPr lang="en-US" sz="1800" dirty="0">
                <a:solidFill>
                  <a:prstClr val="black"/>
                </a:solidFill>
                <a:cs typeface="Arial" pitchFamily="34" charset="0"/>
              </a:rPr>
              <a:t> </a:t>
            </a:r>
            <a:r>
              <a:rPr lang="en-US" sz="1000" dirty="0">
                <a:solidFill>
                  <a:srgbClr val="FF0000"/>
                </a:solidFill>
                <a:cs typeface="Arial" pitchFamily="34" charset="0"/>
                <a:hlinkClick r:id="rId7"/>
              </a:rPr>
              <a:t>http://www.haaretz.com/middle-east-news/.</a:t>
            </a:r>
            <a:r>
              <a:rPr lang="en-US" sz="1000" dirty="0" smtClean="0">
                <a:solidFill>
                  <a:srgbClr val="FF0000"/>
                </a:solidFill>
                <a:cs typeface="Arial" pitchFamily="34" charset="0"/>
                <a:hlinkClick r:id="rId7"/>
              </a:rPr>
              <a:t>premium-1.797007</a:t>
            </a:r>
            <a:r>
              <a:rPr lang="en-US" sz="1000" dirty="0" smtClean="0">
                <a:solidFill>
                  <a:srgbClr val="FF0000"/>
                </a:solidFill>
                <a:cs typeface="Arial" pitchFamily="34" charset="0"/>
              </a:rPr>
              <a:t> </a:t>
            </a:r>
          </a:p>
          <a:p>
            <a:r>
              <a:rPr lang="en-US" sz="1600" b="1" dirty="0">
                <a:solidFill>
                  <a:srgbClr val="FF0000"/>
                </a:solidFill>
                <a:cs typeface="Arial" pitchFamily="34" charset="0"/>
              </a:rPr>
              <a:t>Saudi Arabia pressures Qatar to curb ties with Iran and stop all support for Palestinian Hamas. </a:t>
            </a:r>
            <a:r>
              <a:rPr lang="en-US" sz="1200" b="1" dirty="0">
                <a:solidFill>
                  <a:prstClr val="black"/>
                </a:solidFill>
                <a:cs typeface="Arial" pitchFamily="34" charset="0"/>
              </a:rPr>
              <a:t>BBC, 7/5/2017, </a:t>
            </a:r>
            <a:r>
              <a:rPr lang="en-US" sz="500" b="1" dirty="0">
                <a:solidFill>
                  <a:prstClr val="black"/>
                </a:solidFill>
                <a:cs typeface="Arial" pitchFamily="34" charset="0"/>
                <a:hlinkClick r:id="rId8"/>
              </a:rPr>
              <a:t>http://</a:t>
            </a:r>
            <a:r>
              <a:rPr lang="en-US" sz="500" b="1" dirty="0" smtClean="0">
                <a:solidFill>
                  <a:prstClr val="black"/>
                </a:solidFill>
                <a:cs typeface="Arial" pitchFamily="34" charset="0"/>
                <a:hlinkClick r:id="rId8"/>
              </a:rPr>
              <a:t>www.bbc.com/news/world-middle-east-40173757</a:t>
            </a:r>
            <a:r>
              <a:rPr lang="en-US" sz="500" b="1" dirty="0" smtClean="0">
                <a:solidFill>
                  <a:prstClr val="black"/>
                </a:solidFill>
                <a:cs typeface="Arial" pitchFamily="34" charset="0"/>
              </a:rPr>
              <a:t> </a:t>
            </a:r>
            <a:endParaRPr lang="en-US" sz="500" dirty="0">
              <a:solidFill>
                <a:prstClr val="black"/>
              </a:solidFill>
              <a:cs typeface="Arial" pitchFamily="34" charset="0"/>
            </a:endParaRPr>
          </a:p>
        </p:txBody>
      </p:sp>
      <p:sp>
        <p:nvSpPr>
          <p:cNvPr id="6" name="Rectangle 5"/>
          <p:cNvSpPr/>
          <p:nvPr/>
        </p:nvSpPr>
        <p:spPr>
          <a:xfrm>
            <a:off x="-1" y="3276600"/>
            <a:ext cx="5947694" cy="2754600"/>
          </a:xfrm>
          <a:prstGeom prst="rect">
            <a:avLst/>
          </a:prstGeom>
        </p:spPr>
        <p:txBody>
          <a:bodyPr wrap="square">
            <a:spAutoFit/>
          </a:bodyPr>
          <a:lstStyle/>
          <a:p>
            <a:r>
              <a:rPr lang="en-US" sz="1600" b="1" dirty="0" smtClean="0">
                <a:solidFill>
                  <a:srgbClr val="FF0000"/>
                </a:solidFill>
                <a:cs typeface="Arial" pitchFamily="34" charset="0"/>
              </a:rPr>
              <a:t>USA </a:t>
            </a:r>
            <a:r>
              <a:rPr lang="en-US" sz="1600" b="1" dirty="0">
                <a:solidFill>
                  <a:srgbClr val="FF0000"/>
                </a:solidFill>
                <a:cs typeface="Arial" pitchFamily="34" charset="0"/>
              </a:rPr>
              <a:t>President Donald Trump Dancing in Saudi Arabia on </a:t>
            </a:r>
            <a:r>
              <a:rPr lang="en-US" sz="1600" b="1" dirty="0" err="1">
                <a:solidFill>
                  <a:srgbClr val="FF0000"/>
                </a:solidFill>
                <a:cs typeface="Arial" pitchFamily="34" charset="0"/>
              </a:rPr>
              <a:t>Ardha</a:t>
            </a:r>
            <a:r>
              <a:rPr lang="en-US" sz="1600" b="1" dirty="0">
                <a:solidFill>
                  <a:srgbClr val="FF0000"/>
                </a:solidFill>
                <a:cs typeface="Arial" pitchFamily="34" charset="0"/>
              </a:rPr>
              <a:t> </a:t>
            </a:r>
            <a:r>
              <a:rPr lang="en-US" sz="1600" b="1" dirty="0" smtClean="0">
                <a:solidFill>
                  <a:srgbClr val="FF0000"/>
                </a:solidFill>
                <a:cs typeface="Arial" pitchFamily="34" charset="0"/>
              </a:rPr>
              <a:t>Music [</a:t>
            </a:r>
            <a:r>
              <a:rPr lang="en-US" sz="1600" b="1" dirty="0" smtClean="0">
                <a:solidFill>
                  <a:prstClr val="black"/>
                </a:solidFill>
                <a:cs typeface="Arial" pitchFamily="34" charset="0"/>
              </a:rPr>
              <a:t>a war dance involving swords and daggers</a:t>
            </a:r>
            <a:r>
              <a:rPr lang="en-US" sz="1600" b="1" dirty="0" smtClean="0">
                <a:solidFill>
                  <a:srgbClr val="FF0000"/>
                </a:solidFill>
                <a:cs typeface="Arial" pitchFamily="34" charset="0"/>
              </a:rPr>
              <a:t>]</a:t>
            </a:r>
            <a:r>
              <a:rPr lang="en-US" sz="1600" dirty="0" smtClean="0">
                <a:solidFill>
                  <a:prstClr val="black"/>
                </a:solidFill>
                <a:cs typeface="Arial" pitchFamily="34" charset="0"/>
              </a:rPr>
              <a:t>, 5/20/2017</a:t>
            </a:r>
            <a:r>
              <a:rPr lang="en-US" sz="1800" dirty="0" smtClean="0">
                <a:solidFill>
                  <a:prstClr val="black"/>
                </a:solidFill>
                <a:cs typeface="Arial" pitchFamily="34" charset="0"/>
              </a:rPr>
              <a:t>, </a:t>
            </a:r>
            <a:r>
              <a:rPr lang="en-US" sz="1400" dirty="0" smtClean="0">
                <a:solidFill>
                  <a:prstClr val="black"/>
                </a:solidFill>
                <a:cs typeface="Arial" pitchFamily="34" charset="0"/>
                <a:hlinkClick r:id="rId9"/>
              </a:rPr>
              <a:t>https</a:t>
            </a:r>
            <a:r>
              <a:rPr lang="en-US" sz="1400" dirty="0">
                <a:solidFill>
                  <a:prstClr val="black"/>
                </a:solidFill>
                <a:cs typeface="Arial" pitchFamily="34" charset="0"/>
                <a:hlinkClick r:id="rId9"/>
              </a:rPr>
              <a:t>://</a:t>
            </a:r>
            <a:r>
              <a:rPr lang="en-US" sz="1400" dirty="0" smtClean="0">
                <a:solidFill>
                  <a:prstClr val="black"/>
                </a:solidFill>
                <a:cs typeface="Arial" pitchFamily="34" charset="0"/>
                <a:hlinkClick r:id="rId9"/>
              </a:rPr>
              <a:t>www.youtube.com/watch?v=W146lbl0zaM</a:t>
            </a:r>
            <a:r>
              <a:rPr lang="en-US" sz="1400" dirty="0" smtClean="0">
                <a:solidFill>
                  <a:prstClr val="black"/>
                </a:solidFill>
                <a:cs typeface="Arial" pitchFamily="34" charset="0"/>
              </a:rPr>
              <a:t> </a:t>
            </a:r>
          </a:p>
          <a:p>
            <a:r>
              <a:rPr lang="en-US" sz="1600" b="1" dirty="0" smtClean="0">
                <a:solidFill>
                  <a:srgbClr val="FF0000"/>
                </a:solidFill>
                <a:cs typeface="Arial" pitchFamily="34" charset="0"/>
              </a:rPr>
              <a:t>King </a:t>
            </a:r>
            <a:r>
              <a:rPr lang="en-US" sz="1600" b="1" dirty="0">
                <a:solidFill>
                  <a:srgbClr val="FF0000"/>
                </a:solidFill>
                <a:cs typeface="Arial" pitchFamily="34" charset="0"/>
              </a:rPr>
              <a:t>Salman presents Trump with Saudi Arabia’s top </a:t>
            </a:r>
            <a:r>
              <a:rPr lang="en-US" sz="1600" b="1" dirty="0" smtClean="0">
                <a:solidFill>
                  <a:srgbClr val="FF0000"/>
                </a:solidFill>
                <a:cs typeface="Arial" pitchFamily="34" charset="0"/>
              </a:rPr>
              <a:t>civilian honor</a:t>
            </a:r>
            <a:r>
              <a:rPr lang="en-US" sz="1600" dirty="0">
                <a:solidFill>
                  <a:prstClr val="black"/>
                </a:solidFill>
                <a:cs typeface="Arial" pitchFamily="34" charset="0"/>
              </a:rPr>
              <a:t>, Arab News, </a:t>
            </a:r>
            <a:r>
              <a:rPr lang="en-US" sz="1600" dirty="0" smtClean="0">
                <a:solidFill>
                  <a:prstClr val="black"/>
                </a:solidFill>
                <a:cs typeface="Arial" pitchFamily="34" charset="0"/>
              </a:rPr>
              <a:t>5/20/2017</a:t>
            </a:r>
            <a:r>
              <a:rPr lang="en-US" sz="2000" dirty="0" smtClean="0">
                <a:solidFill>
                  <a:prstClr val="black"/>
                </a:solidFill>
                <a:cs typeface="Arial" pitchFamily="34" charset="0"/>
              </a:rPr>
              <a:t>, </a:t>
            </a:r>
            <a:r>
              <a:rPr lang="en-US" sz="400" dirty="0" smtClean="0">
                <a:solidFill>
                  <a:prstClr val="black"/>
                </a:solidFill>
                <a:cs typeface="Arial" pitchFamily="34" charset="0"/>
                <a:hlinkClick r:id="rId10"/>
              </a:rPr>
              <a:t>http</a:t>
            </a:r>
            <a:r>
              <a:rPr lang="en-US" sz="400" dirty="0">
                <a:solidFill>
                  <a:prstClr val="black"/>
                </a:solidFill>
                <a:cs typeface="Arial" pitchFamily="34" charset="0"/>
                <a:hlinkClick r:id="rId10"/>
              </a:rPr>
              <a:t>://</a:t>
            </a:r>
            <a:r>
              <a:rPr lang="en-US" sz="400" dirty="0" smtClean="0">
                <a:solidFill>
                  <a:prstClr val="black"/>
                </a:solidFill>
                <a:cs typeface="Arial" pitchFamily="34" charset="0"/>
                <a:hlinkClick r:id="rId10"/>
              </a:rPr>
              <a:t>www.arabnews.com/node/1102196/saudi-arabia</a:t>
            </a:r>
            <a:endParaRPr lang="en-US" sz="400" dirty="0" smtClean="0">
              <a:solidFill>
                <a:prstClr val="black"/>
              </a:solidFill>
              <a:cs typeface="Arial" pitchFamily="34" charset="0"/>
            </a:endParaRPr>
          </a:p>
          <a:p>
            <a:r>
              <a:rPr lang="en-US" sz="1400" b="1" dirty="0" smtClean="0">
                <a:solidFill>
                  <a:srgbClr val="FF0000"/>
                </a:solidFill>
                <a:cs typeface="Arial" pitchFamily="34" charset="0"/>
              </a:rPr>
              <a:t>Israel </a:t>
            </a:r>
            <a:r>
              <a:rPr lang="en-US" sz="1400" b="1" dirty="0">
                <a:solidFill>
                  <a:srgbClr val="FF0000"/>
                </a:solidFill>
                <a:cs typeface="Arial" pitchFamily="34" charset="0"/>
              </a:rPr>
              <a:t>now </a:t>
            </a:r>
            <a:r>
              <a:rPr lang="en-US" sz="1400" b="1" dirty="0" smtClean="0">
                <a:solidFill>
                  <a:srgbClr val="FF0000"/>
                </a:solidFill>
                <a:cs typeface="Arial" pitchFamily="34" charset="0"/>
              </a:rPr>
              <a:t>sees Saudi </a:t>
            </a:r>
            <a:r>
              <a:rPr lang="en-US" sz="1400" b="1" dirty="0">
                <a:solidFill>
                  <a:srgbClr val="FF0000"/>
                </a:solidFill>
                <a:cs typeface="Arial" pitchFamily="34" charset="0"/>
              </a:rPr>
              <a:t>Arabia as "a partner with a vital interest in stopping Iran... Israeli Prime Minister Benjamin Netanyahu is deeply invested in the informal alliance between Israel and the Sunni Arab states... AIPAC takes its cues from Israel’s government on which battles to pick... Jared Kushner, seen as one of the U.S. officials closest to Israel, helped negotiate the Saudi deal." </a:t>
            </a:r>
            <a:r>
              <a:rPr lang="en-US" sz="1400" dirty="0">
                <a:solidFill>
                  <a:prstClr val="black"/>
                </a:solidFill>
                <a:cs typeface="Arial" pitchFamily="34" charset="0"/>
              </a:rPr>
              <a:t>Jewish Telegraphic Agency, 5/30/2017</a:t>
            </a:r>
            <a:r>
              <a:rPr lang="en-US" sz="1400" dirty="0">
                <a:solidFill>
                  <a:srgbClr val="FF0000"/>
                </a:solidFill>
                <a:cs typeface="Arial" pitchFamily="34" charset="0"/>
              </a:rPr>
              <a:t>, </a:t>
            </a:r>
            <a:r>
              <a:rPr lang="en-US" sz="300" dirty="0">
                <a:solidFill>
                  <a:srgbClr val="FF0000"/>
                </a:solidFill>
                <a:cs typeface="Arial" pitchFamily="34" charset="0"/>
                <a:hlinkClick r:id="rId11"/>
              </a:rPr>
              <a:t>http://</a:t>
            </a:r>
            <a:r>
              <a:rPr lang="en-US" sz="300" dirty="0" smtClean="0">
                <a:solidFill>
                  <a:srgbClr val="FF0000"/>
                </a:solidFill>
                <a:cs typeface="Arial" pitchFamily="34" charset="0"/>
                <a:hlinkClick r:id="rId11"/>
              </a:rPr>
              <a:t>www.jta.org/2017/05/30/news-opinion/politics/trump-wants-to-sell-lots-of-weapons-to-saudi-arabia-why-are-israel-and-its-friends-keeping-quiet</a:t>
            </a:r>
            <a:r>
              <a:rPr lang="en-US" sz="300" dirty="0" smtClean="0">
                <a:solidFill>
                  <a:srgbClr val="FF0000"/>
                </a:solidFill>
                <a:cs typeface="Arial" pitchFamily="34" charset="0"/>
              </a:rPr>
              <a:t> </a:t>
            </a:r>
          </a:p>
        </p:txBody>
      </p:sp>
      <p:cxnSp>
        <p:nvCxnSpPr>
          <p:cNvPr id="8" name="Straight Connector 7"/>
          <p:cNvCxnSpPr/>
          <p:nvPr/>
        </p:nvCxnSpPr>
        <p:spPr>
          <a:xfrm>
            <a:off x="0" y="27432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947694" y="2133600"/>
            <a:ext cx="0" cy="381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406263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32766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5947692" y="5181600"/>
            <a:ext cx="319630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20447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5909290"/>
            <a:ext cx="91439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47692" y="4673600"/>
            <a:ext cx="319630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6172200"/>
            <a:ext cx="9143999"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1" y="5867400"/>
            <a:ext cx="9143999" cy="1000274"/>
          </a:xfrm>
          <a:prstGeom prst="rect">
            <a:avLst/>
          </a:prstGeom>
        </p:spPr>
        <p:txBody>
          <a:bodyPr wrap="square">
            <a:spAutoFit/>
          </a:bodyPr>
          <a:lstStyle/>
          <a:p>
            <a:r>
              <a:rPr lang="en-US" sz="1800" b="1" dirty="0">
                <a:solidFill>
                  <a:srgbClr val="FF0000"/>
                </a:solidFill>
                <a:cs typeface="Arial" pitchFamily="34" charset="0"/>
              </a:rPr>
              <a:t>Deadly rhetoric: Saudi Arabia opens war of words with Iran</a:t>
            </a:r>
            <a:r>
              <a:rPr lang="en-US" sz="1800" dirty="0">
                <a:solidFill>
                  <a:srgbClr val="FF0000"/>
                </a:solidFill>
                <a:cs typeface="Arial" pitchFamily="34" charset="0"/>
              </a:rPr>
              <a:t>, </a:t>
            </a:r>
            <a:r>
              <a:rPr lang="en-US" sz="1800" dirty="0">
                <a:solidFill>
                  <a:prstClr val="black"/>
                </a:solidFill>
                <a:cs typeface="Arial" pitchFamily="34" charset="0"/>
              </a:rPr>
              <a:t>RT, 5/16/2017, </a:t>
            </a:r>
            <a:r>
              <a:rPr lang="en-US" sz="300" dirty="0">
                <a:solidFill>
                  <a:srgbClr val="FF0000"/>
                </a:solidFill>
                <a:cs typeface="Arial" pitchFamily="34" charset="0"/>
                <a:hlinkClick r:id="rId12"/>
              </a:rPr>
              <a:t>https://www.rt.com/op-edge/388519-saudi-arabia-war-iran</a:t>
            </a:r>
            <a:r>
              <a:rPr lang="en-US" sz="300" dirty="0" smtClean="0">
                <a:solidFill>
                  <a:srgbClr val="FF0000"/>
                </a:solidFill>
                <a:cs typeface="Arial" pitchFamily="34" charset="0"/>
                <a:hlinkClick r:id="rId12"/>
              </a:rPr>
              <a:t>/</a:t>
            </a:r>
            <a:r>
              <a:rPr lang="en-US" sz="300" dirty="0" smtClean="0">
                <a:solidFill>
                  <a:srgbClr val="FF0000"/>
                </a:solidFill>
                <a:cs typeface="Arial" pitchFamily="34" charset="0"/>
              </a:rPr>
              <a:t>  </a:t>
            </a:r>
            <a:endParaRPr lang="en-US" sz="300" dirty="0">
              <a:solidFill>
                <a:srgbClr val="FF0000"/>
              </a:solidFill>
              <a:cs typeface="Arial" pitchFamily="34" charset="0"/>
            </a:endParaRPr>
          </a:p>
          <a:p>
            <a:r>
              <a:rPr lang="en-US" sz="1800" b="1" dirty="0" smtClean="0">
                <a:solidFill>
                  <a:srgbClr val="FF0000"/>
                </a:solidFill>
                <a:cs typeface="Arial" pitchFamily="34" charset="0"/>
              </a:rPr>
              <a:t>CIA </a:t>
            </a:r>
            <a:r>
              <a:rPr lang="en-US" sz="1800" b="1" dirty="0">
                <a:solidFill>
                  <a:srgbClr val="FF0000"/>
                </a:solidFill>
                <a:cs typeface="Arial" pitchFamily="34" charset="0"/>
              </a:rPr>
              <a:t>creates new body dedicated to Iran operations: report</a:t>
            </a:r>
            <a:r>
              <a:rPr lang="en-US" sz="1800" dirty="0">
                <a:solidFill>
                  <a:prstClr val="black"/>
                </a:solidFill>
                <a:cs typeface="Arial" pitchFamily="34" charset="0"/>
              </a:rPr>
              <a:t>, i24news, 6/2/2017,  </a:t>
            </a:r>
            <a:r>
              <a:rPr lang="en-US" sz="200" dirty="0">
                <a:solidFill>
                  <a:prstClr val="black"/>
                </a:solidFill>
                <a:cs typeface="Arial" pitchFamily="34" charset="0"/>
                <a:hlinkClick r:id="rId13"/>
              </a:rPr>
              <a:t>https://www.i24news.tv/en/news/international/americas/146890-170602-cia-creates-new-body-dedicated-to-iran-operations</a:t>
            </a:r>
            <a:r>
              <a:rPr lang="en-US" sz="200" dirty="0">
                <a:solidFill>
                  <a:prstClr val="black"/>
                </a:solidFill>
                <a:cs typeface="Arial" pitchFamily="34" charset="0"/>
              </a:rPr>
              <a:t> </a:t>
            </a:r>
          </a:p>
          <a:p>
            <a:r>
              <a:rPr lang="en-US" sz="1800" b="1" dirty="0" smtClean="0">
                <a:solidFill>
                  <a:srgbClr val="FF0000"/>
                </a:solidFill>
                <a:cs typeface="Arial" pitchFamily="34" charset="0"/>
              </a:rPr>
              <a:t>IRAN </a:t>
            </a:r>
            <a:r>
              <a:rPr lang="en-US" sz="1800" b="1" dirty="0">
                <a:solidFill>
                  <a:srgbClr val="FF0000"/>
                </a:solidFill>
                <a:cs typeface="Arial" pitchFamily="34" charset="0"/>
              </a:rPr>
              <a:t>ATTACK: ISIS claims responsibility for pair of assaults in Tehran</a:t>
            </a:r>
            <a:r>
              <a:rPr lang="en-US" sz="1800" dirty="0">
                <a:solidFill>
                  <a:prstClr val="black"/>
                </a:solidFill>
                <a:cs typeface="Arial" pitchFamily="34" charset="0"/>
              </a:rPr>
              <a:t>, </a:t>
            </a:r>
            <a:r>
              <a:rPr lang="en-US" sz="1600" dirty="0" smtClean="0">
                <a:solidFill>
                  <a:prstClr val="black"/>
                </a:solidFill>
                <a:cs typeface="Arial" pitchFamily="34" charset="0"/>
              </a:rPr>
              <a:t>Fox news, </a:t>
            </a:r>
            <a:r>
              <a:rPr lang="en-US" sz="1600" dirty="0">
                <a:solidFill>
                  <a:prstClr val="black"/>
                </a:solidFill>
                <a:cs typeface="Arial" pitchFamily="34" charset="0"/>
              </a:rPr>
              <a:t>6/7/2017,</a:t>
            </a:r>
            <a:r>
              <a:rPr lang="en-US" sz="1800" dirty="0">
                <a:solidFill>
                  <a:prstClr val="black"/>
                </a:solidFill>
                <a:cs typeface="Arial" pitchFamily="34" charset="0"/>
              </a:rPr>
              <a:t> </a:t>
            </a:r>
            <a:r>
              <a:rPr lang="en-US" sz="500" dirty="0">
                <a:solidFill>
                  <a:prstClr val="black"/>
                </a:solidFill>
                <a:cs typeface="Arial" pitchFamily="34" charset="0"/>
                <a:hlinkClick r:id="rId14"/>
              </a:rPr>
              <a:t>http://</a:t>
            </a:r>
            <a:r>
              <a:rPr lang="en-US" sz="500" dirty="0" smtClean="0">
                <a:solidFill>
                  <a:prstClr val="black"/>
                </a:solidFill>
                <a:cs typeface="Arial" pitchFamily="34" charset="0"/>
                <a:hlinkClick r:id="rId14"/>
              </a:rPr>
              <a:t>www.foxnews.com/world/2017/06/07/shooting-at-iranian-parliament-building-reportedly-injures-security-guard.html</a:t>
            </a:r>
            <a:r>
              <a:rPr lang="en-US" sz="500" dirty="0" smtClean="0">
                <a:solidFill>
                  <a:prstClr val="black"/>
                </a:solidFill>
                <a:cs typeface="Arial" pitchFamily="34" charset="0"/>
              </a:rPr>
              <a:t> </a:t>
            </a:r>
            <a:endParaRPr lang="en-US" sz="500" dirty="0">
              <a:solidFill>
                <a:prstClr val="black"/>
              </a:solidFill>
              <a:cs typeface="Arial" pitchFamily="34" charset="0"/>
            </a:endParaRPr>
          </a:p>
        </p:txBody>
      </p:sp>
      <p:cxnSp>
        <p:nvCxnSpPr>
          <p:cNvPr id="24" name="Straight Connector 23"/>
          <p:cNvCxnSpPr/>
          <p:nvPr/>
        </p:nvCxnSpPr>
        <p:spPr>
          <a:xfrm>
            <a:off x="-1" y="6477000"/>
            <a:ext cx="91439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 y="4572000"/>
            <a:ext cx="594769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947694" y="3695700"/>
            <a:ext cx="319630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0029366"/>
      </p:ext>
    </p:extLst>
  </p:cSld>
  <p:clrMapOvr>
    <a:masterClrMapping/>
  </p:clrMapOvr>
  <p:timing>
    <p:tnLst>
      <p:par>
        <p:cTn id="1" dur="indefinite" restart="never" nodeType="tmRoot"/>
      </p:par>
    </p:tnLst>
  </p:timing>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9" name="Content Placeholder 2"/>
          <p:cNvSpPr>
            <a:spLocks noGrp="1"/>
          </p:cNvSpPr>
          <p:nvPr>
            <p:ph idx="1"/>
          </p:nvPr>
        </p:nvSpPr>
        <p:spPr>
          <a:xfrm>
            <a:off x="0" y="933272"/>
            <a:ext cx="4419600" cy="749825"/>
          </a:xfrm>
        </p:spPr>
        <p:txBody>
          <a:bodyPr/>
          <a:lstStyle/>
          <a:p>
            <a:pPr marL="0" indent="0">
              <a:buNone/>
            </a:pPr>
            <a:r>
              <a:rPr lang="en-US" altLang="en-US" sz="1800" dirty="0" smtClean="0">
                <a:solidFill>
                  <a:schemeClr val="tx2"/>
                </a:solidFill>
                <a:latin typeface="+mj-lt"/>
              </a:rPr>
              <a:t>Muslim </a:t>
            </a:r>
            <a:r>
              <a:rPr lang="en-US" altLang="en-US" sz="1800" dirty="0">
                <a:solidFill>
                  <a:schemeClr val="tx2"/>
                </a:solidFill>
                <a:latin typeface="+mj-lt"/>
              </a:rPr>
              <a:t>group [CAIR] appoints Jew as Philadelphia director, </a:t>
            </a:r>
            <a:r>
              <a:rPr lang="en-US" altLang="en-US" sz="1800" dirty="0" smtClean="0">
                <a:latin typeface="+mj-lt"/>
              </a:rPr>
              <a:t>JTA, 10/18/2013,</a:t>
            </a:r>
            <a:r>
              <a:rPr lang="en-US" altLang="en-US" sz="1600" dirty="0" smtClean="0">
                <a:latin typeface="+mj-lt"/>
              </a:rPr>
              <a:t> </a:t>
            </a:r>
            <a:r>
              <a:rPr lang="en-US" altLang="en-US" sz="500" dirty="0" smtClean="0">
                <a:latin typeface="+mj-lt"/>
                <a:hlinkClick r:id="rId2"/>
              </a:rPr>
              <a:t>http://www.jta.org/2013/10/18/news-opinion/united-states/muslim-group-appoints-jew-as-their-philadelphia-director</a:t>
            </a:r>
            <a:r>
              <a:rPr lang="en-US" altLang="en-US" sz="500" dirty="0" smtClean="0">
                <a:latin typeface="+mj-lt"/>
              </a:rPr>
              <a:t> </a:t>
            </a:r>
          </a:p>
        </p:txBody>
      </p:sp>
      <p:sp>
        <p:nvSpPr>
          <p:cNvPr id="3" name="Rectangle 2"/>
          <p:cNvSpPr/>
          <p:nvPr/>
        </p:nvSpPr>
        <p:spPr>
          <a:xfrm>
            <a:off x="4419600" y="990600"/>
            <a:ext cx="4724400" cy="692497"/>
          </a:xfrm>
          <a:prstGeom prst="rect">
            <a:avLst/>
          </a:prstGeom>
        </p:spPr>
        <p:txBody>
          <a:bodyPr wrap="square">
            <a:spAutoFit/>
          </a:bodyPr>
          <a:lstStyle/>
          <a:p>
            <a:pPr eaLnBrk="0" hangingPunct="0"/>
            <a:r>
              <a:rPr lang="en-US" sz="1800" dirty="0" smtClean="0">
                <a:solidFill>
                  <a:srgbClr val="FFFF00"/>
                </a:solidFill>
                <a:latin typeface="Times New Roman"/>
                <a:cs typeface="Arial" pitchFamily="34" charset="0"/>
              </a:rPr>
              <a:t>J </a:t>
            </a:r>
            <a:r>
              <a:rPr lang="en-US" sz="1800" dirty="0">
                <a:solidFill>
                  <a:srgbClr val="FFFF00"/>
                </a:solidFill>
                <a:latin typeface="Times New Roman"/>
                <a:cs typeface="Arial" pitchFamily="34" charset="0"/>
              </a:rPr>
              <a:t>Street U’s new Muslim president says she’s ‘culturally Jewish</a:t>
            </a:r>
            <a:r>
              <a:rPr lang="en-US" sz="1800" dirty="0" smtClean="0">
                <a:solidFill>
                  <a:srgbClr val="FFFF00"/>
                </a:solidFill>
                <a:latin typeface="Times New Roman"/>
                <a:cs typeface="Arial" pitchFamily="34" charset="0"/>
              </a:rPr>
              <a:t>’</a:t>
            </a:r>
            <a:r>
              <a:rPr lang="en-US" sz="1800" b="1" dirty="0" smtClean="0">
                <a:solidFill>
                  <a:srgbClr val="FFFF00"/>
                </a:solidFill>
                <a:latin typeface="Times New Roman"/>
                <a:cs typeface="Arial" pitchFamily="34" charset="0"/>
              </a:rPr>
              <a:t>, </a:t>
            </a:r>
            <a:r>
              <a:rPr lang="en-US" sz="1800" dirty="0" smtClean="0">
                <a:solidFill>
                  <a:srgbClr val="FFFFFF"/>
                </a:solidFill>
                <a:latin typeface="Times New Roman"/>
                <a:cs typeface="Arial" pitchFamily="34" charset="0"/>
              </a:rPr>
              <a:t>JTA, 9/3/2015</a:t>
            </a:r>
            <a:r>
              <a:rPr lang="en-US" sz="1400" dirty="0" smtClean="0">
                <a:solidFill>
                  <a:srgbClr val="FFFFFF"/>
                </a:solidFill>
                <a:latin typeface="Times New Roman"/>
                <a:cs typeface="Arial" pitchFamily="34" charset="0"/>
              </a:rPr>
              <a:t>, </a:t>
            </a:r>
            <a:r>
              <a:rPr lang="en-US" sz="300" b="1" dirty="0" smtClean="0">
                <a:solidFill>
                  <a:srgbClr val="FFFF00"/>
                </a:solidFill>
                <a:latin typeface="Times New Roman"/>
                <a:cs typeface="Arial" pitchFamily="34" charset="0"/>
                <a:hlinkClick r:id="rId3"/>
              </a:rPr>
              <a:t>http</a:t>
            </a:r>
            <a:r>
              <a:rPr lang="en-US" sz="300" b="1" dirty="0">
                <a:solidFill>
                  <a:srgbClr val="FFFF00"/>
                </a:solidFill>
                <a:latin typeface="Times New Roman"/>
                <a:cs typeface="Arial" pitchFamily="34" charset="0"/>
                <a:hlinkClick r:id="rId3"/>
              </a:rPr>
              <a:t>://</a:t>
            </a:r>
            <a:r>
              <a:rPr lang="en-US" sz="300" b="1" dirty="0" smtClean="0">
                <a:solidFill>
                  <a:srgbClr val="FFFF00"/>
                </a:solidFill>
                <a:latin typeface="Times New Roman"/>
                <a:cs typeface="Arial" pitchFamily="34" charset="0"/>
                <a:hlinkClick r:id="rId3"/>
              </a:rPr>
              <a:t>www.jta.org/2015/09/03/news-opinion/united-states/j-street-us-new-muslim-president-is-culturally-jew</a:t>
            </a:r>
            <a:r>
              <a:rPr lang="en-US" sz="300" b="1" dirty="0" smtClean="0">
                <a:solidFill>
                  <a:srgbClr val="FFFFFF"/>
                </a:solidFill>
                <a:latin typeface="Times New Roman"/>
                <a:cs typeface="Arial" pitchFamily="34" charset="0"/>
                <a:hlinkClick r:id="rId3"/>
              </a:rPr>
              <a:t>ish</a:t>
            </a:r>
            <a:r>
              <a:rPr lang="en-US" sz="300" b="1" dirty="0" smtClean="0">
                <a:solidFill>
                  <a:srgbClr val="FFFFFF"/>
                </a:solidFill>
                <a:latin typeface="Times New Roman"/>
                <a:cs typeface="Arial" pitchFamily="34" charset="0"/>
              </a:rPr>
              <a:t> </a:t>
            </a:r>
            <a:endParaRPr lang="en-US" sz="300" b="1" dirty="0">
              <a:solidFill>
                <a:srgbClr val="FFFFFF"/>
              </a:solidFill>
              <a:latin typeface="Times New Roman"/>
              <a:cs typeface="Arial" pitchFamily="34" charset="0"/>
            </a:endParaRPr>
          </a:p>
        </p:txBody>
      </p:sp>
      <p:cxnSp>
        <p:nvCxnSpPr>
          <p:cNvPr id="5" name="Straight Connector 4"/>
          <p:cNvCxnSpPr/>
          <p:nvPr/>
        </p:nvCxnSpPr>
        <p:spPr bwMode="auto">
          <a:xfrm>
            <a:off x="4419600" y="990600"/>
            <a:ext cx="0" cy="6858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8" name="Rectangle 7"/>
          <p:cNvSpPr/>
          <p:nvPr/>
        </p:nvSpPr>
        <p:spPr>
          <a:xfrm>
            <a:off x="-3412" y="-18705"/>
            <a:ext cx="9144000" cy="1046440"/>
          </a:xfrm>
          <a:prstGeom prst="rect">
            <a:avLst/>
          </a:prstGeom>
        </p:spPr>
        <p:txBody>
          <a:bodyPr wrap="square">
            <a:spAutoFit/>
          </a:bodyPr>
          <a:lstStyle/>
          <a:p>
            <a:pPr algn="ctr" eaLnBrk="0" hangingPunct="0"/>
            <a:r>
              <a:rPr lang="en-US" sz="3000" b="1" dirty="0" smtClean="0">
                <a:solidFill>
                  <a:srgbClr val="FFFF00"/>
                </a:solidFill>
                <a:latin typeface="Times New Roman"/>
                <a:cs typeface="Arial" pitchFamily="34" charset="0"/>
              </a:rPr>
              <a:t>Examples </a:t>
            </a:r>
            <a:r>
              <a:rPr lang="en-US" sz="3000" b="1" dirty="0">
                <a:solidFill>
                  <a:srgbClr val="FFFF00"/>
                </a:solidFill>
                <a:latin typeface="Times New Roman"/>
                <a:cs typeface="Arial" pitchFamily="34" charset="0"/>
              </a:rPr>
              <a:t>of political manipulation of ethnic identity </a:t>
            </a:r>
            <a:r>
              <a:rPr lang="en-US" altLang="en-US" sz="1600" kern="0" dirty="0" smtClean="0">
                <a:solidFill>
                  <a:srgbClr val="FFFF00"/>
                </a:solidFill>
                <a:latin typeface="Times New Roman"/>
                <a:cs typeface="Arial" pitchFamily="34" charset="0"/>
              </a:rPr>
              <a:t>“Anything </a:t>
            </a:r>
            <a:r>
              <a:rPr lang="en-US" altLang="en-US" sz="1600" kern="0" dirty="0">
                <a:solidFill>
                  <a:srgbClr val="FFFF00"/>
                </a:solidFill>
                <a:latin typeface="Times New Roman"/>
                <a:cs typeface="Arial" pitchFamily="34" charset="0"/>
              </a:rPr>
              <a:t>that fosters ethnic identity in America actually helps Jewish continuity. It makes the culture more empathetic to perpetuation of ethnic group ties.” </a:t>
            </a:r>
            <a:r>
              <a:rPr lang="en-US" altLang="en-US" sz="1400" kern="0" dirty="0">
                <a:solidFill>
                  <a:srgbClr val="FFFFFF"/>
                </a:solidFill>
                <a:latin typeface="Times New Roman"/>
                <a:cs typeface="Arial" pitchFamily="34" charset="0"/>
              </a:rPr>
              <a:t>Forward, 6/19/201</a:t>
            </a:r>
            <a:r>
              <a:rPr lang="en-US" altLang="en-US" sz="1200" kern="0" dirty="0">
                <a:solidFill>
                  <a:srgbClr val="FFFFFF"/>
                </a:solidFill>
                <a:latin typeface="Times New Roman"/>
                <a:cs typeface="Arial" pitchFamily="34" charset="0"/>
              </a:rPr>
              <a:t>5,  </a:t>
            </a:r>
            <a:r>
              <a:rPr lang="en-US" altLang="en-US" sz="500" kern="0" dirty="0">
                <a:solidFill>
                  <a:srgbClr val="FFFFFF"/>
                </a:solidFill>
                <a:latin typeface="Times New Roman"/>
                <a:cs typeface="Arial" pitchFamily="34" charset="0"/>
                <a:hlinkClick r:id="rId4"/>
              </a:rPr>
              <a:t>http://forward.com/news/breaking-news/310378/us-census-may-add-controversial-israeli-category/</a:t>
            </a:r>
            <a:r>
              <a:rPr lang="en-US" altLang="en-US" sz="500" kern="0" dirty="0">
                <a:solidFill>
                  <a:srgbClr val="FFFFFF"/>
                </a:solidFill>
                <a:latin typeface="Times New Roman"/>
                <a:cs typeface="Arial" pitchFamily="34" charset="0"/>
              </a:rPr>
              <a:t> </a:t>
            </a:r>
          </a:p>
        </p:txBody>
      </p:sp>
      <p:sp>
        <p:nvSpPr>
          <p:cNvPr id="9" name="Rectangle 8"/>
          <p:cNvSpPr/>
          <p:nvPr/>
        </p:nvSpPr>
        <p:spPr>
          <a:xfrm>
            <a:off x="-3412" y="1371600"/>
            <a:ext cx="4194412" cy="446276"/>
          </a:xfrm>
          <a:prstGeom prst="rect">
            <a:avLst/>
          </a:prstGeom>
        </p:spPr>
        <p:txBody>
          <a:bodyPr wrap="square">
            <a:spAutoFit/>
          </a:bodyPr>
          <a:lstStyle/>
          <a:p>
            <a:pPr eaLnBrk="0" hangingPunct="0"/>
            <a:endParaRPr lang="en-US" sz="2300" b="1" dirty="0">
              <a:solidFill>
                <a:srgbClr val="FFFFFF"/>
              </a:solidFill>
              <a:latin typeface="Times New Roman"/>
              <a:cs typeface="Arial" pitchFamily="34" charset="0"/>
            </a:endParaRPr>
          </a:p>
        </p:txBody>
      </p:sp>
      <p:cxnSp>
        <p:nvCxnSpPr>
          <p:cNvPr id="12" name="Straight Connector 11"/>
          <p:cNvCxnSpPr/>
          <p:nvPr/>
        </p:nvCxnSpPr>
        <p:spPr bwMode="auto">
          <a:xfrm>
            <a:off x="-3412" y="990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3412" y="2631281"/>
            <a:ext cx="9144000" cy="4247317"/>
          </a:xfrm>
          <a:prstGeom prst="rect">
            <a:avLst/>
          </a:prstGeom>
        </p:spPr>
        <p:txBody>
          <a:bodyPr wrap="square">
            <a:spAutoFit/>
          </a:bodyPr>
          <a:lstStyle/>
          <a:p>
            <a:pPr eaLnBrk="0" hangingPunct="0"/>
            <a:r>
              <a:rPr lang="en-US" sz="1800" dirty="0">
                <a:solidFill>
                  <a:srgbClr val="FFFF00"/>
                </a:solidFill>
                <a:latin typeface="Times New Roman"/>
                <a:cs typeface="Arial" pitchFamily="34" charset="0"/>
              </a:rPr>
              <a:t>Jews and Muslims ramp up alliances in wake of Trump’s election</a:t>
            </a:r>
            <a:r>
              <a:rPr lang="en-US" sz="1800" b="1" dirty="0">
                <a:solidFill>
                  <a:srgbClr val="FFFF00"/>
                </a:solidFill>
                <a:latin typeface="Times New Roman"/>
                <a:cs typeface="Arial" pitchFamily="34" charset="0"/>
              </a:rPr>
              <a:t>, </a:t>
            </a:r>
            <a:r>
              <a:rPr lang="en-US" sz="1200" dirty="0">
                <a:solidFill>
                  <a:srgbClr val="FFFFFF"/>
                </a:solidFill>
                <a:latin typeface="Times New Roman"/>
                <a:cs typeface="Arial" pitchFamily="34" charset="0"/>
              </a:rPr>
              <a:t>Jewish Telegraphic Agency, 11/14/2016,</a:t>
            </a:r>
            <a:r>
              <a:rPr lang="en-US" sz="1800" dirty="0">
                <a:solidFill>
                  <a:srgbClr val="FFFFFF"/>
                </a:solidFill>
                <a:latin typeface="Times New Roman"/>
                <a:cs typeface="Arial" pitchFamily="34" charset="0"/>
              </a:rPr>
              <a:t> </a:t>
            </a:r>
            <a:r>
              <a:rPr lang="en-US" sz="500" dirty="0">
                <a:solidFill>
                  <a:srgbClr val="FFFFFF"/>
                </a:solidFill>
                <a:latin typeface="Times New Roman"/>
                <a:cs typeface="Arial" pitchFamily="34" charset="0"/>
                <a:hlinkClick r:id="rId5"/>
              </a:rPr>
              <a:t>http://www.jta.org/2016/11/14/news-opinion/united-states/jews-and-muslims-ramp-up-alliances-in-wake-of-trumps-election</a:t>
            </a:r>
            <a:r>
              <a:rPr lang="en-US" sz="500" dirty="0">
                <a:solidFill>
                  <a:srgbClr val="FFFFFF"/>
                </a:solidFill>
                <a:latin typeface="Times New Roman"/>
                <a:cs typeface="Arial" pitchFamily="34" charset="0"/>
              </a:rPr>
              <a:t> </a:t>
            </a:r>
          </a:p>
          <a:p>
            <a:pPr eaLnBrk="0" hangingPunct="0"/>
            <a:r>
              <a:rPr lang="en-US" sz="1800" dirty="0" smtClean="0">
                <a:solidFill>
                  <a:srgbClr val="FFFF00"/>
                </a:solidFill>
                <a:latin typeface="Times New Roman"/>
                <a:cs typeface="Arial" pitchFamily="34" charset="0"/>
              </a:rPr>
              <a:t>London's New Muslim Mayor Signs Pledge to Fight anti-Semitism,</a:t>
            </a:r>
            <a:r>
              <a:rPr lang="en-US" sz="1800" dirty="0" smtClean="0">
                <a:solidFill>
                  <a:srgbClr val="FFFFFF"/>
                </a:solidFill>
                <a:latin typeface="Times New Roman"/>
                <a:cs typeface="Arial" pitchFamily="34" charset="0"/>
              </a:rPr>
              <a:t> </a:t>
            </a:r>
            <a:r>
              <a:rPr lang="en-US" sz="1800" dirty="0" err="1" smtClean="0">
                <a:solidFill>
                  <a:srgbClr val="FFFFFF"/>
                </a:solidFill>
                <a:latin typeface="Times New Roman"/>
                <a:cs typeface="Arial" pitchFamily="34" charset="0"/>
              </a:rPr>
              <a:t>Haaretz</a:t>
            </a:r>
            <a:r>
              <a:rPr lang="en-US" sz="1800" dirty="0" smtClean="0">
                <a:solidFill>
                  <a:srgbClr val="FFFFFF"/>
                </a:solidFill>
                <a:latin typeface="Times New Roman"/>
                <a:cs typeface="Arial" pitchFamily="34" charset="0"/>
              </a:rPr>
              <a:t>, 5/26/2016, </a:t>
            </a:r>
            <a:r>
              <a:rPr lang="en-US" sz="300" dirty="0" smtClean="0">
                <a:solidFill>
                  <a:srgbClr val="FFFFFF"/>
                </a:solidFill>
                <a:latin typeface="Times New Roman"/>
                <a:cs typeface="Arial" pitchFamily="34" charset="0"/>
                <a:hlinkClick r:id="rId6"/>
              </a:rPr>
              <a:t>http://www.haaretz.com/jewish/news/1.721590</a:t>
            </a:r>
            <a:r>
              <a:rPr lang="en-US" sz="300" dirty="0" smtClean="0">
                <a:solidFill>
                  <a:srgbClr val="FFFFFF"/>
                </a:solidFill>
                <a:latin typeface="Times New Roman"/>
                <a:cs typeface="Arial" pitchFamily="34" charset="0"/>
              </a:rPr>
              <a:t> </a:t>
            </a:r>
          </a:p>
          <a:p>
            <a:pPr eaLnBrk="0" hangingPunct="0"/>
            <a:r>
              <a:rPr lang="en-US" sz="1800" dirty="0" smtClean="0">
                <a:solidFill>
                  <a:srgbClr val="FFFF00"/>
                </a:solidFill>
                <a:latin typeface="Times New Roman"/>
                <a:cs typeface="Arial" pitchFamily="34" charset="0"/>
              </a:rPr>
              <a:t>Zac </a:t>
            </a:r>
            <a:r>
              <a:rPr lang="en-US" sz="1800" dirty="0">
                <a:solidFill>
                  <a:srgbClr val="FFFF00"/>
                </a:solidFill>
                <a:latin typeface="Times New Roman"/>
                <a:cs typeface="Arial" pitchFamily="34" charset="0"/>
              </a:rPr>
              <a:t>Goldsmith and </a:t>
            </a:r>
            <a:r>
              <a:rPr lang="en-US" sz="1800" dirty="0" err="1">
                <a:solidFill>
                  <a:srgbClr val="FFFF00"/>
                </a:solidFill>
                <a:latin typeface="Times New Roman"/>
                <a:cs typeface="Arial" pitchFamily="34" charset="0"/>
              </a:rPr>
              <a:t>Sadiq</a:t>
            </a:r>
            <a:r>
              <a:rPr lang="en-US" sz="1800" dirty="0">
                <a:solidFill>
                  <a:srgbClr val="FFFF00"/>
                </a:solidFill>
                <a:latin typeface="Times New Roman"/>
                <a:cs typeface="Arial" pitchFamily="34" charset="0"/>
              </a:rPr>
              <a:t> Khan back Tel Aviv festival in London, </a:t>
            </a:r>
            <a:r>
              <a:rPr lang="en-US" sz="1800" dirty="0">
                <a:solidFill>
                  <a:srgbClr val="FFFFFF"/>
                </a:solidFill>
                <a:latin typeface="Times New Roman"/>
                <a:cs typeface="Arial" pitchFamily="34" charset="0"/>
              </a:rPr>
              <a:t>Jewish News Online, 2/1/2016, </a:t>
            </a:r>
            <a:r>
              <a:rPr lang="en-US" sz="500" dirty="0">
                <a:solidFill>
                  <a:srgbClr val="FFFFFF"/>
                </a:solidFill>
                <a:latin typeface="Times New Roman"/>
                <a:cs typeface="Arial" pitchFamily="34" charset="0"/>
                <a:hlinkClick r:id="rId7"/>
              </a:rPr>
              <a:t>http://jewishnews.timesofisrael.com/zac-goldsmith-and-sadiq-khan-back-tel-aviv-festival-in-london</a:t>
            </a:r>
            <a:r>
              <a:rPr lang="en-US" sz="500" dirty="0" smtClean="0">
                <a:solidFill>
                  <a:srgbClr val="FFFFFF"/>
                </a:solidFill>
                <a:latin typeface="Times New Roman"/>
                <a:cs typeface="Arial" pitchFamily="34" charset="0"/>
                <a:hlinkClick r:id="rId7"/>
              </a:rPr>
              <a:t>/</a:t>
            </a:r>
            <a:endParaRPr lang="en-US" sz="500" dirty="0" smtClean="0">
              <a:solidFill>
                <a:srgbClr val="FFFFFF"/>
              </a:solidFill>
              <a:latin typeface="Times New Roman"/>
              <a:cs typeface="Arial" pitchFamily="34" charset="0"/>
            </a:endParaRPr>
          </a:p>
          <a:p>
            <a:pPr eaLnBrk="0" hangingPunct="0"/>
            <a:r>
              <a:rPr lang="en-US" sz="1800" b="1" dirty="0" smtClean="0">
                <a:solidFill>
                  <a:srgbClr val="FFFF00"/>
                </a:solidFill>
                <a:latin typeface="Times New Roman"/>
                <a:cs typeface="Arial" pitchFamily="34" charset="0"/>
              </a:rPr>
              <a:t> </a:t>
            </a:r>
            <a:r>
              <a:rPr lang="en-US" sz="1800" dirty="0">
                <a:solidFill>
                  <a:srgbClr val="FFFF00"/>
                </a:solidFill>
                <a:latin typeface="Times New Roman"/>
                <a:cs typeface="Arial" pitchFamily="34" charset="0"/>
              </a:rPr>
              <a:t>London’s Muslim mayor calls for complete ban on Hezbollah,</a:t>
            </a:r>
            <a:r>
              <a:rPr lang="en-US" sz="1800" b="1" dirty="0">
                <a:solidFill>
                  <a:srgbClr val="FFFF00"/>
                </a:solidFill>
                <a:latin typeface="Times New Roman"/>
                <a:cs typeface="Arial" pitchFamily="34" charset="0"/>
              </a:rPr>
              <a:t> </a:t>
            </a:r>
            <a:r>
              <a:rPr lang="en-US" sz="1600" dirty="0" smtClean="0">
                <a:solidFill>
                  <a:srgbClr val="FFFFFF"/>
                </a:solidFill>
                <a:latin typeface="Times New Roman"/>
                <a:cs typeface="Arial" pitchFamily="34" charset="0"/>
              </a:rPr>
              <a:t>Jewish Telegraphic Agency, 7/7/2017,</a:t>
            </a:r>
            <a:r>
              <a:rPr lang="en-US" sz="1800" dirty="0" smtClean="0">
                <a:solidFill>
                  <a:srgbClr val="FFFFFF"/>
                </a:solidFill>
                <a:latin typeface="Times New Roman"/>
                <a:cs typeface="Arial" pitchFamily="34" charset="0"/>
              </a:rPr>
              <a:t> </a:t>
            </a:r>
            <a:r>
              <a:rPr lang="en-US" sz="800" dirty="0" smtClean="0">
                <a:solidFill>
                  <a:srgbClr val="FFFFFF"/>
                </a:solidFill>
                <a:latin typeface="Times New Roman"/>
                <a:cs typeface="Arial" pitchFamily="34" charset="0"/>
                <a:hlinkClick r:id="rId8"/>
              </a:rPr>
              <a:t>http</a:t>
            </a:r>
            <a:r>
              <a:rPr lang="en-US" sz="800" dirty="0">
                <a:solidFill>
                  <a:srgbClr val="FFFFFF"/>
                </a:solidFill>
                <a:latin typeface="Times New Roman"/>
                <a:cs typeface="Arial" pitchFamily="34" charset="0"/>
                <a:hlinkClick r:id="rId8"/>
              </a:rPr>
              <a:t>://</a:t>
            </a:r>
            <a:r>
              <a:rPr lang="en-US" sz="800" dirty="0" smtClean="0">
                <a:solidFill>
                  <a:srgbClr val="FFFFFF"/>
                </a:solidFill>
                <a:latin typeface="Times New Roman"/>
                <a:cs typeface="Arial" pitchFamily="34" charset="0"/>
                <a:hlinkClick r:id="rId8"/>
              </a:rPr>
              <a:t>www.jta.org/2017/07/07/news-opinion/world/londons-muslim-mayor-calls-for-complete-ban-on-hezbollah</a:t>
            </a:r>
            <a:r>
              <a:rPr lang="en-US" sz="800" dirty="0" smtClean="0">
                <a:solidFill>
                  <a:srgbClr val="FFFFFF"/>
                </a:solidFill>
                <a:latin typeface="Times New Roman"/>
                <a:cs typeface="Arial" pitchFamily="34" charset="0"/>
              </a:rPr>
              <a:t> </a:t>
            </a:r>
          </a:p>
          <a:p>
            <a:pPr eaLnBrk="0" hangingPunct="0"/>
            <a:r>
              <a:rPr lang="en-US" sz="1800" dirty="0" smtClean="0">
                <a:solidFill>
                  <a:srgbClr val="FFFF00"/>
                </a:solidFill>
                <a:latin typeface="Times New Roman"/>
                <a:cs typeface="Arial" pitchFamily="34" charset="0"/>
              </a:rPr>
              <a:t>Indian </a:t>
            </a:r>
            <a:r>
              <a:rPr lang="en-US" sz="1800" dirty="0">
                <a:solidFill>
                  <a:srgbClr val="FFFF00"/>
                </a:solidFill>
                <a:latin typeface="Times New Roman"/>
                <a:cs typeface="Arial" pitchFamily="34" charset="0"/>
              </a:rPr>
              <a:t>Americans and American Jews: Advancing a trilateral alliance</a:t>
            </a:r>
            <a:r>
              <a:rPr lang="en-US" sz="1800" dirty="0">
                <a:solidFill>
                  <a:srgbClr val="FFFFFF"/>
                </a:solidFill>
                <a:latin typeface="Times New Roman"/>
                <a:cs typeface="Arial" pitchFamily="34" charset="0"/>
              </a:rPr>
              <a:t>, </a:t>
            </a:r>
            <a:r>
              <a:rPr lang="en-US" sz="1300" dirty="0">
                <a:solidFill>
                  <a:srgbClr val="FFFFFF"/>
                </a:solidFill>
                <a:latin typeface="Times New Roman"/>
                <a:cs typeface="Arial" pitchFamily="34" charset="0"/>
              </a:rPr>
              <a:t>The Jerusalem Post, 7/6/2017</a:t>
            </a:r>
            <a:r>
              <a:rPr lang="en-US" sz="800" dirty="0">
                <a:solidFill>
                  <a:srgbClr val="FFFFFF"/>
                </a:solidFill>
                <a:latin typeface="Times New Roman"/>
                <a:cs typeface="Arial" pitchFamily="34" charset="0"/>
              </a:rPr>
              <a:t>, </a:t>
            </a:r>
            <a:r>
              <a:rPr lang="en-US" sz="300" dirty="0">
                <a:solidFill>
                  <a:srgbClr val="FFFFFF"/>
                </a:solidFill>
                <a:latin typeface="Times New Roman"/>
                <a:cs typeface="Arial" pitchFamily="34" charset="0"/>
                <a:hlinkClick r:id="rId9"/>
              </a:rPr>
              <a:t>http://</a:t>
            </a:r>
            <a:r>
              <a:rPr lang="en-US" sz="300" dirty="0" smtClean="0">
                <a:solidFill>
                  <a:srgbClr val="FFFFFF"/>
                </a:solidFill>
                <a:latin typeface="Times New Roman"/>
                <a:cs typeface="Arial" pitchFamily="34" charset="0"/>
                <a:hlinkClick r:id="rId9"/>
              </a:rPr>
              <a:t>www.jpost.com/Opinion/Indian-Americans-and-American-Jews-Advancing-a-trilateral-alliance-498989</a:t>
            </a:r>
            <a:r>
              <a:rPr lang="en-US" sz="300" dirty="0" smtClean="0">
                <a:solidFill>
                  <a:srgbClr val="FFFFFF"/>
                </a:solidFill>
                <a:latin typeface="Times New Roman"/>
                <a:cs typeface="Arial" pitchFamily="34" charset="0"/>
              </a:rPr>
              <a:t> </a:t>
            </a:r>
          </a:p>
          <a:p>
            <a:pPr eaLnBrk="0" hangingPunct="0"/>
            <a:r>
              <a:rPr lang="en-US" sz="1800" dirty="0">
                <a:solidFill>
                  <a:srgbClr val="FFFF00"/>
                </a:solidFill>
                <a:latin typeface="Times New Roman"/>
                <a:cs typeface="Arial" pitchFamily="34" charset="0"/>
              </a:rPr>
              <a:t>Obama pushes ahead with plan to rejuvenate black-Jewish alliance</a:t>
            </a:r>
            <a:r>
              <a:rPr lang="en-US" sz="1800" dirty="0">
                <a:solidFill>
                  <a:srgbClr val="FFFFFF"/>
                </a:solidFill>
                <a:latin typeface="Times New Roman"/>
                <a:cs typeface="Arial" pitchFamily="34" charset="0"/>
              </a:rPr>
              <a:t>, </a:t>
            </a:r>
            <a:r>
              <a:rPr lang="en-US" sz="1100" dirty="0">
                <a:solidFill>
                  <a:srgbClr val="FFFFFF"/>
                </a:solidFill>
                <a:latin typeface="Times New Roman"/>
                <a:cs typeface="Arial" pitchFamily="34" charset="0"/>
              </a:rPr>
              <a:t>Jewish Telegraphic Agency, 1/13/ 2009, </a:t>
            </a:r>
            <a:r>
              <a:rPr lang="en-US" sz="500" dirty="0">
                <a:solidFill>
                  <a:srgbClr val="FFFFFF"/>
                </a:solidFill>
                <a:latin typeface="Times New Roman"/>
                <a:cs typeface="Arial" pitchFamily="34" charset="0"/>
                <a:hlinkClick r:id="rId10"/>
              </a:rPr>
              <a:t>http://</a:t>
            </a:r>
            <a:r>
              <a:rPr lang="en-US" sz="500" dirty="0" smtClean="0">
                <a:solidFill>
                  <a:srgbClr val="FFFFFF"/>
                </a:solidFill>
                <a:latin typeface="Times New Roman"/>
                <a:cs typeface="Arial" pitchFamily="34" charset="0"/>
                <a:hlinkClick r:id="rId10"/>
              </a:rPr>
              <a:t>www.jta.org/2009/01/13/news-opinion/politics/obama-pushes-ahead-with-plan-to-rejuvenate-black-jewish-alliance</a:t>
            </a:r>
            <a:r>
              <a:rPr lang="en-US" sz="500" dirty="0" smtClean="0">
                <a:solidFill>
                  <a:srgbClr val="FFFFFF"/>
                </a:solidFill>
                <a:latin typeface="Times New Roman"/>
                <a:cs typeface="Arial" pitchFamily="34" charset="0"/>
              </a:rPr>
              <a:t> </a:t>
            </a:r>
          </a:p>
          <a:p>
            <a:pPr eaLnBrk="0" hangingPunct="0"/>
            <a:r>
              <a:rPr lang="en-US" sz="1800" dirty="0" smtClean="0">
                <a:solidFill>
                  <a:srgbClr val="FFFF00"/>
                </a:solidFill>
                <a:latin typeface="Times New Roman"/>
                <a:cs typeface="Arial" pitchFamily="34" charset="0"/>
              </a:rPr>
              <a:t>Breitbart </a:t>
            </a:r>
            <a:r>
              <a:rPr lang="en-US" sz="1800" dirty="0">
                <a:solidFill>
                  <a:srgbClr val="FFFF00"/>
                </a:solidFill>
                <a:latin typeface="Times New Roman"/>
                <a:cs typeface="Arial" pitchFamily="34" charset="0"/>
              </a:rPr>
              <a:t>News Network: Born In The USA, Conceived In Israel</a:t>
            </a:r>
            <a:r>
              <a:rPr lang="en-US" sz="1800" dirty="0">
                <a:solidFill>
                  <a:srgbClr val="FFFFFF"/>
                </a:solidFill>
                <a:latin typeface="Times New Roman"/>
                <a:cs typeface="Arial" pitchFamily="34" charset="0"/>
              </a:rPr>
              <a:t>, Breitbart, 11/17/2015,  </a:t>
            </a:r>
            <a:r>
              <a:rPr lang="en-US" sz="1000" dirty="0">
                <a:solidFill>
                  <a:srgbClr val="FFFFFF"/>
                </a:solidFill>
                <a:latin typeface="Times New Roman"/>
                <a:cs typeface="Arial" pitchFamily="34" charset="0"/>
                <a:hlinkClick r:id="rId11"/>
              </a:rPr>
              <a:t>http://www.breitbart.com/big-journalism/2015/11/17/breitbart-news-network-born-in-the-usa-conceived-in-israel</a:t>
            </a:r>
            <a:r>
              <a:rPr lang="en-US" sz="1000" dirty="0" smtClean="0">
                <a:solidFill>
                  <a:srgbClr val="FFFFFF"/>
                </a:solidFill>
                <a:latin typeface="Times New Roman"/>
                <a:cs typeface="Arial" pitchFamily="34" charset="0"/>
                <a:hlinkClick r:id="rId11"/>
              </a:rPr>
              <a:t>/</a:t>
            </a:r>
            <a:r>
              <a:rPr lang="en-US" sz="1000" dirty="0" smtClean="0">
                <a:solidFill>
                  <a:srgbClr val="FFFFFF"/>
                </a:solidFill>
                <a:latin typeface="Times New Roman"/>
                <a:cs typeface="Arial" pitchFamily="34" charset="0"/>
              </a:rPr>
              <a:t> </a:t>
            </a:r>
          </a:p>
          <a:p>
            <a:pPr eaLnBrk="0" hangingPunct="0"/>
            <a:r>
              <a:rPr lang="en-US" sz="1800" dirty="0">
                <a:solidFill>
                  <a:srgbClr val="FFFF00"/>
                </a:solidFill>
                <a:latin typeface="Times New Roman"/>
                <a:cs typeface="Arial" pitchFamily="34" charset="0"/>
              </a:rPr>
              <a:t>How Steve Bannon and Breitbart News Can Be Pro-Israel — and Anti-Semitic at the Same Time, </a:t>
            </a:r>
            <a:r>
              <a:rPr lang="en-US" sz="1400" dirty="0">
                <a:solidFill>
                  <a:srgbClr val="FFFFFF"/>
                </a:solidFill>
                <a:latin typeface="Times New Roman"/>
                <a:cs typeface="Arial" pitchFamily="34" charset="0"/>
              </a:rPr>
              <a:t>Forward, 11/15/2016</a:t>
            </a:r>
            <a:r>
              <a:rPr lang="en-US" sz="1000" dirty="0">
                <a:solidFill>
                  <a:srgbClr val="FFFFFF"/>
                </a:solidFill>
                <a:latin typeface="Times New Roman"/>
                <a:cs typeface="Arial" pitchFamily="34" charset="0"/>
              </a:rPr>
              <a:t>, </a:t>
            </a:r>
            <a:r>
              <a:rPr lang="en-US" sz="500" dirty="0">
                <a:solidFill>
                  <a:srgbClr val="FFFFFF"/>
                </a:solidFill>
                <a:latin typeface="Times New Roman"/>
                <a:cs typeface="Arial" pitchFamily="34" charset="0"/>
                <a:hlinkClick r:id="rId12"/>
              </a:rPr>
              <a:t>http://forward.com/news/israel/354402/how-steve-bannon-and-breitbart-news-can-be-pro-israel-and-anti-semitic-at-t</a:t>
            </a:r>
            <a:r>
              <a:rPr lang="en-US" sz="500" dirty="0" smtClean="0">
                <a:solidFill>
                  <a:srgbClr val="FFFFFF"/>
                </a:solidFill>
                <a:latin typeface="Times New Roman"/>
                <a:cs typeface="Arial" pitchFamily="34" charset="0"/>
                <a:hlinkClick r:id="rId12"/>
              </a:rPr>
              <a:t>/</a:t>
            </a:r>
            <a:r>
              <a:rPr lang="en-US" sz="500" dirty="0" smtClean="0">
                <a:solidFill>
                  <a:srgbClr val="FFFFFF"/>
                </a:solidFill>
                <a:latin typeface="Times New Roman"/>
                <a:cs typeface="Arial" pitchFamily="34" charset="0"/>
              </a:rPr>
              <a:t> </a:t>
            </a:r>
          </a:p>
          <a:p>
            <a:pPr eaLnBrk="0" hangingPunct="0"/>
            <a:r>
              <a:rPr lang="en-US" sz="1800" dirty="0">
                <a:solidFill>
                  <a:srgbClr val="FFFF00"/>
                </a:solidFill>
                <a:latin typeface="Times New Roman"/>
                <a:cs typeface="Arial" pitchFamily="34" charset="0"/>
              </a:rPr>
              <a:t>Jewish senator calls on Jewish Trump Cabinet members to </a:t>
            </a:r>
            <a:r>
              <a:rPr lang="en-US" sz="1800" dirty="0" smtClean="0">
                <a:solidFill>
                  <a:srgbClr val="FFFF00"/>
                </a:solidFill>
                <a:latin typeface="Times New Roman"/>
                <a:cs typeface="Arial" pitchFamily="34" charset="0"/>
              </a:rPr>
              <a:t>resign</a:t>
            </a:r>
            <a:r>
              <a:rPr lang="en-US" sz="1000" dirty="0" smtClean="0">
                <a:solidFill>
                  <a:srgbClr val="FFFF00"/>
                </a:solidFill>
                <a:latin typeface="Times New Roman"/>
                <a:cs typeface="Arial" pitchFamily="34" charset="0"/>
              </a:rPr>
              <a:t>, </a:t>
            </a:r>
            <a:r>
              <a:rPr lang="en-US" sz="1800" dirty="0" smtClean="0">
                <a:solidFill>
                  <a:srgbClr val="FFFFFF"/>
                </a:solidFill>
                <a:latin typeface="Times New Roman"/>
                <a:cs typeface="Arial" pitchFamily="34" charset="0"/>
              </a:rPr>
              <a:t> JTA, 8/20/2017,  </a:t>
            </a:r>
            <a:r>
              <a:rPr lang="en-US" sz="200" dirty="0">
                <a:solidFill>
                  <a:srgbClr val="FFFFFF"/>
                </a:solidFill>
                <a:latin typeface="Times New Roman"/>
                <a:cs typeface="Arial" pitchFamily="34" charset="0"/>
                <a:hlinkClick r:id="rId13"/>
              </a:rPr>
              <a:t>http://</a:t>
            </a:r>
            <a:r>
              <a:rPr lang="en-US" sz="200" dirty="0" smtClean="0">
                <a:solidFill>
                  <a:srgbClr val="FFFFFF"/>
                </a:solidFill>
                <a:latin typeface="Times New Roman"/>
                <a:cs typeface="Arial" pitchFamily="34" charset="0"/>
                <a:hlinkClick r:id="rId13"/>
              </a:rPr>
              <a:t>www.jta.org/2017/08/20/news-opinion/politics/jewish-senator-calls-on-jewish-trump-cabinet-members-to-resign</a:t>
            </a:r>
            <a:r>
              <a:rPr lang="en-US" sz="200" dirty="0" smtClean="0">
                <a:solidFill>
                  <a:srgbClr val="FFFFFF"/>
                </a:solidFill>
                <a:latin typeface="Times New Roman"/>
                <a:cs typeface="Arial" pitchFamily="34" charset="0"/>
              </a:rPr>
              <a:t> </a:t>
            </a:r>
          </a:p>
          <a:p>
            <a:pPr eaLnBrk="0" hangingPunct="0"/>
            <a:endParaRPr lang="en-US" sz="200" dirty="0">
              <a:solidFill>
                <a:srgbClr val="FFFFFF"/>
              </a:solidFill>
              <a:latin typeface="Times New Roman"/>
              <a:cs typeface="Arial" pitchFamily="34" charset="0"/>
            </a:endParaRPr>
          </a:p>
          <a:p>
            <a:pPr eaLnBrk="0" hangingPunct="0"/>
            <a:endParaRPr lang="en-US" sz="200" dirty="0" smtClean="0">
              <a:solidFill>
                <a:srgbClr val="FFFFFF"/>
              </a:solidFill>
              <a:latin typeface="Times New Roman"/>
              <a:cs typeface="Arial" pitchFamily="34" charset="0"/>
            </a:endParaRPr>
          </a:p>
          <a:p>
            <a:pPr eaLnBrk="0" hangingPunct="0"/>
            <a:r>
              <a:rPr lang="en-US" sz="1800" dirty="0">
                <a:solidFill>
                  <a:srgbClr val="FFFF00"/>
                </a:solidFill>
                <a:latin typeface="Times New Roman"/>
                <a:cs typeface="Arial" pitchFamily="34" charset="0"/>
              </a:rPr>
              <a:t>Steve Bannon heavily lobbied President Trump to move the U.S. embassy from Tel Aviv to Israel’s capital, Jerusalem, but the move was blocked by Jared Kushner, President Trump’s son-in-law and senior adviser, </a:t>
            </a:r>
            <a:r>
              <a:rPr lang="en-US" sz="1800" dirty="0">
                <a:solidFill>
                  <a:srgbClr val="FFFFFF"/>
                </a:solidFill>
                <a:latin typeface="Times New Roman"/>
                <a:cs typeface="Arial" pitchFamily="34" charset="0"/>
              </a:rPr>
              <a:t>Breitbart, 8/21/2017</a:t>
            </a:r>
            <a:r>
              <a:rPr lang="en-US" sz="1800" dirty="0">
                <a:solidFill>
                  <a:srgbClr val="FFFF00"/>
                </a:solidFill>
                <a:latin typeface="Times New Roman"/>
                <a:cs typeface="Arial" pitchFamily="34" charset="0"/>
              </a:rPr>
              <a:t>, </a:t>
            </a:r>
            <a:r>
              <a:rPr lang="en-US" sz="1800" dirty="0" smtClean="0">
                <a:solidFill>
                  <a:srgbClr val="FFFFFF"/>
                </a:solidFill>
                <a:latin typeface="Times New Roman"/>
                <a:cs typeface="Arial" pitchFamily="34" charset="0"/>
              </a:rPr>
              <a:t> </a:t>
            </a:r>
            <a:r>
              <a:rPr lang="en-US" sz="300" dirty="0">
                <a:solidFill>
                  <a:srgbClr val="FFFFFF"/>
                </a:solidFill>
                <a:latin typeface="Times New Roman"/>
                <a:cs typeface="Arial" pitchFamily="34" charset="0"/>
                <a:hlinkClick r:id="rId14"/>
              </a:rPr>
              <a:t>http://www.breitbart.com/jerusalem/2017/08/21/report-bannon-urged-trump-move-u-s-embassy-jerusalem-blocked-jared-kushner</a:t>
            </a:r>
            <a:r>
              <a:rPr lang="en-US" sz="300" dirty="0" smtClean="0">
                <a:solidFill>
                  <a:srgbClr val="FFFFFF"/>
                </a:solidFill>
                <a:latin typeface="Times New Roman"/>
                <a:cs typeface="Arial" pitchFamily="34" charset="0"/>
                <a:hlinkClick r:id="rId14"/>
              </a:rPr>
              <a:t>/</a:t>
            </a:r>
            <a:r>
              <a:rPr lang="en-US" sz="300" dirty="0" smtClean="0">
                <a:solidFill>
                  <a:srgbClr val="FFFFFF"/>
                </a:solidFill>
                <a:latin typeface="Times New Roman"/>
                <a:cs typeface="Arial" pitchFamily="34" charset="0"/>
              </a:rPr>
              <a:t> </a:t>
            </a:r>
            <a:endParaRPr lang="en-US" sz="1800" dirty="0">
              <a:solidFill>
                <a:srgbClr val="FFFFFF"/>
              </a:solidFill>
              <a:latin typeface="Times New Roman"/>
              <a:cs typeface="Arial" pitchFamily="34" charset="0"/>
            </a:endParaRPr>
          </a:p>
        </p:txBody>
      </p:sp>
      <p:cxnSp>
        <p:nvCxnSpPr>
          <p:cNvPr id="7" name="Straight Connector 6"/>
          <p:cNvCxnSpPr/>
          <p:nvPr/>
        </p:nvCxnSpPr>
        <p:spPr bwMode="auto">
          <a:xfrm>
            <a:off x="-4548" y="3020291"/>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1136" y="3276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1136" y="36576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1136" y="40386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5" name="Rectangle 14"/>
          <p:cNvSpPr/>
          <p:nvPr/>
        </p:nvSpPr>
        <p:spPr>
          <a:xfrm>
            <a:off x="1136" y="1665982"/>
            <a:ext cx="9139452" cy="1077218"/>
          </a:xfrm>
          <a:prstGeom prst="rect">
            <a:avLst/>
          </a:prstGeom>
        </p:spPr>
        <p:txBody>
          <a:bodyPr wrap="square">
            <a:spAutoFit/>
          </a:bodyPr>
          <a:lstStyle/>
          <a:p>
            <a:pPr eaLnBrk="0" hangingPunct="0"/>
            <a:r>
              <a:rPr lang="en-US" sz="1800" dirty="0" smtClean="0">
                <a:solidFill>
                  <a:srgbClr val="FFFF00"/>
                </a:solidFill>
                <a:latin typeface="Times New Roman"/>
                <a:cs typeface="Arial" pitchFamily="34" charset="0"/>
              </a:rPr>
              <a:t>US </a:t>
            </a:r>
            <a:r>
              <a:rPr lang="en-US" sz="1800" dirty="0">
                <a:solidFill>
                  <a:srgbClr val="FFFF00"/>
                </a:solidFill>
                <a:latin typeface="Times New Roman"/>
                <a:cs typeface="Arial" pitchFamily="34" charset="0"/>
              </a:rPr>
              <a:t>Muslims raise money to mend vandalized Jewish cemetery</a:t>
            </a:r>
            <a:r>
              <a:rPr lang="en-US" sz="1800" dirty="0" smtClean="0">
                <a:solidFill>
                  <a:srgbClr val="FFFF00"/>
                </a:solidFill>
                <a:latin typeface="Times New Roman"/>
                <a:cs typeface="Arial" pitchFamily="34" charset="0"/>
              </a:rPr>
              <a:t>, </a:t>
            </a:r>
            <a:r>
              <a:rPr lang="en-US" sz="1800" dirty="0" err="1" smtClean="0">
                <a:solidFill>
                  <a:srgbClr val="FFFFFF"/>
                </a:solidFill>
                <a:latin typeface="Times New Roman"/>
                <a:cs typeface="Arial" pitchFamily="34" charset="0"/>
              </a:rPr>
              <a:t>PressTV</a:t>
            </a:r>
            <a:r>
              <a:rPr lang="en-US" sz="1800" dirty="0" smtClean="0">
                <a:solidFill>
                  <a:srgbClr val="FFFFFF"/>
                </a:solidFill>
                <a:latin typeface="Times New Roman"/>
                <a:cs typeface="Arial" pitchFamily="34" charset="0"/>
              </a:rPr>
              <a:t>, 2/22/2017</a:t>
            </a:r>
            <a:r>
              <a:rPr lang="en-US" sz="800" dirty="0" smtClean="0">
                <a:solidFill>
                  <a:srgbClr val="FFFFFF"/>
                </a:solidFill>
                <a:latin typeface="Times New Roman"/>
                <a:cs typeface="Arial" pitchFamily="34" charset="0"/>
              </a:rPr>
              <a:t>,  </a:t>
            </a:r>
            <a:r>
              <a:rPr lang="en-US" sz="800" dirty="0">
                <a:solidFill>
                  <a:srgbClr val="FFFFFF"/>
                </a:solidFill>
                <a:latin typeface="Times New Roman"/>
                <a:cs typeface="Arial" pitchFamily="34" charset="0"/>
                <a:hlinkClick r:id="rId15"/>
              </a:rPr>
              <a:t>http://</a:t>
            </a:r>
            <a:r>
              <a:rPr lang="en-US" sz="800" dirty="0" smtClean="0">
                <a:solidFill>
                  <a:srgbClr val="FFFFFF"/>
                </a:solidFill>
                <a:latin typeface="Times New Roman"/>
                <a:cs typeface="Arial" pitchFamily="34" charset="0"/>
                <a:hlinkClick r:id="rId15"/>
              </a:rPr>
              <a:t>www.presstv.com/Detail/2017/02/22/511633/US-Muslims-Jewish-cemetary</a:t>
            </a:r>
            <a:endParaRPr lang="en-US" sz="800" dirty="0" smtClean="0">
              <a:solidFill>
                <a:srgbClr val="FFFFFF"/>
              </a:solidFill>
              <a:latin typeface="Times New Roman"/>
              <a:cs typeface="Arial" pitchFamily="34" charset="0"/>
            </a:endParaRPr>
          </a:p>
          <a:p>
            <a:pPr eaLnBrk="0" hangingPunct="0"/>
            <a:r>
              <a:rPr lang="en-US" sz="1000" dirty="0" smtClean="0">
                <a:solidFill>
                  <a:srgbClr val="FFFFFF"/>
                </a:solidFill>
                <a:latin typeface="Times New Roman"/>
                <a:cs typeface="Arial" pitchFamily="34" charset="0"/>
              </a:rPr>
              <a:t> </a:t>
            </a:r>
            <a:r>
              <a:rPr lang="en-US" sz="1800" dirty="0" smtClean="0">
                <a:solidFill>
                  <a:srgbClr val="FFFF00"/>
                </a:solidFill>
                <a:latin typeface="Times New Roman"/>
                <a:cs typeface="Arial" pitchFamily="34" charset="0"/>
              </a:rPr>
              <a:t>Jewish </a:t>
            </a:r>
            <a:r>
              <a:rPr lang="en-US" sz="1800" dirty="0">
                <a:solidFill>
                  <a:srgbClr val="FFFF00"/>
                </a:solidFill>
                <a:latin typeface="Times New Roman"/>
                <a:cs typeface="Arial" pitchFamily="34" charset="0"/>
              </a:rPr>
              <a:t>people give Muslims key to their synagogue after town's mosque burns down</a:t>
            </a:r>
            <a:r>
              <a:rPr lang="en-US" sz="1800" dirty="0">
                <a:solidFill>
                  <a:srgbClr val="FFFFFF"/>
                </a:solidFill>
                <a:latin typeface="Times New Roman"/>
                <a:cs typeface="Arial" pitchFamily="34" charset="0"/>
              </a:rPr>
              <a:t>, </a:t>
            </a:r>
            <a:r>
              <a:rPr lang="en-US" sz="1800" dirty="0" smtClean="0">
                <a:solidFill>
                  <a:srgbClr val="FFFFFF"/>
                </a:solidFill>
                <a:latin typeface="Times New Roman"/>
                <a:cs typeface="Arial" pitchFamily="34" charset="0"/>
              </a:rPr>
              <a:t>The Independent, 2/1/2017</a:t>
            </a:r>
            <a:r>
              <a:rPr lang="en-US" sz="800" dirty="0" smtClean="0">
                <a:solidFill>
                  <a:srgbClr val="FFFFFF"/>
                </a:solidFill>
                <a:latin typeface="Times New Roman"/>
                <a:cs typeface="Arial" pitchFamily="34" charset="0"/>
              </a:rPr>
              <a:t>, </a:t>
            </a:r>
            <a:r>
              <a:rPr lang="en-US" sz="800" dirty="0" smtClean="0">
                <a:solidFill>
                  <a:srgbClr val="FFFFFF"/>
                </a:solidFill>
                <a:latin typeface="Times New Roman"/>
                <a:cs typeface="Arial" pitchFamily="34" charset="0"/>
                <a:hlinkClick r:id="rId16"/>
              </a:rPr>
              <a:t>http</a:t>
            </a:r>
            <a:r>
              <a:rPr lang="en-US" sz="800" dirty="0">
                <a:solidFill>
                  <a:srgbClr val="FFFFFF"/>
                </a:solidFill>
                <a:latin typeface="Times New Roman"/>
                <a:cs typeface="Arial" pitchFamily="34" charset="0"/>
                <a:hlinkClick r:id="rId16"/>
              </a:rPr>
              <a:t>://</a:t>
            </a:r>
            <a:r>
              <a:rPr lang="en-US" sz="800" dirty="0" smtClean="0">
                <a:solidFill>
                  <a:srgbClr val="FFFFFF"/>
                </a:solidFill>
                <a:latin typeface="Times New Roman"/>
                <a:cs typeface="Arial" pitchFamily="34" charset="0"/>
                <a:hlinkClick r:id="rId16"/>
              </a:rPr>
              <a:t>www.independent.co.uk/news/world/americas/victoria-islamic-centre-mosque-fire-texas-jews-give-key-synagogue-muslims-worship-gofundme-a7556331.html</a:t>
            </a:r>
            <a:r>
              <a:rPr lang="en-US" sz="800" dirty="0" smtClean="0">
                <a:solidFill>
                  <a:srgbClr val="FFFFFF"/>
                </a:solidFill>
                <a:latin typeface="Times New Roman"/>
                <a:cs typeface="Arial" pitchFamily="34" charset="0"/>
              </a:rPr>
              <a:t> </a:t>
            </a:r>
            <a:endParaRPr lang="en-US" sz="800" dirty="0">
              <a:solidFill>
                <a:srgbClr val="FFFFFF"/>
              </a:solidFill>
              <a:latin typeface="Times New Roman"/>
              <a:cs typeface="Arial" pitchFamily="34" charset="0"/>
            </a:endParaRPr>
          </a:p>
        </p:txBody>
      </p:sp>
      <p:cxnSp>
        <p:nvCxnSpPr>
          <p:cNvPr id="17" name="Straight Connector 16"/>
          <p:cNvCxnSpPr/>
          <p:nvPr/>
        </p:nvCxnSpPr>
        <p:spPr bwMode="auto">
          <a:xfrm>
            <a:off x="1136" y="16764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1136" y="26670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14780" y="4364181"/>
            <a:ext cx="91428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3412" y="4724400"/>
            <a:ext cx="91474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6820" y="5624945"/>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3412" y="45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3" name="Straight Connector 22"/>
          <p:cNvCxnSpPr/>
          <p:nvPr/>
        </p:nvCxnSpPr>
        <p:spPr bwMode="auto">
          <a:xfrm>
            <a:off x="1136" y="2129642"/>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Straight Connector 24"/>
          <p:cNvCxnSpPr/>
          <p:nvPr/>
        </p:nvCxnSpPr>
        <p:spPr bwMode="auto">
          <a:xfrm>
            <a:off x="12200" y="594360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a:off x="-14780" y="5126182"/>
            <a:ext cx="915423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658429954"/>
      </p:ext>
    </p:extLst>
  </p:cSld>
  <p:clrMapOvr>
    <a:masterClrMapping/>
  </p:clrMapOvr>
  <p:timing>
    <p:tnLst>
      <p:par>
        <p:cTn id="1" dur="indefinite" restart="never" nodeType="tmRoot"/>
      </p:par>
    </p:tnLst>
  </p:timing>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0"/>
            <a:ext cx="9144000" cy="762000"/>
          </a:xfrm>
        </p:spPr>
        <p:txBody>
          <a:bodyPr/>
          <a:lstStyle/>
          <a:p>
            <a:r>
              <a:rPr lang="en-US" altLang="en-US" sz="4800" b="1" dirty="0" smtClean="0"/>
              <a:t>Gelb’s Idea of Partitioning Iraq</a:t>
            </a:r>
          </a:p>
        </p:txBody>
      </p:sp>
      <p:sp>
        <p:nvSpPr>
          <p:cNvPr id="73731" name="Rectangle 3"/>
          <p:cNvSpPr>
            <a:spLocks noGrp="1" noChangeArrowheads="1"/>
          </p:cNvSpPr>
          <p:nvPr>
            <p:ph idx="1"/>
          </p:nvPr>
        </p:nvSpPr>
        <p:spPr>
          <a:xfrm>
            <a:off x="0" y="762000"/>
            <a:ext cx="9144000" cy="6096000"/>
          </a:xfrm>
        </p:spPr>
        <p:txBody>
          <a:bodyPr/>
          <a:lstStyle/>
          <a:p>
            <a:pPr>
              <a:lnSpc>
                <a:spcPct val="80000"/>
              </a:lnSpc>
              <a:buFontTx/>
              <a:buNone/>
            </a:pPr>
            <a:r>
              <a:rPr lang="en-US" altLang="en-US" sz="2000" dirty="0" smtClean="0"/>
              <a:t>Leslie Gelb, former editor and columnist for </a:t>
            </a:r>
            <a:r>
              <a:rPr lang="en-US" altLang="en-US" sz="2000" i="1" dirty="0" smtClean="0"/>
              <a:t>The Times </a:t>
            </a:r>
            <a:r>
              <a:rPr lang="en-US" altLang="en-US" sz="2000" dirty="0" smtClean="0"/>
              <a:t>and</a:t>
            </a:r>
            <a:r>
              <a:rPr lang="en-US" altLang="en-US" sz="2000" i="1" dirty="0" smtClean="0"/>
              <a:t> </a:t>
            </a:r>
            <a:r>
              <a:rPr lang="en-US" altLang="en-US" sz="2000" dirty="0" smtClean="0"/>
              <a:t>president emeritus of the </a:t>
            </a:r>
            <a:r>
              <a:rPr lang="en-US" altLang="en-US" sz="2000" i="1" dirty="0" smtClean="0"/>
              <a:t>Council on Foreign Relations, </a:t>
            </a:r>
            <a:r>
              <a:rPr lang="en-US" altLang="en-US" sz="2000" dirty="0" smtClean="0"/>
              <a:t>wrote in </a:t>
            </a:r>
            <a:r>
              <a:rPr lang="en-US" altLang="en-US" sz="2000" i="1" dirty="0" smtClean="0"/>
              <a:t>The New York Times</a:t>
            </a:r>
            <a:r>
              <a:rPr lang="en-US" altLang="en-US" sz="2000" dirty="0" smtClean="0"/>
              <a:t> of 11/25/2003:</a:t>
            </a:r>
          </a:p>
          <a:p>
            <a:pPr marL="0" indent="0">
              <a:lnSpc>
                <a:spcPct val="80000"/>
              </a:lnSpc>
              <a:buNone/>
            </a:pPr>
            <a:r>
              <a:rPr lang="en-US" altLang="en-US" sz="2300" dirty="0" smtClean="0">
                <a:solidFill>
                  <a:schemeClr val="tx2"/>
                </a:solidFill>
              </a:rPr>
              <a:t>The United States should “</a:t>
            </a:r>
            <a:r>
              <a:rPr lang="en-US" altLang="en-US" sz="2300" b="1" dirty="0" smtClean="0">
                <a:solidFill>
                  <a:schemeClr val="tx2"/>
                </a:solidFill>
              </a:rPr>
              <a:t>move in stages toward a three-state solution: Kurds in the north, Sunnis in the center and Shiites in the south</a:t>
            </a:r>
            <a:r>
              <a:rPr lang="en-US" altLang="en-US" sz="2300" dirty="0" smtClean="0">
                <a:solidFill>
                  <a:schemeClr val="tx2"/>
                </a:solidFill>
              </a:rPr>
              <a:t>.”</a:t>
            </a:r>
          </a:p>
          <a:p>
            <a:pPr>
              <a:lnSpc>
                <a:spcPct val="80000"/>
              </a:lnSpc>
              <a:buFontTx/>
              <a:buNone/>
            </a:pPr>
            <a:r>
              <a:rPr lang="en-US" altLang="en-US" sz="1800" dirty="0" smtClean="0"/>
              <a:t>Senator Joseph R. Biden of Delaware, chairman of the Foreign Relations Committee and candidate for the Democratic presidential nomination, picked up the idea, while </a:t>
            </a:r>
            <a:r>
              <a:rPr lang="en-US" altLang="en-US" sz="1800" i="1" dirty="0" smtClean="0"/>
              <a:t>The New York Times </a:t>
            </a:r>
            <a:r>
              <a:rPr lang="en-US" altLang="en-US" sz="1800" dirty="0" smtClean="0"/>
              <a:t>of 19</a:t>
            </a:r>
            <a:r>
              <a:rPr lang="en-US" altLang="en-US" sz="1800" i="1" dirty="0" smtClean="0"/>
              <a:t> </a:t>
            </a:r>
            <a:r>
              <a:rPr lang="en-US" altLang="en-US" sz="1800" dirty="0" smtClean="0"/>
              <a:t>August 2007 dubbed it “</a:t>
            </a:r>
            <a:r>
              <a:rPr lang="en-US" altLang="en-US" sz="1800" b="1" dirty="0" smtClean="0"/>
              <a:t>The Biden-Gelb plan</a:t>
            </a:r>
            <a:r>
              <a:rPr lang="en-US" altLang="en-US" sz="1800" dirty="0" smtClean="0"/>
              <a:t>.” </a:t>
            </a:r>
          </a:p>
          <a:p>
            <a:pPr>
              <a:lnSpc>
                <a:spcPct val="80000"/>
              </a:lnSpc>
              <a:buFontTx/>
              <a:buNone/>
            </a:pPr>
            <a:endParaRPr lang="en-US" altLang="en-US" sz="800" dirty="0" smtClean="0"/>
          </a:p>
          <a:p>
            <a:pPr>
              <a:lnSpc>
                <a:spcPct val="80000"/>
              </a:lnSpc>
              <a:buFontTx/>
              <a:buNone/>
            </a:pPr>
            <a:r>
              <a:rPr lang="en-US" altLang="en-US" sz="1800" b="1" dirty="0" smtClean="0">
                <a:solidFill>
                  <a:schemeClr val="tx2"/>
                </a:solidFill>
              </a:rPr>
              <a:t>10 </a:t>
            </a:r>
            <a:r>
              <a:rPr lang="en-US" altLang="en-US" sz="1800" b="1" dirty="0">
                <a:solidFill>
                  <a:schemeClr val="tx2"/>
                </a:solidFill>
              </a:rPr>
              <a:t>new wars that could be unleashed as a result of the one against ISIS  </a:t>
            </a:r>
          </a:p>
          <a:p>
            <a:pPr>
              <a:lnSpc>
                <a:spcPct val="80000"/>
              </a:lnSpc>
              <a:buFontTx/>
              <a:buNone/>
            </a:pPr>
            <a:r>
              <a:rPr lang="en-US" altLang="en-US" sz="1400" dirty="0" smtClean="0"/>
              <a:t>[</a:t>
            </a:r>
            <a:r>
              <a:rPr lang="en-US" altLang="en-US" sz="1400" dirty="0"/>
              <a:t>partly because the U.S. strategy relies on a variety of regional allies and local armed groups who are often bitterly at odds]. </a:t>
            </a:r>
          </a:p>
          <a:p>
            <a:pPr>
              <a:lnSpc>
                <a:spcPct val="80000"/>
              </a:lnSpc>
              <a:buFontTx/>
              <a:buNone/>
            </a:pPr>
            <a:r>
              <a:rPr lang="en-US" altLang="en-US" sz="1200" b="1" dirty="0">
                <a:solidFill>
                  <a:schemeClr val="tx2"/>
                </a:solidFill>
              </a:rPr>
              <a:t>WAR NO. 1: U.S.-backed Syrian Kurdish forces and Turkish-backed Arab forces</a:t>
            </a:r>
          </a:p>
          <a:p>
            <a:pPr>
              <a:lnSpc>
                <a:spcPct val="80000"/>
              </a:lnSpc>
              <a:buFontTx/>
              <a:buNone/>
            </a:pPr>
            <a:r>
              <a:rPr lang="en-US" altLang="en-US" sz="1200" b="1" dirty="0">
                <a:solidFill>
                  <a:schemeClr val="tx2"/>
                </a:solidFill>
              </a:rPr>
              <a:t>WAR NO. 2: Turkey and the Syrian Kurds</a:t>
            </a:r>
          </a:p>
          <a:p>
            <a:pPr>
              <a:lnSpc>
                <a:spcPct val="80000"/>
              </a:lnSpc>
              <a:buFontTx/>
              <a:buNone/>
            </a:pPr>
            <a:r>
              <a:rPr lang="en-US" altLang="en-US" sz="1200" b="1" dirty="0">
                <a:solidFill>
                  <a:schemeClr val="tx2"/>
                </a:solidFill>
              </a:rPr>
              <a:t>WAR NO. 3: Syrian Kurds and the Syrian government</a:t>
            </a:r>
          </a:p>
          <a:p>
            <a:pPr>
              <a:lnSpc>
                <a:spcPct val="80000"/>
              </a:lnSpc>
              <a:buFontTx/>
              <a:buNone/>
            </a:pPr>
            <a:r>
              <a:rPr lang="en-US" altLang="en-US" sz="1200" b="1" dirty="0">
                <a:solidFill>
                  <a:schemeClr val="tx2"/>
                </a:solidFill>
              </a:rPr>
              <a:t>WAR NO. 4: The United States and Syria</a:t>
            </a:r>
          </a:p>
          <a:p>
            <a:pPr>
              <a:lnSpc>
                <a:spcPct val="80000"/>
              </a:lnSpc>
              <a:buFontTx/>
              <a:buNone/>
            </a:pPr>
            <a:r>
              <a:rPr lang="en-US" altLang="en-US" sz="1200" b="1" dirty="0">
                <a:solidFill>
                  <a:schemeClr val="tx2"/>
                </a:solidFill>
              </a:rPr>
              <a:t>WAR NO. 5: Turkey and Syria</a:t>
            </a:r>
          </a:p>
          <a:p>
            <a:pPr>
              <a:lnSpc>
                <a:spcPct val="80000"/>
              </a:lnSpc>
              <a:buFontTx/>
              <a:buNone/>
            </a:pPr>
            <a:r>
              <a:rPr lang="en-US" altLang="en-US" sz="1200" b="1" dirty="0">
                <a:solidFill>
                  <a:schemeClr val="tx2"/>
                </a:solidFill>
              </a:rPr>
              <a:t>WAR NO. 6: Iraqi Kurds and the Iraqi government</a:t>
            </a:r>
          </a:p>
          <a:p>
            <a:pPr>
              <a:lnSpc>
                <a:spcPct val="80000"/>
              </a:lnSpc>
              <a:buFontTx/>
              <a:buNone/>
            </a:pPr>
            <a:r>
              <a:rPr lang="en-US" altLang="en-US" sz="1200" b="1" dirty="0">
                <a:solidFill>
                  <a:schemeClr val="tx2"/>
                </a:solidFill>
              </a:rPr>
              <a:t>WAR NO. 7: Iraqi Kurds and Shiite militias</a:t>
            </a:r>
          </a:p>
          <a:p>
            <a:pPr>
              <a:lnSpc>
                <a:spcPct val="80000"/>
              </a:lnSpc>
              <a:buFontTx/>
              <a:buNone/>
            </a:pPr>
            <a:r>
              <a:rPr lang="en-US" altLang="en-US" sz="1200" b="1" dirty="0">
                <a:solidFill>
                  <a:schemeClr val="tx2"/>
                </a:solidFill>
              </a:rPr>
              <a:t>WAR NO. 8: Kurds against Kurds</a:t>
            </a:r>
          </a:p>
          <a:p>
            <a:pPr>
              <a:lnSpc>
                <a:spcPct val="80000"/>
              </a:lnSpc>
              <a:buFontTx/>
              <a:buNone/>
            </a:pPr>
            <a:r>
              <a:rPr lang="en-US" altLang="en-US" sz="1200" b="1" dirty="0">
                <a:solidFill>
                  <a:schemeClr val="tx2"/>
                </a:solidFill>
              </a:rPr>
              <a:t>WAR NO. 9: Sunni Arabs against Shiites and/or Kurds</a:t>
            </a:r>
          </a:p>
          <a:p>
            <a:pPr>
              <a:lnSpc>
                <a:spcPct val="80000"/>
              </a:lnSpc>
              <a:buFontTx/>
              <a:buNone/>
            </a:pPr>
            <a:r>
              <a:rPr lang="en-US" altLang="en-US" sz="1200" b="1" dirty="0">
                <a:solidFill>
                  <a:schemeClr val="tx2"/>
                </a:solidFill>
              </a:rPr>
              <a:t>WAR NO. 10: The remnants of the Islamic State against everyone</a:t>
            </a:r>
          </a:p>
          <a:p>
            <a:pPr>
              <a:lnSpc>
                <a:spcPct val="80000"/>
              </a:lnSpc>
              <a:buFontTx/>
              <a:buNone/>
            </a:pPr>
            <a:r>
              <a:rPr lang="en-US" altLang="en-US" sz="1200" dirty="0"/>
              <a:t>The Islamic State still controls a big chunk of territory in Syria and Iraq. Offensives to control its twin capitals, Mosul and Raqqa, have yet to begin. If the groups who are supposed to participate in the offensives fight among themselves, those battles could be delayed indefinitely.</a:t>
            </a:r>
          </a:p>
          <a:p>
            <a:pPr>
              <a:lnSpc>
                <a:spcPct val="80000"/>
              </a:lnSpc>
              <a:buFontTx/>
              <a:buNone/>
            </a:pPr>
            <a:r>
              <a:rPr lang="en-US" altLang="en-US" sz="1200" dirty="0"/>
              <a:t>Even if they don’t, these other conflicts, left unresolved, will herald long-term instability in the region.  Military gains are not being matched by political solutions to the wider chaos and dysfunction that enabled the rise of the Islamic State in the first place. If the current war begets new wars, the Islamic State may yet </a:t>
            </a:r>
            <a:r>
              <a:rPr lang="en-US" altLang="en-US" sz="1200" dirty="0" smtClean="0"/>
              <a:t>endure.</a:t>
            </a:r>
          </a:p>
          <a:p>
            <a:pPr>
              <a:lnSpc>
                <a:spcPct val="80000"/>
              </a:lnSpc>
              <a:buFontTx/>
              <a:buNone/>
            </a:pPr>
            <a:r>
              <a:rPr lang="en-US" altLang="en-US" sz="1200" dirty="0" smtClean="0">
                <a:solidFill>
                  <a:schemeClr val="tx2"/>
                </a:solidFill>
              </a:rPr>
              <a:t>The </a:t>
            </a:r>
            <a:r>
              <a:rPr lang="en-US" altLang="en-US" sz="1200" dirty="0">
                <a:solidFill>
                  <a:schemeClr val="tx2"/>
                </a:solidFill>
              </a:rPr>
              <a:t>Washington Post, 9/7/2016, </a:t>
            </a:r>
            <a:r>
              <a:rPr lang="en-US" altLang="en-US" sz="900" dirty="0">
                <a:solidFill>
                  <a:schemeClr val="tx2"/>
                </a:solidFill>
                <a:hlinkClick r:id="rId3"/>
              </a:rPr>
              <a:t>https://www.washingtonpost.com/news/worldviews/wp/2016/09/07/10-new-wars-that-could-be-unleashed-as-a-result-of-the-one-against-isis </a:t>
            </a:r>
            <a:r>
              <a:rPr lang="en-US" altLang="en-US" sz="900" dirty="0" smtClean="0">
                <a:solidFill>
                  <a:schemeClr val="tx2"/>
                </a:solidFill>
                <a:hlinkClick r:id="rId3"/>
              </a:rPr>
              <a:t>/</a:t>
            </a:r>
            <a:endParaRPr lang="en-US" altLang="en-US" sz="900" dirty="0" smtClean="0">
              <a:solidFill>
                <a:schemeClr val="tx2"/>
              </a:solidFill>
            </a:endParaRPr>
          </a:p>
          <a:p>
            <a:pPr>
              <a:lnSpc>
                <a:spcPct val="80000"/>
              </a:lnSpc>
              <a:buFontTx/>
              <a:buNone/>
            </a:pPr>
            <a:endParaRPr lang="en-US" altLang="en-US" sz="900" dirty="0" smtClean="0">
              <a:solidFill>
                <a:schemeClr val="tx2"/>
              </a:solidFill>
            </a:endParaRPr>
          </a:p>
          <a:p>
            <a:pPr>
              <a:lnSpc>
                <a:spcPct val="80000"/>
              </a:lnSpc>
              <a:buFontTx/>
              <a:buNone/>
            </a:pPr>
            <a:r>
              <a:rPr lang="en-US" altLang="en-US" sz="1800" b="1" dirty="0" smtClean="0">
                <a:solidFill>
                  <a:schemeClr val="tx2"/>
                </a:solidFill>
              </a:rPr>
              <a:t>The </a:t>
            </a:r>
            <a:r>
              <a:rPr lang="en-US" altLang="en-US" sz="1800" b="1" dirty="0">
                <a:solidFill>
                  <a:schemeClr val="tx2"/>
                </a:solidFill>
              </a:rPr>
              <a:t>“best” that can happen for Israeli interests in Iraq: “The dissolution of Iraq into a Shi'ite state, a Sunni state and the separation of the Kurdish part” </a:t>
            </a:r>
            <a:r>
              <a:rPr lang="en-US" altLang="en-US" sz="1800" dirty="0"/>
              <a:t>(</a:t>
            </a:r>
            <a:r>
              <a:rPr lang="en-US" altLang="en-US" sz="1800" dirty="0" err="1"/>
              <a:t>Ha'aretz</a:t>
            </a:r>
            <a:r>
              <a:rPr lang="en-US" altLang="en-US" sz="1800" dirty="0"/>
              <a:t> 6/2/1982). </a:t>
            </a:r>
          </a:p>
          <a:p>
            <a:pPr>
              <a:lnSpc>
                <a:spcPct val="80000"/>
              </a:lnSpc>
              <a:buFontTx/>
              <a:buNone/>
            </a:pPr>
            <a:endParaRPr lang="en-US" altLang="en-US" sz="1200" dirty="0">
              <a:solidFill>
                <a:schemeClr val="tx2"/>
              </a:solidFill>
            </a:endParaRPr>
          </a:p>
          <a:p>
            <a:pPr>
              <a:lnSpc>
                <a:spcPct val="80000"/>
              </a:lnSpc>
              <a:buFontTx/>
              <a:buNone/>
            </a:pPr>
            <a:endParaRPr lang="en-US" altLang="en-US" sz="1800" dirty="0" smtClean="0">
              <a:solidFill>
                <a:schemeClr val="tx2"/>
              </a:solidFill>
            </a:endParaRPr>
          </a:p>
        </p:txBody>
      </p:sp>
      <p:cxnSp>
        <p:nvCxnSpPr>
          <p:cNvPr id="3" name="Straight Connector 2"/>
          <p:cNvCxnSpPr/>
          <p:nvPr/>
        </p:nvCxnSpPr>
        <p:spPr bwMode="auto">
          <a:xfrm>
            <a:off x="0" y="2645391"/>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09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TextBox 1"/>
          <p:cNvSpPr txBox="1"/>
          <p:nvPr/>
        </p:nvSpPr>
        <p:spPr>
          <a:xfrm>
            <a:off x="4495800" y="3522583"/>
            <a:ext cx="4648200" cy="1354217"/>
          </a:xfrm>
          <a:prstGeom prst="rect">
            <a:avLst/>
          </a:prstGeom>
          <a:noFill/>
        </p:spPr>
        <p:txBody>
          <a:bodyPr wrap="square" rtlCol="0">
            <a:spAutoFit/>
          </a:bodyPr>
          <a:lstStyle/>
          <a:p>
            <a:r>
              <a:rPr lang="en-US" sz="1800" dirty="0" smtClean="0">
                <a:solidFill>
                  <a:srgbClr val="FFFF00"/>
                </a:solidFill>
                <a:cs typeface="Arial" pitchFamily="34" charset="0"/>
              </a:rPr>
              <a:t>Prime </a:t>
            </a:r>
            <a:r>
              <a:rPr lang="en-US" sz="1800" dirty="0">
                <a:solidFill>
                  <a:srgbClr val="FFFF00"/>
                </a:solidFill>
                <a:cs typeface="Arial" pitchFamily="34" charset="0"/>
              </a:rPr>
              <a:t>Minister Benjamin Netanyahu announced Sunday evening that Israel supports the establishment of an independent Kurdish state in northern Iraq</a:t>
            </a:r>
            <a:r>
              <a:rPr lang="en-US" sz="1800" dirty="0">
                <a:solidFill>
                  <a:srgbClr val="FFFFFF"/>
                </a:solidFill>
                <a:cs typeface="Arial" pitchFamily="34" charset="0"/>
              </a:rPr>
              <a:t>. </a:t>
            </a:r>
            <a:r>
              <a:rPr lang="en-US" sz="1800" dirty="0" err="1">
                <a:solidFill>
                  <a:srgbClr val="FFFFFF"/>
                </a:solidFill>
                <a:cs typeface="Arial" pitchFamily="34" charset="0"/>
              </a:rPr>
              <a:t>Haaretz</a:t>
            </a:r>
            <a:r>
              <a:rPr lang="en-US" sz="1800" dirty="0">
                <a:solidFill>
                  <a:srgbClr val="FFFFFF"/>
                </a:solidFill>
                <a:cs typeface="Arial" pitchFamily="34" charset="0"/>
              </a:rPr>
              <a:t>, 6/30/2014,  </a:t>
            </a:r>
            <a:r>
              <a:rPr lang="en-US" sz="1000" dirty="0">
                <a:solidFill>
                  <a:srgbClr val="FFFFFF"/>
                </a:solidFill>
                <a:cs typeface="Arial" pitchFamily="34" charset="0"/>
                <a:hlinkClick r:id="rId4"/>
              </a:rPr>
              <a:t>http://www.haaretz.com/news/diplomacy-defense/.</a:t>
            </a:r>
            <a:r>
              <a:rPr lang="en-US" sz="1000" dirty="0" smtClean="0">
                <a:solidFill>
                  <a:srgbClr val="FFFFFF"/>
                </a:solidFill>
                <a:cs typeface="Arial" pitchFamily="34" charset="0"/>
                <a:hlinkClick r:id="rId4"/>
              </a:rPr>
              <a:t>premium-1.601997</a:t>
            </a:r>
            <a:r>
              <a:rPr lang="en-US" sz="1000" dirty="0" smtClean="0">
                <a:solidFill>
                  <a:srgbClr val="FFFFFF"/>
                </a:solidFill>
                <a:cs typeface="Arial" pitchFamily="34" charset="0"/>
              </a:rPr>
              <a:t>   </a:t>
            </a:r>
            <a:endParaRPr lang="en-US" sz="1000" dirty="0">
              <a:solidFill>
                <a:srgbClr val="FFFFFF"/>
              </a:solidFill>
              <a:cs typeface="Arial" pitchFamily="34" charset="0"/>
            </a:endParaRPr>
          </a:p>
        </p:txBody>
      </p:sp>
      <p:cxnSp>
        <p:nvCxnSpPr>
          <p:cNvPr id="6" name="Straight Connector 5"/>
          <p:cNvCxnSpPr/>
          <p:nvPr/>
        </p:nvCxnSpPr>
        <p:spPr bwMode="auto">
          <a:xfrm>
            <a:off x="4495800" y="3522583"/>
            <a:ext cx="0" cy="1354217"/>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495800" y="3522583"/>
            <a:ext cx="464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4495800" y="4876800"/>
            <a:ext cx="464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743120690"/>
      </p:ext>
    </p:extLst>
  </p:cSld>
  <p:clrMapOvr>
    <a:masterClrMapping/>
  </p:clrMapOvr>
  <p:transition>
    <p:random/>
  </p:transition>
  <p:timing>
    <p:tnLst>
      <p:par>
        <p:cTn id="1" dur="indefinite" restart="never" nodeType="tmRoot"/>
      </p:par>
    </p:tnLst>
  </p:timing>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5" descr="Iraq's Partition 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0"/>
            <a:ext cx="8534400" cy="569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5" name="Rectangle 6"/>
          <p:cNvSpPr>
            <a:spLocks noChangeArrowheads="1"/>
          </p:cNvSpPr>
          <p:nvPr/>
        </p:nvSpPr>
        <p:spPr bwMode="auto">
          <a:xfrm>
            <a:off x="0" y="563880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200" dirty="0">
                <a:solidFill>
                  <a:srgbClr val="FFFFFF"/>
                </a:solidFill>
                <a:cs typeface="Arial" pitchFamily="34" charset="0"/>
              </a:rPr>
              <a:t>On 27 September, the Senate passed a resolution (75-23) urging  the Bush administration to  support "a political settlement among Iraq's major factions based upon the provisions of the Constitution of Iraq that create a federal system of government and allow for the creation of federal regions." CNN.com 9/30/07</a:t>
            </a:r>
            <a:r>
              <a:rPr lang="en-US" altLang="en-US" sz="1200" dirty="0">
                <a:solidFill>
                  <a:srgbClr val="FFFFFF"/>
                </a:solidFill>
                <a:cs typeface="Times New Roman" pitchFamily="18" charset="0"/>
              </a:rPr>
              <a:t>…. </a:t>
            </a:r>
            <a:r>
              <a:rPr lang="en-US" altLang="en-US" sz="1200" i="1" dirty="0">
                <a:solidFill>
                  <a:srgbClr val="FFFF00"/>
                </a:solidFill>
                <a:cs typeface="Arial" pitchFamily="34" charset="0"/>
              </a:rPr>
              <a:t>Heartland Eurasian Review of Geopolitics</a:t>
            </a:r>
            <a:r>
              <a:rPr lang="en-US" altLang="en-US" sz="1200" dirty="0">
                <a:solidFill>
                  <a:srgbClr val="FFFF00"/>
                </a:solidFill>
                <a:cs typeface="Arial" pitchFamily="34" charset="0"/>
              </a:rPr>
              <a:t> [originally created in China and Italy!?] apparently made and posted this map on its website</a:t>
            </a:r>
            <a:r>
              <a:rPr lang="en-US" altLang="en-US" sz="1200" dirty="0">
                <a:solidFill>
                  <a:srgbClr val="FFFF00"/>
                </a:solidFill>
                <a:cs typeface="Times New Roman" pitchFamily="18" charset="0"/>
              </a:rPr>
              <a:t>, </a:t>
            </a:r>
            <a:r>
              <a:rPr lang="en-US" altLang="en-US" sz="1200" dirty="0">
                <a:solidFill>
                  <a:srgbClr val="FFFF00"/>
                </a:solidFill>
                <a:cs typeface="Arial" pitchFamily="34" charset="0"/>
                <a:hlinkClick r:id="rId4"/>
              </a:rPr>
              <a:t>http://temi.repubblica.it/limes-heartland/iraqs-partition/1106</a:t>
            </a:r>
            <a:r>
              <a:rPr lang="en-US" altLang="en-US" sz="1200" dirty="0">
                <a:solidFill>
                  <a:srgbClr val="FFFF00"/>
                </a:solidFill>
                <a:cs typeface="Arial" pitchFamily="34" charset="0"/>
              </a:rPr>
              <a:t> </a:t>
            </a:r>
          </a:p>
          <a:p>
            <a:pPr>
              <a:spcBef>
                <a:spcPct val="0"/>
              </a:spcBef>
              <a:buFontTx/>
              <a:buNone/>
            </a:pPr>
            <a:endParaRPr lang="en-US" altLang="en-US" sz="1200" dirty="0">
              <a:solidFill>
                <a:srgbClr val="FFFF00"/>
              </a:solidFill>
              <a:cs typeface="Arial" pitchFamily="34" charset="0"/>
            </a:endParaRPr>
          </a:p>
          <a:p>
            <a:pPr>
              <a:spcBef>
                <a:spcPct val="0"/>
              </a:spcBef>
              <a:buFontTx/>
              <a:buNone/>
            </a:pPr>
            <a:r>
              <a:rPr lang="en-US" altLang="en-US" sz="1200" dirty="0">
                <a:solidFill>
                  <a:srgbClr val="FFFF00"/>
                </a:solidFill>
                <a:cs typeface="Arial" pitchFamily="34" charset="0"/>
                <a:hlinkClick r:id="rId5"/>
              </a:rPr>
              <a:t>http://www.nytimes.com/2014/06/15/opinion/sunday/ross-douthat-changing-maps-in-the-mideast.html</a:t>
            </a:r>
            <a:r>
              <a:rPr lang="en-US" altLang="en-US" sz="1200" dirty="0">
                <a:solidFill>
                  <a:srgbClr val="FFFF00"/>
                </a:solidFill>
                <a:cs typeface="Arial" pitchFamily="34" charset="0"/>
              </a:rPr>
              <a:t> </a:t>
            </a:r>
          </a:p>
        </p:txBody>
      </p:sp>
    </p:spTree>
    <p:extLst>
      <p:ext uri="{BB962C8B-B14F-4D97-AF65-F5344CB8AC3E}">
        <p14:creationId xmlns:p14="http://schemas.microsoft.com/office/powerpoint/2010/main" val="3933288446"/>
      </p:ext>
    </p:extLst>
  </p:cSld>
  <p:clrMapOvr>
    <a:masterClrMapping/>
  </p:clrMapOvr>
  <p:transition>
    <p:random/>
  </p:transition>
  <p:timing>
    <p:tnLst>
      <p:par>
        <p:cTn id="1" dur="indefinite" restart="never" nodeType="tmRoot"/>
      </p:par>
    </p:tnLst>
  </p:timing>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85" y="-127069"/>
            <a:ext cx="4943466" cy="2108269"/>
          </a:xfrm>
          <a:prstGeom prst="rect">
            <a:avLst/>
          </a:prstGeom>
        </p:spPr>
        <p:txBody>
          <a:bodyPr wrap="square">
            <a:spAutoFit/>
          </a:bodyPr>
          <a:lstStyle/>
          <a:p>
            <a:pPr algn="ctr" fontAlgn="auto">
              <a:spcBef>
                <a:spcPts val="0"/>
              </a:spcBef>
              <a:spcAft>
                <a:spcPts val="0"/>
              </a:spcAft>
            </a:pPr>
            <a:r>
              <a:rPr lang="en-US" sz="4800" b="1" dirty="0" smtClean="0">
                <a:solidFill>
                  <a:srgbClr val="FF0000"/>
                </a:solidFill>
                <a:cs typeface="Times New Roman" panose="02020603050405020304" pitchFamily="18" charset="0"/>
              </a:rPr>
              <a:t>How 5 Countries Could Become 14 </a:t>
            </a:r>
          </a:p>
          <a:p>
            <a:pPr algn="ctr" fontAlgn="auto">
              <a:spcBef>
                <a:spcPts val="0"/>
              </a:spcBef>
              <a:spcAft>
                <a:spcPts val="0"/>
              </a:spcAft>
            </a:pPr>
            <a:r>
              <a:rPr lang="en-US" sz="1600" b="1" dirty="0" smtClean="0">
                <a:solidFill>
                  <a:srgbClr val="FF0000"/>
                </a:solidFill>
                <a:cs typeface="Times New Roman" panose="02020603050405020304" pitchFamily="18" charset="0"/>
              </a:rPr>
              <a:t>Slowly, the map of the Middle East could be redrawn</a:t>
            </a:r>
          </a:p>
          <a:p>
            <a:pPr algn="ctr" fontAlgn="auto">
              <a:spcBef>
                <a:spcPts val="0"/>
              </a:spcBef>
              <a:spcAft>
                <a:spcPts val="0"/>
              </a:spcAft>
            </a:pPr>
            <a:r>
              <a:rPr lang="en-US" sz="1400" dirty="0" smtClean="0">
                <a:solidFill>
                  <a:prstClr val="black"/>
                </a:solidFill>
                <a:cs typeface="Times New Roman" panose="02020603050405020304" pitchFamily="18" charset="0"/>
              </a:rPr>
              <a:t>An analysis by Robin Wright, The New York Times, 9/28/2013, </a:t>
            </a:r>
            <a:r>
              <a:rPr lang="en-US" sz="500" b="1" dirty="0" smtClean="0">
                <a:solidFill>
                  <a:prstClr val="black"/>
                </a:solidFill>
                <a:latin typeface="Calibri"/>
                <a:cs typeface="Arial" pitchFamily="34" charset="0"/>
                <a:hlinkClick r:id="rId2"/>
              </a:rPr>
              <a:t>http://www.nytimes.com/interactive/2013/09/29/sunday-review/how-5-countries-could-become-14.html</a:t>
            </a:r>
            <a:r>
              <a:rPr lang="en-US" sz="500" b="1" dirty="0" smtClean="0">
                <a:solidFill>
                  <a:prstClr val="black"/>
                </a:solidFill>
                <a:latin typeface="Calibri"/>
                <a:cs typeface="Arial" pitchFamily="34" charset="0"/>
              </a:rPr>
              <a:t> </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41" y="1981200"/>
            <a:ext cx="4955821"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42" name="Picture 2" descr="C:\Users\melyassini\Desktop\0929-syri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885" y="4343399"/>
            <a:ext cx="1487961" cy="132075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919581" y="0"/>
            <a:ext cx="4224419" cy="6832640"/>
          </a:xfrm>
          <a:prstGeom prst="rect">
            <a:avLst/>
          </a:prstGeom>
        </p:spPr>
        <p:txBody>
          <a:bodyPr wrap="square">
            <a:spAutoFit/>
          </a:bodyPr>
          <a:lstStyle/>
          <a:p>
            <a:r>
              <a:rPr lang="en-US" sz="1800" b="1" dirty="0">
                <a:solidFill>
                  <a:srgbClr val="FF0000"/>
                </a:solidFill>
                <a:cs typeface="Arial" pitchFamily="34" charset="0"/>
              </a:rPr>
              <a:t>Why Pentagon Continues to ‘Lose’ Arms in War Zones</a:t>
            </a:r>
            <a:r>
              <a:rPr lang="en-US" sz="1800" b="1" dirty="0">
                <a:solidFill>
                  <a:prstClr val="black"/>
                </a:solidFill>
                <a:cs typeface="Arial" pitchFamily="34" charset="0"/>
              </a:rPr>
              <a:t>, </a:t>
            </a:r>
            <a:r>
              <a:rPr lang="en-US" sz="1800" dirty="0">
                <a:solidFill>
                  <a:prstClr val="black"/>
                </a:solidFill>
                <a:cs typeface="Arial" pitchFamily="34" charset="0"/>
              </a:rPr>
              <a:t>VT, 5/28/2017, </a:t>
            </a:r>
            <a:r>
              <a:rPr lang="en-US" sz="200" dirty="0">
                <a:solidFill>
                  <a:prstClr val="black"/>
                </a:solidFill>
                <a:cs typeface="Arial" pitchFamily="34" charset="0"/>
                <a:hlinkClick r:id="rId5"/>
              </a:rPr>
              <a:t>http://www.veteranstoday.com/2017/05/28/why-pentagon-continues-to-lose-arms-in-war-zones</a:t>
            </a:r>
            <a:r>
              <a:rPr lang="en-US" sz="200" dirty="0" smtClean="0">
                <a:solidFill>
                  <a:prstClr val="black"/>
                </a:solidFill>
                <a:cs typeface="Arial" pitchFamily="34" charset="0"/>
                <a:hlinkClick r:id="rId5"/>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a:t>
            </a:r>
            <a:r>
              <a:rPr lang="en-US" sz="1800" b="1" dirty="0">
                <a:solidFill>
                  <a:srgbClr val="FF0000"/>
                </a:solidFill>
                <a:cs typeface="Arial" pitchFamily="34" charset="0"/>
              </a:rPr>
              <a:t>. failed to keep proper track of more than $1 billion in weapons and equipment in Iraq, </a:t>
            </a:r>
            <a:r>
              <a:rPr lang="en-US" sz="1800" dirty="0">
                <a:solidFill>
                  <a:prstClr val="black"/>
                </a:solidFill>
                <a:cs typeface="Arial" pitchFamily="34" charset="0"/>
              </a:rPr>
              <a:t>The Washington Post, 5/24/2017, </a:t>
            </a:r>
            <a:r>
              <a:rPr lang="en-US" sz="200" dirty="0">
                <a:solidFill>
                  <a:prstClr val="black"/>
                </a:solidFill>
                <a:cs typeface="Arial" pitchFamily="34" charset="0"/>
                <a:hlinkClick r:id="rId6"/>
              </a:rPr>
              <a:t>https://www.washingtonpost.com/news/checkpoint/wp/2017/05/24/u-s-failed-to-keep-proper-track-of-more-than-1-billion-in-weapons-and-equipment-in-iraq</a:t>
            </a:r>
            <a:r>
              <a:rPr lang="en-US" sz="200" dirty="0" smtClean="0">
                <a:solidFill>
                  <a:prstClr val="black"/>
                </a:solidFill>
                <a:cs typeface="Arial" pitchFamily="34" charset="0"/>
                <a:hlinkClick r:id="rId6"/>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How </a:t>
            </a:r>
            <a:r>
              <a:rPr lang="en-US" sz="1800" b="1" dirty="0">
                <a:solidFill>
                  <a:srgbClr val="FF0000"/>
                </a:solidFill>
                <a:cs typeface="Arial" pitchFamily="34" charset="0"/>
              </a:rPr>
              <a:t>Many Guns Did the U.S. Lose Track of in Iraq and Afghanistan? Hundreds of Thousands, </a:t>
            </a:r>
            <a:r>
              <a:rPr lang="en-US" sz="1800" dirty="0">
                <a:solidFill>
                  <a:prstClr val="black"/>
                </a:solidFill>
                <a:cs typeface="Arial" pitchFamily="34" charset="0"/>
              </a:rPr>
              <a:t>The New York Times, 8/23/2016, </a:t>
            </a:r>
            <a:r>
              <a:rPr lang="en-US" sz="200" dirty="0">
                <a:solidFill>
                  <a:prstClr val="black"/>
                </a:solidFill>
                <a:cs typeface="Arial" pitchFamily="34" charset="0"/>
                <a:hlinkClick r:id="rId7"/>
              </a:rPr>
              <a:t>https://www.nytimes.com/2016/08/23/magazine/how-many-guns-did-the-us-lose-track-of-in-iraq-and-afghanistan-hundreds-of-thousands.html</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err="1" smtClean="0">
                <a:solidFill>
                  <a:srgbClr val="FF0000"/>
                </a:solidFill>
                <a:cs typeface="Arial" pitchFamily="34" charset="0"/>
              </a:rPr>
              <a:t>Jabhat</a:t>
            </a:r>
            <a:r>
              <a:rPr lang="en-US" sz="1800" b="1" dirty="0" smtClean="0">
                <a:solidFill>
                  <a:srgbClr val="FF0000"/>
                </a:solidFill>
                <a:cs typeface="Arial" pitchFamily="34" charset="0"/>
              </a:rPr>
              <a:t> </a:t>
            </a:r>
            <a:r>
              <a:rPr lang="en-US" sz="1800" b="1" dirty="0">
                <a:solidFill>
                  <a:srgbClr val="FF0000"/>
                </a:solidFill>
                <a:cs typeface="Arial" pitchFamily="34" charset="0"/>
              </a:rPr>
              <a:t>Fatah al Sham [al-Qaeda's affiliate in Syria] Field Commander Says US Provides Group With TOW Missiles</a:t>
            </a:r>
            <a:r>
              <a:rPr lang="en-US" sz="1800" dirty="0">
                <a:solidFill>
                  <a:prstClr val="black"/>
                </a:solidFill>
                <a:cs typeface="Arial" pitchFamily="34" charset="0"/>
              </a:rPr>
              <a:t>, </a:t>
            </a:r>
            <a:r>
              <a:rPr lang="en-US" sz="1800" dirty="0" smtClean="0">
                <a:solidFill>
                  <a:prstClr val="black"/>
                </a:solidFill>
                <a:cs typeface="Arial" pitchFamily="34" charset="0"/>
              </a:rPr>
              <a:t>Sputnik news, </a:t>
            </a:r>
            <a:r>
              <a:rPr lang="en-US" sz="1800" dirty="0">
                <a:solidFill>
                  <a:prstClr val="black"/>
                </a:solidFill>
                <a:cs typeface="Arial" pitchFamily="34" charset="0"/>
              </a:rPr>
              <a:t>9/26/2016, </a:t>
            </a:r>
            <a:r>
              <a:rPr lang="en-US" sz="200" dirty="0">
                <a:solidFill>
                  <a:prstClr val="black"/>
                </a:solidFill>
                <a:cs typeface="Arial" pitchFamily="34" charset="0"/>
                <a:hlinkClick r:id="rId8"/>
              </a:rPr>
              <a:t>https://sputniknews.com/middleeast/201609261045724904-jabhat-fatah-al-sham-us-tow</a:t>
            </a:r>
            <a:r>
              <a:rPr lang="en-US" sz="200" dirty="0" smtClean="0">
                <a:solidFill>
                  <a:prstClr val="black"/>
                </a:solidFill>
                <a:cs typeface="Arial" pitchFamily="34" charset="0"/>
                <a:hlinkClick r:id="rId8"/>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US-trained </a:t>
            </a:r>
            <a:r>
              <a:rPr lang="en-US" sz="1800" b="1" dirty="0">
                <a:solidFill>
                  <a:srgbClr val="FF0000"/>
                </a:solidFill>
                <a:cs typeface="Arial" pitchFamily="34" charset="0"/>
              </a:rPr>
              <a:t>Division 30 rebels 'betray US and hand weapons over to al-Qaeda's affiliate in Syria', </a:t>
            </a:r>
            <a:r>
              <a:rPr lang="en-US" sz="1800" dirty="0">
                <a:solidFill>
                  <a:prstClr val="black"/>
                </a:solidFill>
                <a:cs typeface="Arial" pitchFamily="34" charset="0"/>
              </a:rPr>
              <a:t>The Telegraph, 9/22/2015, </a:t>
            </a:r>
            <a:r>
              <a:rPr lang="en-US" sz="200" dirty="0">
                <a:solidFill>
                  <a:prstClr val="black"/>
                </a:solidFill>
                <a:cs typeface="Arial" pitchFamily="34" charset="0"/>
                <a:hlinkClick r:id="rId9"/>
              </a:rPr>
              <a:t>http://</a:t>
            </a:r>
            <a:r>
              <a:rPr lang="en-US" sz="200" dirty="0" smtClean="0">
                <a:solidFill>
                  <a:prstClr val="black"/>
                </a:solidFill>
                <a:cs typeface="Arial" pitchFamily="34" charset="0"/>
                <a:hlinkClick r:id="rId9"/>
              </a:rPr>
              <a:t>www.telegraph.co.uk/news/worldnews/middleeast/syria/11882195/US-trained-Division-30-rebels-betrayed-US-and-hand-weapons-over-to-al-Qaedas-affiliate-in-Syria.html</a:t>
            </a:r>
            <a:r>
              <a:rPr lang="en-US" sz="200" dirty="0" smtClean="0">
                <a:solidFill>
                  <a:prstClr val="black"/>
                </a:solidFill>
                <a:cs typeface="Arial" pitchFamily="34" charset="0"/>
              </a:rPr>
              <a:t> </a:t>
            </a:r>
            <a:endParaRPr lang="en-US" sz="200" dirty="0">
              <a:solidFill>
                <a:prstClr val="black"/>
              </a:solidFill>
              <a:cs typeface="Arial" pitchFamily="34" charset="0"/>
            </a:endParaRPr>
          </a:p>
          <a:p>
            <a:endParaRPr lang="en-US" sz="200" dirty="0">
              <a:solidFill>
                <a:prstClr val="black"/>
              </a:solidFill>
              <a:cs typeface="Arial" pitchFamily="34" charset="0"/>
            </a:endParaRPr>
          </a:p>
          <a:p>
            <a:r>
              <a:rPr lang="en-US" sz="1800" b="1" dirty="0">
                <a:solidFill>
                  <a:srgbClr val="FF0000"/>
                </a:solidFill>
                <a:cs typeface="Arial" pitchFamily="34" charset="0"/>
              </a:rPr>
              <a:t>Pentagon loses track of $500 million in weapons, equipment given to Yemen</a:t>
            </a:r>
            <a:r>
              <a:rPr lang="en-US" sz="1800" dirty="0">
                <a:solidFill>
                  <a:prstClr val="black"/>
                </a:solidFill>
                <a:cs typeface="Arial" pitchFamily="34" charset="0"/>
              </a:rPr>
              <a:t>, The </a:t>
            </a:r>
            <a:r>
              <a:rPr lang="en-US" sz="1800" dirty="0" smtClean="0">
                <a:solidFill>
                  <a:prstClr val="black"/>
                </a:solidFill>
                <a:cs typeface="Arial" pitchFamily="34" charset="0"/>
              </a:rPr>
              <a:t>Washington </a:t>
            </a:r>
            <a:r>
              <a:rPr lang="en-US" sz="1800" dirty="0">
                <a:solidFill>
                  <a:prstClr val="black"/>
                </a:solidFill>
                <a:cs typeface="Arial" pitchFamily="34" charset="0"/>
              </a:rPr>
              <a:t>Post, 3/17/2015, </a:t>
            </a:r>
          </a:p>
          <a:p>
            <a:r>
              <a:rPr lang="en-US" sz="200" dirty="0">
                <a:solidFill>
                  <a:prstClr val="black"/>
                </a:solidFill>
                <a:cs typeface="Arial" pitchFamily="34" charset="0"/>
                <a:hlinkClick r:id="rId10"/>
              </a:rPr>
              <a:t>https://</a:t>
            </a:r>
            <a:r>
              <a:rPr lang="en-US" sz="200" dirty="0" smtClean="0">
                <a:solidFill>
                  <a:prstClr val="black"/>
                </a:solidFill>
                <a:cs typeface="Arial" pitchFamily="34" charset="0"/>
                <a:hlinkClick r:id="rId10"/>
              </a:rPr>
              <a:t>www.washingtonpost.com/world/national-security/pentagon-loses-sight-of-500-million-in-counterterrorism-aid-given-to-yemen/2015/03/17/f4ca25ce-cbf9-11e4-8a46-b1dc9be5a8ff_story.html</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a:t>
            </a:r>
            <a:r>
              <a:rPr lang="en-US" sz="1800" b="1" dirty="0">
                <a:solidFill>
                  <a:srgbClr val="FF0000"/>
                </a:solidFill>
                <a:cs typeface="Arial" pitchFamily="34" charset="0"/>
              </a:rPr>
              <a:t>. accidentally delivered weapons to the Islamic State by airdrop, militants say, </a:t>
            </a:r>
            <a:r>
              <a:rPr lang="en-US" sz="1800" dirty="0">
                <a:solidFill>
                  <a:prstClr val="black"/>
                </a:solidFill>
                <a:cs typeface="Arial" pitchFamily="34" charset="0"/>
              </a:rPr>
              <a:t>The Washington Post, 10/21/2014, </a:t>
            </a:r>
            <a:r>
              <a:rPr lang="en-US" sz="200" dirty="0">
                <a:solidFill>
                  <a:prstClr val="black"/>
                </a:solidFill>
                <a:cs typeface="Arial" pitchFamily="34" charset="0"/>
                <a:hlinkClick r:id="rId11"/>
              </a:rPr>
              <a:t>https://www.washingtonpost.com/news/checkpoint/wp/2014/10/21/u-s-accidentally-delivered-weapons-to-the-islamic-state-by-airdrop-militants-allege</a:t>
            </a:r>
            <a:r>
              <a:rPr lang="en-US" sz="200" dirty="0" smtClean="0">
                <a:solidFill>
                  <a:prstClr val="black"/>
                </a:solidFill>
                <a:cs typeface="Arial" pitchFamily="34" charset="0"/>
                <a:hlinkClick r:id="rId11"/>
              </a:rPr>
              <a:t>/</a:t>
            </a:r>
            <a:r>
              <a:rPr lang="en-US" sz="200" dirty="0" smtClean="0">
                <a:solidFill>
                  <a:prstClr val="black"/>
                </a:solidFill>
                <a:cs typeface="Arial" pitchFamily="34" charset="0"/>
              </a:rPr>
              <a:t> </a:t>
            </a:r>
            <a:endParaRPr lang="en-US" sz="200" dirty="0">
              <a:solidFill>
                <a:prstClr val="black"/>
              </a:solidFill>
              <a:cs typeface="Arial" pitchFamily="34" charset="0"/>
            </a:endParaRPr>
          </a:p>
        </p:txBody>
      </p:sp>
      <p:cxnSp>
        <p:nvCxnSpPr>
          <p:cNvPr id="8" name="Straight Connector 7"/>
          <p:cNvCxnSpPr/>
          <p:nvPr/>
        </p:nvCxnSpPr>
        <p:spPr>
          <a:xfrm>
            <a:off x="4919580" y="0"/>
            <a:ext cx="0" cy="68326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919581" y="609600"/>
            <a:ext cx="42244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919580" y="1676400"/>
            <a:ext cx="42244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919581" y="2768600"/>
            <a:ext cx="42244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9580" y="3886200"/>
            <a:ext cx="422442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919581" y="5003777"/>
            <a:ext cx="42244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919581" y="5880100"/>
            <a:ext cx="422442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4174514"/>
      </p:ext>
    </p:extLst>
  </p:cSld>
  <p:clrMapOvr>
    <a:masterClrMapping/>
  </p:clrMapOvr>
  <p:timing>
    <p:tnLst>
      <p:par>
        <p:cTn id="1" dur="indefinite" restart="never" nodeType="tmRoot"/>
      </p:par>
    </p:tnLst>
  </p:timing>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3" name="Rectangle 3"/>
          <p:cNvSpPr>
            <a:spLocks noGrp="1" noChangeArrowheads="1"/>
          </p:cNvSpPr>
          <p:nvPr>
            <p:ph idx="1"/>
          </p:nvPr>
        </p:nvSpPr>
        <p:spPr>
          <a:xfrm>
            <a:off x="0" y="0"/>
            <a:ext cx="9144000" cy="6400800"/>
          </a:xfrm>
        </p:spPr>
        <p:txBody>
          <a:bodyPr/>
          <a:lstStyle/>
          <a:p>
            <a:pPr>
              <a:buNone/>
            </a:pPr>
            <a:r>
              <a:rPr lang="en-US" altLang="en-US" sz="1800" b="1" dirty="0">
                <a:solidFill>
                  <a:schemeClr val="tx2"/>
                </a:solidFill>
              </a:rPr>
              <a:t>Defining Terrorism: </a:t>
            </a:r>
            <a:r>
              <a:rPr lang="en-US" altLang="en-US" sz="1800" dirty="0" smtClean="0"/>
              <a:t>“</a:t>
            </a:r>
            <a:r>
              <a:rPr lang="en-US" altLang="en-US" sz="1800" dirty="0"/>
              <a:t>Premeditated, politically motivated violence perpetrated against noncombatant [including military personnel who at the time of the incident are unarmed or not on duty] targets by subnational groups or clandestine agents, usually intended to influence an audience</a:t>
            </a:r>
            <a:r>
              <a:rPr lang="en-US" altLang="en-US" sz="1800" dirty="0" smtClean="0"/>
              <a:t>”--- </a:t>
            </a:r>
            <a:r>
              <a:rPr lang="en-US" altLang="en-US" sz="1600" dirty="0" smtClean="0">
                <a:solidFill>
                  <a:schemeClr val="tx2"/>
                </a:solidFill>
              </a:rPr>
              <a:t>Title </a:t>
            </a:r>
            <a:r>
              <a:rPr lang="en-US" altLang="en-US" sz="1600" dirty="0">
                <a:solidFill>
                  <a:schemeClr val="tx2"/>
                </a:solidFill>
              </a:rPr>
              <a:t>22 of the United States Code, Section 2656f(d),</a:t>
            </a:r>
            <a:r>
              <a:rPr lang="en-US" altLang="en-US" sz="1800" dirty="0">
                <a:solidFill>
                  <a:schemeClr val="tx2"/>
                </a:solidFill>
              </a:rPr>
              <a:t> </a:t>
            </a:r>
            <a:r>
              <a:rPr lang="en-US" altLang="en-US" sz="1200" dirty="0">
                <a:hlinkClick r:id="rId3"/>
              </a:rPr>
              <a:t>http://</a:t>
            </a:r>
            <a:r>
              <a:rPr lang="en-US" altLang="en-US" sz="1200" dirty="0" smtClean="0">
                <a:hlinkClick r:id="rId3"/>
              </a:rPr>
              <a:t>www.state.gov/www/global/terrorism/1999report/intro.html</a:t>
            </a:r>
            <a:r>
              <a:rPr lang="en-US" altLang="en-US" sz="1200" dirty="0" smtClean="0"/>
              <a:t> </a:t>
            </a:r>
          </a:p>
          <a:p>
            <a:pPr>
              <a:buFontTx/>
              <a:buNone/>
            </a:pPr>
            <a:r>
              <a:rPr lang="en-US" altLang="en-US" sz="1800" b="1" dirty="0" smtClean="0">
                <a:solidFill>
                  <a:schemeClr val="tx2"/>
                </a:solidFill>
              </a:rPr>
              <a:t>The </a:t>
            </a:r>
            <a:r>
              <a:rPr lang="en-US" altLang="en-US" sz="1800" b="1" dirty="0">
                <a:solidFill>
                  <a:schemeClr val="tx2"/>
                </a:solidFill>
              </a:rPr>
              <a:t>Global Terrorism Index </a:t>
            </a:r>
            <a:r>
              <a:rPr lang="en-US" altLang="en-US" sz="1800" b="1" dirty="0" smtClean="0">
                <a:solidFill>
                  <a:schemeClr val="tx2"/>
                </a:solidFill>
              </a:rPr>
              <a:t>definition: </a:t>
            </a:r>
            <a:r>
              <a:rPr lang="en-US" altLang="en-US" sz="1800" dirty="0" smtClean="0"/>
              <a:t>“the </a:t>
            </a:r>
            <a:r>
              <a:rPr lang="en-US" altLang="en-US" sz="1800" dirty="0"/>
              <a:t>threatened or actual use of illegal force and violence by a non-state actor to attain a political, economic, religious, or social goal through fear, coercion, or intimidation”. </a:t>
            </a:r>
            <a:r>
              <a:rPr lang="en-US" altLang="en-US" sz="1800" dirty="0" smtClean="0"/>
              <a:t>…  </a:t>
            </a:r>
            <a:r>
              <a:rPr lang="en-US" altLang="en-US" sz="1800" dirty="0"/>
              <a:t>This database does not include acts of </a:t>
            </a:r>
            <a:r>
              <a:rPr lang="en-US" altLang="en-US" sz="1800" dirty="0" smtClean="0"/>
              <a:t>state terrorism. </a:t>
            </a:r>
            <a:r>
              <a:rPr lang="en-US" altLang="en-US" sz="1800" dirty="0" smtClean="0">
                <a:solidFill>
                  <a:schemeClr val="tx2"/>
                </a:solidFill>
              </a:rPr>
              <a:t>Global </a:t>
            </a:r>
            <a:r>
              <a:rPr lang="en-US" altLang="en-US" sz="1800" dirty="0">
                <a:solidFill>
                  <a:schemeClr val="tx2"/>
                </a:solidFill>
              </a:rPr>
              <a:t>Terrorism Index 2016</a:t>
            </a:r>
            <a:r>
              <a:rPr lang="en-US" altLang="en-US" sz="1200" dirty="0">
                <a:solidFill>
                  <a:schemeClr val="tx2"/>
                </a:solidFill>
              </a:rPr>
              <a:t>, </a:t>
            </a:r>
            <a:r>
              <a:rPr lang="en-US" altLang="en-US" sz="800" dirty="0">
                <a:hlinkClick r:id="rId4"/>
              </a:rPr>
              <a:t>http://</a:t>
            </a:r>
            <a:r>
              <a:rPr lang="en-US" altLang="en-US" sz="800" dirty="0" smtClean="0">
                <a:hlinkClick r:id="rId4"/>
              </a:rPr>
              <a:t>economicsandpeace.org/wp-content/uploads/2016/11/Global-Terrorism-Index-2016.2.pdf</a:t>
            </a:r>
            <a:endParaRPr lang="en-US" altLang="en-US" sz="800" dirty="0" smtClean="0"/>
          </a:p>
          <a:p>
            <a:pPr>
              <a:buFontTx/>
              <a:buNone/>
            </a:pPr>
            <a:endParaRPr lang="en-US" altLang="en-US" sz="800" dirty="0"/>
          </a:p>
          <a:p>
            <a:pPr>
              <a:buFontTx/>
              <a:buNone/>
            </a:pPr>
            <a:endParaRPr lang="en-US" altLang="en-US" sz="800" dirty="0" smtClean="0"/>
          </a:p>
          <a:p>
            <a:pPr>
              <a:buFontTx/>
              <a:buNone/>
            </a:pPr>
            <a:endParaRPr lang="en-US" altLang="en-US" sz="500" dirty="0" smtClean="0"/>
          </a:p>
        </p:txBody>
      </p:sp>
      <p:cxnSp>
        <p:nvCxnSpPr>
          <p:cNvPr id="163844" name="Straight Connector 2"/>
          <p:cNvCxnSpPr>
            <a:cxnSpLocks noChangeShapeType="1"/>
          </p:cNvCxnSpPr>
          <p:nvPr/>
        </p:nvCxnSpPr>
        <p:spPr bwMode="auto">
          <a:xfrm>
            <a:off x="0" y="1371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TextBox 4"/>
          <p:cNvSpPr txBox="1"/>
          <p:nvPr/>
        </p:nvSpPr>
        <p:spPr>
          <a:xfrm>
            <a:off x="0" y="2579906"/>
            <a:ext cx="9144000" cy="4231928"/>
          </a:xfrm>
          <a:prstGeom prst="rect">
            <a:avLst/>
          </a:prstGeom>
          <a:noFill/>
        </p:spPr>
        <p:txBody>
          <a:bodyPr wrap="square" rtlCol="0">
            <a:spAutoFit/>
          </a:bodyPr>
          <a:lstStyle/>
          <a:p>
            <a:r>
              <a:rPr lang="en-US" sz="1800" b="1" dirty="0">
                <a:solidFill>
                  <a:srgbClr val="FFFF00"/>
                </a:solidFill>
                <a:cs typeface="Arial" pitchFamily="34" charset="0"/>
              </a:rPr>
              <a:t>Body </a:t>
            </a:r>
            <a:r>
              <a:rPr lang="en-US" sz="1800" b="1" dirty="0" smtClean="0">
                <a:solidFill>
                  <a:srgbClr val="FFFF00"/>
                </a:solidFill>
                <a:cs typeface="Arial" pitchFamily="34" charset="0"/>
              </a:rPr>
              <a:t>Count, </a:t>
            </a:r>
            <a:r>
              <a:rPr lang="en-US" sz="1800" b="1" dirty="0">
                <a:solidFill>
                  <a:srgbClr val="FFFF00"/>
                </a:solidFill>
                <a:cs typeface="Arial" pitchFamily="34" charset="0"/>
              </a:rPr>
              <a:t>Casualty Figures after 10 Years of the “War on Terror”: Iraq, Afghanistan, Pakistan, </a:t>
            </a:r>
            <a:r>
              <a:rPr lang="en-US" sz="1800" dirty="0">
                <a:solidFill>
                  <a:srgbClr val="FFFFFF"/>
                </a:solidFill>
                <a:cs typeface="Arial" pitchFamily="34" charset="0"/>
              </a:rPr>
              <a:t>First international edition (March 2015), </a:t>
            </a:r>
            <a:r>
              <a:rPr lang="en-US" sz="1050" dirty="0">
                <a:solidFill>
                  <a:srgbClr val="FFFFFF"/>
                </a:solidFill>
                <a:cs typeface="Arial" pitchFamily="34" charset="0"/>
                <a:hlinkClick r:id="rId5"/>
              </a:rPr>
              <a:t>http://</a:t>
            </a:r>
            <a:r>
              <a:rPr lang="en-US" sz="1050" dirty="0" smtClean="0">
                <a:solidFill>
                  <a:srgbClr val="FFFFFF"/>
                </a:solidFill>
                <a:cs typeface="Arial" pitchFamily="34" charset="0"/>
                <a:hlinkClick r:id="rId5"/>
              </a:rPr>
              <a:t>www.psr.org/assets/pdfs/body-count.pdf</a:t>
            </a:r>
            <a:r>
              <a:rPr lang="en-US" sz="1050" dirty="0" smtClean="0">
                <a:solidFill>
                  <a:srgbClr val="FFFFFF"/>
                </a:solidFill>
                <a:cs typeface="Arial" pitchFamily="34" charset="0"/>
              </a:rPr>
              <a:t> </a:t>
            </a:r>
          </a:p>
          <a:p>
            <a:r>
              <a:rPr lang="en-US" sz="1800" b="1" dirty="0" smtClean="0">
                <a:solidFill>
                  <a:srgbClr val="FFFF00"/>
                </a:solidFill>
                <a:cs typeface="Arial" pitchFamily="34" charset="0"/>
              </a:rPr>
              <a:t>Unworthy </a:t>
            </a:r>
            <a:r>
              <a:rPr lang="en-US" sz="1800" b="1" dirty="0">
                <a:solidFill>
                  <a:srgbClr val="FFFF00"/>
                </a:solidFill>
                <a:cs typeface="Arial" pitchFamily="34" charset="0"/>
              </a:rPr>
              <a:t>Victims: Western Wars Have Killed Four Million Muslims Since </a:t>
            </a:r>
            <a:r>
              <a:rPr lang="en-US" sz="1800" b="1" dirty="0" smtClean="0">
                <a:solidFill>
                  <a:srgbClr val="FFFF00"/>
                </a:solidFill>
                <a:cs typeface="Arial" pitchFamily="34" charset="0"/>
              </a:rPr>
              <a:t>1990, </a:t>
            </a:r>
            <a:r>
              <a:rPr lang="en-US" sz="1800" dirty="0" smtClean="0">
                <a:solidFill>
                  <a:srgbClr val="FFFFFF"/>
                </a:solidFill>
                <a:cs typeface="Arial" pitchFamily="34" charset="0"/>
              </a:rPr>
              <a:t>Stop </a:t>
            </a:r>
            <a:r>
              <a:rPr lang="en-US" sz="1800" dirty="0">
                <a:solidFill>
                  <a:srgbClr val="FFFFFF"/>
                </a:solidFill>
                <a:cs typeface="Arial" pitchFamily="34" charset="0"/>
              </a:rPr>
              <a:t>the War </a:t>
            </a:r>
            <a:r>
              <a:rPr lang="en-US" sz="1800" dirty="0" smtClean="0">
                <a:solidFill>
                  <a:srgbClr val="FFFFFF"/>
                </a:solidFill>
                <a:cs typeface="Arial" pitchFamily="34" charset="0"/>
              </a:rPr>
              <a:t>Coalition, 6/16/2017</a:t>
            </a:r>
            <a:r>
              <a:rPr lang="en-US" sz="1400" dirty="0" smtClean="0">
                <a:solidFill>
                  <a:srgbClr val="FFFF00"/>
                </a:solidFill>
                <a:cs typeface="Arial" pitchFamily="34" charset="0"/>
              </a:rPr>
              <a:t>, </a:t>
            </a:r>
            <a:r>
              <a:rPr lang="en-US" sz="500" dirty="0" smtClean="0">
                <a:solidFill>
                  <a:srgbClr val="FFFF00"/>
                </a:solidFill>
                <a:cs typeface="Arial" pitchFamily="34" charset="0"/>
                <a:hlinkClick r:id="rId6"/>
              </a:rPr>
              <a:t>http</a:t>
            </a:r>
            <a:r>
              <a:rPr lang="en-US" sz="500" dirty="0">
                <a:solidFill>
                  <a:srgbClr val="FFFF00"/>
                </a:solidFill>
                <a:cs typeface="Arial" pitchFamily="34" charset="0"/>
                <a:hlinkClick r:id="rId6"/>
              </a:rPr>
              <a:t>://</a:t>
            </a:r>
            <a:r>
              <a:rPr lang="en-US" sz="500" dirty="0" smtClean="0">
                <a:solidFill>
                  <a:srgbClr val="FFFF00"/>
                </a:solidFill>
                <a:cs typeface="Arial" pitchFamily="34" charset="0"/>
                <a:hlinkClick r:id="rId6"/>
              </a:rPr>
              <a:t>www.stopwar.org.uk/index.php/news-comment/2615-unworthy-victims-western-wars-have-killed-four-million-muslims-since-1990</a:t>
            </a:r>
            <a:r>
              <a:rPr lang="en-US" sz="500" dirty="0" smtClean="0">
                <a:solidFill>
                  <a:srgbClr val="FFFF00"/>
                </a:solidFill>
                <a:cs typeface="Arial" pitchFamily="34" charset="0"/>
              </a:rPr>
              <a:t> </a:t>
            </a:r>
          </a:p>
          <a:p>
            <a:endParaRPr lang="en-US" sz="500" dirty="0">
              <a:solidFill>
                <a:srgbClr val="FFFF00"/>
              </a:solidFill>
              <a:cs typeface="Arial" pitchFamily="34" charset="0"/>
            </a:endParaRPr>
          </a:p>
          <a:p>
            <a:r>
              <a:rPr lang="en-US" sz="1800" b="1" smtClean="0">
                <a:solidFill>
                  <a:srgbClr val="FFFF00"/>
                </a:solidFill>
                <a:cs typeface="Arial" pitchFamily="34" charset="0"/>
              </a:rPr>
              <a:t>[Islamophobian </a:t>
            </a:r>
            <a:r>
              <a:rPr lang="en-US" sz="1800" b="1" dirty="0" smtClean="0">
                <a:solidFill>
                  <a:srgbClr val="FFFF00"/>
                </a:solidFill>
                <a:cs typeface="Arial" pitchFamily="34" charset="0"/>
              </a:rPr>
              <a:t>and </a:t>
            </a:r>
            <a:r>
              <a:rPr lang="en-US" sz="1800" b="1" dirty="0" err="1" smtClean="0">
                <a:solidFill>
                  <a:srgbClr val="FFFF00"/>
                </a:solidFill>
                <a:cs typeface="Arial" pitchFamily="34" charset="0"/>
              </a:rPr>
              <a:t>Roosterphobia</a:t>
            </a:r>
            <a:r>
              <a:rPr lang="en-US" sz="1800" b="1" dirty="0" smtClean="0">
                <a:solidFill>
                  <a:srgbClr val="FFFF00"/>
                </a:solidFill>
                <a:cs typeface="Arial" pitchFamily="34" charset="0"/>
              </a:rPr>
              <a:t> </a:t>
            </a:r>
            <a:r>
              <a:rPr lang="en-US" sz="1800" b="1" dirty="0">
                <a:solidFill>
                  <a:srgbClr val="FFFF00"/>
                </a:solidFill>
                <a:cs typeface="Arial" pitchFamily="34" charset="0"/>
              </a:rPr>
              <a:t>[</a:t>
            </a:r>
            <a:r>
              <a:rPr lang="en-US" sz="1800" b="1" dirty="0" err="1">
                <a:solidFill>
                  <a:srgbClr val="FFFF00"/>
                </a:solidFill>
                <a:cs typeface="Arial" pitchFamily="34" charset="0"/>
              </a:rPr>
              <a:t>Alektorophobia</a:t>
            </a:r>
            <a:r>
              <a:rPr lang="en-US" sz="1800" b="1" dirty="0" smtClean="0">
                <a:solidFill>
                  <a:srgbClr val="FFFF00"/>
                </a:solidFill>
                <a:cs typeface="Arial" pitchFamily="34" charset="0"/>
              </a:rPr>
              <a:t>]:] </a:t>
            </a:r>
            <a:r>
              <a:rPr lang="en-US" sz="1800" dirty="0" smtClean="0">
                <a:solidFill>
                  <a:srgbClr val="FFFFFF"/>
                </a:solidFill>
                <a:cs typeface="Arial" pitchFamily="34" charset="0"/>
              </a:rPr>
              <a:t>A </a:t>
            </a:r>
            <a:r>
              <a:rPr lang="en-US" sz="1800" dirty="0">
                <a:solidFill>
                  <a:srgbClr val="FFFFFF"/>
                </a:solidFill>
                <a:cs typeface="Arial" pitchFamily="34" charset="0"/>
              </a:rPr>
              <a:t>Mauritanian folktale tells us about a </a:t>
            </a:r>
            <a:r>
              <a:rPr lang="en-US" sz="1800" dirty="0" err="1">
                <a:solidFill>
                  <a:srgbClr val="FFFFFF"/>
                </a:solidFill>
                <a:cs typeface="Arial" pitchFamily="34" charset="0"/>
              </a:rPr>
              <a:t>roosterphobe</a:t>
            </a:r>
            <a:r>
              <a:rPr lang="en-US" sz="1800" dirty="0">
                <a:solidFill>
                  <a:srgbClr val="FFFFFF"/>
                </a:solidFill>
                <a:cs typeface="Arial" pitchFamily="34" charset="0"/>
              </a:rPr>
              <a:t>, who would almost lose his mind whenever he encountered a rooster. "Why are you so afraid of the rooster?" the psychiatrist asked him. "The rooster thinks I’m corn." "You’re not corn. You’re a very big man. Nobody can mistake you for a tiny ear of corn," the psychiatrist said. "I know that, Doctor. But the rooster doesn’t." For years, I’ve been trying to convince the U.S. government that I am not corn. </a:t>
            </a:r>
            <a:r>
              <a:rPr lang="en-US" sz="1800" dirty="0" err="1" smtClean="0">
                <a:solidFill>
                  <a:srgbClr val="FFFF00"/>
                </a:solidFill>
                <a:cs typeface="Arial" pitchFamily="34" charset="0"/>
              </a:rPr>
              <a:t>Mohamedou</a:t>
            </a:r>
            <a:r>
              <a:rPr lang="en-US" sz="1800" dirty="0" smtClean="0">
                <a:solidFill>
                  <a:srgbClr val="FFFF00"/>
                </a:solidFill>
                <a:cs typeface="Arial" pitchFamily="34" charset="0"/>
              </a:rPr>
              <a:t> </a:t>
            </a:r>
            <a:r>
              <a:rPr lang="en-US" sz="1800" dirty="0" err="1" smtClean="0">
                <a:solidFill>
                  <a:srgbClr val="FFFF00"/>
                </a:solidFill>
                <a:cs typeface="Arial" pitchFamily="34" charset="0"/>
              </a:rPr>
              <a:t>Ould</a:t>
            </a:r>
            <a:r>
              <a:rPr lang="en-US" sz="1800" dirty="0" smtClean="0">
                <a:solidFill>
                  <a:srgbClr val="FFFF00"/>
                </a:solidFill>
                <a:cs typeface="Arial" pitchFamily="34" charset="0"/>
              </a:rPr>
              <a:t> </a:t>
            </a:r>
            <a:r>
              <a:rPr lang="en-US" sz="1800" dirty="0" err="1" smtClean="0">
                <a:solidFill>
                  <a:srgbClr val="FFFF00"/>
                </a:solidFill>
                <a:cs typeface="Arial" pitchFamily="34" charset="0"/>
              </a:rPr>
              <a:t>Slahi</a:t>
            </a:r>
            <a:r>
              <a:rPr lang="en-US" sz="1800" dirty="0" smtClean="0">
                <a:solidFill>
                  <a:srgbClr val="FFFF00"/>
                </a:solidFill>
                <a:cs typeface="Arial" pitchFamily="34" charset="0"/>
              </a:rPr>
              <a:t>: </a:t>
            </a:r>
            <a:r>
              <a:rPr lang="en-US" sz="1800" dirty="0">
                <a:solidFill>
                  <a:srgbClr val="FFFF00"/>
                </a:solidFill>
                <a:cs typeface="Arial" pitchFamily="34" charset="0"/>
              </a:rPr>
              <a:t>[read by Dominic West], "Inside the U.S. Torture Chambers: Prisoner's Guantánamo Diary Details 12 Years of Abuse, Terror," </a:t>
            </a:r>
            <a:r>
              <a:rPr lang="en-US" sz="1800" dirty="0">
                <a:solidFill>
                  <a:srgbClr val="FFFFFF"/>
                </a:solidFill>
                <a:cs typeface="Arial" pitchFamily="34" charset="0"/>
              </a:rPr>
              <a:t>Democracy Now, 1/22/2015, </a:t>
            </a:r>
            <a:r>
              <a:rPr lang="en-US" sz="1200" dirty="0">
                <a:solidFill>
                  <a:srgbClr val="FFFF00"/>
                </a:solidFill>
                <a:cs typeface="Arial" pitchFamily="34" charset="0"/>
                <a:hlinkClick r:id="rId7"/>
              </a:rPr>
              <a:t>https://</a:t>
            </a:r>
            <a:r>
              <a:rPr lang="en-US" sz="1200" dirty="0" smtClean="0">
                <a:solidFill>
                  <a:srgbClr val="FFFF00"/>
                </a:solidFill>
                <a:cs typeface="Arial" pitchFamily="34" charset="0"/>
                <a:hlinkClick r:id="rId7"/>
              </a:rPr>
              <a:t>www.democracynow.org/2015/1/22/inside_the_us_torture_chambers_prisoners</a:t>
            </a:r>
            <a:r>
              <a:rPr lang="en-US" sz="1200" dirty="0" smtClean="0">
                <a:solidFill>
                  <a:srgbClr val="FFFF00"/>
                </a:solidFill>
                <a:cs typeface="Arial" pitchFamily="34" charset="0"/>
              </a:rPr>
              <a:t> </a:t>
            </a:r>
          </a:p>
          <a:p>
            <a:endParaRPr lang="en-US" sz="1200" dirty="0" smtClean="0">
              <a:solidFill>
                <a:srgbClr val="FFFF00"/>
              </a:solidFill>
              <a:cs typeface="Arial" pitchFamily="34" charset="0"/>
            </a:endParaRPr>
          </a:p>
          <a:p>
            <a:r>
              <a:rPr lang="en-US" sz="1800" dirty="0" smtClean="0">
                <a:solidFill>
                  <a:srgbClr val="FFFF00"/>
                </a:solidFill>
                <a:cs typeface="Arial" pitchFamily="34" charset="0"/>
              </a:rPr>
              <a:t>Fear </a:t>
            </a:r>
            <a:r>
              <a:rPr lang="en-US" sz="1800" dirty="0">
                <a:solidFill>
                  <a:srgbClr val="FFFF00"/>
                </a:solidFill>
                <a:cs typeface="Arial" pitchFamily="34" charset="0"/>
              </a:rPr>
              <a:t>of Chickens Is Surprisingly Common, and It’s Called </a:t>
            </a:r>
            <a:r>
              <a:rPr lang="en-US" sz="1800" dirty="0" err="1">
                <a:solidFill>
                  <a:srgbClr val="FFFF00"/>
                </a:solidFill>
                <a:cs typeface="Arial" pitchFamily="34" charset="0"/>
              </a:rPr>
              <a:t>Alektorophobia</a:t>
            </a:r>
            <a:r>
              <a:rPr lang="en-US" sz="1800" dirty="0">
                <a:solidFill>
                  <a:srgbClr val="FFFF00"/>
                </a:solidFill>
                <a:cs typeface="Arial" pitchFamily="34" charset="0"/>
              </a:rPr>
              <a:t>, </a:t>
            </a:r>
            <a:r>
              <a:rPr lang="en-US" sz="1800" dirty="0" err="1" smtClean="0">
                <a:solidFill>
                  <a:srgbClr val="FFFFFF"/>
                </a:solidFill>
                <a:cs typeface="Arial" pitchFamily="34" charset="0"/>
              </a:rPr>
              <a:t>Huffposts</a:t>
            </a:r>
            <a:r>
              <a:rPr lang="en-US" sz="1800" dirty="0">
                <a:solidFill>
                  <a:srgbClr val="FFFFFF"/>
                </a:solidFill>
                <a:cs typeface="Arial" pitchFamily="34" charset="0"/>
              </a:rPr>
              <a:t>, </a:t>
            </a:r>
            <a:r>
              <a:rPr lang="en-US" sz="1800" dirty="0" smtClean="0">
                <a:solidFill>
                  <a:srgbClr val="FFFFFF"/>
                </a:solidFill>
                <a:cs typeface="Arial" pitchFamily="34" charset="0"/>
              </a:rPr>
              <a:t>3/30/2017, </a:t>
            </a:r>
            <a:r>
              <a:rPr lang="en-US" sz="1800" dirty="0">
                <a:solidFill>
                  <a:srgbClr val="FFFF00"/>
                </a:solidFill>
                <a:cs typeface="Arial" pitchFamily="34" charset="0"/>
                <a:hlinkClick r:id="rId8"/>
              </a:rPr>
              <a:t>http://</a:t>
            </a:r>
            <a:r>
              <a:rPr lang="en-US" sz="1800" dirty="0" smtClean="0">
                <a:solidFill>
                  <a:srgbClr val="FFFF00"/>
                </a:solidFill>
                <a:cs typeface="Arial" pitchFamily="34" charset="0"/>
                <a:hlinkClick r:id="rId8"/>
              </a:rPr>
              <a:t>www.huffingtonpost.com/modern-farmer/alektorophobia-fear-of-ch_b_9547596.html</a:t>
            </a:r>
            <a:r>
              <a:rPr lang="en-US" sz="1800" dirty="0" smtClean="0">
                <a:solidFill>
                  <a:srgbClr val="FFFF00"/>
                </a:solidFill>
                <a:cs typeface="Arial" pitchFamily="34" charset="0"/>
              </a:rPr>
              <a:t> </a:t>
            </a:r>
            <a:endParaRPr lang="en-US" sz="500" dirty="0">
              <a:solidFill>
                <a:srgbClr val="FFFF00"/>
              </a:solidFill>
              <a:cs typeface="Arial" pitchFamily="34" charset="0"/>
            </a:endParaRPr>
          </a:p>
        </p:txBody>
      </p:sp>
      <p:cxnSp>
        <p:nvCxnSpPr>
          <p:cNvPr id="4" name="Straight Connector 3"/>
          <p:cNvCxnSpPr/>
          <p:nvPr/>
        </p:nvCxnSpPr>
        <p:spPr bwMode="auto">
          <a:xfrm>
            <a:off x="0" y="251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3155576"/>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246821835"/>
      </p:ext>
    </p:extLst>
  </p:cSld>
  <p:clrMapOvr>
    <a:masterClrMapping/>
  </p:clrMapOvr>
  <p:timing>
    <p:tnLst>
      <p:par>
        <p:cTn id="1" dur="indefinite" restart="never" nodeType="tmRoot"/>
      </p:par>
    </p:tnLst>
  </p:timing>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descr="المؤتمر يأتي غداة تقديم الإبراهيمي تقريره إلى مجلس الأمن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 y="1485073"/>
            <a:ext cx="9175750" cy="539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1668" name="Rectangle 2"/>
          <p:cNvSpPr>
            <a:spLocks noChangeArrowheads="1"/>
          </p:cNvSpPr>
          <p:nvPr/>
        </p:nvSpPr>
        <p:spPr bwMode="auto">
          <a:xfrm>
            <a:off x="15193" y="4227"/>
            <a:ext cx="5014007"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Warring parties in  Syria</a:t>
            </a:r>
            <a:r>
              <a:rPr kumimoji="0" lang="en-US" altLang="en-US" sz="2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US &amp; its European, Turkish, and Arab allies discuss with Syrian rebels ways to topple the Syrian government.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
              </a:rPr>
              <a:t>https</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
              </a:rPr>
              <a:t>://</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
              </a:rPr>
              <a:t>www.youtube.com/watch?v=YyWMvV83oqA</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a:t>
            </a:r>
            <a:r>
              <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President Bashar Al-Assad thanked Syria's allies for their support during the war, including Russia, Iran, C</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hina and Lebanon's Hezbollah</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7/15/2014, </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4"/>
              </a:rPr>
              <a:t>https://</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4"/>
              </a:rPr>
              <a:t>www.youtube.com/watch?v=JR2E9jhF_aM</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241669" name="TextBox 1"/>
          <p:cNvSpPr txBox="1">
            <a:spLocks noChangeArrowheads="1"/>
          </p:cNvSpPr>
          <p:nvPr/>
        </p:nvSpPr>
        <p:spPr bwMode="auto">
          <a:xfrm>
            <a:off x="7987027" y="2514600"/>
            <a:ext cx="7759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Saudi Foreign Minister</a:t>
            </a:r>
          </a:p>
        </p:txBody>
      </p:sp>
      <p:sp>
        <p:nvSpPr>
          <p:cNvPr id="241670" name="Rectangle 2"/>
          <p:cNvSpPr>
            <a:spLocks noChangeArrowheads="1"/>
          </p:cNvSpPr>
          <p:nvPr/>
        </p:nvSpPr>
        <p:spPr bwMode="auto">
          <a:xfrm>
            <a:off x="6356350" y="2416314"/>
            <a:ext cx="1263650"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Qatari Foreign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Minister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5"/>
              </a:rPr>
              <a:t>https</a:t>
            </a:r>
            <a:r>
              <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5"/>
              </a:rPr>
              <a:t>://</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5"/>
              </a:rPr>
              <a:t>www.youtube.com/watch?v=9f33l30kQxg</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6"/>
              </a:rPr>
              <a:t>https://journal-neo.org/2017/11/18/revelations-of-a-high-profile-qatari-officials-reveal-a-wider-anti-syria-conspiracy</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6"/>
              </a:rPr>
              <a:t>/</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p:txBody>
      </p:sp>
      <p:sp>
        <p:nvSpPr>
          <p:cNvPr id="241671" name="Rectangle 3"/>
          <p:cNvSpPr>
            <a:spLocks noChangeArrowheads="1"/>
          </p:cNvSpPr>
          <p:nvPr/>
        </p:nvSpPr>
        <p:spPr bwMode="auto">
          <a:xfrm>
            <a:off x="5181600" y="2935069"/>
            <a:ext cx="9779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Turkish Foreign Minister</a:t>
            </a:r>
          </a:p>
        </p:txBody>
      </p:sp>
      <p:sp>
        <p:nvSpPr>
          <p:cNvPr id="241672" name="Rectangle 4"/>
          <p:cNvSpPr>
            <a:spLocks noChangeArrowheads="1"/>
          </p:cNvSpPr>
          <p:nvPr/>
        </p:nvSpPr>
        <p:spPr bwMode="auto">
          <a:xfrm>
            <a:off x="3429001" y="2170093"/>
            <a:ext cx="9461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Islamist rebel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chief</a:t>
            </a:r>
          </a:p>
        </p:txBody>
      </p:sp>
      <p:sp>
        <p:nvSpPr>
          <p:cNvPr id="241673" name="Rectangle 5"/>
          <p:cNvSpPr>
            <a:spLocks noChangeArrowheads="1"/>
          </p:cNvSpPr>
          <p:nvPr/>
        </p:nvSpPr>
        <p:spPr bwMode="auto">
          <a:xfrm>
            <a:off x="2286000" y="2209800"/>
            <a:ext cx="838200" cy="87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U.S. Secretary of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State</a:t>
            </a:r>
            <a:endPar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7"/>
              </a:rPr>
              <a:t>https</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7"/>
              </a:rPr>
              <a:t>://www.youtube.com/watch?v=t3KfmjdviHM</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241681" name="TextBox 1"/>
          <p:cNvSpPr txBox="1">
            <a:spLocks noChangeArrowheads="1"/>
          </p:cNvSpPr>
          <p:nvPr/>
        </p:nvSpPr>
        <p:spPr bwMode="auto">
          <a:xfrm>
            <a:off x="22694" y="3575983"/>
            <a:ext cx="9121306"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Google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planned to help Syria rebels to bring down Assad regime, leaked Hillary Clinton emails claim,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Independent, 3/22/2016</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8"/>
              </a:rPr>
              <a:t>http://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8"/>
              </a:rPr>
              <a:t>www.independent.co.uk/life-style/gadgets-and-tech/news/google-syria-rebels-defection-hillary-clinton-emails-wikileaks-a6946121.html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Israeli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Rabbi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Ovadia</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Yosef said: “The sole purpose of non-Jews is to serve Jews.” Israeli Prime Minister Benjamin Netanyahu said: Rabbi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Ovadia</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"worked greatly to enhance Jewish heritage</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Jewish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Telegraphic Agency, October 7, 2013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9"/>
              </a:rPr>
              <a:t>http://</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9"/>
              </a:rPr>
              <a:t>www.jta.org/2013/10/07/life-religion/ovadia-yosef-founder-of-shas-and-sephardi-sage-dies-at-93</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Labor Party Knesset Member Isaac] Herzog: Syrian rebels want peace with Israel,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Ynet</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3/12012,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0"/>
              </a:rPr>
              <a:t>http://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0"/>
              </a:rPr>
              <a:t>www.ynetnews.com/articles/0,7340,L-4196944,00.html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Former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Mossad head Dagan: Israel should do whatever it can to bring down Syria’s Assad,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Jewish Telegraphic Agency, April 29, 2013</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1"/>
              </a:rPr>
              <a:t>http://</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1"/>
              </a:rPr>
              <a:t>www.haaretz.com/news/diplomacy-defense/former-mossad-head-dagan-israel-should-do-whatever-it-can-to-bring-down-syria-s-assad.premium-1.518081</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Saudi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cleric Mohamed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Arifi</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calls for jihad against Syrian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President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Assad,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published 3/4/2012</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2"/>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2"/>
              </a:rPr>
              <a:t>www.youtube.com/watch?v=Dr6M_2l6KDc</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American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cleric Paul Begley, Russia Launches Airstrikes From Iran In Syria</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8/16/2016, ,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3"/>
              </a:rPr>
              <a:t>https://</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3"/>
              </a:rPr>
              <a:t>www.youtube.com/watch?v=dUOhf1DJw90</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soon as Baghdad fell in mid-April 2003, Israeli leaders began urging the United States to concentrate on Damascus and to use its unmatched power to change the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regime’ behavior, or perhaps the regime itself.” </a:t>
            </a:r>
            <a:r>
              <a:rPr kumimoji="0" lang="en-US" alt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pitchFamily="34" charset="0"/>
              </a:rPr>
              <a:t>Mearsheimer</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&amp; Walt</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The Israel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Lobby, p. 272</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World Bank: The war has killed 320,000 people, displaced over half of all Syrians, and cost Syria $226 billion and 2.69 million jobs in the first 5 years</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Daily Mail, 7/10/2017</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4"/>
              </a:rPr>
              <a:t>http://</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4"/>
              </a:rPr>
              <a:t>www.dailymail.co.uk/wires/afp/article-4682362/War-cost-226-billion-Syria-economy-World-Bank.html</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Former Qatari Prime Minister and Foreign Minister: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 total of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$137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billion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was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wasted on the attempts to topple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President Assad’s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government</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VT, 11/28/2017,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5"/>
              </a:rPr>
              <a:t>https://www.veteranstoday.com/2017/11/28/revelations-of-a-high-profile-qatari-official-reveal-a-wider-anti-syria-conspiracy/comment-page-1</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5"/>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2" name="Rectangle 1"/>
          <p:cNvSpPr/>
          <p:nvPr/>
        </p:nvSpPr>
        <p:spPr>
          <a:xfrm>
            <a:off x="5029201" y="0"/>
            <a:ext cx="4102099" cy="120032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Origin of Iraq war (2mn:40s</a:t>
            </a:r>
            <a:r>
              <a:rPr kumimoji="0" lang="en-US" sz="12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 </a:t>
            </a:r>
            <a:r>
              <a:rPr kumimoji="0" lang="en-US" sz="3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6"/>
              </a:rPr>
              <a:t>h</a:t>
            </a:r>
            <a:endPar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6"/>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6"/>
              </a:rPr>
              <a:t>ttps</a:t>
            </a:r>
            <a:r>
              <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6"/>
              </a:rPr>
              <a:t>://www.youtube.com/watch?v=Xmms5Eoixfs</a:t>
            </a:r>
            <a:r>
              <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Origin of ISIS (12mn) </a:t>
            </a:r>
            <a:endParaRPr kumimoji="0" lang="en-US" sz="14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7"/>
              </a:rPr>
              <a:t>https</a:t>
            </a:r>
            <a:r>
              <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7"/>
              </a:rPr>
              <a:t>://</a:t>
            </a: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7"/>
              </a:rPr>
              <a:t>www.youtube.com/watch?v=PMlck4IZXsk</a:t>
            </a: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 </a:t>
            </a:r>
            <a:endPar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America is Something that You Can </a:t>
            </a:r>
            <a:r>
              <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Easily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Maneuver</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Bibi Netanyahu [Israeli Prime </a:t>
            </a:r>
            <a:endPar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Minister</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Veteran Today, 5/15/2017</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8"/>
              </a:rPr>
              <a:t>http://www.veteranstoday.com/2017/05/15/america-is-something-that-you-can-easily-maneuver-bibi-netanyahu</a:t>
            </a:r>
            <a:r>
              <a:rPr kumimoji="0" lang="en-US" altLang="en-US" sz="1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8"/>
              </a:rPr>
              <a:t>/</a:t>
            </a:r>
            <a:r>
              <a:rPr kumimoji="0" lang="en-US" altLang="en-US" sz="1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241688" name="TextBox 2"/>
          <p:cNvSpPr txBox="1">
            <a:spLocks noChangeArrowheads="1"/>
          </p:cNvSpPr>
          <p:nvPr/>
        </p:nvSpPr>
        <p:spPr bwMode="auto">
          <a:xfrm>
            <a:off x="2895600" y="2362200"/>
            <a:ext cx="7715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UK Foreign Secretary</a:t>
            </a:r>
          </a:p>
        </p:txBody>
      </p:sp>
      <p:cxnSp>
        <p:nvCxnSpPr>
          <p:cNvPr id="241690" name="Straight Connector 3"/>
          <p:cNvCxnSpPr>
            <a:cxnSpLocks noChangeShapeType="1"/>
          </p:cNvCxnSpPr>
          <p:nvPr/>
        </p:nvCxnSpPr>
        <p:spPr bwMode="auto">
          <a:xfrm>
            <a:off x="5029200" y="-22057"/>
            <a:ext cx="1" cy="1176219"/>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4" name="Rectangle 3"/>
          <p:cNvSpPr/>
          <p:nvPr/>
        </p:nvSpPr>
        <p:spPr>
          <a:xfrm>
            <a:off x="7467600" y="20187"/>
            <a:ext cx="1684338" cy="93871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Obama asks Congress for $500 million to train Syria rebels</a:t>
            </a:r>
            <a:r>
              <a:rPr kumimoji="0" lang="en-US" sz="13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Los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Angeles Times, 6/26/2014</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9"/>
              </a:rPr>
              <a:t>http://www.latimes.com/world/middleeast/la-fg-obama-syria-20140627-story.html</a:t>
            </a:r>
            <a:endPar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0"/>
              </a:rPr>
              <a:t>http://</a:t>
            </a:r>
            <a:r>
              <a:rPr kumimoji="0" lang="en-US" sz="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0"/>
              </a:rPr>
              <a:t>www.globalresearch.ca/twenty-six-things-about-the-islamic-state-isil-that-obama-does-not-want-you-to-know-about/5414735</a:t>
            </a:r>
            <a:r>
              <a:rPr kumimoji="0" lang="en-US" sz="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p:txBody>
      </p:sp>
      <p:cxnSp>
        <p:nvCxnSpPr>
          <p:cNvPr id="6" name="Straight Connector 5"/>
          <p:cNvCxnSpPr/>
          <p:nvPr/>
        </p:nvCxnSpPr>
        <p:spPr bwMode="auto">
          <a:xfrm>
            <a:off x="7467600" y="-22057"/>
            <a:ext cx="0" cy="118318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7467600" y="1143000"/>
            <a:ext cx="16843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Rectangle 4"/>
          <p:cNvSpPr/>
          <p:nvPr/>
        </p:nvSpPr>
        <p:spPr>
          <a:xfrm>
            <a:off x="15193" y="1371600"/>
            <a:ext cx="6766607" cy="58477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Obama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administration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said repeatedly that Syrian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President Assad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“must go” before ending the Syria war which killed hundreds of thousands of Syrians and threw millions into refugee camps,  </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1"/>
              </a:rPr>
              <a:t>https</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1"/>
              </a:rPr>
              <a:t>://</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1"/>
              </a:rPr>
              <a:t>www.youtube.com/watch?v=SSBRk10E5R8</a:t>
            </a: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11" name="Rectangle 10"/>
          <p:cNvSpPr/>
          <p:nvPr/>
        </p:nvSpPr>
        <p:spPr>
          <a:xfrm>
            <a:off x="-16557" y="1066800"/>
            <a:ext cx="9137864" cy="30777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Iran cooperates with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Russia in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2"/>
              </a:rPr>
              <a:t>https://</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2"/>
              </a:rPr>
              <a:t>www.youtube.com/watch?v=qBB4rv9fgkQ</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China helps Syria</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sz="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3"/>
              </a:rPr>
              <a:t>https://</a:t>
            </a:r>
            <a:r>
              <a:rPr kumimoji="0" lang="en-US" sz="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3"/>
              </a:rPr>
              <a:t>www.youtube.com/watch?v=pzuPA5_E6FI</a:t>
            </a:r>
            <a:r>
              <a:rPr kumimoji="0" lang="en-US" sz="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5" name="Straight Connector 14"/>
          <p:cNvCxnSpPr/>
          <p:nvPr/>
        </p:nvCxnSpPr>
        <p:spPr bwMode="auto">
          <a:xfrm>
            <a:off x="-15875" y="1143000"/>
            <a:ext cx="74834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15875" y="1371600"/>
            <a:ext cx="915420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 name="Rectangle 9"/>
          <p:cNvSpPr/>
          <p:nvPr/>
        </p:nvSpPr>
        <p:spPr>
          <a:xfrm>
            <a:off x="-7748" y="1905000"/>
            <a:ext cx="2204848" cy="1738938"/>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Hillary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Clinton Email Achieve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informs us that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Assad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“must go” because that is “the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best way to help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Israel,”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4"/>
              </a:rPr>
              <a:t>https</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4"/>
              </a:rPr>
              <a:t>://</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4"/>
              </a:rPr>
              <a:t>wikileaks.org/clinton-emails/Clinton_Email_November_Release/C05794498.pdf</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[Israeli] Housing Minister: Assad needs to be assassinated</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Israel National News, 5/6/2017,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5"/>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5"/>
              </a:rPr>
              <a:t>www.israelnationalnews.com/News/News.aspx/229717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7" name="Rectangle 6"/>
          <p:cNvSpPr/>
          <p:nvPr/>
        </p:nvSpPr>
        <p:spPr>
          <a:xfrm>
            <a:off x="8925321" y="6657247"/>
            <a:ext cx="324643" cy="20005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This brings to mind a Roman-Persian rivalry map on the eve of the advent of Islam, </a:t>
            </a:r>
            <a:r>
              <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6"/>
              </a:rPr>
              <a:t>https://</a:t>
            </a:r>
            <a:r>
              <a:rPr kumimoji="0" lang="en-US" sz="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6"/>
              </a:rPr>
              <a:t>upload.wikimedia.org/wikipedia/commons/4/40/NE_565ad.jpg</a:t>
            </a:r>
            <a:r>
              <a:rPr kumimoji="0" lang="en-US" sz="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8" name="Straight Connector 17"/>
          <p:cNvCxnSpPr/>
          <p:nvPr/>
        </p:nvCxnSpPr>
        <p:spPr bwMode="auto">
          <a:xfrm>
            <a:off x="-16557" y="3618131"/>
            <a:ext cx="920024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15875" y="39624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0" y="4495800"/>
            <a:ext cx="916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15193" y="4800600"/>
            <a:ext cx="916849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6" name="Straight Connector 25"/>
          <p:cNvCxnSpPr/>
          <p:nvPr/>
        </p:nvCxnSpPr>
        <p:spPr bwMode="auto">
          <a:xfrm>
            <a:off x="-15875" y="51816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8" name="Straight Connector 27"/>
          <p:cNvCxnSpPr/>
          <p:nvPr/>
        </p:nvCxnSpPr>
        <p:spPr bwMode="auto">
          <a:xfrm>
            <a:off x="0" y="5334000"/>
            <a:ext cx="916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0" name="Straight Connector 29"/>
          <p:cNvCxnSpPr/>
          <p:nvPr/>
        </p:nvCxnSpPr>
        <p:spPr bwMode="auto">
          <a:xfrm>
            <a:off x="-15875" y="55626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1664" name="Straight Connector 241663"/>
          <p:cNvCxnSpPr/>
          <p:nvPr/>
        </p:nvCxnSpPr>
        <p:spPr bwMode="auto">
          <a:xfrm>
            <a:off x="-15875" y="60198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 name="Rectangle 2"/>
          <p:cNvSpPr/>
          <p:nvPr/>
        </p:nvSpPr>
        <p:spPr>
          <a:xfrm>
            <a:off x="2326157" y="2246785"/>
            <a:ext cx="528186" cy="13849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9" name="Rectangle 8"/>
          <p:cNvSpPr/>
          <p:nvPr/>
        </p:nvSpPr>
        <p:spPr>
          <a:xfrm>
            <a:off x="6159500" y="3195935"/>
            <a:ext cx="3060700" cy="46166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 hits ‘military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airport west of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Damascus’</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Syria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Times, 1/13/2017</a:t>
            </a:r>
            <a:r>
              <a:rPr kumimoji="0" lang="en-US" sz="1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sz="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7"/>
              </a:rPr>
              <a:t>http://</a:t>
            </a:r>
            <a:r>
              <a:rPr kumimoji="0" lang="en-US" sz="200" b="1"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7"/>
              </a:rPr>
              <a:t>syriatimes.sy/index.php/news/local/28648-new-occupation-missile-attack-on-mezzeh-military-airport-west-of-damascus</a:t>
            </a:r>
            <a:r>
              <a:rPr kumimoji="0" lang="en-US" sz="200" b="1"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4" name="Straight Connector 13"/>
          <p:cNvCxnSpPr/>
          <p:nvPr/>
        </p:nvCxnSpPr>
        <p:spPr bwMode="auto">
          <a:xfrm>
            <a:off x="5029200" y="381000"/>
            <a:ext cx="243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5029201" y="685800"/>
            <a:ext cx="24383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Rectangle 11"/>
          <p:cNvSpPr/>
          <p:nvPr/>
        </p:nvSpPr>
        <p:spPr>
          <a:xfrm>
            <a:off x="7080250" y="1447800"/>
            <a:ext cx="2103437" cy="83099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WSJ: Gulf States Offer to Normalize Ties with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Zionist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Entity,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Al </a:t>
            </a:r>
            <a:r>
              <a:rPr kumimoji="0" lang="en-US" sz="1200" b="0" i="0" u="none" strike="noStrike" kern="1200" cap="none" spc="0" normalizeH="0" baseline="0" noProof="0" dirty="0" err="1" smtClean="0">
                <a:ln>
                  <a:noFill/>
                </a:ln>
                <a:solidFill>
                  <a:srgbClr val="FFFFFF"/>
                </a:solidFill>
                <a:effectLst/>
                <a:uLnTx/>
                <a:uFillTx/>
                <a:latin typeface="Times New Roman" pitchFamily="18" charset="0"/>
                <a:ea typeface="+mn-ea"/>
                <a:cs typeface="Arial" pitchFamily="34" charset="0"/>
              </a:rPr>
              <a:t>Manar</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TV, 5/16/2017,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8"/>
              </a:rPr>
              <a:t>http://english.almanar.com.lb/263811</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16" name="Rectangle 15"/>
          <p:cNvSpPr/>
          <p:nvPr/>
        </p:nvSpPr>
        <p:spPr>
          <a:xfrm>
            <a:off x="4572000" y="2016204"/>
            <a:ext cx="1174750" cy="1031051"/>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Who's with the US on Syria airstrike and who isn't</a:t>
            </a:r>
            <a:r>
              <a:rPr kumimoji="0" 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CNN</a:t>
            </a:r>
            <a:r>
              <a:rPr kumimoji="0" 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4/7/2017,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9"/>
              </a:rPr>
              <a:t>http://</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9"/>
              </a:rPr>
              <a:t>www.cnn.com/2017/04/07/world/syria-us-strike-world-reaction/index.html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1" name="Straight Connector 20"/>
          <p:cNvCxnSpPr/>
          <p:nvPr/>
        </p:nvCxnSpPr>
        <p:spPr bwMode="auto">
          <a:xfrm>
            <a:off x="15193" y="762000"/>
            <a:ext cx="501400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9" name="Rectangle 18"/>
          <p:cNvSpPr/>
          <p:nvPr/>
        </p:nvSpPr>
        <p:spPr>
          <a:xfrm>
            <a:off x="3288144" y="3124200"/>
            <a:ext cx="1868055" cy="47705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US Vice President Biden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blames US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allies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for rise of ISIS,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0"/>
              </a:rPr>
              <a:t>https://</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0"/>
              </a:rPr>
              <a:t>www.youtube.com/watch?v=AoQO81hKC3A</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41677" name="Straight Connector 241676"/>
          <p:cNvCxnSpPr/>
          <p:nvPr/>
        </p:nvCxnSpPr>
        <p:spPr bwMode="auto">
          <a:xfrm>
            <a:off x="-16557" y="6400800"/>
            <a:ext cx="926652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714283560"/>
      </p:ext>
    </p:extLst>
  </p:cSld>
  <p:clrMapOvr>
    <a:masterClrMapping/>
  </p:clrMapOvr>
  <p:timing>
    <p:tnLst>
      <p:par>
        <p:cTn id="1" dur="indefinite" restart="never" nodeType="tmRoot"/>
      </p:par>
    </p:tnLst>
  </p:timing>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txBody>
          <a:bodyPr>
            <a:normAutofit fontScale="90000"/>
          </a:bodyPr>
          <a:lstStyle/>
          <a:p>
            <a:r>
              <a:rPr lang="en-US" sz="4900" b="1" dirty="0" smtClean="0">
                <a:solidFill>
                  <a:srgbClr val="FF0000"/>
                </a:solidFill>
              </a:rPr>
              <a:t>GAZA--TEN </a:t>
            </a:r>
            <a:r>
              <a:rPr lang="en-US" sz="4900" b="1" dirty="0">
                <a:solidFill>
                  <a:srgbClr val="FF0000"/>
                </a:solidFill>
              </a:rPr>
              <a:t>YEARS LATER [2007-2017]</a:t>
            </a:r>
            <a:br>
              <a:rPr lang="en-US" sz="4900" b="1" dirty="0">
                <a:solidFill>
                  <a:srgbClr val="FF0000"/>
                </a:solidFill>
              </a:rPr>
            </a:br>
            <a:r>
              <a:rPr lang="en-US" sz="2400" dirty="0"/>
              <a:t>United Nations Country Team in the occupied Palestinian </a:t>
            </a:r>
            <a:r>
              <a:rPr lang="en-US" sz="2400" dirty="0" smtClean="0"/>
              <a:t>territory, </a:t>
            </a:r>
            <a:r>
              <a:rPr lang="en-US" sz="2400" dirty="0"/>
              <a:t>July </a:t>
            </a:r>
            <a:r>
              <a:rPr lang="en-US" sz="2400" dirty="0" smtClean="0"/>
              <a:t>2017</a:t>
            </a:r>
            <a:endParaRPr lang="en-US" sz="2400" dirty="0"/>
          </a:p>
        </p:txBody>
      </p:sp>
      <p:sp>
        <p:nvSpPr>
          <p:cNvPr id="3" name="Content Placeholder 2"/>
          <p:cNvSpPr>
            <a:spLocks noGrp="1"/>
          </p:cNvSpPr>
          <p:nvPr>
            <p:ph idx="1"/>
          </p:nvPr>
        </p:nvSpPr>
        <p:spPr>
          <a:xfrm>
            <a:off x="0" y="1066800"/>
            <a:ext cx="9144000" cy="5791200"/>
          </a:xfrm>
        </p:spPr>
        <p:txBody>
          <a:bodyPr>
            <a:normAutofit fontScale="40000" lnSpcReduction="20000"/>
          </a:bodyPr>
          <a:lstStyle/>
          <a:p>
            <a:pPr marL="0" indent="0">
              <a:buNone/>
            </a:pPr>
            <a:r>
              <a:rPr lang="en-US" sz="3000" dirty="0"/>
              <a:t>UNITED NATIONS </a:t>
            </a:r>
            <a:r>
              <a:rPr lang="en-US" sz="3000" dirty="0" smtClean="0"/>
              <a:t>KEY </a:t>
            </a:r>
            <a:r>
              <a:rPr lang="en-US" sz="3000" dirty="0"/>
              <a:t>INDICATORS 2016/17 </a:t>
            </a:r>
          </a:p>
          <a:p>
            <a:pPr marL="0" indent="0">
              <a:buNone/>
            </a:pPr>
            <a:r>
              <a:rPr lang="en-US" sz="3000" dirty="0">
                <a:solidFill>
                  <a:srgbClr val="FF0000"/>
                </a:solidFill>
              </a:rPr>
              <a:t>Gaza Population Size: 2 Million People </a:t>
            </a:r>
          </a:p>
          <a:p>
            <a:pPr marL="0" indent="0">
              <a:buNone/>
            </a:pPr>
            <a:r>
              <a:rPr lang="en-US" sz="3000" dirty="0">
                <a:solidFill>
                  <a:srgbClr val="FF0000"/>
                </a:solidFill>
              </a:rPr>
              <a:t>Population Density: 5,479/ KM2</a:t>
            </a:r>
          </a:p>
          <a:p>
            <a:pPr marL="0" indent="0">
              <a:buNone/>
            </a:pPr>
            <a:r>
              <a:rPr lang="en-US" sz="3000" dirty="0">
                <a:solidFill>
                  <a:srgbClr val="FF0000"/>
                </a:solidFill>
              </a:rPr>
              <a:t>Real GDP per capita: US$ 1,038 </a:t>
            </a:r>
          </a:p>
          <a:p>
            <a:pPr marL="0" indent="0">
              <a:buNone/>
            </a:pPr>
            <a:r>
              <a:rPr lang="en-US" sz="3000" dirty="0">
                <a:solidFill>
                  <a:srgbClr val="FF0000"/>
                </a:solidFill>
              </a:rPr>
              <a:t>Unemployment Rate: 42%</a:t>
            </a:r>
          </a:p>
          <a:p>
            <a:pPr marL="0" indent="0">
              <a:buNone/>
            </a:pPr>
            <a:r>
              <a:rPr lang="en-US" sz="3000" dirty="0">
                <a:solidFill>
                  <a:srgbClr val="FF0000"/>
                </a:solidFill>
              </a:rPr>
              <a:t>Energy - % of demand met: 26-46%</a:t>
            </a:r>
          </a:p>
          <a:p>
            <a:pPr marL="0" indent="0">
              <a:buNone/>
            </a:pPr>
            <a:r>
              <a:rPr lang="en-US" sz="3000" dirty="0">
                <a:solidFill>
                  <a:srgbClr val="FF0000"/>
                </a:solidFill>
              </a:rPr>
              <a:t>Water - % of aquifer safe for drinking: 3.8%</a:t>
            </a:r>
          </a:p>
          <a:p>
            <a:pPr marL="0" indent="0">
              <a:buNone/>
            </a:pPr>
            <a:r>
              <a:rPr lang="en-US" sz="3000" dirty="0">
                <a:solidFill>
                  <a:srgbClr val="FF0000"/>
                </a:solidFill>
              </a:rPr>
              <a:t>Health – hospital beds per 1,000 people: 1.58 </a:t>
            </a:r>
          </a:p>
          <a:p>
            <a:pPr marL="0" indent="0">
              <a:buNone/>
            </a:pPr>
            <a:r>
              <a:rPr lang="en-US" sz="3000" dirty="0">
                <a:solidFill>
                  <a:srgbClr val="FF0000"/>
                </a:solidFill>
              </a:rPr>
              <a:t>Health – doctors per 1,000 people: 1.42 </a:t>
            </a:r>
          </a:p>
          <a:p>
            <a:pPr marL="0" indent="0">
              <a:buNone/>
            </a:pPr>
            <a:endParaRPr lang="en-US" sz="3000" dirty="0"/>
          </a:p>
          <a:p>
            <a:pPr marL="0" indent="0">
              <a:buNone/>
            </a:pPr>
            <a:r>
              <a:rPr lang="en-US" sz="3000" b="1" dirty="0">
                <a:solidFill>
                  <a:srgbClr val="FF0000"/>
                </a:solidFill>
              </a:rPr>
              <a:t>INTERNAL PALESTINIAN DIVISION: </a:t>
            </a:r>
            <a:r>
              <a:rPr lang="en-US" sz="3000" dirty="0"/>
              <a:t>Following the January 2006 Palestinian legislative elections in which Hamas won a majority of the seats in the Legislative Council, a new Hamas-led Palestinian Government was established. However, tensions between Fatah and Hamas quickly escalated as Hamas refused to recognize the Middle East Quartet’s (EU, Russian Federation, UN and US) demands to accept all previous agreements, recognize Israel’s right to exist, and renounce violence meant that International assistance to the new Government was heavily curtailed. Following several months of negotiations, a National Unity Government was established in March 2007, but was dissolved by President Abbas three months later. Increased confrontations between Fatah and Hamas subsequently escalated, ending with the latter’s violent take-over and expulsion of the Palestinian Authority from the Gaza Strip in June 2007. p. 5</a:t>
            </a:r>
          </a:p>
          <a:p>
            <a:pPr marL="0" indent="0">
              <a:buNone/>
            </a:pPr>
            <a:endParaRPr lang="en-US" sz="3000" dirty="0"/>
          </a:p>
          <a:p>
            <a:pPr marL="0" indent="0">
              <a:buNone/>
            </a:pPr>
            <a:r>
              <a:rPr lang="en-US" sz="3000" b="1" dirty="0">
                <a:solidFill>
                  <a:srgbClr val="FF0000"/>
                </a:solidFill>
              </a:rPr>
              <a:t>ISRAELI CLOSURES:</a:t>
            </a:r>
            <a:r>
              <a:rPr lang="en-US" sz="3000" dirty="0"/>
              <a:t> Despite the Israeli unilateral disengagement from the Strip in 2005 – including the withdrawal of its soldiers and settlers -- Israel retains full control of all movement of people and goods to and from Gaza by sea, air and land, with the exception of a 12 km strip of border with Egypt which, since 2013 in particular, has also remained closed most of the time, due to the security situation in the Sinai. p. 7</a:t>
            </a:r>
          </a:p>
          <a:p>
            <a:pPr marL="0" indent="0">
              <a:buNone/>
            </a:pPr>
            <a:endParaRPr lang="en-US" sz="3000" dirty="0"/>
          </a:p>
          <a:p>
            <a:pPr marL="0" indent="0">
              <a:buNone/>
            </a:pPr>
            <a:r>
              <a:rPr lang="en-US" sz="3000" b="1" dirty="0">
                <a:solidFill>
                  <a:srgbClr val="FF0000"/>
                </a:solidFill>
              </a:rPr>
              <a:t>RECURRENT HOSTILITIES: </a:t>
            </a:r>
            <a:r>
              <a:rPr lang="en-US" sz="3000" dirty="0"/>
              <a:t>The first major round of hostilities broke out on 27 December 2008 and lasted for more than three weeks. During this time, nearly 1,400 Palestinians and 13 Israelis18 were killed and some 60,000 homes were damaged or destroyed, leaving some 20,000 people without a home. The second major escalation of hostilities began on 14 November 2012 and lasted for one week, in which 174 Palestinians, including 107 civilians, and six Israelis, of which three were civilians, were killed, and some 10,000 homes damaged. The latest, and most devastating round of hostilities, took place between 8 July and 26 August 2014. During these 51 days, 2,251 Palestinians, including at least 146 civilians, and 71 Israelis, of whom five were civilians, were killed, and 171,000 homes were damaged – 17,800 of them rendered completely uninhabitable and displacing their 100,000 inhabitants. p.12</a:t>
            </a:r>
          </a:p>
          <a:p>
            <a:pPr marL="0" indent="0">
              <a:buNone/>
            </a:pPr>
            <a:r>
              <a:rPr lang="en-US" sz="2800" dirty="0">
                <a:solidFill>
                  <a:srgbClr val="FF0000"/>
                </a:solidFill>
              </a:rPr>
              <a:t>UNITED NATIONS, July 2017, </a:t>
            </a:r>
            <a:r>
              <a:rPr lang="en-US" sz="1000" dirty="0"/>
              <a:t>https://</a:t>
            </a:r>
            <a:r>
              <a:rPr lang="en-US" sz="1000" dirty="0" smtClean="0"/>
              <a:t>gallery.mailchimp.com/b59f045d65c11f858cd9eb93b/files/9fe1df11-e69a-45bc-af56-e4c0c00c24dc/Gaza_10_Years_Later.pdf?utm_source=UNRWA+USA+Email+List&amp;utm_campaign=987db949c0-Gaza+unlivable_7_13_2017&amp;utm_medium=email&amp;utm_term=0_fdcc83c293-987db949c0-298556577 </a:t>
            </a:r>
          </a:p>
          <a:p>
            <a:pPr marL="0" indent="0">
              <a:buNone/>
            </a:pPr>
            <a:r>
              <a:rPr lang="en-US" sz="4100" b="1" dirty="0" smtClean="0">
                <a:solidFill>
                  <a:srgbClr val="FF0000"/>
                </a:solidFill>
              </a:rPr>
              <a:t>Gaza </a:t>
            </a:r>
            <a:r>
              <a:rPr lang="en-US" sz="4100" b="1" dirty="0">
                <a:solidFill>
                  <a:srgbClr val="FF0000"/>
                </a:solidFill>
              </a:rPr>
              <a:t>may already be ‘unlivable,’ UN official </a:t>
            </a:r>
            <a:r>
              <a:rPr lang="en-US" sz="4100" b="1" dirty="0" smtClean="0">
                <a:solidFill>
                  <a:srgbClr val="FF0000"/>
                </a:solidFill>
              </a:rPr>
              <a:t>says</a:t>
            </a:r>
          </a:p>
          <a:p>
            <a:pPr marL="0" indent="0">
              <a:buNone/>
            </a:pPr>
            <a:r>
              <a:rPr lang="en-US" sz="3000" dirty="0">
                <a:solidFill>
                  <a:srgbClr val="FF0000"/>
                </a:solidFill>
              </a:rPr>
              <a:t>The new UN report, “Gaza — Ten Years Later,” also says more than 95% of Gaza’s water is now unfit for drinking.</a:t>
            </a:r>
          </a:p>
          <a:p>
            <a:pPr marL="0" indent="0">
              <a:buNone/>
            </a:pPr>
            <a:r>
              <a:rPr lang="en-US" sz="3000" dirty="0" smtClean="0"/>
              <a:t>The Times of Israel, 711/2017</a:t>
            </a:r>
            <a:r>
              <a:rPr lang="en-US" sz="1900" b="1" dirty="0" smtClean="0"/>
              <a:t>,</a:t>
            </a:r>
            <a:r>
              <a:rPr lang="en-US" sz="1200" b="1" dirty="0" smtClean="0"/>
              <a:t> </a:t>
            </a:r>
            <a:r>
              <a:rPr lang="en-US" sz="1200" b="1" dirty="0" smtClean="0">
                <a:hlinkClick r:id="rId2"/>
              </a:rPr>
              <a:t>http</a:t>
            </a:r>
            <a:r>
              <a:rPr lang="en-US" sz="1200" b="1" dirty="0">
                <a:hlinkClick r:id="rId2"/>
              </a:rPr>
              <a:t>://www.timesofisrael.com/liveblog_entry/gaza-may-already-be-unlivable-un-official-says</a:t>
            </a:r>
            <a:r>
              <a:rPr lang="en-US" sz="1200" b="1" dirty="0" smtClean="0">
                <a:hlinkClick r:id="rId2"/>
              </a:rPr>
              <a:t>/</a:t>
            </a:r>
            <a:endParaRPr lang="en-US" sz="1200" b="1" dirty="0" smtClean="0"/>
          </a:p>
        </p:txBody>
      </p:sp>
      <p:cxnSp>
        <p:nvCxnSpPr>
          <p:cNvPr id="5" name="Straight Connector 4"/>
          <p:cNvCxnSpPr/>
          <p:nvPr/>
        </p:nvCxnSpPr>
        <p:spPr>
          <a:xfrm>
            <a:off x="0" y="60198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971800" y="990600"/>
            <a:ext cx="6172200" cy="1938992"/>
          </a:xfrm>
          <a:prstGeom prst="rect">
            <a:avLst/>
          </a:prstGeom>
          <a:noFill/>
        </p:spPr>
        <p:txBody>
          <a:bodyPr wrap="square" rtlCol="0">
            <a:spAutoFit/>
          </a:bodyPr>
          <a:lstStyle/>
          <a:p>
            <a:r>
              <a:rPr lang="en-US" sz="1800" b="1" dirty="0" smtClean="0">
                <a:solidFill>
                  <a:srgbClr val="FF0000"/>
                </a:solidFill>
              </a:rPr>
              <a:t>Saudi </a:t>
            </a:r>
            <a:r>
              <a:rPr lang="en-US" sz="1800" b="1" dirty="0">
                <a:solidFill>
                  <a:srgbClr val="FF0000"/>
                </a:solidFill>
              </a:rPr>
              <a:t>ambassador to Algeria: Hamas is a terrorist group</a:t>
            </a:r>
            <a:r>
              <a:rPr lang="en-US" sz="1800" dirty="0"/>
              <a:t>, The Jerusalem Post, 7/13/2017</a:t>
            </a:r>
            <a:r>
              <a:rPr lang="en-US" sz="500" dirty="0"/>
              <a:t>, </a:t>
            </a:r>
            <a:r>
              <a:rPr lang="en-US" sz="500" dirty="0">
                <a:hlinkClick r:id="rId3"/>
              </a:rPr>
              <a:t>http://</a:t>
            </a:r>
            <a:r>
              <a:rPr lang="en-US" sz="500" dirty="0" smtClean="0">
                <a:hlinkClick r:id="rId3"/>
              </a:rPr>
              <a:t>www.jpost.com/Middle-East/Saudi-ambassador-to-Algeria-Hamas-is-a-terrorist-group-499590</a:t>
            </a:r>
            <a:r>
              <a:rPr lang="en-US" sz="500" dirty="0" smtClean="0"/>
              <a:t>  </a:t>
            </a:r>
            <a:endParaRPr lang="en-US" sz="500" dirty="0"/>
          </a:p>
          <a:p>
            <a:endParaRPr lang="en-US" sz="800" dirty="0"/>
          </a:p>
          <a:p>
            <a:r>
              <a:rPr lang="en-US" sz="1600" b="1" dirty="0">
                <a:solidFill>
                  <a:srgbClr val="FF0000"/>
                </a:solidFill>
              </a:rPr>
              <a:t>Qatar pledges support to besieged Gaza despite Saudi Arabia pressure to cut ties with Hamas</a:t>
            </a:r>
            <a:r>
              <a:rPr lang="en-US" sz="1600" dirty="0"/>
              <a:t>, </a:t>
            </a:r>
            <a:r>
              <a:rPr lang="en-US" sz="1600" dirty="0" err="1"/>
              <a:t>Alarabiya</a:t>
            </a:r>
            <a:r>
              <a:rPr lang="en-US" sz="1600" dirty="0"/>
              <a:t>, 7/11/2017, </a:t>
            </a:r>
            <a:r>
              <a:rPr lang="en-US" sz="800" dirty="0">
                <a:hlinkClick r:id="rId4"/>
              </a:rPr>
              <a:t>https://</a:t>
            </a:r>
            <a:r>
              <a:rPr lang="en-US" sz="800" dirty="0" smtClean="0">
                <a:hlinkClick r:id="rId4"/>
              </a:rPr>
              <a:t>www.alaraby.co.uk/english/news/2017/7/11/qatar-pledges-gaza-support-despite-saudi-arabia-pressure</a:t>
            </a:r>
            <a:r>
              <a:rPr lang="en-US" sz="800" dirty="0" smtClean="0"/>
              <a:t> </a:t>
            </a:r>
          </a:p>
          <a:p>
            <a:endParaRPr lang="en-US" sz="800" dirty="0" smtClean="0"/>
          </a:p>
          <a:p>
            <a:r>
              <a:rPr lang="en-US" sz="1400" b="1" dirty="0">
                <a:solidFill>
                  <a:srgbClr val="FF0000"/>
                </a:solidFill>
              </a:rPr>
              <a:t>Hamas Visits Tehran, Joins Iran’s ‘Axis of Resistance’ With Hezbollah</a:t>
            </a:r>
            <a:r>
              <a:rPr lang="en-US" sz="800" dirty="0"/>
              <a:t>, </a:t>
            </a:r>
            <a:r>
              <a:rPr lang="en-US" sz="1400" dirty="0" smtClean="0"/>
              <a:t>Jewish Press, 8/7/2017</a:t>
            </a:r>
            <a:r>
              <a:rPr lang="en-US" sz="800" dirty="0" smtClean="0"/>
              <a:t>, </a:t>
            </a:r>
            <a:r>
              <a:rPr lang="en-US" sz="500" dirty="0" smtClean="0">
                <a:hlinkClick r:id="rId5"/>
              </a:rPr>
              <a:t>http</a:t>
            </a:r>
            <a:r>
              <a:rPr lang="en-US" sz="500" dirty="0">
                <a:hlinkClick r:id="rId5"/>
              </a:rPr>
              <a:t>://www.jewishpress.com/news/us-news/hamas-visits-tehran-joins-irans-axis-of-resistance-with-hezbollah/2017/08/07</a:t>
            </a:r>
            <a:r>
              <a:rPr lang="en-US" sz="500" dirty="0" smtClean="0">
                <a:hlinkClick r:id="rId5"/>
              </a:rPr>
              <a:t>/</a:t>
            </a:r>
            <a:r>
              <a:rPr lang="en-US" sz="500" dirty="0" smtClean="0"/>
              <a:t> </a:t>
            </a:r>
            <a:endParaRPr lang="en-US" sz="500" dirty="0"/>
          </a:p>
        </p:txBody>
      </p:sp>
      <p:cxnSp>
        <p:nvCxnSpPr>
          <p:cNvPr id="14" name="Straight Connector 13"/>
          <p:cNvCxnSpPr/>
          <p:nvPr/>
        </p:nvCxnSpPr>
        <p:spPr>
          <a:xfrm>
            <a:off x="2971800" y="990600"/>
            <a:ext cx="0" cy="1828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971800" y="990600"/>
            <a:ext cx="6172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971800" y="2895600"/>
            <a:ext cx="6172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9888175"/>
      </p:ext>
    </p:extLst>
  </p:cSld>
  <p:clrMapOvr>
    <a:masterClrMapping/>
  </p:clrMapOvr>
  <p:timing>
    <p:tnLst>
      <p:par>
        <p:cTn id="1" dur="indefinite" restart="never" nodeType="tmRoot"/>
      </p:par>
    </p:tnLst>
  </p:timing>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https://img.rt.com/files/2017.07/original/595cc569fc7e93e33a8b45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7732" y="-39272"/>
            <a:ext cx="4891450" cy="293487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3429000"/>
            <a:ext cx="9129182" cy="3447098"/>
          </a:xfrm>
          <a:prstGeom prst="rect">
            <a:avLst/>
          </a:prstGeom>
          <a:noFill/>
        </p:spPr>
        <p:txBody>
          <a:bodyPr wrap="square" rtlCol="0">
            <a:spAutoFit/>
          </a:bodyPr>
          <a:lstStyle/>
          <a:p>
            <a:r>
              <a:rPr lang="en-US" sz="2200" dirty="0">
                <a:solidFill>
                  <a:prstClr val="black"/>
                </a:solidFill>
                <a:cs typeface="Arial" pitchFamily="34" charset="0"/>
              </a:rPr>
              <a:t>“Everyone remembers the boy </a:t>
            </a:r>
            <a:r>
              <a:rPr lang="en-US" sz="2200" dirty="0" err="1">
                <a:solidFill>
                  <a:prstClr val="black"/>
                </a:solidFill>
                <a:cs typeface="Arial" pitchFamily="34" charset="0"/>
              </a:rPr>
              <a:t>Omran</a:t>
            </a:r>
            <a:r>
              <a:rPr lang="en-US" sz="2200" dirty="0">
                <a:solidFill>
                  <a:prstClr val="black"/>
                </a:solidFill>
                <a:cs typeface="Arial" pitchFamily="34" charset="0"/>
              </a:rPr>
              <a:t>, who became a symbol of Assad’s so-called ‘atrocities.’ This photo was on the front covers of all world media, spread by all of the mainstream. Of course, who wouldn’t feel sorry for a boy dug up from under the rubble, covered in blood and soot? We found the boy’s family a month ago. His father supports Assad, and he told us this really scary story about how an infamous humanitarian organization basically snatched the boy out of his father’s hands, not letting him perform first aid, to take the photos and give them to the journalists. And he is not being heard</a:t>
            </a:r>
            <a:r>
              <a:rPr lang="en-US" sz="2200" dirty="0" smtClean="0">
                <a:solidFill>
                  <a:prstClr val="black"/>
                </a:solidFill>
                <a:cs typeface="Arial" pitchFamily="34" charset="0"/>
              </a:rPr>
              <a:t>.” </a:t>
            </a:r>
            <a:r>
              <a:rPr lang="en-US" sz="1800" dirty="0" smtClean="0">
                <a:solidFill>
                  <a:srgbClr val="FF0000"/>
                </a:solidFill>
                <a:cs typeface="Arial" pitchFamily="34" charset="0"/>
              </a:rPr>
              <a:t>RT, 7/5/2017,  </a:t>
            </a:r>
            <a:r>
              <a:rPr lang="en-US" sz="1000" dirty="0">
                <a:solidFill>
                  <a:prstClr val="black"/>
                </a:solidFill>
                <a:cs typeface="Arial" pitchFamily="34" charset="0"/>
                <a:hlinkClick r:id="rId3"/>
              </a:rPr>
              <a:t>https://www.rt.com/news/395336-media-russia-china-simonyan</a:t>
            </a:r>
            <a:r>
              <a:rPr lang="en-US" sz="1000" dirty="0" smtClean="0">
                <a:solidFill>
                  <a:prstClr val="black"/>
                </a:solidFill>
                <a:cs typeface="Arial" pitchFamily="34" charset="0"/>
                <a:hlinkClick r:id="rId3"/>
              </a:rPr>
              <a:t>/</a:t>
            </a:r>
            <a:r>
              <a:rPr lang="en-US" sz="1000" dirty="0" smtClean="0">
                <a:solidFill>
                  <a:prstClr val="black"/>
                </a:solidFill>
                <a:cs typeface="Arial" pitchFamily="34" charset="0"/>
              </a:rPr>
              <a:t> </a:t>
            </a:r>
          </a:p>
          <a:p>
            <a:r>
              <a:rPr lang="en-US" sz="2400" b="1" dirty="0">
                <a:solidFill>
                  <a:srgbClr val="FF0000"/>
                </a:solidFill>
                <a:cs typeface="Arial" pitchFamily="34" charset="0"/>
              </a:rPr>
              <a:t>Syria and Organized Crime, Duff Interview, </a:t>
            </a:r>
            <a:r>
              <a:rPr lang="en-US" sz="1800" dirty="0">
                <a:solidFill>
                  <a:prstClr val="black"/>
                </a:solidFill>
                <a:cs typeface="Arial" pitchFamily="34" charset="0"/>
              </a:rPr>
              <a:t>VT, 7/23/2017, </a:t>
            </a:r>
            <a:r>
              <a:rPr lang="en-US" sz="800" dirty="0" smtClean="0">
                <a:solidFill>
                  <a:prstClr val="black"/>
                </a:solidFill>
                <a:cs typeface="Arial" pitchFamily="34" charset="0"/>
                <a:hlinkClick r:id="rId4"/>
              </a:rPr>
              <a:t>http</a:t>
            </a:r>
            <a:r>
              <a:rPr lang="en-US" sz="800" dirty="0">
                <a:solidFill>
                  <a:prstClr val="black"/>
                </a:solidFill>
                <a:cs typeface="Arial" pitchFamily="34" charset="0"/>
                <a:hlinkClick r:id="rId4"/>
              </a:rPr>
              <a:t>://www.veteranstoday.com/2017/07/23/syria-and-organized-crime-duff-interview</a:t>
            </a:r>
            <a:r>
              <a:rPr lang="en-US" sz="800" dirty="0" smtClean="0">
                <a:solidFill>
                  <a:prstClr val="black"/>
                </a:solidFill>
                <a:cs typeface="Arial" pitchFamily="34" charset="0"/>
                <a:hlinkClick r:id="rId4"/>
              </a:rPr>
              <a:t>/</a:t>
            </a:r>
            <a:r>
              <a:rPr lang="en-US" sz="800" dirty="0" smtClean="0">
                <a:solidFill>
                  <a:prstClr val="black"/>
                </a:solidFill>
                <a:cs typeface="Arial" pitchFamily="34" charset="0"/>
              </a:rPr>
              <a:t> </a:t>
            </a:r>
            <a:endParaRPr lang="en-US" sz="800" dirty="0">
              <a:solidFill>
                <a:prstClr val="black"/>
              </a:solidFill>
              <a:cs typeface="Arial" pitchFamily="34" charset="0"/>
            </a:endParaRPr>
          </a:p>
        </p:txBody>
      </p:sp>
      <p:sp>
        <p:nvSpPr>
          <p:cNvPr id="4" name="Rectangle 3"/>
          <p:cNvSpPr/>
          <p:nvPr/>
        </p:nvSpPr>
        <p:spPr>
          <a:xfrm>
            <a:off x="4237732" y="2908299"/>
            <a:ext cx="4916850" cy="569387"/>
          </a:xfrm>
          <a:prstGeom prst="rect">
            <a:avLst/>
          </a:prstGeom>
        </p:spPr>
        <p:txBody>
          <a:bodyPr wrap="square">
            <a:spAutoFit/>
          </a:bodyPr>
          <a:lstStyle/>
          <a:p>
            <a:r>
              <a:rPr lang="en-US" sz="1700" dirty="0" smtClean="0">
                <a:solidFill>
                  <a:srgbClr val="FF0000"/>
                </a:solidFill>
                <a:cs typeface="Arial" pitchFamily="34" charset="0"/>
              </a:rPr>
              <a:t>Five-year-old </a:t>
            </a:r>
            <a:r>
              <a:rPr lang="en-US" sz="1700" dirty="0">
                <a:solidFill>
                  <a:srgbClr val="FF0000"/>
                </a:solidFill>
                <a:cs typeface="Arial" pitchFamily="34" charset="0"/>
              </a:rPr>
              <a:t>wounded Syrian boy </a:t>
            </a:r>
            <a:r>
              <a:rPr lang="en-US" sz="1700" dirty="0" err="1">
                <a:solidFill>
                  <a:srgbClr val="FF0000"/>
                </a:solidFill>
                <a:cs typeface="Arial" pitchFamily="34" charset="0"/>
              </a:rPr>
              <a:t>Omran</a:t>
            </a:r>
            <a:r>
              <a:rPr lang="en-US" sz="1700" dirty="0">
                <a:solidFill>
                  <a:srgbClr val="FF0000"/>
                </a:solidFill>
                <a:cs typeface="Arial" pitchFamily="34" charset="0"/>
              </a:rPr>
              <a:t> </a:t>
            </a:r>
            <a:r>
              <a:rPr lang="en-US" sz="1700" dirty="0" err="1" smtClean="0">
                <a:solidFill>
                  <a:srgbClr val="FF0000"/>
                </a:solidFill>
                <a:cs typeface="Arial" pitchFamily="34" charset="0"/>
              </a:rPr>
              <a:t>Daqneesh</a:t>
            </a:r>
            <a:r>
              <a:rPr lang="en-US" sz="1700" dirty="0" smtClean="0">
                <a:solidFill>
                  <a:srgbClr val="FF0000"/>
                </a:solidFill>
                <a:cs typeface="Arial" pitchFamily="34" charset="0"/>
              </a:rPr>
              <a:t>. </a:t>
            </a:r>
          </a:p>
          <a:p>
            <a:r>
              <a:rPr lang="en-US" sz="1400" dirty="0" smtClean="0">
                <a:solidFill>
                  <a:srgbClr val="FF0000"/>
                </a:solidFill>
                <a:cs typeface="Arial" pitchFamily="34" charset="0"/>
              </a:rPr>
              <a:t>© </a:t>
            </a:r>
            <a:r>
              <a:rPr lang="en-US" sz="1400" dirty="0">
                <a:solidFill>
                  <a:srgbClr val="FF0000"/>
                </a:solidFill>
                <a:cs typeface="Arial" pitchFamily="34" charset="0"/>
              </a:rPr>
              <a:t>Mahmoud </a:t>
            </a:r>
            <a:r>
              <a:rPr lang="en-US" sz="1400" dirty="0" err="1">
                <a:solidFill>
                  <a:srgbClr val="FF0000"/>
                </a:solidFill>
                <a:cs typeface="Arial" pitchFamily="34" charset="0"/>
              </a:rPr>
              <a:t>Rslan</a:t>
            </a:r>
            <a:r>
              <a:rPr lang="en-US" sz="1400" dirty="0">
                <a:solidFill>
                  <a:srgbClr val="FF0000"/>
                </a:solidFill>
                <a:cs typeface="Arial" pitchFamily="34" charset="0"/>
              </a:rPr>
              <a:t> / Aleppo Media Center / Global Look Press</a:t>
            </a:r>
          </a:p>
        </p:txBody>
      </p:sp>
      <p:sp>
        <p:nvSpPr>
          <p:cNvPr id="5" name="Rectangle 4"/>
          <p:cNvSpPr/>
          <p:nvPr/>
        </p:nvSpPr>
        <p:spPr>
          <a:xfrm>
            <a:off x="5292" y="-39271"/>
            <a:ext cx="4338108" cy="3170099"/>
          </a:xfrm>
          <a:prstGeom prst="rect">
            <a:avLst/>
          </a:prstGeom>
        </p:spPr>
        <p:txBody>
          <a:bodyPr wrap="square">
            <a:spAutoFit/>
          </a:bodyPr>
          <a:lstStyle/>
          <a:p>
            <a:r>
              <a:rPr lang="en-US" sz="4000" b="1" dirty="0">
                <a:solidFill>
                  <a:srgbClr val="FF0000"/>
                </a:solidFill>
                <a:cs typeface="Arial" pitchFamily="34" charset="0"/>
              </a:rPr>
              <a:t>Not a single war in recent years has started without powerful press ‘</a:t>
            </a:r>
            <a:r>
              <a:rPr lang="en-US" sz="4000" b="1" dirty="0" smtClean="0">
                <a:solidFill>
                  <a:srgbClr val="FF0000"/>
                </a:solidFill>
                <a:cs typeface="Arial" pitchFamily="34" charset="0"/>
              </a:rPr>
              <a:t>artillery’ </a:t>
            </a:r>
            <a:r>
              <a:rPr lang="en-US" sz="1800" b="1" dirty="0" smtClean="0">
                <a:solidFill>
                  <a:srgbClr val="FF0000"/>
                </a:solidFill>
                <a:cs typeface="Arial" pitchFamily="34" charset="0"/>
              </a:rPr>
              <a:t>--RT </a:t>
            </a:r>
            <a:r>
              <a:rPr lang="en-US" sz="1800" b="1" dirty="0">
                <a:solidFill>
                  <a:srgbClr val="FF0000"/>
                </a:solidFill>
                <a:cs typeface="Arial" pitchFamily="34" charset="0"/>
              </a:rPr>
              <a:t>editor-in-chief </a:t>
            </a:r>
          </a:p>
        </p:txBody>
      </p:sp>
      <p:cxnSp>
        <p:nvCxnSpPr>
          <p:cNvPr id="6" name="Straight Connector 5"/>
          <p:cNvCxnSpPr/>
          <p:nvPr/>
        </p:nvCxnSpPr>
        <p:spPr>
          <a:xfrm>
            <a:off x="5292" y="6337300"/>
            <a:ext cx="915458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567582"/>
      </p:ext>
    </p:extLst>
  </p:cSld>
  <p:clrMapOvr>
    <a:masterClrMapping/>
  </p:clrMapOvr>
  <p:timing>
    <p:tnLst>
      <p:par>
        <p:cTn id="1" dur="indefinite" restart="never" nodeType="tmRoot"/>
      </p:par>
    </p:tnLst>
  </p:timing>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4572002" cy="6878806"/>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Dirty War on Syria’ </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has relied on a level of mass disinformation not seen in living memory. In seeking ‘regime change’ the big powers sought to hide their hand, using proxy armies of ‘Islamists’, demonizing the Syrian Government and constantly accusing it of atrocities. In this way Syrian President Bashar al Assad, a mild-mannered eye doctor, became the new evil in the world.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popular myths of this dirty war—that it is a ‘civil war’, a ‘popular revolt’ or a sectarian conflict—hide a murderous spree of ‘regime change’ across the region. The attack on Syria was a necessary consequence of Washington’s ambition, stated openly in 2006, to create a ‘New Middle East’. After the destruction of Afghanistan, Iraq and Libya, Syria was next in line. </a:t>
            </a:r>
            <a:endPar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terrible massacres were mostly committed by western backed jihadists, then blamed on the Syrian Army. The western media and many western NGOs parroted the official line.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Back book cover.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Promotion of sectarianism in the Middle East mostly comes from Washington’s key allies, Saudi Arabia, the other Gulf monarchies, and the ethnic cleansers of Israel. They share the US aim of keeping the region weak and divided.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P. 2</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In sum we can conclude that the US has built a command relationship with all the anti-Syrian terrorist groups, including, al </a:t>
            </a:r>
            <a:r>
              <a:rPr kumimoji="0" lang="en-US" sz="1200" b="0" i="0" u="none" strike="noStrike" kern="1200" cap="none" spc="0" normalizeH="0" baseline="0" noProof="0" dirty="0" err="1" smtClean="0">
                <a:ln>
                  <a:noFill/>
                </a:ln>
                <a:solidFill>
                  <a:srgbClr val="FF0000"/>
                </a:solidFill>
                <a:effectLst/>
                <a:uLnTx/>
                <a:uFillTx/>
                <a:latin typeface="Times New Roman" pitchFamily="18" charset="0"/>
                <a:ea typeface="+mn-ea"/>
                <a:cs typeface="Arial" pitchFamily="34" charset="0"/>
              </a:rPr>
              <a:t>Nusra</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 ISIS, either directly or through its close regional allies, the Saudis, Qatar, Israel and Turkey. Washington has attempted to play a ‘double game’ in Syria and Iraq, using its old doctrine of ‘plausible deniability’ to maintain the fiction of a ‘war on terrorism’ for as long as is possible</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P. 183</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Putin and Xi Are Dreaming of a Polar Silk Road, Foreign Policy,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March 8, 2018,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2"/>
              </a:rPr>
              <a:t>http://foreignpolicy.com/2018/03/08/putin-and-xi-are-dreaming-of-a-polar-silk-road-arctic-northern-sea-route-yamal</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2"/>
              </a:rPr>
              <a:t>/</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China to complete Russia oil, gas pipeline sections by end-2018: vice governor,</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May 12, 2017,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3"/>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3"/>
              </a:rPr>
              <a:t>www.reuters.com/article/us-china-silkroad-russia-pipelines/china-to-complete-russia-oil-gas-pipeline-sections-by-end-2018-vice-governor-idUSKBN18819I</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The Secret Stupid Saudi-US Deal on Syria</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March 02, 2018,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4"/>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4"/>
              </a:rPr>
              <a:t>www.globalresearch.ca/the-secret-stupid-saudi-us-deal-on-syria/5410130</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p:txBody>
      </p:sp>
      <p:pic>
        <p:nvPicPr>
          <p:cNvPr id="2" name="Picture 2" descr="https://store.globalresearch.ca/store/images/962/160119-DirtyWarCover-Prin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1" y="0"/>
            <a:ext cx="4572000" cy="69028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477000" y="6564868"/>
            <a:ext cx="646331"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Arial" pitchFamily="34" charset="0"/>
              </a:rPr>
              <a:t>2016</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Arial" pitchFamily="34" charset="0"/>
            </a:endParaRPr>
          </a:p>
        </p:txBody>
      </p:sp>
      <p:cxnSp>
        <p:nvCxnSpPr>
          <p:cNvPr id="6" name="Straight Connector 5"/>
          <p:cNvCxnSpPr/>
          <p:nvPr/>
        </p:nvCxnSpPr>
        <p:spPr>
          <a:xfrm>
            <a:off x="0" y="4724400"/>
            <a:ext cx="4495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495800" y="4724400"/>
            <a:ext cx="0" cy="21336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9081916"/>
      </p:ext>
    </p:extLst>
  </p:cSld>
  <p:clrMapOvr>
    <a:masterClrMapping/>
  </p:clrMapOvr>
  <p:timing>
    <p:tnLst>
      <p:par>
        <p:cTn id="1" dur="indefinite" restart="never" nodeType="tmRoot"/>
      </p:par>
    </p:tnLst>
  </p:timing>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Autofit/>
          </a:bodyPr>
          <a:lstStyle/>
          <a:p>
            <a:r>
              <a:rPr lang="en-US" b="1" dirty="0" smtClean="0">
                <a:solidFill>
                  <a:srgbClr val="FF0000"/>
                </a:solidFill>
                <a:latin typeface="Times New Roman" panose="02020603050405020304" pitchFamily="18" charset="0"/>
                <a:cs typeface="Times New Roman" panose="02020603050405020304" pitchFamily="18" charset="0"/>
              </a:rPr>
              <a:t>Leading Pro-Israel American Jews Urge America to  Fight BDS Not ISIS</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1295400"/>
            <a:ext cx="9144000" cy="5562600"/>
          </a:xfrm>
        </p:spPr>
        <p:txBody>
          <a:bodyPr>
            <a:noAutofit/>
          </a:bodyPr>
          <a:lstStyle/>
          <a:p>
            <a:r>
              <a:rPr lang="en-US" sz="1800" dirty="0" smtClean="0">
                <a:solidFill>
                  <a:srgbClr val="FF0000"/>
                </a:solidFill>
                <a:latin typeface="Times New Roman" panose="02020603050405020304" pitchFamily="18" charset="0"/>
                <a:cs typeface="Times New Roman" panose="02020603050405020304" pitchFamily="18" charset="0"/>
              </a:rPr>
              <a:t>The </a:t>
            </a:r>
            <a:r>
              <a:rPr lang="en-US" sz="1800" dirty="0">
                <a:solidFill>
                  <a:srgbClr val="FF0000"/>
                </a:solidFill>
                <a:latin typeface="Times New Roman" panose="02020603050405020304" pitchFamily="18" charset="0"/>
                <a:cs typeface="Times New Roman" panose="02020603050405020304" pitchFamily="18" charset="0"/>
              </a:rPr>
              <a:t>World Jewish Congress is strongly supporting a bill in the U.S. Senate that intends to fight back against </a:t>
            </a:r>
            <a:r>
              <a:rPr lang="en-US" sz="1800" dirty="0" smtClean="0">
                <a:solidFill>
                  <a:srgbClr val="FF0000"/>
                </a:solidFill>
                <a:latin typeface="Times New Roman" panose="02020603050405020304" pitchFamily="18" charset="0"/>
                <a:cs typeface="Times New Roman" panose="02020603050405020304" pitchFamily="18" charset="0"/>
              </a:rPr>
              <a:t>BDS, </a:t>
            </a:r>
            <a:r>
              <a:rPr lang="en-US" sz="1800" dirty="0" smtClean="0">
                <a:latin typeface="Times New Roman" panose="02020603050405020304" pitchFamily="18" charset="0"/>
                <a:cs typeface="Times New Roman" panose="02020603050405020304" pitchFamily="18" charset="0"/>
              </a:rPr>
              <a:t>World </a:t>
            </a:r>
            <a:r>
              <a:rPr lang="en-US" sz="1800" dirty="0">
                <a:latin typeface="Times New Roman" panose="02020603050405020304" pitchFamily="18" charset="0"/>
                <a:cs typeface="Times New Roman" panose="02020603050405020304" pitchFamily="18" charset="0"/>
              </a:rPr>
              <a:t>Jewish Congress, accessed 8/1/2017, </a:t>
            </a:r>
            <a:r>
              <a:rPr lang="en-US" sz="1800" dirty="0">
                <a:latin typeface="Times New Roman" panose="02020603050405020304" pitchFamily="18" charset="0"/>
                <a:cs typeface="Times New Roman" panose="02020603050405020304" pitchFamily="18" charset="0"/>
                <a:hlinkClick r:id="rId2"/>
              </a:rPr>
              <a:t>http://</a:t>
            </a:r>
            <a:r>
              <a:rPr lang="en-US" sz="1800" dirty="0" smtClean="0">
                <a:latin typeface="Times New Roman" panose="02020603050405020304" pitchFamily="18" charset="0"/>
                <a:cs typeface="Times New Roman" panose="02020603050405020304" pitchFamily="18" charset="0"/>
                <a:hlinkClick r:id="rId2"/>
              </a:rPr>
              <a:t>www.worldjewishcongress.org/en/bdsrallycongress</a:t>
            </a:r>
            <a:endParaRPr lang="en-US" sz="1800" dirty="0" smtClean="0">
              <a:latin typeface="Times New Roman" panose="02020603050405020304" pitchFamily="18" charset="0"/>
              <a:cs typeface="Times New Roman" panose="02020603050405020304" pitchFamily="18" charset="0"/>
            </a:endParaRPr>
          </a:p>
          <a:p>
            <a:r>
              <a:rPr lang="en-US" sz="1800" dirty="0" smtClean="0">
                <a:solidFill>
                  <a:srgbClr val="FF0000"/>
                </a:solidFill>
                <a:latin typeface="Times New Roman" panose="02020603050405020304" pitchFamily="18" charset="0"/>
                <a:cs typeface="Times New Roman" panose="02020603050405020304" pitchFamily="18" charset="0"/>
              </a:rPr>
              <a:t>Henry Kissinger </a:t>
            </a:r>
            <a:r>
              <a:rPr lang="en-US" sz="1800" dirty="0">
                <a:solidFill>
                  <a:srgbClr val="FF0000"/>
                </a:solidFill>
                <a:latin typeface="Times New Roman" panose="02020603050405020304" pitchFamily="18" charset="0"/>
                <a:cs typeface="Times New Roman" panose="02020603050405020304" pitchFamily="18" charset="0"/>
              </a:rPr>
              <a:t>(an American Jewish diplomat who served as United States Secretary of State and National </a:t>
            </a:r>
            <a:r>
              <a:rPr lang="en-US" sz="1800" dirty="0" smtClean="0">
                <a:solidFill>
                  <a:srgbClr val="FF0000"/>
                </a:solidFill>
                <a:latin typeface="Times New Roman" panose="02020603050405020304" pitchFamily="18" charset="0"/>
                <a:cs typeface="Times New Roman" panose="02020603050405020304" pitchFamily="18" charset="0"/>
              </a:rPr>
              <a:t>Security Advisor </a:t>
            </a:r>
            <a:r>
              <a:rPr lang="en-US" sz="1800" dirty="0">
                <a:solidFill>
                  <a:srgbClr val="FF0000"/>
                </a:solidFill>
                <a:latin typeface="Times New Roman" panose="02020603050405020304" pitchFamily="18" charset="0"/>
                <a:cs typeface="Times New Roman" panose="02020603050405020304" pitchFamily="18" charset="0"/>
              </a:rPr>
              <a:t>under two US administrations) and Thomas Friedman (an American Jewish journalist who writes weekly columns for The New York Times) warn US President Donald Trump NOT to destroy </a:t>
            </a:r>
            <a:r>
              <a:rPr lang="en-US" sz="1800" dirty="0" smtClean="0">
                <a:solidFill>
                  <a:srgbClr val="FF0000"/>
                </a:solidFill>
                <a:latin typeface="Times New Roman" panose="02020603050405020304" pitchFamily="18" charset="0"/>
                <a:cs typeface="Times New Roman" panose="02020603050405020304" pitchFamily="18" charset="0"/>
              </a:rPr>
              <a:t>ISIS </a:t>
            </a:r>
            <a:r>
              <a:rPr lang="en-US" sz="1800" dirty="0">
                <a:solidFill>
                  <a:srgbClr val="FF0000"/>
                </a:solidFill>
                <a:latin typeface="Times New Roman" panose="02020603050405020304" pitchFamily="18" charset="0"/>
                <a:cs typeface="Times New Roman" panose="02020603050405020304" pitchFamily="18" charset="0"/>
              </a:rPr>
              <a:t>in Syria because doing so </a:t>
            </a:r>
            <a:r>
              <a:rPr lang="en-US" sz="1800" dirty="0" smtClean="0">
                <a:solidFill>
                  <a:srgbClr val="FF0000"/>
                </a:solidFill>
                <a:latin typeface="Times New Roman" panose="02020603050405020304" pitchFamily="18" charset="0"/>
                <a:cs typeface="Times New Roman" panose="02020603050405020304" pitchFamily="18" charset="0"/>
              </a:rPr>
              <a:t>will serve the </a:t>
            </a:r>
            <a:r>
              <a:rPr lang="en-US" sz="1800" dirty="0">
                <a:solidFill>
                  <a:srgbClr val="FF0000"/>
                </a:solidFill>
                <a:latin typeface="Times New Roman" panose="02020603050405020304" pitchFamily="18" charset="0"/>
                <a:cs typeface="Times New Roman" panose="02020603050405020304" pitchFamily="18" charset="0"/>
              </a:rPr>
              <a:t>interests of Iran. Rather Trump "should let ISIS be Assad’s, Iran’s, Hezbollah’s and Russia’s headache — the same way we encouraged the mujahedeen fighters to bleed Russia in </a:t>
            </a:r>
            <a:r>
              <a:rPr lang="en-US" sz="1800" dirty="0" smtClean="0">
                <a:solidFill>
                  <a:srgbClr val="FF0000"/>
                </a:solidFill>
                <a:latin typeface="Times New Roman" panose="02020603050405020304" pitchFamily="18" charset="0"/>
                <a:cs typeface="Times New Roman" panose="02020603050405020304" pitchFamily="18" charset="0"/>
              </a:rPr>
              <a:t>Afghanistan,” </a:t>
            </a:r>
            <a:r>
              <a:rPr lang="en-US" sz="1800" dirty="0" smtClean="0">
                <a:latin typeface="Times New Roman" panose="02020603050405020304" pitchFamily="18" charset="0"/>
                <a:cs typeface="Times New Roman" panose="02020603050405020304" pitchFamily="18" charset="0"/>
              </a:rPr>
              <a:t>The </a:t>
            </a:r>
            <a:r>
              <a:rPr lang="en-US" sz="1800" dirty="0">
                <a:latin typeface="Times New Roman" panose="02020603050405020304" pitchFamily="18" charset="0"/>
                <a:cs typeface="Times New Roman" panose="02020603050405020304" pitchFamily="18" charset="0"/>
              </a:rPr>
              <a:t>New York Times, 4/12/2017, </a:t>
            </a:r>
            <a:r>
              <a:rPr lang="en-US" sz="1000" dirty="0">
                <a:latin typeface="Times New Roman" panose="02020603050405020304" pitchFamily="18" charset="0"/>
                <a:cs typeface="Times New Roman" panose="02020603050405020304" pitchFamily="18" charset="0"/>
                <a:hlinkClick r:id="rId3"/>
              </a:rPr>
              <a:t>https://</a:t>
            </a:r>
            <a:r>
              <a:rPr lang="en-US" sz="1000" dirty="0" smtClean="0">
                <a:latin typeface="Times New Roman" panose="02020603050405020304" pitchFamily="18" charset="0"/>
                <a:cs typeface="Times New Roman" panose="02020603050405020304" pitchFamily="18" charset="0"/>
                <a:hlinkClick r:id="rId3"/>
              </a:rPr>
              <a:t>www.nytimes.com/2017/04/12/opinion/why-is-trump-fighting-isis-in-syria.html</a:t>
            </a:r>
            <a:r>
              <a:rPr lang="en-US" sz="1000" dirty="0" smtClean="0">
                <a:latin typeface="Times New Roman" panose="02020603050405020304" pitchFamily="18" charset="0"/>
                <a:cs typeface="Times New Roman" panose="02020603050405020304" pitchFamily="18" charset="0"/>
              </a:rPr>
              <a:t>, Newsweek</a:t>
            </a:r>
            <a:r>
              <a:rPr lang="en-US" sz="1000" dirty="0">
                <a:latin typeface="Times New Roman" panose="02020603050405020304" pitchFamily="18" charset="0"/>
                <a:cs typeface="Times New Roman" panose="02020603050405020304" pitchFamily="18" charset="0"/>
              </a:rPr>
              <a:t>, 8/8/2017, </a:t>
            </a:r>
            <a:r>
              <a:rPr lang="en-US" sz="1000" dirty="0">
                <a:latin typeface="Times New Roman" panose="02020603050405020304" pitchFamily="18" charset="0"/>
                <a:cs typeface="Times New Roman" panose="02020603050405020304" pitchFamily="18" charset="0"/>
                <a:hlinkClick r:id="rId4"/>
              </a:rPr>
              <a:t>http://</a:t>
            </a:r>
            <a:r>
              <a:rPr lang="en-US" sz="1000" dirty="0" smtClean="0">
                <a:latin typeface="Times New Roman" panose="02020603050405020304" pitchFamily="18" charset="0"/>
                <a:cs typeface="Times New Roman" panose="02020603050405020304" pitchFamily="18" charset="0"/>
                <a:hlinkClick r:id="rId4"/>
              </a:rPr>
              <a:t>www.newsweek.com/kissinger-warns-trump-isis-keeping-iran-check-he-must-not-let-it-fill-void-647766</a:t>
            </a:r>
            <a:endParaRPr lang="en-US" sz="1000" dirty="0" smtClean="0">
              <a:latin typeface="Times New Roman" panose="02020603050405020304" pitchFamily="18" charset="0"/>
              <a:cs typeface="Times New Roman" panose="02020603050405020304" pitchFamily="18" charset="0"/>
            </a:endParaRPr>
          </a:p>
          <a:p>
            <a:r>
              <a:rPr lang="en-US" sz="2000" b="1" dirty="0">
                <a:solidFill>
                  <a:srgbClr val="FF0000"/>
                </a:solidFill>
                <a:latin typeface="Times New Roman" panose="02020603050405020304" pitchFamily="18" charset="0"/>
                <a:cs typeface="Times New Roman" panose="02020603050405020304" pitchFamily="18" charset="0"/>
              </a:rPr>
              <a:t>Israeli companies talking to Saudi Arabia about $500b. ‘Smart City</a:t>
            </a:r>
            <a:r>
              <a:rPr lang="en-US" sz="2000" b="1" dirty="0" smtClean="0">
                <a:solidFill>
                  <a:srgbClr val="FF0000"/>
                </a:solidFill>
                <a:latin typeface="Times New Roman" panose="02020603050405020304" pitchFamily="18" charset="0"/>
                <a:cs typeface="Times New Roman" panose="02020603050405020304" pitchFamily="18" charset="0"/>
              </a:rPr>
              <a:t>’ … </a:t>
            </a:r>
            <a:r>
              <a:rPr lang="en-US" sz="1800" dirty="0" smtClean="0">
                <a:latin typeface="Times New Roman" panose="02020603050405020304" pitchFamily="18" charset="0"/>
                <a:cs typeface="Times New Roman" panose="02020603050405020304" pitchFamily="18" charset="0"/>
              </a:rPr>
              <a:t>“</a:t>
            </a:r>
            <a:r>
              <a:rPr lang="en-US" sz="1800" dirty="0">
                <a:latin typeface="Times New Roman" panose="02020603050405020304" pitchFamily="18" charset="0"/>
                <a:cs typeface="Times New Roman" panose="02020603050405020304" pitchFamily="18" charset="0"/>
              </a:rPr>
              <a:t>What politicians don’t understand: things don’t happen unless there are business </a:t>
            </a:r>
            <a:r>
              <a:rPr lang="en-US" sz="1800" dirty="0" smtClean="0">
                <a:latin typeface="Times New Roman" panose="02020603050405020304" pitchFamily="18" charset="0"/>
                <a:cs typeface="Times New Roman" panose="02020603050405020304" pitchFamily="18" charset="0"/>
              </a:rPr>
              <a:t>opportunities.” The </a:t>
            </a:r>
            <a:r>
              <a:rPr lang="en-US" sz="1800" dirty="0">
                <a:latin typeface="Times New Roman" panose="02020603050405020304" pitchFamily="18" charset="0"/>
                <a:cs typeface="Times New Roman" panose="02020603050405020304" pitchFamily="18" charset="0"/>
              </a:rPr>
              <a:t>Jerusalem Post, 10/27/2017</a:t>
            </a:r>
            <a:r>
              <a:rPr lang="en-US" sz="1200" dirty="0">
                <a:latin typeface="Times New Roman" panose="02020603050405020304" pitchFamily="18" charset="0"/>
                <a:cs typeface="Times New Roman" panose="02020603050405020304" pitchFamily="18" charset="0"/>
              </a:rPr>
              <a:t>, </a:t>
            </a:r>
            <a:r>
              <a:rPr lang="en-US" sz="800" dirty="0">
                <a:latin typeface="Times New Roman" panose="02020603050405020304" pitchFamily="18" charset="0"/>
                <a:cs typeface="Times New Roman" panose="02020603050405020304" pitchFamily="18" charset="0"/>
                <a:hlinkClick r:id="rId5"/>
              </a:rPr>
              <a:t>http://</a:t>
            </a:r>
            <a:r>
              <a:rPr lang="en-US" sz="800" dirty="0" smtClean="0">
                <a:latin typeface="Times New Roman" panose="02020603050405020304" pitchFamily="18" charset="0"/>
                <a:cs typeface="Times New Roman" panose="02020603050405020304" pitchFamily="18" charset="0"/>
                <a:hlinkClick r:id="rId5"/>
              </a:rPr>
              <a:t>www.jpost.com/Business-and-Innovation/Israeli-companies-likely-talking-to-Saudi-Arabia-about-500-bil-smart-city-508429</a:t>
            </a:r>
            <a:r>
              <a:rPr lang="en-US" sz="800" dirty="0" smtClean="0">
                <a:latin typeface="Times New Roman" panose="02020603050405020304" pitchFamily="18" charset="0"/>
                <a:cs typeface="Times New Roman" panose="02020603050405020304" pitchFamily="18" charset="0"/>
              </a:rPr>
              <a:t> </a:t>
            </a:r>
          </a:p>
          <a:p>
            <a:r>
              <a:rPr lang="en-US" sz="1800" b="1" dirty="0" smtClean="0">
                <a:solidFill>
                  <a:srgbClr val="FF0000"/>
                </a:solidFill>
                <a:latin typeface="Times New Roman" panose="02020603050405020304" pitchFamily="18" charset="0"/>
                <a:cs typeface="Times New Roman" panose="02020603050405020304" pitchFamily="18" charset="0"/>
              </a:rPr>
              <a:t>Will </a:t>
            </a:r>
            <a:r>
              <a:rPr lang="en-US" sz="1800" b="1" dirty="0">
                <a:solidFill>
                  <a:srgbClr val="FF0000"/>
                </a:solidFill>
                <a:latin typeface="Times New Roman" panose="02020603050405020304" pitchFamily="18" charset="0"/>
                <a:cs typeface="Times New Roman" panose="02020603050405020304" pitchFamily="18" charset="0"/>
              </a:rPr>
              <a:t>Trump set the Mideast on fire to avoid treason charges? </a:t>
            </a:r>
            <a:r>
              <a:rPr lang="en-US" sz="18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VT, 12/4/2017, </a:t>
            </a:r>
            <a:r>
              <a:rPr lang="en-US" sz="1000" dirty="0">
                <a:latin typeface="Times New Roman" panose="02020603050405020304" pitchFamily="18" charset="0"/>
                <a:cs typeface="Times New Roman" panose="02020603050405020304" pitchFamily="18" charset="0"/>
                <a:hlinkClick r:id="rId6"/>
              </a:rPr>
              <a:t>https://www.veteranstoday.com/2017/12/04/trump-treason</a:t>
            </a:r>
            <a:r>
              <a:rPr lang="en-US" sz="1000" dirty="0" smtClean="0">
                <a:latin typeface="Times New Roman" panose="02020603050405020304" pitchFamily="18" charset="0"/>
                <a:cs typeface="Times New Roman" panose="02020603050405020304" pitchFamily="18" charset="0"/>
                <a:hlinkClick r:id="rId6"/>
              </a:rPr>
              <a:t>/</a:t>
            </a:r>
            <a:r>
              <a:rPr lang="en-US" sz="1000" dirty="0" smtClean="0">
                <a:latin typeface="Times New Roman" panose="02020603050405020304" pitchFamily="18" charset="0"/>
                <a:cs typeface="Times New Roman" panose="02020603050405020304" pitchFamily="18" charset="0"/>
              </a:rPr>
              <a:t> </a:t>
            </a:r>
            <a:endParaRPr lang="en-US" sz="1000" dirty="0">
              <a:latin typeface="Times New Roman" panose="02020603050405020304" pitchFamily="18" charset="0"/>
              <a:cs typeface="Times New Roman" panose="02020603050405020304" pitchFamily="18" charset="0"/>
            </a:endParaRPr>
          </a:p>
          <a:p>
            <a:r>
              <a:rPr lang="en-US" sz="1800" b="1" dirty="0" smtClean="0">
                <a:solidFill>
                  <a:srgbClr val="FF0000"/>
                </a:solidFill>
                <a:latin typeface="Times New Roman" panose="02020603050405020304" pitchFamily="18" charset="0"/>
                <a:cs typeface="Times New Roman" panose="02020603050405020304" pitchFamily="18" charset="0"/>
              </a:rPr>
              <a:t>Breaking</a:t>
            </a:r>
            <a:r>
              <a:rPr lang="en-US" sz="1800" b="1" dirty="0">
                <a:solidFill>
                  <a:srgbClr val="FF0000"/>
                </a:solidFill>
                <a:latin typeface="Times New Roman" panose="02020603050405020304" pitchFamily="18" charset="0"/>
                <a:cs typeface="Times New Roman" panose="02020603050405020304" pitchFamily="18" charset="0"/>
              </a:rPr>
              <a:t>: FBI Wrong About Trump Collusion with </a:t>
            </a:r>
            <a:r>
              <a:rPr lang="en-US" sz="1800" b="1" dirty="0" smtClean="0">
                <a:solidFill>
                  <a:srgbClr val="FF0000"/>
                </a:solidFill>
                <a:latin typeface="Times New Roman" panose="02020603050405020304" pitchFamily="18" charset="0"/>
                <a:cs typeface="Times New Roman" panose="02020603050405020304" pitchFamily="18" charset="0"/>
              </a:rPr>
              <a:t>Russia,</a:t>
            </a:r>
            <a:r>
              <a:rPr lang="en-US" sz="1800" dirty="0" smtClean="0">
                <a:latin typeface="Times New Roman" panose="02020603050405020304" pitchFamily="18" charset="0"/>
                <a:cs typeface="Times New Roman" panose="02020603050405020304" pitchFamily="18" charset="0"/>
              </a:rPr>
              <a:t> </a:t>
            </a:r>
            <a:r>
              <a:rPr lang="en-US" sz="1000" dirty="0" smtClean="0">
                <a:latin typeface="Times New Roman" panose="02020603050405020304" pitchFamily="18" charset="0"/>
                <a:cs typeface="Times New Roman" panose="02020603050405020304" pitchFamily="18" charset="0"/>
              </a:rPr>
              <a:t>VT </a:t>
            </a:r>
            <a:r>
              <a:rPr lang="en-US" sz="1000" dirty="0">
                <a:latin typeface="Times New Roman" panose="02020603050405020304" pitchFamily="18" charset="0"/>
                <a:cs typeface="Times New Roman" panose="02020603050405020304" pitchFamily="18" charset="0"/>
              </a:rPr>
              <a:t>12/6/2017, </a:t>
            </a:r>
            <a:r>
              <a:rPr lang="en-US" sz="1000" dirty="0">
                <a:latin typeface="Times New Roman" panose="02020603050405020304" pitchFamily="18" charset="0"/>
                <a:cs typeface="Times New Roman" panose="02020603050405020304" pitchFamily="18" charset="0"/>
                <a:hlinkClick r:id="rId7"/>
              </a:rPr>
              <a:t>https://www.veteranstoday.com/2017/12/06/fbi-wrong-about-trump-collusion-with-russia</a:t>
            </a:r>
            <a:r>
              <a:rPr lang="en-US" sz="1000" dirty="0" smtClean="0">
                <a:latin typeface="Times New Roman" panose="02020603050405020304" pitchFamily="18" charset="0"/>
                <a:cs typeface="Times New Roman" panose="02020603050405020304" pitchFamily="18" charset="0"/>
                <a:hlinkClick r:id="rId7"/>
              </a:rPr>
              <a:t>/</a:t>
            </a:r>
            <a:r>
              <a:rPr lang="en-US" sz="1000" dirty="0" smtClean="0">
                <a:latin typeface="Times New Roman" panose="02020603050405020304" pitchFamily="18" charset="0"/>
                <a:cs typeface="Times New Roman" panose="02020603050405020304" pitchFamily="18" charset="0"/>
              </a:rPr>
              <a:t> </a:t>
            </a:r>
          </a:p>
          <a:p>
            <a:r>
              <a:rPr lang="en-US" sz="1800" b="1" dirty="0">
                <a:solidFill>
                  <a:srgbClr val="FF0000"/>
                </a:solidFill>
                <a:latin typeface="Times New Roman" panose="02020603050405020304" pitchFamily="18" charset="0"/>
                <a:cs typeface="Times New Roman" panose="02020603050405020304" pitchFamily="18" charset="0"/>
              </a:rPr>
              <a:t>Russian </a:t>
            </a:r>
            <a:r>
              <a:rPr lang="en-US" sz="1800" b="1" dirty="0" err="1">
                <a:solidFill>
                  <a:srgbClr val="FF0000"/>
                </a:solidFill>
                <a:latin typeface="Times New Roman" panose="02020603050405020304" pitchFamily="18" charset="0"/>
                <a:cs typeface="Times New Roman" panose="02020603050405020304" pitchFamily="18" charset="0"/>
              </a:rPr>
              <a:t>MoD</a:t>
            </a:r>
            <a:r>
              <a:rPr lang="en-US" sz="1800" b="1" dirty="0">
                <a:solidFill>
                  <a:srgbClr val="FF0000"/>
                </a:solidFill>
                <a:latin typeface="Times New Roman" panose="02020603050405020304" pitchFamily="18" charset="0"/>
                <a:cs typeface="Times New Roman" panose="02020603050405020304" pitchFamily="18" charset="0"/>
              </a:rPr>
              <a:t> accuses US-led coalition of creating militant ‘New Syrian Army’: </a:t>
            </a:r>
            <a:r>
              <a:rPr lang="en-US" sz="1800" dirty="0">
                <a:solidFill>
                  <a:srgbClr val="FF0000"/>
                </a:solidFill>
                <a:latin typeface="Times New Roman" panose="02020603050405020304" pitchFamily="18" charset="0"/>
                <a:cs typeface="Times New Roman" panose="02020603050405020304" pitchFamily="18" charset="0"/>
              </a:rPr>
              <a:t>RT, 12/16/2017, </a:t>
            </a:r>
            <a:r>
              <a:rPr lang="en-US" sz="1000" dirty="0" smtClean="0">
                <a:latin typeface="Times New Roman" panose="02020603050405020304" pitchFamily="18" charset="0"/>
                <a:cs typeface="Times New Roman" panose="02020603050405020304" pitchFamily="18" charset="0"/>
                <a:hlinkClick r:id="rId8"/>
              </a:rPr>
              <a:t>https</a:t>
            </a:r>
            <a:r>
              <a:rPr lang="en-US" sz="1000" dirty="0">
                <a:latin typeface="Times New Roman" panose="02020603050405020304" pitchFamily="18" charset="0"/>
                <a:cs typeface="Times New Roman" panose="02020603050405020304" pitchFamily="18" charset="0"/>
                <a:hlinkClick r:id="rId8"/>
              </a:rPr>
              <a:t>://</a:t>
            </a:r>
            <a:r>
              <a:rPr lang="en-US" sz="1000" dirty="0" smtClean="0">
                <a:latin typeface="Times New Roman" panose="02020603050405020304" pitchFamily="18" charset="0"/>
                <a:cs typeface="Times New Roman" panose="02020603050405020304" pitchFamily="18" charset="0"/>
                <a:hlinkClick r:id="rId8"/>
              </a:rPr>
              <a:t>www.rt.com/newsline/413395-russian-mod-accuses-us/Published</a:t>
            </a:r>
            <a:r>
              <a:rPr lang="en-US" sz="1000" dirty="0" smtClean="0">
                <a:latin typeface="Times New Roman" panose="02020603050405020304" pitchFamily="18" charset="0"/>
                <a:cs typeface="Times New Roman" panose="02020603050405020304" pitchFamily="18" charset="0"/>
              </a:rPr>
              <a:t> </a:t>
            </a:r>
            <a:endParaRPr lang="en-US" sz="1000" dirty="0">
              <a:latin typeface="Times New Roman" panose="02020603050405020304" pitchFamily="18" charset="0"/>
              <a:cs typeface="Times New Roman" panose="02020603050405020304" pitchFamily="18" charset="0"/>
            </a:endParaRPr>
          </a:p>
        </p:txBody>
      </p:sp>
      <p:cxnSp>
        <p:nvCxnSpPr>
          <p:cNvPr id="9" name="Straight Connector 8"/>
          <p:cNvCxnSpPr/>
          <p:nvPr/>
        </p:nvCxnSpPr>
        <p:spPr>
          <a:xfrm>
            <a:off x="0" y="2133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4343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5715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5181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0" y="6172200"/>
            <a:ext cx="9220200" cy="762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1134349"/>
      </p:ext>
    </p:extLst>
  </p:cSld>
  <p:clrMapOvr>
    <a:masterClrMapping/>
  </p:clrMapOvr>
  <p:timing>
    <p:tnLst>
      <p:par>
        <p:cTn id="1" dur="indefinite" restart="never" nodeType="tmRoot"/>
      </p:par>
    </p:tnLst>
  </p:timing>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3999" cy="6709529"/>
          </a:xfrm>
          <a:prstGeom prst="rect">
            <a:avLst/>
          </a:prstGeom>
          <a:noFill/>
        </p:spPr>
        <p:txBody>
          <a:bodyPr wrap="square" rtlCol="0">
            <a:spAutoFit/>
          </a:bodyPr>
          <a:lstStyle/>
          <a:p>
            <a:pPr algn="ctr"/>
            <a:r>
              <a:rPr lang="en-US" sz="3600" b="1" dirty="0">
                <a:solidFill>
                  <a:srgbClr val="FF0000"/>
                </a:solidFill>
              </a:rPr>
              <a:t>President Donald Trump formally recognized Jerusalem as Israel’s capital </a:t>
            </a:r>
            <a:r>
              <a:rPr lang="en-US" sz="3600" b="1" dirty="0" smtClean="0">
                <a:solidFill>
                  <a:srgbClr val="FF0000"/>
                </a:solidFill>
              </a:rPr>
              <a:t>(12/6/2017)</a:t>
            </a:r>
          </a:p>
          <a:p>
            <a:r>
              <a:rPr lang="en-US" sz="1400" dirty="0" smtClean="0"/>
              <a:t>The </a:t>
            </a:r>
            <a:r>
              <a:rPr lang="en-US" sz="1400" dirty="0"/>
              <a:t>US 104th Congress enacted Public Law 104–45—NOV. 8, 1995, titled 'Jerusalem  Embassy  Act  of 1995’, which includes the following Statement of the Policy of the United States: </a:t>
            </a:r>
          </a:p>
          <a:p>
            <a:r>
              <a:rPr lang="en-US" sz="1400" dirty="0"/>
              <a:t>(1) Jerusalem should remain an undivided city in which the rights of every ethnic and religious group are protected;</a:t>
            </a:r>
          </a:p>
          <a:p>
            <a:r>
              <a:rPr lang="en-US" sz="1400" dirty="0"/>
              <a:t>(2) Jerusalem  should  be  recognized  as  the  capital  of  the State of Israel; and</a:t>
            </a:r>
          </a:p>
          <a:p>
            <a:r>
              <a:rPr lang="en-US" sz="1400" dirty="0" smtClean="0"/>
              <a:t>(3)  the </a:t>
            </a:r>
            <a:r>
              <a:rPr lang="en-US" sz="1400" dirty="0"/>
              <a:t>United States Embassy in Israel should be established in Jerusalem no later than May 31, 1999</a:t>
            </a:r>
            <a:r>
              <a:rPr lang="en-US" sz="1400" dirty="0" smtClean="0"/>
              <a:t>. </a:t>
            </a:r>
          </a:p>
          <a:p>
            <a:r>
              <a:rPr lang="en-US" sz="1400" dirty="0" smtClean="0">
                <a:hlinkClick r:id="rId2"/>
              </a:rPr>
              <a:t>https</a:t>
            </a:r>
            <a:r>
              <a:rPr lang="en-US" sz="1400" dirty="0">
                <a:hlinkClick r:id="rId2"/>
              </a:rPr>
              <a:t>://</a:t>
            </a:r>
            <a:r>
              <a:rPr lang="en-US" sz="1400" dirty="0" smtClean="0">
                <a:hlinkClick r:id="rId2"/>
              </a:rPr>
              <a:t>www.congress.gov/104/plaws/publ45/PLAW-104publ45.pdf</a:t>
            </a:r>
            <a:r>
              <a:rPr lang="en-US" sz="1400" dirty="0" smtClean="0"/>
              <a:t> </a:t>
            </a:r>
            <a:endParaRPr lang="en-US" sz="1400" dirty="0"/>
          </a:p>
          <a:p>
            <a:endParaRPr lang="en-US" sz="500" dirty="0"/>
          </a:p>
          <a:p>
            <a:r>
              <a:rPr lang="en-US" sz="1400" dirty="0"/>
              <a:t>On December 6, 2017, US President Donald Trump formally recognized Jerusalem as Israel’s capital in a historic speech: "I have determined that it is time to officially recognize Jerusalem as the capital of Israel... I've judged this course of action to be in the best interests of the United States of America... I am also directing the State Department to begin preparation to move the American embassy from Tel Aviv to Jerusalem." VOX 12/6/2017, </a:t>
            </a:r>
            <a:r>
              <a:rPr lang="en-US" sz="1400" dirty="0">
                <a:hlinkClick r:id="rId3"/>
              </a:rPr>
              <a:t>https://</a:t>
            </a:r>
            <a:r>
              <a:rPr lang="en-US" sz="1400" dirty="0" smtClean="0">
                <a:hlinkClick r:id="rId3"/>
              </a:rPr>
              <a:t>www.vox.com/2017/12/6/16742640/trump-jerusalem-israel-speech-full-text</a:t>
            </a:r>
            <a:r>
              <a:rPr lang="en-US" sz="1400" dirty="0" smtClean="0"/>
              <a:t> </a:t>
            </a:r>
            <a:endParaRPr lang="en-US" sz="1400" dirty="0"/>
          </a:p>
          <a:p>
            <a:endParaRPr lang="en-US" sz="500" dirty="0"/>
          </a:p>
          <a:p>
            <a:r>
              <a:rPr lang="en-US" sz="1400" dirty="0"/>
              <a:t>Speaking at a hastily convened meeting of the </a:t>
            </a:r>
            <a:r>
              <a:rPr lang="en-US" sz="1400" dirty="0" err="1"/>
              <a:t>Organisation</a:t>
            </a:r>
            <a:r>
              <a:rPr lang="en-US" sz="1400" dirty="0"/>
              <a:t> of Islamic Cooperation in Istanbul, Palestinian President Mahmoud Abbas demands UN takes charge of peace process after Trump’s recognition of Jerusalem as capital of Israel. He formally declared that “Jerusalem is and will forever be the capital of the Palestinian state” and “We do not accept any role of the United States in the political process from now on. Because it is completely biased towards Israel.” The Guardian, 12/13/2017,  </a:t>
            </a:r>
            <a:r>
              <a:rPr lang="en-US" sz="1400" dirty="0">
                <a:hlinkClick r:id="rId4"/>
              </a:rPr>
              <a:t>https://</a:t>
            </a:r>
            <a:r>
              <a:rPr lang="en-US" sz="1400" dirty="0" smtClean="0">
                <a:hlinkClick r:id="rId4"/>
              </a:rPr>
              <a:t>www.theguardian.com/world/2017/dec/13/recep-tayyip-erdogan-unite-muslim-world-trump-east-jerusalem</a:t>
            </a:r>
            <a:r>
              <a:rPr lang="en-US" sz="1400" dirty="0" smtClean="0"/>
              <a:t> </a:t>
            </a:r>
            <a:endParaRPr lang="en-US" sz="1400" dirty="0"/>
          </a:p>
          <a:p>
            <a:endParaRPr lang="en-US" sz="500" dirty="0"/>
          </a:p>
          <a:p>
            <a:r>
              <a:rPr lang="en-US" sz="1400" dirty="0"/>
              <a:t>Leaders of  the 57-nation Organization of the Islamic Conference gathered in Turkey on 12//13/2017 and condemned U.S. President Donald Trump’s decision to recognize Jerusalem as the capital of Israel as unlawful. Voice of America, 12/13/2017, </a:t>
            </a:r>
            <a:r>
              <a:rPr lang="en-US" sz="1400" dirty="0">
                <a:hlinkClick r:id="rId5"/>
              </a:rPr>
              <a:t>https://</a:t>
            </a:r>
            <a:r>
              <a:rPr lang="en-US" sz="1400" dirty="0" smtClean="0">
                <a:hlinkClick r:id="rId5"/>
              </a:rPr>
              <a:t>www.voanews.com/a/islamic-world-meeting-regarding-trump-jerusalem-choice/4161688.html</a:t>
            </a:r>
            <a:r>
              <a:rPr lang="en-US" sz="1400" dirty="0" smtClean="0"/>
              <a:t> </a:t>
            </a:r>
            <a:endParaRPr lang="en-US" sz="1400" dirty="0"/>
          </a:p>
          <a:p>
            <a:endParaRPr lang="en-US" sz="500" dirty="0"/>
          </a:p>
          <a:p>
            <a:r>
              <a:rPr lang="en-US" sz="1400" dirty="0"/>
              <a:t>The 57-member Organization of Islamic Cooperation (OIC) issued a communique at the end of an emergency summit on 12/13/2017, declaring that it would recognize "East Jerusalem as the capital of the State of Palestine and invite all countries to recognize the State of Palestine and East Jerusalem as its occupied capital." </a:t>
            </a:r>
            <a:r>
              <a:rPr lang="en-US" sz="1400" dirty="0" err="1"/>
              <a:t>PressTV</a:t>
            </a:r>
            <a:r>
              <a:rPr lang="en-US" sz="1400" dirty="0"/>
              <a:t>, 12/13/2017, </a:t>
            </a:r>
            <a:r>
              <a:rPr lang="en-US" sz="1400" dirty="0">
                <a:hlinkClick r:id="rId6"/>
              </a:rPr>
              <a:t>http://</a:t>
            </a:r>
            <a:r>
              <a:rPr lang="en-US" sz="1400" dirty="0" smtClean="0">
                <a:hlinkClick r:id="rId6"/>
              </a:rPr>
              <a:t>www.presstv.com/Detail/2017/12/13/545489/OIC-Iran-Zarif-Jerusalem-Israel-Palestine-Quds</a:t>
            </a:r>
            <a:endParaRPr lang="en-US" sz="1400" dirty="0"/>
          </a:p>
        </p:txBody>
      </p:sp>
    </p:spTree>
    <p:extLst>
      <p:ext uri="{BB962C8B-B14F-4D97-AF65-F5344CB8AC3E}">
        <p14:creationId xmlns:p14="http://schemas.microsoft.com/office/powerpoint/2010/main" val="1636965678"/>
      </p:ext>
    </p:extLst>
  </p:cSld>
  <p:clrMapOvr>
    <a:masterClrMapping/>
  </p:clrMapOvr>
  <p:timing>
    <p:tnLst>
      <p:par>
        <p:cTn id="1" dur="indefinite" restart="never" nodeType="tmRoot"/>
      </p:par>
    </p:tnLst>
  </p:timing>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447800"/>
          </a:xfrm>
        </p:spPr>
        <p:txBody>
          <a:bodyPr>
            <a:noAutofit/>
          </a:bodyPr>
          <a:lstStyle/>
          <a:p>
            <a:r>
              <a:rPr lang="en-US" sz="3600" b="1" dirty="0" smtClean="0">
                <a:solidFill>
                  <a:srgbClr val="FF0000"/>
                </a:solidFill>
              </a:rPr>
              <a:t>Which considerations </a:t>
            </a:r>
            <a:r>
              <a:rPr lang="en-US" sz="3600" b="1" smtClean="0">
                <a:solidFill>
                  <a:srgbClr val="FF0000"/>
                </a:solidFill>
              </a:rPr>
              <a:t>when appointing United </a:t>
            </a:r>
            <a:r>
              <a:rPr lang="en-US" sz="3600" b="1" dirty="0" smtClean="0">
                <a:solidFill>
                  <a:srgbClr val="FF0000"/>
                </a:solidFill>
              </a:rPr>
              <a:t>States Ambassadors to the </a:t>
            </a:r>
            <a:r>
              <a:rPr lang="en-US" sz="3600" b="1" smtClean="0">
                <a:solidFill>
                  <a:srgbClr val="FF0000"/>
                </a:solidFill>
              </a:rPr>
              <a:t>United Nations?</a:t>
            </a:r>
            <a:endParaRPr lang="en-US" sz="3600" b="1" dirty="0">
              <a:solidFill>
                <a:srgbClr val="FF0000"/>
              </a:solidFill>
            </a:endParaRPr>
          </a:p>
        </p:txBody>
      </p:sp>
      <p:sp>
        <p:nvSpPr>
          <p:cNvPr id="3" name="Content Placeholder 2"/>
          <p:cNvSpPr>
            <a:spLocks noGrp="1"/>
          </p:cNvSpPr>
          <p:nvPr>
            <p:ph idx="1"/>
          </p:nvPr>
        </p:nvSpPr>
        <p:spPr>
          <a:xfrm>
            <a:off x="0" y="1447800"/>
            <a:ext cx="9144000" cy="5410200"/>
          </a:xfrm>
        </p:spPr>
        <p:txBody>
          <a:bodyPr>
            <a:normAutofit fontScale="25000" lnSpcReduction="20000"/>
          </a:bodyPr>
          <a:lstStyle/>
          <a:p>
            <a:r>
              <a:rPr lang="en-US" sz="7200" b="1" dirty="0" smtClean="0">
                <a:solidFill>
                  <a:srgbClr val="FF0000"/>
                </a:solidFill>
              </a:rPr>
              <a:t>Nikki </a:t>
            </a:r>
            <a:r>
              <a:rPr lang="en-US" sz="7200" b="1" dirty="0">
                <a:solidFill>
                  <a:srgbClr val="FF0000"/>
                </a:solidFill>
              </a:rPr>
              <a:t>Haley: The US is 'taking names' on Jerusalem resolution</a:t>
            </a:r>
            <a:r>
              <a:rPr lang="en-US" sz="7200" dirty="0">
                <a:solidFill>
                  <a:srgbClr val="FF0000"/>
                </a:solidFill>
              </a:rPr>
              <a:t>, </a:t>
            </a:r>
            <a:r>
              <a:rPr lang="en-US" sz="7200" dirty="0" smtClean="0"/>
              <a:t>CNN, 12/20/2017</a:t>
            </a:r>
            <a:r>
              <a:rPr lang="en-US" sz="5500" dirty="0" smtClean="0"/>
              <a:t>, </a:t>
            </a:r>
            <a:r>
              <a:rPr lang="en-US" dirty="0" smtClean="0">
                <a:hlinkClick r:id="rId2"/>
              </a:rPr>
              <a:t>http</a:t>
            </a:r>
            <a:r>
              <a:rPr lang="en-US" dirty="0">
                <a:hlinkClick r:id="rId2"/>
              </a:rPr>
              <a:t>://</a:t>
            </a:r>
            <a:r>
              <a:rPr lang="en-US" dirty="0" smtClean="0">
                <a:hlinkClick r:id="rId2"/>
              </a:rPr>
              <a:t>www.cnn.com/2017/12/20/politics/nikki-haley-taking-names-on-jerusalem/index.html</a:t>
            </a:r>
            <a:r>
              <a:rPr lang="en-US" dirty="0" smtClean="0"/>
              <a:t> </a:t>
            </a:r>
            <a:endParaRPr lang="en-US" dirty="0"/>
          </a:p>
          <a:p>
            <a:endParaRPr lang="en-US" sz="2000" dirty="0"/>
          </a:p>
          <a:p>
            <a:r>
              <a:rPr lang="en-US" sz="7200" b="1" dirty="0">
                <a:solidFill>
                  <a:srgbClr val="FF0000"/>
                </a:solidFill>
              </a:rPr>
              <a:t>US stands alone, defiant at UN Security Council over Jerusalem</a:t>
            </a:r>
            <a:r>
              <a:rPr lang="en-US" sz="7200" dirty="0"/>
              <a:t>, </a:t>
            </a:r>
            <a:r>
              <a:rPr lang="en-US" sz="7200" dirty="0" smtClean="0"/>
              <a:t> CNN, 12/18/2017</a:t>
            </a:r>
            <a:r>
              <a:rPr lang="en-US" sz="5500" dirty="0" smtClean="0"/>
              <a:t>, </a:t>
            </a:r>
            <a:r>
              <a:rPr lang="en-US" dirty="0" smtClean="0">
                <a:hlinkClick r:id="rId3"/>
              </a:rPr>
              <a:t>http</a:t>
            </a:r>
            <a:r>
              <a:rPr lang="en-US" dirty="0">
                <a:hlinkClick r:id="rId3"/>
              </a:rPr>
              <a:t>://</a:t>
            </a:r>
            <a:r>
              <a:rPr lang="en-US" dirty="0" smtClean="0">
                <a:hlinkClick r:id="rId3"/>
              </a:rPr>
              <a:t>www.cnn.com/2017/12/18/middleeast/us-un-security-council-jerusalem/index.html</a:t>
            </a:r>
            <a:r>
              <a:rPr lang="en-US" dirty="0" smtClean="0"/>
              <a:t> </a:t>
            </a:r>
            <a:endParaRPr lang="en-US" dirty="0"/>
          </a:p>
          <a:p>
            <a:endParaRPr lang="en-US" sz="2000" dirty="0"/>
          </a:p>
          <a:p>
            <a:r>
              <a:rPr lang="en-US" sz="7200" b="1" dirty="0">
                <a:solidFill>
                  <a:srgbClr val="FF0000"/>
                </a:solidFill>
              </a:rPr>
              <a:t>South Carolina governor who opposed anti-Israel BDS to be Trump's UN envoy</a:t>
            </a:r>
            <a:r>
              <a:rPr lang="en-US" sz="7200" dirty="0"/>
              <a:t>, The Jerusalem Post, November 23, 2016</a:t>
            </a:r>
            <a:r>
              <a:rPr lang="en-US" sz="5500" dirty="0"/>
              <a:t>, </a:t>
            </a:r>
            <a:r>
              <a:rPr lang="en-US" dirty="0">
                <a:hlinkClick r:id="rId4"/>
              </a:rPr>
              <a:t>http://</a:t>
            </a:r>
            <a:r>
              <a:rPr lang="en-US" dirty="0" smtClean="0">
                <a:hlinkClick r:id="rId4"/>
              </a:rPr>
              <a:t>www.jpost.com/Us-Elections/Donald-Trump/South-Carolina-governor-who-opposed-anti-Israel-BDS-to-be-Trumps-UN-envoy-473448</a:t>
            </a:r>
            <a:r>
              <a:rPr lang="en-US" dirty="0" smtClean="0"/>
              <a:t> </a:t>
            </a:r>
            <a:endParaRPr lang="en-US" dirty="0"/>
          </a:p>
          <a:p>
            <a:endParaRPr lang="en-US" sz="2000" dirty="0"/>
          </a:p>
          <a:p>
            <a:r>
              <a:rPr lang="en-US" sz="7200" b="1" dirty="0">
                <a:solidFill>
                  <a:srgbClr val="FF0000"/>
                </a:solidFill>
              </a:rPr>
              <a:t>Opening Statement of Governor Nikki Haley Senate Foreign Relations Committee</a:t>
            </a:r>
            <a:r>
              <a:rPr lang="en-US" sz="7200" dirty="0">
                <a:solidFill>
                  <a:srgbClr val="FF0000"/>
                </a:solidFill>
              </a:rPr>
              <a:t>,</a:t>
            </a:r>
            <a:r>
              <a:rPr lang="en-US" dirty="0"/>
              <a:t> </a:t>
            </a:r>
            <a:r>
              <a:rPr lang="en-US" sz="7200" dirty="0"/>
              <a:t>US Senate Foreign Relations Committee, January 18, 2017</a:t>
            </a:r>
            <a:r>
              <a:rPr lang="en-US" dirty="0"/>
              <a:t>, </a:t>
            </a:r>
            <a:r>
              <a:rPr lang="en-US" dirty="0">
                <a:hlinkClick r:id="rId5"/>
              </a:rPr>
              <a:t>https://</a:t>
            </a:r>
            <a:r>
              <a:rPr lang="en-US" dirty="0" smtClean="0">
                <a:hlinkClick r:id="rId5"/>
              </a:rPr>
              <a:t>www.foreign.senate.gov/imo/media/doc/011817_Haley_Testimony.pdf</a:t>
            </a:r>
            <a:r>
              <a:rPr lang="en-US" dirty="0" smtClean="0"/>
              <a:t> </a:t>
            </a:r>
            <a:endParaRPr lang="en-US" dirty="0"/>
          </a:p>
          <a:p>
            <a:endParaRPr lang="en-US" sz="2000" dirty="0"/>
          </a:p>
          <a:p>
            <a:r>
              <a:rPr lang="en-US" sz="7200" b="1" dirty="0">
                <a:solidFill>
                  <a:srgbClr val="FF0000"/>
                </a:solidFill>
              </a:rPr>
              <a:t>5 Things To Know About Nikki Haley’s Jewish Right-Hand Man Jon Lerner</a:t>
            </a:r>
            <a:r>
              <a:rPr lang="en-US" sz="7200" dirty="0"/>
              <a:t>, Forward, 12/11/2017</a:t>
            </a:r>
            <a:r>
              <a:rPr lang="en-US" dirty="0"/>
              <a:t>, </a:t>
            </a:r>
            <a:r>
              <a:rPr lang="en-US" dirty="0">
                <a:hlinkClick r:id="rId6"/>
              </a:rPr>
              <a:t>https://forward.com/news/national/389760/5-things-to-know-about-nikki-haleys-jewish-right-hand-man-jon-lerner</a:t>
            </a:r>
            <a:r>
              <a:rPr lang="en-US" dirty="0" smtClean="0">
                <a:hlinkClick r:id="rId6"/>
              </a:rPr>
              <a:t>/</a:t>
            </a:r>
            <a:r>
              <a:rPr lang="en-US" dirty="0" smtClean="0"/>
              <a:t>   </a:t>
            </a:r>
            <a:endParaRPr lang="en-US" dirty="0"/>
          </a:p>
          <a:p>
            <a:endParaRPr lang="en-US" sz="2000" dirty="0"/>
          </a:p>
          <a:p>
            <a:r>
              <a:rPr lang="en-US" sz="7200" b="1" dirty="0">
                <a:solidFill>
                  <a:srgbClr val="FF0000"/>
                </a:solidFill>
              </a:rPr>
              <a:t>We will continue to shield Israel, militarily and diplomatically, U.S. official [U.S. ambassador to the United Nations Susan Rice] says</a:t>
            </a:r>
            <a:r>
              <a:rPr lang="en-US" sz="7200" dirty="0">
                <a:solidFill>
                  <a:srgbClr val="FF0000"/>
                </a:solidFill>
              </a:rPr>
              <a:t>"</a:t>
            </a:r>
            <a:r>
              <a:rPr lang="en-US" sz="7200" dirty="0"/>
              <a:t>--</a:t>
            </a:r>
            <a:r>
              <a:rPr lang="en-US" sz="7200" dirty="0" err="1"/>
              <a:t>Haaretz</a:t>
            </a:r>
            <a:r>
              <a:rPr lang="en-US" sz="7200" dirty="0"/>
              <a:t>, 7/15/2010, </a:t>
            </a:r>
            <a:r>
              <a:rPr lang="en-US" dirty="0">
                <a:hlinkClick r:id="rId7"/>
              </a:rPr>
              <a:t>http://</a:t>
            </a:r>
            <a:r>
              <a:rPr lang="en-US" dirty="0" smtClean="0">
                <a:hlinkClick r:id="rId7"/>
              </a:rPr>
              <a:t>www.haaretz.com/news/diplomacy-defense/we-will-continue-to-shield-israel-militarily-and-diplomatically-u-s-official-says-1.302208</a:t>
            </a:r>
            <a:r>
              <a:rPr lang="en-US" dirty="0" smtClean="0"/>
              <a:t> </a:t>
            </a:r>
            <a:endParaRPr lang="en-US" dirty="0"/>
          </a:p>
          <a:p>
            <a:endParaRPr lang="en-US" sz="2000" dirty="0"/>
          </a:p>
          <a:p>
            <a:r>
              <a:rPr lang="en-US" sz="7200" b="1" dirty="0">
                <a:solidFill>
                  <a:srgbClr val="FF0000"/>
                </a:solidFill>
              </a:rPr>
              <a:t>AIPAC: Susan Rice Emerges As Pro-Israel Courter-In-Chief</a:t>
            </a:r>
            <a:r>
              <a:rPr lang="en-US" sz="7200" dirty="0">
                <a:solidFill>
                  <a:srgbClr val="FF0000"/>
                </a:solidFill>
              </a:rPr>
              <a:t>, </a:t>
            </a:r>
            <a:r>
              <a:rPr lang="en-US" sz="7200" dirty="0"/>
              <a:t>The Huffington Post, 3/6/2012,  </a:t>
            </a:r>
            <a:r>
              <a:rPr lang="en-US" dirty="0">
                <a:hlinkClick r:id="rId8"/>
              </a:rPr>
              <a:t>http://</a:t>
            </a:r>
            <a:r>
              <a:rPr lang="en-US" dirty="0" smtClean="0">
                <a:hlinkClick r:id="rId8"/>
              </a:rPr>
              <a:t>www.huffingtonpost.com/2012/03/06/aipac-susan-rice-obama-israel_n_1323398.html</a:t>
            </a:r>
            <a:r>
              <a:rPr lang="en-US" dirty="0" smtClean="0"/>
              <a:t>      </a:t>
            </a:r>
            <a:endParaRPr lang="en-US" dirty="0"/>
          </a:p>
          <a:p>
            <a:endParaRPr lang="en-US" sz="2000" dirty="0"/>
          </a:p>
          <a:p>
            <a:r>
              <a:rPr lang="en-US" sz="7200" b="1" dirty="0">
                <a:solidFill>
                  <a:srgbClr val="FF0000"/>
                </a:solidFill>
              </a:rPr>
              <a:t>In new White House role, Israel will still keep Susan Rice busy</a:t>
            </a:r>
            <a:r>
              <a:rPr lang="en-US" sz="7200" dirty="0">
                <a:solidFill>
                  <a:srgbClr val="FF0000"/>
                </a:solidFill>
              </a:rPr>
              <a:t>, </a:t>
            </a:r>
            <a:r>
              <a:rPr lang="en-US" sz="7200" dirty="0"/>
              <a:t>JTA, 6/5/2013,  </a:t>
            </a:r>
            <a:r>
              <a:rPr lang="en-US" dirty="0">
                <a:hlinkClick r:id="rId9"/>
              </a:rPr>
              <a:t>http://</a:t>
            </a:r>
            <a:r>
              <a:rPr lang="en-US" dirty="0" smtClean="0">
                <a:hlinkClick r:id="rId9"/>
              </a:rPr>
              <a:t>www.jta.org/2013/06/05/news-opinion/politics/in-new-white-house-role-israel-will-still-keep-susan-rice-busy</a:t>
            </a:r>
            <a:r>
              <a:rPr lang="en-US" dirty="0" smtClean="0"/>
              <a:t> </a:t>
            </a:r>
            <a:endParaRPr lang="en-US" dirty="0"/>
          </a:p>
          <a:p>
            <a:endParaRPr lang="en-US" sz="2000" dirty="0"/>
          </a:p>
          <a:p>
            <a:r>
              <a:rPr lang="en-US" sz="7200" b="1" dirty="0">
                <a:solidFill>
                  <a:srgbClr val="FF0000"/>
                </a:solidFill>
              </a:rPr>
              <a:t>ZOA Praises U.S. Ambassador To U.N. John Bolton For Strong Stand Against Terrorism &amp; In Support Of Israel, </a:t>
            </a:r>
            <a:r>
              <a:rPr lang="en-US" sz="7200" dirty="0"/>
              <a:t>Zionist Organization of America, 12/8/2005</a:t>
            </a:r>
            <a:r>
              <a:rPr lang="en-US" dirty="0"/>
              <a:t>, </a:t>
            </a:r>
            <a:r>
              <a:rPr lang="en-US" dirty="0">
                <a:hlinkClick r:id="rId10"/>
              </a:rPr>
              <a:t>https://zoa.org/2005/12/102071-zoa-praises-u-s-ambassador-to-u-n-john-bolton-for-strong-stand-against-terrorism-in-support-of-israel</a:t>
            </a:r>
            <a:r>
              <a:rPr lang="en-US" dirty="0" smtClean="0">
                <a:hlinkClick r:id="rId10"/>
              </a:rPr>
              <a:t>/</a:t>
            </a:r>
            <a:r>
              <a:rPr lang="en-US" dirty="0" smtClean="0"/>
              <a:t> </a:t>
            </a:r>
            <a:endParaRPr lang="en-US" dirty="0"/>
          </a:p>
          <a:p>
            <a:endParaRPr lang="en-US" sz="2000" dirty="0"/>
          </a:p>
          <a:p>
            <a:r>
              <a:rPr lang="en-US" sz="7200" b="1" dirty="0">
                <a:solidFill>
                  <a:srgbClr val="FF0000"/>
                </a:solidFill>
              </a:rPr>
              <a:t>Critic of U.N. Named Envoy</a:t>
            </a:r>
            <a:r>
              <a:rPr lang="en-US" sz="7200" dirty="0"/>
              <a:t>, The Washington Post, 3/8/2005</a:t>
            </a:r>
            <a:r>
              <a:rPr lang="en-US" dirty="0"/>
              <a:t>, </a:t>
            </a:r>
            <a:r>
              <a:rPr lang="en-US" dirty="0">
                <a:hlinkClick r:id="rId11"/>
              </a:rPr>
              <a:t>http://</a:t>
            </a:r>
            <a:r>
              <a:rPr lang="en-US" dirty="0" smtClean="0">
                <a:hlinkClick r:id="rId11"/>
              </a:rPr>
              <a:t>www.washingtonpost.com/wp-dyn/articles/A13790-2005Mar7.html</a:t>
            </a:r>
            <a:r>
              <a:rPr lang="en-US" dirty="0" smtClean="0"/>
              <a:t> </a:t>
            </a:r>
            <a:endParaRPr lang="en-US" dirty="0"/>
          </a:p>
          <a:p>
            <a:endParaRPr lang="en-US" dirty="0"/>
          </a:p>
        </p:txBody>
      </p:sp>
    </p:spTree>
    <p:extLst>
      <p:ext uri="{BB962C8B-B14F-4D97-AF65-F5344CB8AC3E}">
        <p14:creationId xmlns:p14="http://schemas.microsoft.com/office/powerpoint/2010/main" val="792422726"/>
      </p:ext>
    </p:extLst>
  </p:cSld>
  <p:clrMapOvr>
    <a:masterClrMapping/>
  </p:clrMapOvr>
  <p:timing>
    <p:tnLst>
      <p:par>
        <p:cTn id="1" dur="indefinite" restart="never" nodeType="tmRoot"/>
      </p:par>
    </p:tnLst>
  </p:timing>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11524" y="1295401"/>
            <a:ext cx="1653258" cy="929788"/>
          </a:xfrm>
          <a:prstGeom prst="rect">
            <a:avLst/>
          </a:prstGeom>
        </p:spPr>
      </p:pic>
      <p:sp>
        <p:nvSpPr>
          <p:cNvPr id="3" name="Rectangle 2"/>
          <p:cNvSpPr/>
          <p:nvPr/>
        </p:nvSpPr>
        <p:spPr>
          <a:xfrm>
            <a:off x="0" y="0"/>
            <a:ext cx="9220200" cy="2215991"/>
          </a:xfrm>
          <a:prstGeom prst="rect">
            <a:avLst/>
          </a:prstGeom>
        </p:spPr>
        <p:txBody>
          <a:bodyPr wrap="square">
            <a:spAutoFit/>
          </a:bodyPr>
          <a:lstStyle/>
          <a:p>
            <a:r>
              <a:rPr lang="en-US" sz="4000" b="1" dirty="0" smtClean="0">
                <a:solidFill>
                  <a:srgbClr val="FF0000"/>
                </a:solidFill>
              </a:rPr>
              <a:t>Israel Prime Minister Netanyahu</a:t>
            </a:r>
            <a:r>
              <a:rPr lang="en-US" sz="4000" b="1" dirty="0">
                <a:solidFill>
                  <a:srgbClr val="FF0000"/>
                </a:solidFill>
              </a:rPr>
              <a:t>: </a:t>
            </a:r>
            <a:r>
              <a:rPr lang="en-US" sz="4000" b="1" dirty="0" smtClean="0">
                <a:solidFill>
                  <a:srgbClr val="FF0000"/>
                </a:solidFill>
              </a:rPr>
              <a:t>I </a:t>
            </a:r>
            <a:r>
              <a:rPr lang="en-US" sz="4000" b="1" dirty="0">
                <a:solidFill>
                  <a:srgbClr val="FF0000"/>
                </a:solidFill>
              </a:rPr>
              <a:t>Told American UN Envoy Nikki Haley UNRWA </a:t>
            </a:r>
            <a:r>
              <a:rPr lang="en-US" sz="4000" b="1" dirty="0" smtClean="0">
                <a:solidFill>
                  <a:srgbClr val="FF0000"/>
                </a:solidFill>
              </a:rPr>
              <a:t>Should </a:t>
            </a:r>
            <a:r>
              <a:rPr lang="en-US" sz="4000" b="1" dirty="0">
                <a:solidFill>
                  <a:srgbClr val="FF0000"/>
                </a:solidFill>
              </a:rPr>
              <a:t>Be </a:t>
            </a:r>
            <a:r>
              <a:rPr lang="en-US" sz="4000" b="1" dirty="0" smtClean="0">
                <a:solidFill>
                  <a:srgbClr val="FF0000"/>
                </a:solidFill>
              </a:rPr>
              <a:t>Dismantled </a:t>
            </a:r>
          </a:p>
          <a:p>
            <a:r>
              <a:rPr lang="en-US" sz="1800" dirty="0" err="1" smtClean="0"/>
              <a:t>Haaretz</a:t>
            </a:r>
            <a:r>
              <a:rPr lang="en-US" sz="1800" dirty="0" smtClean="0"/>
              <a:t>, 6/11/2017,  </a:t>
            </a:r>
            <a:r>
              <a:rPr lang="en-US" sz="1800" dirty="0">
                <a:hlinkClick r:id="rId3"/>
              </a:rPr>
              <a:t>https://</a:t>
            </a:r>
            <a:r>
              <a:rPr lang="en-US" sz="1800" dirty="0" smtClean="0">
                <a:hlinkClick r:id="rId3"/>
              </a:rPr>
              <a:t>www.haaretz.com/israel-news/1.795006</a:t>
            </a:r>
            <a:r>
              <a:rPr lang="en-US" sz="1800" dirty="0" smtClean="0"/>
              <a:t> </a:t>
            </a:r>
            <a:endParaRPr lang="en-US" sz="1800" dirty="0"/>
          </a:p>
        </p:txBody>
      </p:sp>
      <p:sp>
        <p:nvSpPr>
          <p:cNvPr id="4" name="Rectangle 3"/>
          <p:cNvSpPr/>
          <p:nvPr/>
        </p:nvSpPr>
        <p:spPr>
          <a:xfrm>
            <a:off x="-1" y="2209800"/>
            <a:ext cx="7511525" cy="1692771"/>
          </a:xfrm>
          <a:prstGeom prst="rect">
            <a:avLst/>
          </a:prstGeom>
        </p:spPr>
        <p:txBody>
          <a:bodyPr wrap="square">
            <a:spAutoFit/>
          </a:bodyPr>
          <a:lstStyle/>
          <a:p>
            <a:r>
              <a:rPr lang="en-US" sz="2000" b="1" dirty="0" smtClean="0">
                <a:solidFill>
                  <a:srgbClr val="FF0000"/>
                </a:solidFill>
              </a:rPr>
              <a:t>All 100 U.S. Senators Demand UN Take Action Against ‘anti-Israel Agenda’</a:t>
            </a:r>
            <a:r>
              <a:rPr lang="en-US" sz="2000" dirty="0" smtClean="0">
                <a:solidFill>
                  <a:srgbClr val="FF0000"/>
                </a:solidFill>
              </a:rPr>
              <a:t>, </a:t>
            </a:r>
            <a:r>
              <a:rPr lang="en-US" sz="2000" dirty="0" err="1" smtClean="0"/>
              <a:t>Haaretz</a:t>
            </a:r>
            <a:r>
              <a:rPr lang="en-US" sz="2000" dirty="0" smtClean="0"/>
              <a:t>, 4/28/2017, </a:t>
            </a:r>
            <a:r>
              <a:rPr lang="en-US" sz="1600" dirty="0" smtClean="0">
                <a:hlinkClick r:id="rId4"/>
              </a:rPr>
              <a:t>https://www.haaretz.com/us-news/1.786229</a:t>
            </a:r>
            <a:r>
              <a:rPr lang="en-US" sz="1600" dirty="0" smtClean="0"/>
              <a:t> </a:t>
            </a:r>
          </a:p>
          <a:p>
            <a:endParaRPr lang="en-US" sz="500" dirty="0" smtClean="0"/>
          </a:p>
          <a:p>
            <a:r>
              <a:rPr lang="en-US" sz="2000" b="1" dirty="0" smtClean="0">
                <a:solidFill>
                  <a:srgbClr val="FF0000"/>
                </a:solidFill>
              </a:rPr>
              <a:t>Israel </a:t>
            </a:r>
            <a:r>
              <a:rPr lang="en-US" sz="2000" b="1" dirty="0">
                <a:solidFill>
                  <a:srgbClr val="FF0000"/>
                </a:solidFill>
              </a:rPr>
              <a:t>Prime Minister and Israeli </a:t>
            </a:r>
            <a:r>
              <a:rPr lang="en-US" sz="2000" b="1" dirty="0" smtClean="0">
                <a:solidFill>
                  <a:srgbClr val="FF0000"/>
                </a:solidFill>
              </a:rPr>
              <a:t>President </a:t>
            </a:r>
            <a:r>
              <a:rPr lang="en-US" sz="2000" b="1" dirty="0">
                <a:solidFill>
                  <a:srgbClr val="FF0000"/>
                </a:solidFill>
              </a:rPr>
              <a:t>Meet US Ambassador to the UN Nikki </a:t>
            </a:r>
            <a:r>
              <a:rPr lang="en-US" sz="2000" b="1" dirty="0" smtClean="0">
                <a:solidFill>
                  <a:srgbClr val="FF0000"/>
                </a:solidFill>
              </a:rPr>
              <a:t>Haley,</a:t>
            </a:r>
            <a:r>
              <a:rPr lang="en-US" sz="2200" b="1" dirty="0" smtClean="0">
                <a:solidFill>
                  <a:srgbClr val="FF0000"/>
                </a:solidFill>
              </a:rPr>
              <a:t> </a:t>
            </a:r>
            <a:r>
              <a:rPr lang="en-US" sz="1800" dirty="0" smtClean="0"/>
              <a:t>Published </a:t>
            </a:r>
            <a:r>
              <a:rPr lang="en-US" sz="1800" dirty="0"/>
              <a:t>on Jun 7, 2017</a:t>
            </a:r>
            <a:r>
              <a:rPr lang="en-US" sz="1400" dirty="0"/>
              <a:t>, </a:t>
            </a:r>
            <a:r>
              <a:rPr lang="en-US" sz="1400" dirty="0">
                <a:hlinkClick r:id="rId5"/>
              </a:rPr>
              <a:t>https://</a:t>
            </a:r>
            <a:r>
              <a:rPr lang="en-US" sz="1400" dirty="0" smtClean="0">
                <a:hlinkClick r:id="rId5"/>
              </a:rPr>
              <a:t>www.youtube.com/watch?v=eFTGm0pMQ_o</a:t>
            </a:r>
            <a:r>
              <a:rPr lang="en-US" sz="1400" dirty="0" smtClean="0"/>
              <a:t> </a:t>
            </a:r>
            <a:endParaRPr lang="en-US" sz="1400" dirty="0"/>
          </a:p>
        </p:txBody>
      </p:sp>
      <p:sp>
        <p:nvSpPr>
          <p:cNvPr id="5" name="Rectangle 4"/>
          <p:cNvSpPr/>
          <p:nvPr/>
        </p:nvSpPr>
        <p:spPr>
          <a:xfrm>
            <a:off x="0" y="3962400"/>
            <a:ext cx="9144000" cy="2831544"/>
          </a:xfrm>
          <a:prstGeom prst="rect">
            <a:avLst/>
          </a:prstGeom>
        </p:spPr>
        <p:txBody>
          <a:bodyPr wrap="square">
            <a:spAutoFit/>
          </a:bodyPr>
          <a:lstStyle/>
          <a:p>
            <a:r>
              <a:rPr lang="en-US" sz="1900" dirty="0" smtClean="0">
                <a:solidFill>
                  <a:srgbClr val="FF0000"/>
                </a:solidFill>
              </a:rPr>
              <a:t>Nikki </a:t>
            </a:r>
            <a:r>
              <a:rPr lang="en-US" sz="1900" dirty="0">
                <a:solidFill>
                  <a:srgbClr val="FF0000"/>
                </a:solidFill>
              </a:rPr>
              <a:t>Haley told the AIPAC conference: "</a:t>
            </a:r>
            <a:r>
              <a:rPr lang="en-US" sz="1900" b="1" dirty="0">
                <a:solidFill>
                  <a:srgbClr val="FF0000"/>
                </a:solidFill>
              </a:rPr>
              <a:t>I wear heels. It's not for a fashion statement. It's because if I see something wrong, we're going to kick them [Israel's bashers] every single time</a:t>
            </a:r>
            <a:r>
              <a:rPr lang="en-US" sz="1900" dirty="0">
                <a:solidFill>
                  <a:srgbClr val="FF0000"/>
                </a:solidFill>
              </a:rPr>
              <a:t>," Published on Apr 8, 2017, </a:t>
            </a:r>
            <a:r>
              <a:rPr lang="en-US" sz="1900" dirty="0">
                <a:solidFill>
                  <a:srgbClr val="FF0000"/>
                </a:solidFill>
                <a:hlinkClick r:id="rId6"/>
              </a:rPr>
              <a:t>https://</a:t>
            </a:r>
            <a:r>
              <a:rPr lang="en-US" sz="1900" dirty="0" smtClean="0">
                <a:solidFill>
                  <a:srgbClr val="FF0000"/>
                </a:solidFill>
                <a:hlinkClick r:id="rId6"/>
              </a:rPr>
              <a:t>www.youtube.com/watch?v=C99BJULoNtc</a:t>
            </a:r>
            <a:endParaRPr lang="en-US" sz="1900" dirty="0">
              <a:solidFill>
                <a:srgbClr val="FF0000"/>
              </a:solidFill>
            </a:endParaRPr>
          </a:p>
          <a:p>
            <a:endParaRPr lang="en-US" sz="500" dirty="0">
              <a:solidFill>
                <a:srgbClr val="FF0000"/>
              </a:solidFill>
            </a:endParaRPr>
          </a:p>
          <a:p>
            <a:r>
              <a:rPr lang="en-US" sz="2200" dirty="0" smtClean="0">
                <a:solidFill>
                  <a:srgbClr val="FF0000"/>
                </a:solidFill>
              </a:rPr>
              <a:t>Netanyahu </a:t>
            </a:r>
            <a:r>
              <a:rPr lang="en-US" sz="2200" dirty="0">
                <a:solidFill>
                  <a:srgbClr val="FF0000"/>
                </a:solidFill>
              </a:rPr>
              <a:t>Unaware of the Camera </a:t>
            </a:r>
            <a:r>
              <a:rPr lang="en-US" sz="2200" b="1" dirty="0">
                <a:solidFill>
                  <a:srgbClr val="FF0000"/>
                </a:solidFill>
              </a:rPr>
              <a:t>'America can easily be moved</a:t>
            </a:r>
            <a:r>
              <a:rPr lang="en-US" sz="2200" dirty="0">
                <a:solidFill>
                  <a:srgbClr val="FF0000"/>
                </a:solidFill>
              </a:rPr>
              <a:t>'</a:t>
            </a:r>
            <a:r>
              <a:rPr lang="en-US" sz="2200" dirty="0"/>
              <a:t>, </a:t>
            </a:r>
            <a:r>
              <a:rPr lang="en-US" sz="1800" dirty="0"/>
              <a:t>Published on Sep 29, 2012, </a:t>
            </a:r>
            <a:r>
              <a:rPr lang="en-US" sz="1800" dirty="0">
                <a:hlinkClick r:id="rId7"/>
              </a:rPr>
              <a:t>https://</a:t>
            </a:r>
            <a:r>
              <a:rPr lang="en-US" sz="1800" dirty="0" smtClean="0">
                <a:hlinkClick r:id="rId7"/>
              </a:rPr>
              <a:t>www.youtube.com/watch?v=JrtuBas3Ipw</a:t>
            </a:r>
            <a:r>
              <a:rPr lang="en-US" sz="1800" dirty="0" smtClean="0"/>
              <a:t> </a:t>
            </a:r>
            <a:endParaRPr lang="en-US" sz="1800" dirty="0"/>
          </a:p>
          <a:p>
            <a:r>
              <a:rPr lang="en-US" sz="2000" b="1" dirty="0">
                <a:solidFill>
                  <a:srgbClr val="FF0000"/>
                </a:solidFill>
              </a:rPr>
              <a:t>The Occupation of the American Mind</a:t>
            </a:r>
            <a:r>
              <a:rPr lang="en-US" sz="2000" dirty="0">
                <a:solidFill>
                  <a:srgbClr val="FF0000"/>
                </a:solidFill>
              </a:rPr>
              <a:t>: Israel's Public </a:t>
            </a:r>
            <a:r>
              <a:rPr lang="en-US" sz="2000" dirty="0" smtClean="0">
                <a:solidFill>
                  <a:srgbClr val="FF0000"/>
                </a:solidFill>
              </a:rPr>
              <a:t>Relations </a:t>
            </a:r>
            <a:r>
              <a:rPr lang="en-US" sz="2000" dirty="0">
                <a:solidFill>
                  <a:srgbClr val="FF0000"/>
                </a:solidFill>
              </a:rPr>
              <a:t>War in the United States, </a:t>
            </a:r>
            <a:r>
              <a:rPr lang="en-US" sz="1800" dirty="0"/>
              <a:t>Narrated by Roger Waters, </a:t>
            </a:r>
            <a:r>
              <a:rPr lang="en-US" sz="1800" dirty="0">
                <a:hlinkClick r:id="rId8"/>
              </a:rPr>
              <a:t>http://mediaed.org/occupationmovie</a:t>
            </a:r>
            <a:r>
              <a:rPr lang="en-US" sz="1800" dirty="0" smtClean="0">
                <a:hlinkClick r:id="rId8"/>
              </a:rPr>
              <a:t>/</a:t>
            </a:r>
            <a:r>
              <a:rPr lang="en-US" sz="1800" dirty="0" smtClean="0"/>
              <a:t> </a:t>
            </a:r>
          </a:p>
          <a:p>
            <a:r>
              <a:rPr lang="en-US" sz="1800" b="1" dirty="0">
                <a:solidFill>
                  <a:srgbClr val="FF0000"/>
                </a:solidFill>
              </a:rPr>
              <a:t>Jeff Gates - How the Israel Lobby Took Control of U.S. Foreign Policy and Public Opinion, </a:t>
            </a:r>
            <a:r>
              <a:rPr lang="en-US" sz="1800" dirty="0"/>
              <a:t>Published on Feb 21, 2015, </a:t>
            </a:r>
            <a:r>
              <a:rPr lang="en-US" sz="1800" dirty="0">
                <a:hlinkClick r:id="rId9"/>
              </a:rPr>
              <a:t>https://</a:t>
            </a:r>
            <a:r>
              <a:rPr lang="en-US" sz="1800" dirty="0" smtClean="0">
                <a:hlinkClick r:id="rId9"/>
              </a:rPr>
              <a:t>www.youtube.com/watch?v=hUJx1dVX45s</a:t>
            </a:r>
            <a:r>
              <a:rPr lang="en-US" sz="1800" dirty="0" smtClean="0"/>
              <a:t> </a:t>
            </a:r>
            <a:endParaRPr lang="en-US" sz="1800" dirty="0"/>
          </a:p>
        </p:txBody>
      </p:sp>
      <p:cxnSp>
        <p:nvCxnSpPr>
          <p:cNvPr id="7" name="Straight Connector 6"/>
          <p:cNvCxnSpPr/>
          <p:nvPr/>
        </p:nvCxnSpPr>
        <p:spPr>
          <a:xfrm>
            <a:off x="0" y="3962400"/>
            <a:ext cx="91439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48768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0" y="2209800"/>
            <a:ext cx="4953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2209800"/>
            <a:ext cx="9143999" cy="1238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61722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 y="2895600"/>
            <a:ext cx="7511525" cy="0"/>
          </a:xfrm>
          <a:prstGeom prst="line">
            <a:avLst/>
          </a:prstGeom>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511524" y="2286000"/>
            <a:ext cx="1653258" cy="1628459"/>
          </a:xfrm>
          <a:prstGeom prst="rect">
            <a:avLst/>
          </a:prstGeom>
        </p:spPr>
      </p:pic>
      <p:sp>
        <p:nvSpPr>
          <p:cNvPr id="16" name="Rectangle 15"/>
          <p:cNvSpPr/>
          <p:nvPr/>
        </p:nvSpPr>
        <p:spPr>
          <a:xfrm>
            <a:off x="2286000" y="-2711142"/>
            <a:ext cx="4572000" cy="461665"/>
          </a:xfrm>
          <a:prstGeom prst="rect">
            <a:avLst/>
          </a:prstGeom>
        </p:spPr>
        <p:txBody>
          <a:bodyPr>
            <a:spAutoFit/>
          </a:bodyPr>
          <a:lstStyle/>
          <a:p>
            <a:r>
              <a:rPr lang="en-US" sz="1200" dirty="0"/>
              <a:t>http://www3.pictures.zimbio.com/gi/ambassador+UN+Nikki+Haley+meets+Israeli+President+6g_X9dboZGtl.jpg</a:t>
            </a:r>
          </a:p>
        </p:txBody>
      </p:sp>
      <p:cxnSp>
        <p:nvCxnSpPr>
          <p:cNvPr id="19" name="Straight Connector 18"/>
          <p:cNvCxnSpPr/>
          <p:nvPr/>
        </p:nvCxnSpPr>
        <p:spPr>
          <a:xfrm flipH="1">
            <a:off x="803564" y="6246091"/>
            <a:ext cx="34636" cy="2309"/>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5562600"/>
            <a:ext cx="916478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6798613"/>
      </p:ext>
    </p:extLst>
  </p:cSld>
  <p:clrMapOvr>
    <a:masterClrMapping/>
  </p:clrMapOvr>
  <p:timing>
    <p:tnLst>
      <p:par>
        <p:cTn id="1" dur="indefinite" restart="never" nodeType="tmRoot"/>
      </p:par>
    </p:tnLst>
  </p:timing>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71600"/>
          </a:xfrm>
        </p:spPr>
        <p:txBody>
          <a:bodyPr/>
          <a:lstStyle/>
          <a:p>
            <a:r>
              <a:rPr lang="en-US" sz="7200" b="1" dirty="0" smtClean="0"/>
              <a:t>Blowback Terrorism</a:t>
            </a:r>
            <a:endParaRPr lang="en-US" sz="7200" b="1" dirty="0"/>
          </a:p>
        </p:txBody>
      </p:sp>
      <p:sp>
        <p:nvSpPr>
          <p:cNvPr id="3" name="Text Placeholder 2"/>
          <p:cNvSpPr>
            <a:spLocks noGrp="1"/>
          </p:cNvSpPr>
          <p:nvPr>
            <p:ph type="body" idx="1"/>
          </p:nvPr>
        </p:nvSpPr>
        <p:spPr>
          <a:xfrm>
            <a:off x="-1" y="1219200"/>
            <a:ext cx="4705351" cy="762000"/>
          </a:xfrm>
        </p:spPr>
        <p:txBody>
          <a:bodyPr/>
          <a:lstStyle/>
          <a:p>
            <a:r>
              <a:rPr lang="en-US" sz="2100" dirty="0"/>
              <a:t>Blowback </a:t>
            </a:r>
            <a:r>
              <a:rPr lang="en-US" sz="2100" dirty="0" smtClean="0"/>
              <a:t>terrorism from British sponsorship of Zionism in Palestine</a:t>
            </a:r>
            <a:endParaRPr lang="en-US" sz="2100" dirty="0"/>
          </a:p>
        </p:txBody>
      </p:sp>
      <p:sp>
        <p:nvSpPr>
          <p:cNvPr id="4" name="Content Placeholder 3"/>
          <p:cNvSpPr>
            <a:spLocks noGrp="1"/>
          </p:cNvSpPr>
          <p:nvPr>
            <p:ph sz="half" idx="2"/>
          </p:nvPr>
        </p:nvSpPr>
        <p:spPr>
          <a:xfrm>
            <a:off x="23090" y="1981200"/>
            <a:ext cx="4701310" cy="2667000"/>
          </a:xfrm>
        </p:spPr>
        <p:txBody>
          <a:bodyPr/>
          <a:lstStyle/>
          <a:p>
            <a:pPr marL="0" indent="0">
              <a:buNone/>
            </a:pPr>
            <a:r>
              <a:rPr lang="en-US" sz="2400" dirty="0" smtClean="0">
                <a:solidFill>
                  <a:schemeClr val="tx2"/>
                </a:solidFill>
              </a:rPr>
              <a:t>On July 22, 1946, the Irgun Zionist organization </a:t>
            </a:r>
            <a:r>
              <a:rPr lang="en-US" sz="2400" dirty="0">
                <a:solidFill>
                  <a:schemeClr val="tx2"/>
                </a:solidFill>
              </a:rPr>
              <a:t>bombed the </a:t>
            </a:r>
            <a:r>
              <a:rPr lang="en-US" sz="2400" b="1" dirty="0">
                <a:solidFill>
                  <a:schemeClr val="tx2"/>
                </a:solidFill>
              </a:rPr>
              <a:t>King David Hotel </a:t>
            </a:r>
            <a:r>
              <a:rPr lang="en-US" sz="2400" dirty="0">
                <a:solidFill>
                  <a:schemeClr val="tx2"/>
                </a:solidFill>
              </a:rPr>
              <a:t>in Jerusalem which </a:t>
            </a:r>
            <a:r>
              <a:rPr lang="en-US" sz="2400" dirty="0" smtClean="0">
                <a:solidFill>
                  <a:schemeClr val="tx2"/>
                </a:solidFill>
              </a:rPr>
              <a:t>hosts </a:t>
            </a:r>
            <a:r>
              <a:rPr lang="en-US" sz="2400" dirty="0">
                <a:solidFill>
                  <a:schemeClr val="tx2"/>
                </a:solidFill>
              </a:rPr>
              <a:t>the </a:t>
            </a:r>
            <a:r>
              <a:rPr lang="en-US" sz="2400" b="1" dirty="0" smtClean="0">
                <a:solidFill>
                  <a:schemeClr val="tx2"/>
                </a:solidFill>
              </a:rPr>
              <a:t>Headquarters of the British </a:t>
            </a:r>
            <a:r>
              <a:rPr lang="en-US" sz="2400" b="1" dirty="0">
                <a:solidFill>
                  <a:schemeClr val="tx2"/>
                </a:solidFill>
              </a:rPr>
              <a:t>Government of Palestine</a:t>
            </a:r>
            <a:r>
              <a:rPr lang="en-US" sz="2400" dirty="0">
                <a:solidFill>
                  <a:schemeClr val="tx2"/>
                </a:solidFill>
              </a:rPr>
              <a:t> and the </a:t>
            </a:r>
            <a:r>
              <a:rPr lang="en-US" sz="2400" b="1" dirty="0" smtClean="0">
                <a:solidFill>
                  <a:schemeClr val="tx2"/>
                </a:solidFill>
              </a:rPr>
              <a:t>British </a:t>
            </a:r>
            <a:r>
              <a:rPr lang="en-US" sz="2400" b="1" dirty="0">
                <a:solidFill>
                  <a:schemeClr val="tx2"/>
                </a:solidFill>
              </a:rPr>
              <a:t>Armed Forces </a:t>
            </a:r>
            <a:r>
              <a:rPr lang="en-US" sz="2400" dirty="0">
                <a:solidFill>
                  <a:schemeClr val="tx2"/>
                </a:solidFill>
              </a:rPr>
              <a:t>in Palestine and </a:t>
            </a:r>
            <a:r>
              <a:rPr lang="en-US" sz="2400" dirty="0" smtClean="0">
                <a:solidFill>
                  <a:schemeClr val="tx2"/>
                </a:solidFill>
              </a:rPr>
              <a:t>Transjordan </a:t>
            </a:r>
            <a:endParaRPr lang="en-US" sz="2400" dirty="0">
              <a:solidFill>
                <a:schemeClr val="tx2"/>
              </a:solidFill>
            </a:endParaRPr>
          </a:p>
          <a:p>
            <a:pPr marL="0" indent="0">
              <a:buNone/>
            </a:pPr>
            <a:endParaRPr lang="en-US" sz="2800" dirty="0">
              <a:solidFill>
                <a:schemeClr val="tx2"/>
              </a:solidFill>
            </a:endParaRPr>
          </a:p>
        </p:txBody>
      </p:sp>
      <p:sp>
        <p:nvSpPr>
          <p:cNvPr id="5" name="Text Placeholder 4"/>
          <p:cNvSpPr>
            <a:spLocks noGrp="1"/>
          </p:cNvSpPr>
          <p:nvPr>
            <p:ph type="body" sz="quarter" idx="3"/>
          </p:nvPr>
        </p:nvSpPr>
        <p:spPr>
          <a:xfrm>
            <a:off x="4648200" y="1219200"/>
            <a:ext cx="4495800" cy="685800"/>
          </a:xfrm>
        </p:spPr>
        <p:txBody>
          <a:bodyPr/>
          <a:lstStyle/>
          <a:p>
            <a:r>
              <a:rPr lang="en-US" sz="2000" dirty="0"/>
              <a:t>Blowback </a:t>
            </a:r>
            <a:r>
              <a:rPr lang="en-US" sz="2000" dirty="0" smtClean="0"/>
              <a:t>terrorism from American sponsorship of Jihadism in Afghanistan</a:t>
            </a:r>
            <a:endParaRPr lang="en-US" sz="2000" dirty="0"/>
          </a:p>
        </p:txBody>
      </p:sp>
      <p:sp>
        <p:nvSpPr>
          <p:cNvPr id="6" name="Content Placeholder 5"/>
          <p:cNvSpPr>
            <a:spLocks noGrp="1"/>
          </p:cNvSpPr>
          <p:nvPr>
            <p:ph sz="quarter" idx="4"/>
          </p:nvPr>
        </p:nvSpPr>
        <p:spPr>
          <a:xfrm>
            <a:off x="4648200" y="1981200"/>
            <a:ext cx="4514850" cy="2743200"/>
          </a:xfrm>
        </p:spPr>
        <p:txBody>
          <a:bodyPr/>
          <a:lstStyle/>
          <a:p>
            <a:pPr marL="0" indent="0">
              <a:buNone/>
            </a:pPr>
            <a:r>
              <a:rPr lang="en-US" sz="2400" dirty="0" smtClean="0">
                <a:solidFill>
                  <a:schemeClr val="tx2"/>
                </a:solidFill>
              </a:rPr>
              <a:t>On September 11, 2001, the Al-Qaeda Jihadist organization coordinated </a:t>
            </a:r>
            <a:r>
              <a:rPr lang="en-US" sz="2400" dirty="0">
                <a:solidFill>
                  <a:schemeClr val="tx2"/>
                </a:solidFill>
              </a:rPr>
              <a:t>suicidal attacks against </a:t>
            </a:r>
            <a:r>
              <a:rPr lang="en-US" sz="2400" b="1" dirty="0">
                <a:solidFill>
                  <a:schemeClr val="tx2"/>
                </a:solidFill>
              </a:rPr>
              <a:t>U.S. landmarks</a:t>
            </a:r>
            <a:r>
              <a:rPr lang="en-US" sz="2400" dirty="0">
                <a:solidFill>
                  <a:schemeClr val="tx2"/>
                </a:solidFill>
              </a:rPr>
              <a:t>, including the </a:t>
            </a:r>
            <a:r>
              <a:rPr lang="en-US" sz="2400" b="1" dirty="0">
                <a:solidFill>
                  <a:schemeClr val="tx2"/>
                </a:solidFill>
              </a:rPr>
              <a:t>World Trade Center </a:t>
            </a:r>
            <a:r>
              <a:rPr lang="en-US" sz="2400" dirty="0">
                <a:solidFill>
                  <a:schemeClr val="tx2"/>
                </a:solidFill>
              </a:rPr>
              <a:t>in New York and the </a:t>
            </a:r>
            <a:r>
              <a:rPr lang="en-US" sz="2400" b="1" dirty="0">
                <a:solidFill>
                  <a:schemeClr val="tx2"/>
                </a:solidFill>
              </a:rPr>
              <a:t>Pentagon</a:t>
            </a:r>
            <a:r>
              <a:rPr lang="en-US" sz="2400" dirty="0">
                <a:solidFill>
                  <a:schemeClr val="tx2"/>
                </a:solidFill>
              </a:rPr>
              <a:t> in </a:t>
            </a:r>
            <a:r>
              <a:rPr lang="en-US" sz="2400" dirty="0" smtClean="0">
                <a:solidFill>
                  <a:schemeClr val="tx2"/>
                </a:solidFill>
              </a:rPr>
              <a:t>Washington</a:t>
            </a:r>
            <a:endParaRPr lang="en-US" sz="2400" dirty="0">
              <a:solidFill>
                <a:schemeClr val="tx2"/>
              </a:solidFill>
            </a:endParaRPr>
          </a:p>
        </p:txBody>
      </p:sp>
      <p:cxnSp>
        <p:nvCxnSpPr>
          <p:cNvPr id="8" name="Straight Connector 7"/>
          <p:cNvCxnSpPr/>
          <p:nvPr/>
        </p:nvCxnSpPr>
        <p:spPr bwMode="auto">
          <a:xfrm>
            <a:off x="4648200" y="1219200"/>
            <a:ext cx="0" cy="34290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1" y="12192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23090" y="4648200"/>
            <a:ext cx="912091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Rectangle 11"/>
          <p:cNvSpPr/>
          <p:nvPr/>
        </p:nvSpPr>
        <p:spPr>
          <a:xfrm>
            <a:off x="0" y="4648200"/>
            <a:ext cx="9144000" cy="2277547"/>
          </a:xfrm>
          <a:prstGeom prst="rect">
            <a:avLst/>
          </a:prstGeom>
        </p:spPr>
        <p:txBody>
          <a:bodyPr wrap="square">
            <a:spAutoFit/>
          </a:bodyPr>
          <a:lstStyle/>
          <a:p>
            <a:r>
              <a:rPr lang="en-US" sz="1800" dirty="0"/>
              <a:t>In 2015 General </a:t>
            </a:r>
            <a:r>
              <a:rPr lang="en-US" sz="1800" dirty="0" err="1" smtClean="0"/>
              <a:t>Odierno</a:t>
            </a:r>
            <a:r>
              <a:rPr lang="en-US" sz="1800" dirty="0"/>
              <a:t>, US Army Chief of Staff, </a:t>
            </a:r>
            <a:r>
              <a:rPr lang="en-US" sz="1800" dirty="0" smtClean="0"/>
              <a:t>noted that the </a:t>
            </a:r>
            <a:r>
              <a:rPr lang="en-US" sz="1800" i="1" dirty="0"/>
              <a:t>United States Army Operating Concept </a:t>
            </a:r>
            <a:r>
              <a:rPr lang="en-US" sz="1800" i="1" dirty="0" smtClean="0"/>
              <a:t>2020–2040 </a:t>
            </a:r>
            <a:r>
              <a:rPr lang="en-US" sz="1800" dirty="0" smtClean="0"/>
              <a:t>should be based on: </a:t>
            </a:r>
          </a:p>
          <a:p>
            <a:endParaRPr lang="en-US" sz="500" dirty="0"/>
          </a:p>
          <a:p>
            <a:r>
              <a:rPr lang="en-US" sz="1800" b="1" dirty="0">
                <a:solidFill>
                  <a:schemeClr val="tx2"/>
                </a:solidFill>
              </a:rPr>
              <a:t>1. </a:t>
            </a:r>
            <a:r>
              <a:rPr lang="en-US" sz="1800" b="1" dirty="0" smtClean="0">
                <a:solidFill>
                  <a:schemeClr val="tx2"/>
                </a:solidFill>
              </a:rPr>
              <a:t>Dealing </a:t>
            </a:r>
            <a:r>
              <a:rPr lang="en-US" sz="1800" b="1" dirty="0">
                <a:solidFill>
                  <a:schemeClr val="tx2"/>
                </a:solidFill>
              </a:rPr>
              <a:t>with an operating environment that will include reduced budgets</a:t>
            </a:r>
          </a:p>
          <a:p>
            <a:r>
              <a:rPr lang="en-US" sz="1800" b="1" dirty="0">
                <a:solidFill>
                  <a:schemeClr val="tx2"/>
                </a:solidFill>
              </a:rPr>
              <a:t>2. </a:t>
            </a:r>
            <a:r>
              <a:rPr lang="en-US" sz="1800" b="1" dirty="0" smtClean="0">
                <a:solidFill>
                  <a:schemeClr val="tx2"/>
                </a:solidFill>
              </a:rPr>
              <a:t>Integrating </a:t>
            </a:r>
            <a:r>
              <a:rPr lang="en-US" sz="1800" b="1" dirty="0">
                <a:solidFill>
                  <a:schemeClr val="tx2"/>
                </a:solidFill>
              </a:rPr>
              <a:t>efforts of multinational partners and NGOs to achieve common goals</a:t>
            </a:r>
          </a:p>
          <a:p>
            <a:r>
              <a:rPr lang="en-US" sz="1800" b="1" dirty="0">
                <a:solidFill>
                  <a:schemeClr val="tx2"/>
                </a:solidFill>
              </a:rPr>
              <a:t>3. Creating  </a:t>
            </a:r>
            <a:r>
              <a:rPr lang="en-US" sz="1800" b="1" dirty="0" smtClean="0">
                <a:solidFill>
                  <a:schemeClr val="tx2"/>
                </a:solidFill>
              </a:rPr>
              <a:t>an </a:t>
            </a:r>
            <a:r>
              <a:rPr lang="en-US" sz="1800" b="1" dirty="0">
                <a:solidFill>
                  <a:schemeClr val="tx2"/>
                </a:solidFill>
              </a:rPr>
              <a:t>atmosphere </a:t>
            </a:r>
            <a:r>
              <a:rPr lang="en-US" sz="1800" b="1" dirty="0" smtClean="0">
                <a:solidFill>
                  <a:schemeClr val="tx2"/>
                </a:solidFill>
              </a:rPr>
              <a:t>that is favorable for creating multiple </a:t>
            </a:r>
            <a:r>
              <a:rPr lang="en-US" sz="1800" b="1" dirty="0">
                <a:solidFill>
                  <a:schemeClr val="tx2"/>
                </a:solidFill>
              </a:rPr>
              <a:t>dilemmas for the </a:t>
            </a:r>
            <a:r>
              <a:rPr lang="en-US" sz="1800" b="1" dirty="0" smtClean="0">
                <a:solidFill>
                  <a:schemeClr val="tx2"/>
                </a:solidFill>
              </a:rPr>
              <a:t>enemy</a:t>
            </a:r>
            <a:endParaRPr lang="en-US" sz="1800" b="1" dirty="0">
              <a:solidFill>
                <a:schemeClr val="tx2"/>
              </a:solidFill>
            </a:endParaRPr>
          </a:p>
          <a:p>
            <a:endParaRPr lang="en-US" sz="500" dirty="0" smtClean="0"/>
          </a:p>
          <a:p>
            <a:r>
              <a:rPr lang="en-US" sz="1400" dirty="0" smtClean="0"/>
              <a:t>US General </a:t>
            </a:r>
            <a:r>
              <a:rPr lang="en-US" sz="1400" dirty="0"/>
              <a:t>Raymond T. </a:t>
            </a:r>
            <a:r>
              <a:rPr lang="en-US" sz="1400" dirty="0" err="1"/>
              <a:t>Odierno</a:t>
            </a:r>
            <a:r>
              <a:rPr lang="en-US" sz="1400" dirty="0"/>
              <a:t>, US Army Chief of Staff, The Army Operating Concept 2020–2040: Winning in a Complex World, </a:t>
            </a:r>
            <a:r>
              <a:rPr lang="en-US" sz="1400" dirty="0" smtClean="0"/>
              <a:t>3/2/2015, Fort </a:t>
            </a:r>
            <a:r>
              <a:rPr lang="en-US" sz="1400" dirty="0"/>
              <a:t>Leavenworth, </a:t>
            </a:r>
            <a:r>
              <a:rPr lang="en-US" sz="1400" dirty="0" smtClean="0"/>
              <a:t>KS, published in </a:t>
            </a:r>
            <a:r>
              <a:rPr lang="en-US" sz="1400" i="1" dirty="0" smtClean="0"/>
              <a:t>Defense Report </a:t>
            </a:r>
            <a:r>
              <a:rPr lang="en-US" sz="1400" dirty="0" smtClean="0"/>
              <a:t>by the Association </a:t>
            </a:r>
            <a:r>
              <a:rPr lang="en-US" sz="1400" dirty="0"/>
              <a:t>of the United States Army, April 2015/DR </a:t>
            </a:r>
            <a:r>
              <a:rPr lang="en-US" sz="1400" dirty="0" smtClean="0"/>
              <a:t>15-1, </a:t>
            </a:r>
            <a:r>
              <a:rPr lang="en-US" sz="1400" dirty="0"/>
              <a:t>Arlington, Virginia 22201, </a:t>
            </a:r>
            <a:r>
              <a:rPr lang="en-US" sz="800" dirty="0">
                <a:hlinkClick r:id="rId2"/>
              </a:rPr>
              <a:t>https://</a:t>
            </a:r>
            <a:r>
              <a:rPr lang="en-US" sz="800" dirty="0" smtClean="0">
                <a:hlinkClick r:id="rId2"/>
              </a:rPr>
              <a:t>www.ausa.org/sites/default/files/DR-15-1-The-Army-Operating-Concept-2020-2040-Winning-in-a-Complex-World.pdf</a:t>
            </a:r>
            <a:endParaRPr lang="en-US" sz="1800" dirty="0"/>
          </a:p>
        </p:txBody>
      </p:sp>
    </p:spTree>
    <p:extLst>
      <p:ext uri="{BB962C8B-B14F-4D97-AF65-F5344CB8AC3E}">
        <p14:creationId xmlns:p14="http://schemas.microsoft.com/office/powerpoint/2010/main" val="1958221243"/>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7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5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9_Blank Presentation">
  <a:themeElements>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8_Blank Presentation">
  <a:themeElements>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14_Blank Presentation">
  <a:themeElements>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6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132960</TotalTime>
  <Words>98868</Words>
  <Application>Microsoft Office PowerPoint</Application>
  <PresentationFormat>On-screen Show (4:3)</PresentationFormat>
  <Paragraphs>4002</Paragraphs>
  <Slides>379</Slides>
  <Notes>36</Notes>
  <HiddenSlides>0</HiddenSlides>
  <MMClips>0</MMClips>
  <ScaleCrop>false</ScaleCrop>
  <HeadingPairs>
    <vt:vector size="6" baseType="variant">
      <vt:variant>
        <vt:lpstr>Fonts Used</vt:lpstr>
      </vt:variant>
      <vt:variant>
        <vt:i4>5</vt:i4>
      </vt:variant>
      <vt:variant>
        <vt:lpstr>Theme</vt:lpstr>
      </vt:variant>
      <vt:variant>
        <vt:i4>21</vt:i4>
      </vt:variant>
      <vt:variant>
        <vt:lpstr>Slide Titles</vt:lpstr>
      </vt:variant>
      <vt:variant>
        <vt:i4>379</vt:i4>
      </vt:variant>
    </vt:vector>
  </HeadingPairs>
  <TitlesOfParts>
    <vt:vector size="405" baseType="lpstr">
      <vt:lpstr>PMingLiU-ExtB</vt:lpstr>
      <vt:lpstr>Arial</vt:lpstr>
      <vt:lpstr>Calibri</vt:lpstr>
      <vt:lpstr>Georgia</vt:lpstr>
      <vt:lpstr>Times New Roman</vt:lpstr>
      <vt:lpstr>Blank Presentation</vt:lpstr>
      <vt:lpstr>1_Blank Presentation</vt:lpstr>
      <vt:lpstr>1_Office Theme</vt:lpstr>
      <vt:lpstr>2_Blank Presentation</vt:lpstr>
      <vt:lpstr>3_Blank Presentation</vt:lpstr>
      <vt:lpstr>4_Blank Presentation</vt:lpstr>
      <vt:lpstr>7_Blank Presentation</vt:lpstr>
      <vt:lpstr>5_Blank Presentation</vt:lpstr>
      <vt:lpstr>2_Office Theme</vt:lpstr>
      <vt:lpstr>5_Office Theme</vt:lpstr>
      <vt:lpstr>4_Office Theme</vt:lpstr>
      <vt:lpstr>6_Office Theme</vt:lpstr>
      <vt:lpstr>3_Office Theme</vt:lpstr>
      <vt:lpstr>8_Office Theme</vt:lpstr>
      <vt:lpstr>9_Blank Presentation</vt:lpstr>
      <vt:lpstr>9_Office Theme</vt:lpstr>
      <vt:lpstr>10_Office Theme</vt:lpstr>
      <vt:lpstr>7_Office Theme</vt:lpstr>
      <vt:lpstr>8_Blank Presentation</vt:lpstr>
      <vt:lpstr>14_Blank Presentation</vt:lpstr>
      <vt:lpstr>6_Blank Presentation</vt:lpstr>
      <vt:lpstr>PowerPoint Presentation</vt:lpstr>
      <vt:lpstr>The British government promised Arab Palestine to world Jewry on 11/2/1917 and occupied Jerusalem on 12/11/1917 This British promise was expressed in a letter (dated 11/2/1917) by British Foreign Secretary Arthur James Balfour to Lord Rothschild, a leading member a Jewish banking family in London. But the promise was not a personal letter from Balfour to Rothschild. It was debated by the British Cabinet “comma by comma” through the whole of 1917, approved by US President Wilson and the US Congress, and adhered to by France and Italy.  It was also approved at the San Remo Conference held by the Allies in 1920 and incorporated into the Palestine Mandate of the League of Nations in 1922 which was actually an implementation document for the promise (known as the Balfour Declaration). L. Wolf, 1919; B. Tuchman, 1984; H. Cattan, 1969; Y. Hazony, 2000. The following are two DIFFERENT versions of the British promise: the one on the left was adopted, the other was not. What’s the difference between the two, and why it’s significant?</vt:lpstr>
      <vt:lpstr>PowerPoint Presentation</vt:lpstr>
      <vt:lpstr>Geography of Russia’s Jews by Provinces and Regions in 1897 </vt:lpstr>
      <vt:lpstr>PowerPoint Presentation</vt:lpstr>
      <vt:lpstr>Soviet Government Plans Jewish Republic in Siberia, Kalenin Says Jewish Telegraphic Agency, January 3, 1923, http://archive.jta.org/article/1926/08/16/2762918/soviet-government-plans-jewish-republic-in-siberia-kalenin-says   </vt:lpstr>
      <vt:lpstr>Text of Kalinin’s Statement on Jewish Question in Russia Jewish Telegraphic Agency, July 30, 1926 http://www.jta.org/1926/07/30/archive/text-of-kalinins-statement-on-jewish-question-in-russia </vt:lpstr>
      <vt:lpstr>PowerPoint Presentation</vt:lpstr>
      <vt:lpstr>In 1943, US Army Colonel Hoskins warned President Roosevelt against the creation of a Jewish state in Palestine </vt:lpstr>
      <vt:lpstr>The Palestine question was the main concern during the historic encounter between President Roosevelt and King Ibn Saud  in 1945</vt:lpstr>
      <vt:lpstr>PowerPoint Presentation</vt:lpstr>
      <vt:lpstr>PowerPoint Presentation</vt:lpstr>
      <vt:lpstr>Palestine Refugees Hearings  before the Committee on Foreign Affairs , House of Representative , Eighty-First Congress on Senate Joint Resolution 153 A Joint Resolution for the Authorization of a Contribution by the United States to the United Nations Relief and Works Agency for Palestine Refugees in the Near East Washington, DC, February 16 and 17, 1950</vt:lpstr>
      <vt:lpstr>PowerPoint Presentation</vt:lpstr>
      <vt:lpstr>At the end of 2016 there were 6.4 million Jewish settlers or Jewish Israelis who came from over 100 countries and who live in Palestine-Israel. There were also 12.70 million Muslim and Christian Palestinians who are the native of Palestine and who live inside and outside Palestine-Israel (millions of them living in 58 UN registered Palestinian refugee camps in Palestine-Israel, Jordan, Syria, and Lebanon for more than six decades). The Palestinian refugees continue to struggle to return to the homes from which they were expelled or fled in 1948 and thereafter. Israel continues to deny the Palestinian refugees the right to return to their country because they are not Jewish. This is the core of the Palestine-Israel conflict. Review carefully the geography of  the Palestine refugees and refugee camps as mapped by the United Nations Relief and Work Agency (UNRWA) at: http://www.unrwa.org/userfiles/2011011352710.pdf/  </vt:lpstr>
      <vt:lpstr>PowerPoint Presentation</vt:lpstr>
      <vt:lpstr>PowerPoint Presentation</vt:lpstr>
      <vt:lpstr>PowerPoint Presentation</vt:lpstr>
      <vt:lpstr>PowerPoint Presentation</vt:lpstr>
      <vt:lpstr>PowerPoint Presentation</vt:lpstr>
      <vt:lpstr>PowerPoint Presentation</vt:lpstr>
      <vt:lpstr>Universal Declaration  of Human Rights December 10, 1948</vt:lpstr>
      <vt:lpstr>United Nations Resolution 194 of December 11, 1948 Backs the Right of Return for the Palestinians</vt:lpstr>
      <vt:lpstr>The Israeli Law of Return July 5, 1950</vt:lpstr>
      <vt:lpstr>The Israeli Law of Return (Amendment of  1970) </vt:lpstr>
      <vt:lpstr>American Jewish Joint Distribution Committee finances legal and illegal Jewish emigration from Eastern Europe </vt:lpstr>
      <vt:lpstr>PowerPoint Presentation</vt:lpstr>
      <vt:lpstr>PowerPoint Presentation</vt:lpstr>
      <vt:lpstr>Israel Marks First-Ever National Day Remembering Jewish Exodus from Arab Lands 850,000 Refugees Forgotten No More</vt:lpstr>
      <vt:lpstr>PowerPoint Presentation</vt:lpstr>
      <vt:lpstr>PowerPoint Presentation</vt:lpstr>
      <vt:lpstr>France largest source of immigration to Israel so far in 2014 Jewish Telegraphic Agenct, 9/5/2014   http://www.jta.org/2014/09/05/news-opinion/israel-middle-east/france-largest-source-of-immigration-to-israel-so-far-in-2014 </vt:lpstr>
      <vt:lpstr>PowerPoint Presentation</vt:lpstr>
      <vt:lpstr>PowerPoint Presentation</vt:lpstr>
      <vt:lpstr>PowerPoint Presentation</vt:lpstr>
      <vt:lpstr>Vatican memo: Mideast conflict driving Christians out of region  By The Associated Press Haaretz, 1/20/2010, http://www.haaretz.com/hasen/spages/1143691.html </vt:lpstr>
      <vt:lpstr>Defining 'Jewish state': For many, term has different meanings By Glenn Kessler, Washington Post Staff Writer, Saturday, October 2, 2010 http://www.washingtonpost.com/wp-dyn/content/article/2010/10/01/AR2010100104177.html </vt:lpstr>
      <vt:lpstr>PowerPoint Presentation</vt:lpstr>
      <vt:lpstr>PowerPoint Presentation</vt:lpstr>
      <vt:lpstr>PowerPoint Presentation</vt:lpstr>
      <vt:lpstr>PowerPoint Presentation</vt:lpstr>
      <vt:lpstr>Similarities between Zionist Israel and Apartheid South Africa</vt:lpstr>
      <vt:lpstr>French pied noir settlers in Algeria</vt:lpstr>
      <vt:lpstr>Human Right Watch Report: Separate and Unequal: Israel’s Discriminatory Treatment of Palestinians in the Occupied Palestinian Territories, December 19, 2010</vt:lpstr>
      <vt:lpstr>Palestine/Israel-relevant sections of The Platform for the Movement for Black Lives [2016] https://policy.m4bl.org/platform/ </vt:lpstr>
      <vt:lpstr>[US Secretary of State] Kerry: Israel risks turning into an 'apartheid state'</vt:lpstr>
      <vt:lpstr>PowerPoint Presentation</vt:lpstr>
      <vt:lpstr>PowerPoint Presentation</vt:lpstr>
      <vt:lpstr>Five Guantánamo detainees claim responsibility for September 11 attacks The Guardian, 10 March 2009, http://www.guardian.co.uk/world/2009/mar/10/guantanamo-detainees-september-11-2001</vt:lpstr>
      <vt:lpstr>U.S. policy in the Israeli-Palestinian conflict feed anti-Americanism</vt:lpstr>
      <vt:lpstr>The Palestine-Israel Conflict and America’s image problem</vt:lpstr>
      <vt:lpstr>PowerPoint Presentation</vt:lpstr>
      <vt:lpstr>The Palestine-Israel Conflict and America’s image problem  Karen Hughes said the Iraq war was usually the second issue that Muslims and Arabs around the world raised with her, after the Palestine-Israel conflict. Hughes said she advised Mr. Bush and Rice two years ago that U.S. help in ending the six-decade old fight over Israel would probably do more than anything else to improve the U.S. standing worldwide. CBS News 10/31/07, http://www.cbsnews.com/stories/2007/10/31/politics/main3436792.shtml </vt:lpstr>
      <vt:lpstr>Moran steps down from leadership post  Lawmaker under fire for saying Jews push war with Iraq CNN, March 14, 2003. http://www.cnn.com/2003/ALLPOLITICS/03/14/moran.remarks/index.html </vt:lpstr>
      <vt:lpstr>PowerPoint Presentation</vt:lpstr>
      <vt:lpstr>PowerPoint Presentation</vt:lpstr>
      <vt:lpstr>PowerPoint Presentation</vt:lpstr>
      <vt:lpstr>PowerPoint Presentation</vt:lpstr>
      <vt:lpstr>PowerPoint Presentation</vt:lpstr>
      <vt:lpstr> The Christian Zionist Branch of the Israel Lobby</vt:lpstr>
      <vt:lpstr>Palestinians and Israelis killed since 9/29/2000</vt:lpstr>
      <vt:lpstr>Palestinians and Israelis injured since 9/29/2000</vt:lpstr>
      <vt:lpstr>Causes of Deaths of Israeli Soldiers in 2005</vt:lpstr>
      <vt:lpstr>Palestinians and Israelis currently imprisoned</vt:lpstr>
      <vt:lpstr>Palestinian and Israeli homes demolished</vt:lpstr>
      <vt:lpstr>Palestinians and Israelis killed in Gaza Strip 12/27/2008-1/18/2009</vt:lpstr>
      <vt:lpstr>PowerPoint Presentation</vt:lpstr>
      <vt:lpstr>Israel’s Estimated Costs of the 3-Week Gaza War 12/27/2008-1/18/2009</vt:lpstr>
      <vt:lpstr>Gaza economic losses estimated at 1.9 billion dollars</vt:lpstr>
      <vt:lpstr>PowerPoint Presentation</vt:lpstr>
      <vt:lpstr>PowerPoint Presentation</vt:lpstr>
      <vt:lpstr>Impunity for War Crimes in Gaza and Southern Israel a Recipe for Further Civilian Suffering, 2 July 2009, http://www.amnesty.org/en/news-and-updates/report/impunity-war-crimes-gaza-southern-israel-recipe-further-civilian-suffering-20090702</vt:lpstr>
      <vt:lpstr>Rights group: IDF killed Gazans waving 'white flags' during war  Haaretz, 8/13/2009 http://www.haaretz.com/hasen/spages/1107286.html</vt:lpstr>
      <vt:lpstr>UN urges Israel to investigate alleged torture</vt:lpstr>
      <vt:lpstr>Sweden denies Israel request to condemn IDF organ harvest article  The Associated Press and Haaretz Service, 8/20/2009  http://www.haaretz.com/hasen/spages/1109008.html</vt:lpstr>
      <vt:lpstr>The organ harvesting controversy: Did Sweden fumble or Israel overreact? JTA, August 24, 2009, http://jta.org/news/article/2009/08/24/1007429/did-israel-overreact-in-swedish-newspaper-controversy </vt:lpstr>
      <vt:lpstr>“Our sons are plundered of their organs” aftonbladet, 8/26/2009 http://www.aftonbladet.se/kultur/article5691805.ab</vt:lpstr>
      <vt:lpstr>U.S. Congress members to EU: Condemn IDF organ harvesting article Haaretz, 9/4/2009 http://www.haaretz.com/hasen/spages/1112191.html</vt:lpstr>
      <vt:lpstr>Israeli doctors, patients accused of involvement in trafficking kidneys Jewish Telegraphic Agency, June 24, 2013 http://www.jta.org/2013/06/24/news-opinion/israel-middle-east/israeli-doctors-patients-accused-of-involvement-in-trafficking-kidneys </vt:lpstr>
      <vt:lpstr>UN rights body adopts Goldstone Gaza Report  Haaretz, 10/16/2009, http://www.haaretz.com/hasen/spages/1121610.html</vt:lpstr>
      <vt:lpstr>Israel rations Palestinians to trickle of water</vt:lpstr>
      <vt:lpstr>PowerPoint Presentation</vt:lpstr>
      <vt:lpstr>PowerPoint Presentation</vt:lpstr>
      <vt:lpstr>PowerPoint Presentation</vt:lpstr>
      <vt:lpstr>Examples of Systematic Bias and Distorted Media Coverage of the Palestine-Israel Conflict in the United States In the next 3 slides, compare and contrast:</vt:lpstr>
      <vt:lpstr>PowerPoint Presentation</vt:lpstr>
      <vt:lpstr>PowerPoint Presentation</vt:lpstr>
      <vt:lpstr>PowerPoint Presentation</vt:lpstr>
      <vt:lpstr>We're being molded by our information environment</vt:lpstr>
      <vt:lpstr>CNN “The Situation Room”  Anchor Wolf Blitzer News program and politics Monday-Friday 5-7 pm ET, Saturday 6-7 pm ET http://www.cnn.com/CNN/Programs/situation.room/</vt:lpstr>
      <vt:lpstr>Reel Bad Arabs: How Hollywood Vilifies a People</vt:lpstr>
      <vt:lpstr>Journalists and Diplomats Under Fire For Israel-Related Remarks</vt:lpstr>
      <vt:lpstr>CNN sacks Sanchez after dig at Jews CNN fired anchorman Rick Sanchez after he suggested that Jews run the news business</vt:lpstr>
      <vt:lpstr>Ex-mayor of London suspended from Labour for saying Hitler was Zionist</vt:lpstr>
      <vt:lpstr>Leno will make first visit to Israel to emcee Genesis Prize ceremony GTA, May 1, 2014 12:51pm,  http://www.jta.org/2014/05/01/news-opinion/israel-middle-east/leno-will-make-first-visit-to-israel-to-present-genesis-prize-2</vt:lpstr>
      <vt:lpstr>PowerPoint Presentation</vt:lpstr>
      <vt:lpstr>PowerPoint Presentation</vt:lpstr>
      <vt:lpstr>PowerPoint Presentation</vt:lpstr>
      <vt:lpstr>Israeli "skunk" fouls West Bank protests http://www.reuters.com/article/2012/09/03/us-israel-palestinians-skunk-idUSBRE88208W20120903 </vt:lpstr>
      <vt:lpstr>IDF legal adviser: Detention of 5-year-old Palestinian boy was legitimate</vt:lpstr>
      <vt:lpstr>PowerPoint Presentation</vt:lpstr>
      <vt:lpstr>The Jews who said 'no’ to Putin In Ukraine they categorically deny the Russian propaganda that they are under threat, and directly address Putin and his credibility as a protector of the Jews and other minorities.  By Anshel Pfeffer, Haaretz, 3/14/2014, http://www.haaretz.com/weekend/jerusalem-babylon/.premium-1.579733 </vt:lpstr>
      <vt:lpstr>PowerPoint Presentation</vt:lpstr>
      <vt:lpstr>ADL survey: More than a quarter of the world is anti-Semitic JTA, By Uriel Heilman, 5/13/2014, http://www.jta.org/2014/05/13/news-opinion/world/survey-more-than-a-quarter-of-the-world-hates-jews </vt:lpstr>
      <vt:lpstr>PowerPoint Presentation</vt:lpstr>
      <vt:lpstr>The Jewish Question of integration (assimilation) versus separation (Zionism*) continues to persist despite:</vt:lpstr>
      <vt:lpstr>The Jewish Question continues to haunt and preoccupy the Jews themselves, the Europeans, the Russians, the Arabs and the Americans</vt:lpstr>
      <vt:lpstr>The Essence of the Jewish Question Integration versus separation</vt:lpstr>
      <vt:lpstr>The Essence of the Jewish Question Integration versus separation</vt:lpstr>
      <vt:lpstr>The “American Jewish Question”</vt:lpstr>
      <vt:lpstr>Netanyahu halts distribution of 'loyalty' poll to U.S. Jews, Israeli expats Haaretz, 10/27/2013, http://www.haaretz.com/news/diplomacy-defense/.premium-1.554651 </vt:lpstr>
      <vt:lpstr>Where does ‘Russian’ tycoon Viatcheslav Moshe Kantor’s loyalty really lie?</vt:lpstr>
      <vt:lpstr>Some polls indicate that 82 to 85 percent of American Jews support Israel</vt:lpstr>
      <vt:lpstr>Europe's Jews get a political lobby THE JERUSALEM POST, 10/18/2009 http://www.jpost.com/servlet/Satellite?cid=1255694829571&amp;pagename=JPost%2FJPArticle%2FPrinter</vt:lpstr>
      <vt:lpstr>New European Jewish parliament riles existing European Jewish leaders</vt:lpstr>
      <vt:lpstr>European Jewish Parliament Convenes for Second Day: European Parliament Holds Panel Discussions http://www.youtube.com/watch?v=sQdqI5uC3C4   </vt:lpstr>
      <vt:lpstr>Historical Background: Theological and commercial interest in European Jews began to emerge with the Reformation and Mercantilism </vt:lpstr>
      <vt:lpstr>Theological and commercial interest in European Jews began to emerge with the Reformation and Mercantilism </vt:lpstr>
      <vt:lpstr>German Martin Luther’s Jewish-friendly pamphlet:  “That Jesus Christ Was Born a Jew” 1523</vt:lpstr>
      <vt:lpstr>English-Dutch trade wars and Cromwell’s invitation of Amsterdam Jewish merchants (1650s)</vt:lpstr>
      <vt:lpstr>French Zionism &amp; Napoleon’s Attempt to Estrange the Jews from their European &amp; Ottoman Rulers</vt:lpstr>
      <vt:lpstr>PowerPoint Presentation</vt:lpstr>
      <vt:lpstr>The British reinvented Napoleon’s Zionist idea and linked the Eastern Question and the Jewish Question</vt:lpstr>
      <vt:lpstr>Britain Stations a Vice-Consul in Jerusalem (1838)</vt:lpstr>
      <vt:lpstr>“The soil and climate of Palestine are singularly adapted to the growth of produce required for the exigencies of Great Britain”</vt:lpstr>
      <vt:lpstr>British Zionism opposed assimilation and preached separation for the Jews</vt:lpstr>
      <vt:lpstr>The London Memorandum on the Restoration of the Jews (1839)</vt:lpstr>
      <vt:lpstr>British Colonel Charles Churchill’s letter to Moses Montefiore and Western Jewry (1841)</vt:lpstr>
      <vt:lpstr>[British] Lieutenant-Colonel Gawler's Tranquilization of Syria and the East: Observations and practical suggestions, in furtherance of the establishment of Jewish Colonies in Palestine, the most sober and sensible remedy for the miseries of Asiatic Turkey  (1845)  “Reduced to its practical form the question [of the tranquillization of Syria] becomes one of colonization [of Palestine]. There is a fertile country, nine-tenths of which lies desolate. Elsewhere, are civilized men, for whom it is desired to make of that almost forsaken country, an established home. For successful colonization three things are, in the highest degree, indispensable. The probability of safe settlement in the colony—the facility of transit to it—and the will, or the obligation to embrace these opportunities. … On any other principle, the will of the proposed settler would be wanting. No members of the Jewish persuasion, worth sending to Palestine, would accept the boon so tauntingly proffered. We cannot, if we would, force them into colonization as convicts, under the moving agency of compulsory obligation, and must therefore carefully consult their feelings as well as our own desires”  Source: Mohameden Ould-Mey, “The Non-Jewish Origin of Zionism,” International Journal of the Humanities 1(1):591-610, 2005, http://faculty.isuad.indstate.edu/mouldmey/The%20Non-Jewish%20Origin%20of%20Zionism2.p</vt:lpstr>
      <vt:lpstr>Thomas Clarke’s India and Palestine: or, the Restoration of the Jews, viewed in relation to the nearest route to India (1861)</vt:lpstr>
      <vt:lpstr>The Zionist novel Daniel Deronda (1876)  By George Eliot (the pen name of Mary Ann Evans)</vt:lpstr>
      <vt:lpstr>The Jews Did Not Invent Zionism. Rather Zionism Invented the Jews</vt:lpstr>
      <vt:lpstr>“You can’t build a cultural heritage on a lie”</vt:lpstr>
      <vt:lpstr>PowerPoint Presentation</vt:lpstr>
      <vt:lpstr>PowerPoint Presentation</vt:lpstr>
      <vt:lpstr>The Non-Semitic Origins of Contemporary Jews The “Semitic” ancestry and “inheritance” claimed by Zionism and Israel in the name of contemporary Jews have been questioned, rejected, and exposed by many scholars, including:</vt:lpstr>
      <vt:lpstr>The Non-Semitic Origins of Contemporary Hebrew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They came, they razed, they left: A visit to a destroyed Palestinian village The tiny village of Homsa was the latest victims of Israel's systematic policy of destruction of Palestinian homes in the Jordan Rift. Haaretz, 4/12/2014, http://www.haaretz.com/weekend/twilight-zone/.premium-1.585009</vt:lpstr>
      <vt:lpstr>PowerPoint Presentation</vt:lpstr>
      <vt:lpstr>Amnesty International warns Israel against use of force in 'Land Day' demonstrations</vt:lpstr>
      <vt:lpstr>PowerPoint Presentation</vt:lpstr>
      <vt:lpstr>PowerPoint Presentation</vt:lpstr>
      <vt:lpstr>Arab-Israeli Wars and other conflicts have cost the Middle East trillions of dollars</vt:lpstr>
      <vt:lpstr>PowerPoint Presentation</vt:lpstr>
      <vt:lpstr>Presidential candidate John McCain views the Iraq war in light of Israel’s security</vt:lpstr>
      <vt:lpstr>PowerPoint Presentation</vt:lpstr>
      <vt:lpstr>UN votes for new sanctions on Iran over nuclear issue </vt:lpstr>
      <vt:lpstr>“They hate us because of things they see us doing to their part of the world that they definitely do not like”</vt:lpstr>
      <vt:lpstr>PowerPoint Presentation</vt:lpstr>
      <vt:lpstr>“I’ve proudly stood with the State of Israel for my entire career, making sure it always has the resources it needs to maintain its qualitative military edge”—Hillary Clinton, JTA, 4/18/2016, http://www.jta.org/2016/04/18/news-opinion/united-states/ahead-of-ny-primary-hillary-clinton-links-her-policies-to-ancient-lessons-of-passover   </vt:lpstr>
      <vt:lpstr>EXCERPTS from Secretary of State Hillary Clinton speech to AIPAC Policy Conference 2010</vt:lpstr>
      <vt:lpstr>EXCERPTS from Secretary of State Hillary Clinton speech to AIPAC Policy Conference 2010</vt:lpstr>
      <vt:lpstr>It's official - Chelsea Clinton to wed Jewish boyfriend  By Haaretz Service and The Associated Press, 12/1/2009</vt:lpstr>
      <vt:lpstr>PowerPoint Presentation</vt:lpstr>
      <vt:lpstr>PowerPoint Presentation</vt:lpstr>
      <vt:lpstr>PowerPoint Presentation</vt:lpstr>
      <vt:lpstr>Supreme Court strikes down aggregate campaign donation caps</vt:lpstr>
      <vt:lpstr>Hypocrisy &amp; Deception “Only 6% of Israelis see US gov't as pro-Israel” according to a Jerusalem Post-sponsored Smith Research poll.---Jerusalem Post, 6/19/2009  http://www.jpost.com/servlet/Satellite?cid=1245184872947&amp;pagename=JPost%2FJPArticle%2FShowFull </vt:lpstr>
      <vt:lpstr>PowerPoint Presentation</vt:lpstr>
      <vt:lpstr>PowerPoint Presentation</vt:lpstr>
      <vt:lpstr>PowerPoint Presentation</vt:lpstr>
      <vt:lpstr>PowerPoint Presentation</vt:lpstr>
      <vt:lpstr>PowerPoint Presentation</vt:lpstr>
      <vt:lpstr>PowerPoint Presentation</vt:lpstr>
      <vt:lpstr>New PAC hopes to unseat Burke</vt:lpstr>
      <vt:lpstr>No Tolerance  For  Anti-Zionist  In Madrid</vt:lpstr>
      <vt:lpstr>Prominent U.S. Muslims call for Shalit’s release Jewish Telegraphic Agency, August 30, 2011  http://www.jta.org/news/article/2011/08/30/3089178/prominent-us-muslims-urge-hamas-to-release-shalit </vt:lpstr>
      <vt:lpstr>PowerPoint Presentation</vt:lpstr>
      <vt:lpstr>Example of political manipulation of ethnic identity (identity politics)</vt:lpstr>
      <vt:lpstr>PowerPoint Presentation</vt:lpstr>
      <vt:lpstr>PowerPoint Presentation</vt:lpstr>
      <vt:lpstr>PowerPoint Presentation</vt:lpstr>
      <vt:lpstr>PowerPoint Presentation</vt:lpstr>
      <vt:lpstr>PowerPoint Presentation</vt:lpstr>
      <vt:lpstr>PowerPoint Presentation</vt:lpstr>
      <vt:lpstr>Near East: Office of International Religious Freedom Funds Middle East Media Research Institute Project</vt:lpstr>
      <vt:lpstr>“Why Do They Hate Us?”</vt:lpstr>
      <vt:lpstr>PowerPoint Presentation</vt:lpstr>
      <vt:lpstr>Jewish Hungarian journalist Theodor Herzl (the alleged founder of Zionism) reported that he presented the rationale of the British Zionist argument to the Pope in Rome during a 25 minute audience on 26 January 1903. But the Pope was not impressed by the idea of a Jewish state in Palestine. Herzl wrote that the Pope “answered sternly and resolutely” by saying: </vt:lpstr>
      <vt:lpstr>US Military Commitment to Israel</vt:lpstr>
      <vt:lpstr>U.S. Deploys Radar, Troops To Israel</vt:lpstr>
      <vt:lpstr>Text of U.S.-Israel agreement to end Gaza arms smuggling Haaretz, 1/17/2009, http://www.haaretz.com/hasen/spages/1056175.html  </vt:lpstr>
      <vt:lpstr>The Financial Cost of Israel to the United States </vt:lpstr>
      <vt:lpstr>Israel’s Major Source of Financing</vt:lpstr>
      <vt:lpstr>Spy Trade: How Israel’s Lobby Undermines America’s Economy</vt:lpstr>
      <vt:lpstr>U.S.-Israel Free Trade Agreement (USIFTA)</vt:lpstr>
      <vt:lpstr>1996 U.S. Defense Investigation Service Memo</vt:lpstr>
      <vt:lpstr>PowerPoint Presentation</vt:lpstr>
      <vt:lpstr>PowerPoint Presentation</vt:lpstr>
      <vt:lpstr>Israel Has Received $104 billion  from Congress since 1948</vt:lpstr>
      <vt:lpstr>U.S. FY 2009 International Affairs Request for the State of Israel http://www.state.gov/documents/organization/100014.pdf</vt:lpstr>
      <vt:lpstr>AIPAC head testifies on Israel aid Jewish Telegraphic Agency, By Eric Fingerhut · March 27, 2009, http://jta.org/news/article/2009/03/27/1004048/aipac-head-testifies-on-israel-aid</vt:lpstr>
      <vt:lpstr>PowerPoint Presentation</vt:lpstr>
      <vt:lpstr>Congress conditions Palestinian aid on dropping statehood bid GTA, December 23, 2011, http://www.jta.org/news/article/2011/12/23/3090884/us-funds-for-palestinians-conditional-on-statehood-maneuvers </vt:lpstr>
      <vt:lpstr>PowerPoint Presentation</vt:lpstr>
      <vt:lpstr>Schools slated to get budgets cut in January [2010] Associated Press Tribune Star, 12/28/2009 http://www.tribstar.com/local/local_story_362214320.html</vt:lpstr>
      <vt:lpstr>Year in review:  Indiana State University</vt:lpstr>
      <vt:lpstr>U.S. poverty on track to be highest since '60s  Associated Press, July 23, 2012 http://tribstar.com/bigstory3/x228005597/U-S-poverty-on-track-to-be-highest-since-60s</vt:lpstr>
      <vt:lpstr>The Israel Lobby in the United States</vt:lpstr>
      <vt:lpstr>How does the Jewish Anti-Defamation League Measure/Gauge anti-Semitism?</vt:lpstr>
      <vt:lpstr>PowerPoint Presentation</vt:lpstr>
      <vt:lpstr>PowerPoint Presentation</vt:lpstr>
      <vt:lpstr>PowerPoint Presentation</vt:lpstr>
      <vt:lpstr>PowerPoint Presentation</vt:lpstr>
      <vt:lpstr>PowerPoint Presentation</vt:lpstr>
      <vt:lpstr>The Israel Lobby in the United States “…a collection of American Jewish organizations, campaign contributors and think tanks -- aided by Christian conservatives and other non-Jewish supporters -- that arose over the second half of the 20th century and that sees as a principle goal the support and promotion of the interests of the state of Israel.”</vt:lpstr>
      <vt:lpstr>The State and Local Bases of Zionist Power in America James Petras, Bartle Professor (Emeritus) of Sociology at Binghamton University, New York.</vt:lpstr>
      <vt:lpstr>PowerPoint Presentation</vt:lpstr>
      <vt:lpstr>Israeli lobby president resigns over promises; Bragged to contributor about lies to Clinton</vt:lpstr>
      <vt:lpstr>PowerPoint Presentation</vt:lpstr>
      <vt:lpstr>American Israel Public Affairs Committee (AIPAC)</vt:lpstr>
      <vt:lpstr>Reporters’ Notebook: AIPAC 2011 GTA, May 24, 2011, http://www.jta.org/news/article/2011/05/24/3087857/reporters-notebook-aipac-2011    </vt:lpstr>
      <vt:lpstr>PowerPoint Presentation</vt:lpstr>
      <vt:lpstr> The Christian Zionist Branch of the Israel Lobby</vt:lpstr>
      <vt:lpstr>The Evangelical-Jewish Alliance Donald Wagner The Christian Century, June 28, 2003, http://www.religion-online.org/article/the-evangelical-jewish-alliance/  </vt:lpstr>
      <vt:lpstr>Chicago ZOA* Chapter Honors Televangelist Robertson Newhouse, Alana.                                     Forward, 7/12/2002. New York, N.Y.: . Vol. CVI, Iss. 31,401; pg. 4</vt:lpstr>
      <vt:lpstr>J Street is the political home for pro-Israel, pro-peace Americans</vt:lpstr>
      <vt:lpstr>Jewish People Policy Planning Institute</vt:lpstr>
      <vt:lpstr>Jewish People Policy Planning Institute</vt:lpstr>
      <vt:lpstr>PowerPoint Presentation</vt:lpstr>
      <vt:lpstr>Counting Jews</vt:lpstr>
      <vt:lpstr>The 1980 Census Ancestry Question</vt:lpstr>
      <vt:lpstr>Collaboration between the Israeli Mossad and the Jewish Sayanim </vt:lpstr>
      <vt:lpstr>Organigram of the Mossad and the Sayanim</vt:lpstr>
      <vt:lpstr>Sayanim</vt:lpstr>
      <vt:lpstr>Secret life of the German judge who brought the Mossad to Eichmann</vt:lpstr>
      <vt:lpstr>Even French President Nicolas Sarkozy was accused of  working as a Sayan before he was elected president</vt:lpstr>
      <vt:lpstr>Mossad spy and founding father David Kimche dies</vt:lpstr>
      <vt:lpstr>PowerPoint Presentation</vt:lpstr>
      <vt:lpstr>PowerPoint Presentation</vt:lpstr>
      <vt:lpstr>PowerPoint Presentation</vt:lpstr>
      <vt:lpstr>PowerPoint Presentation</vt:lpstr>
      <vt:lpstr>Russia refuses Israel cultural center over spy fears</vt:lpstr>
      <vt:lpstr>Ireland seeks to block Israel access to data on EU citizens Irish government retaliates over use of forged Irish passports by alleged Mossad spies in Dubai assassination</vt:lpstr>
      <vt:lpstr>PowerPoint Presentation</vt:lpstr>
      <vt:lpstr>PowerPoint Presentation</vt:lpstr>
      <vt:lpstr>Jewish security network to be national model</vt:lpstr>
      <vt:lpstr>PowerPoint Presentation</vt:lpstr>
      <vt:lpstr>Jewish groups’ security adviser to lead U.S. foreign fighter task force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Attorney Jeff Gates’ “Way Forward”  to weed out Israel from the US government</vt:lpstr>
      <vt:lpstr>The following is Victor Ostrovsky’s description of how the Mossad poisoned Palestinian leader Khaled Meshal in Amman, Jordan, in 1997: </vt:lpstr>
      <vt:lpstr>The following is Aaron J. Klein's description of how the Mossad poisoned Dr. Wadi Haddad: </vt:lpstr>
      <vt:lpstr>The following is Gordon Thomas’ description of how the Mossad assassinated Palestinian Yasser Arafat’s deputy, Khalil Al-Wazir (known on Mossad’s Honeywell computer as Abu Jihad), in his villa on the outskirts of Tunis, Tunisia, in 1988:</vt:lpstr>
      <vt:lpstr>The following is Victor Ostrovsky’s description of how the Mossad designed operation “Trojan” in order to embroil the United States into (among other things) a military confrontation with Libya in 1986:</vt:lpstr>
      <vt:lpstr>Reagan’s El Dorado Canyon operation against Libya </vt:lpstr>
      <vt:lpstr>The following is Gordon Thomas’ description of how the Mossad assassinated Dr. Gerald Bull [Bull's work on ballistics was considered so valuable that in 1973, by a special act of Congress, he was made a U.S. citizen], a Canadian scientist and the world’s greatest expert on barrel ballistics, in  Brussels, Belgium, in 1990:</vt:lpstr>
      <vt:lpstr>PowerPoint Presentation</vt:lpstr>
      <vt:lpstr>PowerPoint Presentation</vt:lpstr>
      <vt:lpstr>Policing Academia</vt:lpstr>
      <vt:lpstr>Hasbara Handbook: Promoting Israel on Campus The World Union of Jewish Students,  March 2002, http://www.muzzlewatch.com/wp-content/wujshasbara.pdf </vt:lpstr>
      <vt:lpstr>Israel Hasbara Committee What happens when a fly falls into a coffee cup? http://www.infoisrael.net/cgi-local/text.pl?source=4/d/190620022 </vt:lpstr>
      <vt:lpstr>PowerPoint Presentation</vt:lpstr>
      <vt:lpstr>PowerPoint Presentation</vt:lpstr>
      <vt:lpstr>Oliver Stone: Jewish control of the media is preventing free Holocaust debate</vt:lpstr>
      <vt:lpstr>On September 12, 1991, President George Bush complained on television about the Israel Lobby</vt:lpstr>
      <vt:lpstr>Sen. Edward Kennedy – ‘A great friend of Israel’ Jerusalem Post, 08/27/2009</vt:lpstr>
      <vt:lpstr>Israel clashed with the Soviet Union over Jewish emigration</vt:lpstr>
      <vt:lpstr>Kissinger said Jews were ‘self-serving’ By Ron Kampeas · November 18, 2011 http://www.jta.org/news/article/2011/11/18/3090358/kissinger-said-jews-were-self-serving</vt:lpstr>
      <vt:lpstr>PowerPoint Presentation</vt:lpstr>
      <vt:lpstr>PowerPoint Presentation</vt:lpstr>
      <vt:lpstr>“During the Cold War, the United States and the West used the issue of human rights as a platform to question the policies and ultimately the legitimacy of the Soviet Union. One aspect of that strategy was the Jackson-Vanik amendment to the 1974 Trade Act, which denied normal trading relations to non-market economies that restricted emigration rights. The amendment was particularly targeted to the Soviet Union’s practice at the time to deny Jews permission to emigrate.” The Legacy and Consequences of Jackson-Vanik: Reassessing Human Rights in 21st Century Russia , When: February 4, 2010; Where: Woodrow Wilson Center, 1300 Pennsylvania Ave., NW, Washington, DC, http://www.wilsoncenter.org/index.cfm?topic_id=1424&amp;fuseaction=topics.item&amp;news_id=588828</vt:lpstr>
      <vt:lpstr>The Jackson-Vanik Amendment [“the United States shall not conclude any commercial agreement with any such country, during the period beginning with the date on which the President determines that such country— (1) denies its citizens the right or opportunity to emigrate”]</vt:lpstr>
      <vt:lpstr>Israel backs lifting Jackson-Vanik Jewish Telegraphic Agency, June 22, 2012, http://www.jta.org/news/article/2012/06/22/3098876/israel-backs-lifting-jackson-vanik  </vt:lpstr>
      <vt:lpstr>Natan Sharansky (who  personified Soviet Jewry’s struggle): “I knew the power of American Jewish solidarity.”</vt:lpstr>
      <vt:lpstr>Video clips: Hillary Clinton : We created Al-Qaeda  https://www.youtube.com/watch?v=Dqn0bm4E9yw ; http://www.youtube.com/watch?v=kzQ2KZWfjgs  Former US Secretary Hillary Clinton explains how the US government had  helped to create the Al-Qaida jihad in Afghanistan in the 1980s, but she did  not explain that the main reason was to support Israel by forcing the Soviet  Union to lift a ban on the emigration of Soviet Jews to Palestine. “Advertisements, paid for from CIA funds, were placed in newspapers and newsletters around the world offering inducements and motivations to join the [Islamic] Jihad.” (Pervez  Hoodbhoy, Peace Research, 1 May 2005), Global Research, 9/9/2010,  http://www.globalresearch.ca/9-11-analysis-from-ronald-reagan-and-the-soviet-afghan-war-to-george-w-bush-and-september-11-2001/20958   From U.S., the ABC's of Jihad---“the United States spent millions of dollars to supply Afghan schoolchildren with textbooks filled with violent images and militant Islamic teachings, part of covert attempts to spur resistance to the Soviet occupation. The primers, which were filled with talk of jihad and featured drawings of guns, bullets, soldiers and mines, have served since then as the Afghan school system's core curriculum. Even the Taliban used the American-produced books, though the radical movement scratched out human faces in keeping with its strict fundamentalist code... The agency [U.S. Agency for International Development] spent $51 million on the university's education programs in Afghanistan from 1984 to 1994... Children were taught to count with illustrations showing tanks, missiles and land mines... During the Taliban era, censors purged human images from the books. One page from the texts of that period shows a resistance fighter with a bandolier and a Kalashnikov slung from his shoulder. The soldier's head is missing. Above the soldier is a verse from the Koran. Below is a Pashtu tribute to the mujaheddin, who are described as obedient to Allah. Such men will sacrifice their wealth and life itself to impose Islamic law on the government, the text says.” The Washington Post, March 23, 2002,  https://www.washingtonpost.com/archive/politics/2002/03/23/from-us-the-abcs-of-jihad/d079075a-3ed3-4030-9a96-0d48f6355e54/   The Taliban indoctrinates kids with jihadist textbooks paid for by the U.S.----"Printed both in Pashto and Dari, Afghanistan's two major languages, books such as 'The Alphabet for Jihad Literacy' were produced under the auspices of the U.S. Agency for International Development by the University of Nebraska at Omaha and smuggled into Afghanistan through networks built by the CIA and Pakistan's military intelligence agency, the ISI [Pakistan’s Inter-Service Intelligenc].... the Pashto version includes such chilling entries as 'T' is for 'topak,' or gun. How do you use the word? 'My uncle has a gun,' the entry reads. "He does jihad with the gun." [later The United Nations' education agency] UNICEF destroyed at least a half-million of these 'militarized' schoolbooks. But the consequences of decades-old American policies in the region still linger, in ways both big and small." The Washington Post, 12/8/2014, https://www.washingtonpost.com/news/worldviews/wp/2014/12/08/the-taliban-indoctrinates-kids-with-jihadist-textbooks-paid-for-by-the-u-s/  ‘Infidels are our enemy’: Afghan fighters cherish old American schoolbooks----"[New York University professor Dana] Burde managed to find several old copies of the Pashto-language books and a 2011 edition on sale in the Pakistani city of Peshawar. The majority of the book’s 41 lessons glorify violence in the name of religion. 'My uncle has a gun,' reads the entry for the letter T, using the Pashto word for 'gun,' 'topak.' 'He does jihad with the gun.'.... 'Our religion is Islam. Muhammad is our leader. All the Russians and infidels are our enemy.'" Aljazeera America, 12/7/2014, http://america.aljazeera.com/articles/2014/12/7/afghan-fighters-americantextbooks.html  Watch:  ‘Cubs of Caliphate’, RT, 8/2/2016, https://week.watch/rt/cubs-of-caliphate-europol-warns-that-isis-trained-children-pose-real-threat-to-eu/ </vt:lpstr>
      <vt:lpstr>PowerPoint Presentation</vt:lpstr>
      <vt:lpstr>PowerPoint Presentation</vt:lpstr>
      <vt:lpstr>PowerPoint Presentation</vt:lpstr>
      <vt:lpstr>PowerPoint Presentation</vt:lpstr>
      <vt:lpstr>PowerPoint Presentation</vt:lpstr>
      <vt:lpstr>Senate poised to confirm Janet Yellen as Fed chair Reuters, 1/6/2014 http://www.reuters.com/article/2014/01/06/us-usa-fed-yellen-idUSBREA0506C20140106 </vt:lpstr>
      <vt:lpstr>Obama nominates Fischer as Fed vice chairman</vt:lpstr>
      <vt:lpstr>PowerPoint Presentation</vt:lpstr>
      <vt:lpstr>Party Politics and Pressure Groups</vt:lpstr>
      <vt:lpstr>PowerPoint Presentation</vt:lpstr>
      <vt:lpstr>PowerPoint Presentation</vt:lpstr>
      <vt:lpstr>PowerPoint Presentation</vt:lpstr>
      <vt:lpstr>PowerPoint Presentation</vt:lpstr>
      <vt:lpstr>Weiner admits to lying about underwear photo GTA, June 6, 2011  http://www.jta.org/news/article/2011/06/06/3088039/weiner-acknowledges-inappropriate-relationships  </vt:lpstr>
      <vt:lpstr>111th Congress United States House of Representatives  [Jewish Members of] Committee on Foreign Affairs</vt:lpstr>
      <vt:lpstr>111th Congress United States House of Representatives  Committee on Foreign Affairs  [Jewish Members of] Subcommittee on the Middle East and South Asia</vt:lpstr>
      <vt:lpstr>111th Congress United States House of Representatives  Committee on Foreign Affairs  [Jewish Members of] Subcommittee on Terrorism, Nonproliferation and Trade</vt:lpstr>
      <vt:lpstr>111th Congress United States House of Representatives  [Jewish Members of]  Committee on Financial Services The Committee oversees all components of the nation's housing and financial services sectors including banking, insurance, real estate, public and assisted housing, and securities. The Committee continually reviews the laws and programs relating to the U.S. Department of Housing and Urban Development, the Federal Reserve Bank, the Federal Deposit Insurance Corporation, Fannie Mae and Freddie Mac, and international development and finance agencies such as the World Bank and the International Monetary Fund.</vt:lpstr>
      <vt:lpstr>PowerPoint Presentation</vt:lpstr>
      <vt:lpstr>  111th Congress United States Senate [Jewish Members of] Armed Services Committee</vt:lpstr>
      <vt:lpstr>111th Congress United States Senate  Armed Services Committee [Jewish Members of] SUBCOMMITTEE ON AIRLAND</vt:lpstr>
      <vt:lpstr>111th Congress United States Senate  [Jewish Members of] Committee on Rules and Administration</vt:lpstr>
      <vt:lpstr>111th Congress United States Senate  [Jewish Members of] Select Committee on Intelligence</vt:lpstr>
      <vt:lpstr>  111th Congress  United States Senate [Jewish Members of] Committee on Foreign Relations</vt:lpstr>
      <vt:lpstr>On the Israel lobby Excerpts from Issue Number 1, dated September 1, 1987, of the [former Republican member of Congress from Texas] Ron Paul Political Report:</vt:lpstr>
      <vt:lpstr>It should be emphasized that Israel controls  the Israel lobby, not the other way around</vt:lpstr>
      <vt:lpstr>Jerusalem/El-Quds in Quran 17:1, John 19:18, and Psalm 137:5</vt:lpstr>
      <vt:lpstr>PowerPoint Presentation</vt:lpstr>
      <vt:lpstr>Fairuz’s “Zahrat al-Mada’in” (“The Flower of All Cities”):  http://www.youtube.com/watch?v=_cVRDNcQkKA&amp;feature=related   </vt:lpstr>
      <vt:lpstr>Khamenei: Iran prepared to assist those who confront Israel Jewish Telegraphic Agency, February 3, 2012  http://www.jta.org/news/article/2012/02/03/3091508/khameini-iran-prepared-to-assist-those-who-confront-israel </vt:lpstr>
      <vt:lpstr>U.S. commitment to the security and prosperity of the State of Israel </vt:lpstr>
      <vt:lpstr>U.N. General Assembly adopts nine resolutions condemning Israel JTA, December 19, 2012 http://www.jta.org/news/article/2012/12/19/3114936/un-general-assembly-adopts-nine-resolutions-condemning-israel </vt:lpstr>
      <vt:lpstr>Palestinian Civil Society Call for BDS   Palestinian Civil Society Calls for Boycott, Divestment and Sanctions against Israel Until it Complies with International Law and Universal Principles of Human Rights</vt:lpstr>
      <vt:lpstr>Israel inches closer to 'tipping point' of South Africa-style boycott campaign</vt:lpstr>
      <vt:lpstr>For first time, US academic group boycotts Israel In unanimous vote, Association for Asian American Studies slams professors for being ‘deeply complicit’ in Israeli crimes The Times of Israel, 4/25/2013, http://www.timesofisrael.com/for-first-time-us-academic-group-boycotts-israel/ </vt:lpstr>
      <vt:lpstr>American Studies Association votes  for boycott of Israeli universities Jewish Telegraphic Agency, December 16, 2013 http://www.jta.org/2013/12/16/news-opinion/united-states/american-studies-association-votes-for-israeli-universities-boycott </vt:lpstr>
      <vt:lpstr>Native American Association Joins Academic Boycott of Israel</vt:lpstr>
      <vt:lpstr>Denmark’s largest bank drops Israeli counterpart over settlements</vt:lpstr>
      <vt:lpstr>PowerPoint Presentation</vt:lpstr>
      <vt:lpstr>PowerPoint Presentation</vt:lpstr>
      <vt:lpstr>South Africa’s African National Congress endorses Israel boycott, handing BDS movement a victory Michael Belling, JTA, December 21, 2012 2:12pm, http://www.jta.org/2012/12/21/news-opinion/world/south-africas-african-national-congress-endorses-israel-boycott-handing-bds-movement-a-victory </vt:lpstr>
      <vt:lpstr>PowerPoint Presentation</vt:lpstr>
      <vt:lpstr>PowerPoint Presentation</vt:lpstr>
      <vt:lpstr>Over 100 Middle East Studies Scholars and Librarians Call for the Boycott of Israeli Academic Institutions [8/6/2014]</vt:lpstr>
      <vt:lpstr>Critical Ethnic Studies Association Resolution on Academic Boycott of Israeli Academic Institutions</vt:lpstr>
      <vt:lpstr>The African Literature Association supports the Academic Boycott of Israeli Academic Institutions</vt:lpstr>
      <vt:lpstr>PowerPoint Presentation</vt:lpstr>
      <vt:lpstr>Who should lead the Palestine-Israel peace process?  The United States OR the United Nations? Can the United States act as an honest broker?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British Parliament passes nonbinding motion recognizing Palestine</vt:lpstr>
      <vt:lpstr>French lawmakers call on government to recognize Palestinian state</vt:lpstr>
      <vt:lpstr>Ireland's lower house calls on government to recognize Palestine</vt:lpstr>
      <vt:lpstr>PowerPoint Presentation</vt:lpstr>
      <vt:lpstr>Palestinian minister dies after altercation with Israeli forces in West Bank</vt:lpstr>
      <vt:lpstr>EU court removes Hamas from terror blacklist</vt:lpstr>
      <vt:lpstr>Amnesty International Report Families Under the Rubble: Israeli Attacks on Inhabited Homes</vt:lpstr>
      <vt:lpstr>The Israel Lobby Is It Good For The US? Washington, DC - April 10, 2015 at the National Press Club http://israellobbyus.org/ </vt:lpstr>
      <vt:lpstr>PowerPoint Presentation</vt:lpstr>
      <vt:lpstr>US votes against Palestinian Statehood Resolution in UN Security Council</vt:lpstr>
      <vt:lpstr>PowerPoint Presentation</vt:lpstr>
      <vt:lpstr>PowerPoint Presentation</vt:lpstr>
      <vt:lpstr>Chinese President Calls for East Jerusalem as Capital of Palestinian State </vt:lpstr>
      <vt:lpstr>PowerPoint Presentation</vt:lpstr>
      <vt:lpstr>PowerPoint Presentation</vt:lpstr>
      <vt:lpstr>PowerPoint Presentation</vt:lpstr>
      <vt:lpstr>PowerPoint Presentation</vt:lpstr>
      <vt:lpstr>PowerPoint Presentation</vt:lpstr>
      <vt:lpstr>Gun violence killed or injured over  40,000  in the United States in 2015 Gun Violence Archive is an online archive of gun violence incidents collected from over 1,500 media, law enforcement, government and commercial sources daily in an effort to provide  near-real time data about the results of gun violence. </vt:lpstr>
      <vt:lpstr>PowerPoint Presentation</vt:lpstr>
      <vt:lpstr>PowerPoint Presentation</vt:lpstr>
      <vt:lpstr>PowerPoint Presentation</vt:lpstr>
      <vt:lpstr>What are the biggest threats in 2016?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Gelb’s Idea of Partitioning Iraq</vt:lpstr>
      <vt:lpstr>PowerPoint Presentation</vt:lpstr>
      <vt:lpstr>PowerPoint Presentation</vt:lpstr>
      <vt:lpstr>PowerPoint Presentation</vt:lpstr>
      <vt:lpstr>PowerPoint Presentation</vt:lpstr>
      <vt:lpstr>GAZA--TEN YEARS LATER [2007-2017] United Nations Country Team in the occupied Palestinian territory, July 2017</vt:lpstr>
      <vt:lpstr>PowerPoint Presentation</vt:lpstr>
      <vt:lpstr>PowerPoint Presentation</vt:lpstr>
      <vt:lpstr>Leading Pro-Israel American Jews Urge America to  Fight BDS Not ISIS</vt:lpstr>
      <vt:lpstr>PowerPoint Presentation</vt:lpstr>
      <vt:lpstr>Which considerations when appointing United States Ambassadors to the United Nations?</vt:lpstr>
      <vt:lpstr>PowerPoint Presentation</vt:lpstr>
      <vt:lpstr>Blowback Terrorism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Mohameden Ould-Mey</dc:creator>
  <cp:lastModifiedBy>Mohamed Elyassini</cp:lastModifiedBy>
  <cp:revision>5801</cp:revision>
  <dcterms:created xsi:type="dcterms:W3CDTF">1999-02-06T17:15:52Z</dcterms:created>
  <dcterms:modified xsi:type="dcterms:W3CDTF">2018-04-25T17:35:06Z</dcterms:modified>
</cp:coreProperties>
</file>